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  <p:sldMasterId id="2147483689" r:id="rId3"/>
    <p:sldMasterId id="2147483702" r:id="rId4"/>
    <p:sldMasterId id="2147483715" r:id="rId5"/>
    <p:sldMasterId id="2147483728" r:id="rId6"/>
    <p:sldMasterId id="2147483740" r:id="rId7"/>
    <p:sldMasterId id="2147483752" r:id="rId8"/>
    <p:sldMasterId id="2147483764" r:id="rId9"/>
    <p:sldMasterId id="2147483776" r:id="rId10"/>
    <p:sldMasterId id="2147483788" r:id="rId11"/>
  </p:sldMasterIdLst>
  <p:notesMasterIdLst>
    <p:notesMasterId r:id="rId58"/>
  </p:notesMasterIdLst>
  <p:sldIdLst>
    <p:sldId id="281" r:id="rId12"/>
    <p:sldId id="282" r:id="rId13"/>
    <p:sldId id="285" r:id="rId14"/>
    <p:sldId id="287" r:id="rId15"/>
    <p:sldId id="286" r:id="rId16"/>
    <p:sldId id="288" r:id="rId17"/>
    <p:sldId id="289" r:id="rId18"/>
    <p:sldId id="290" r:id="rId19"/>
    <p:sldId id="346" r:id="rId20"/>
    <p:sldId id="372" r:id="rId21"/>
    <p:sldId id="373" r:id="rId22"/>
    <p:sldId id="353" r:id="rId23"/>
    <p:sldId id="362" r:id="rId24"/>
    <p:sldId id="345" r:id="rId25"/>
    <p:sldId id="355" r:id="rId26"/>
    <p:sldId id="295" r:id="rId27"/>
    <p:sldId id="315" r:id="rId28"/>
    <p:sldId id="358" r:id="rId29"/>
    <p:sldId id="371" r:id="rId30"/>
    <p:sldId id="349" r:id="rId31"/>
    <p:sldId id="354" r:id="rId32"/>
    <p:sldId id="359" r:id="rId33"/>
    <p:sldId id="364" r:id="rId34"/>
    <p:sldId id="360" r:id="rId35"/>
    <p:sldId id="357" r:id="rId36"/>
    <p:sldId id="343" r:id="rId37"/>
    <p:sldId id="344" r:id="rId38"/>
    <p:sldId id="363" r:id="rId39"/>
    <p:sldId id="365" r:id="rId40"/>
    <p:sldId id="366" r:id="rId41"/>
    <p:sldId id="367" r:id="rId42"/>
    <p:sldId id="370" r:id="rId43"/>
    <p:sldId id="369" r:id="rId44"/>
    <p:sldId id="316" r:id="rId45"/>
    <p:sldId id="317" r:id="rId46"/>
    <p:sldId id="318" r:id="rId47"/>
    <p:sldId id="319" r:id="rId48"/>
    <p:sldId id="320" r:id="rId49"/>
    <p:sldId id="336" r:id="rId50"/>
    <p:sldId id="321" r:id="rId51"/>
    <p:sldId id="322" r:id="rId52"/>
    <p:sldId id="323" r:id="rId53"/>
    <p:sldId id="324" r:id="rId54"/>
    <p:sldId id="341" r:id="rId55"/>
    <p:sldId id="334" r:id="rId56"/>
    <p:sldId id="33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DA326"/>
    <a:srgbClr val="7D5F66"/>
    <a:srgbClr val="E64066"/>
    <a:srgbClr val="FF4D00"/>
    <a:srgbClr val="CC33CC"/>
    <a:srgbClr val="137F68"/>
    <a:srgbClr val="0CB104"/>
    <a:srgbClr val="1A4D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5" autoAdjust="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9.133.54.76\cvtdata3\Illumina%20Low%20Density\relationships\relate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754955314130102"/>
          <c:y val="2.8252309761471091E-2"/>
          <c:w val="0.79338410880458121"/>
          <c:h val="0.77262357830271478"/>
        </c:manualLayout>
      </c:layout>
      <c:barChart>
        <c:barDir val="col"/>
        <c:grouping val="clustered"/>
        <c:ser>
          <c:idx val="1"/>
          <c:order val="0"/>
          <c:tx>
            <c:v>Genomic</c:v>
          </c:tx>
          <c:cat>
            <c:numRef>
              <c:f>Sheet1!$A$21:$A$61</c:f>
              <c:numCache>
                <c:formatCode>0.00</c:formatCode>
                <c:ptCount val="41"/>
                <c:pt idx="0">
                  <c:v>0.2</c:v>
                </c:pt>
                <c:pt idx="1">
                  <c:v>0.21000000000000021</c:v>
                </c:pt>
                <c:pt idx="2">
                  <c:v>0.22000000000000031</c:v>
                </c:pt>
                <c:pt idx="3">
                  <c:v>0.23</c:v>
                </c:pt>
                <c:pt idx="4">
                  <c:v>0.24000000000000021</c:v>
                </c:pt>
                <c:pt idx="5">
                  <c:v>0.25</c:v>
                </c:pt>
                <c:pt idx="6">
                  <c:v>0.26</c:v>
                </c:pt>
                <c:pt idx="7">
                  <c:v>0.27</c:v>
                </c:pt>
                <c:pt idx="8">
                  <c:v>0.28000000000000008</c:v>
                </c:pt>
                <c:pt idx="9">
                  <c:v>0.29000000000000031</c:v>
                </c:pt>
                <c:pt idx="10">
                  <c:v>0.30000000000000032</c:v>
                </c:pt>
                <c:pt idx="11">
                  <c:v>0.31000000000000166</c:v>
                </c:pt>
                <c:pt idx="12">
                  <c:v>0.32000000000000189</c:v>
                </c:pt>
                <c:pt idx="13">
                  <c:v>0.33000000000000212</c:v>
                </c:pt>
                <c:pt idx="14">
                  <c:v>0.34000000000000086</c:v>
                </c:pt>
                <c:pt idx="15">
                  <c:v>0.35000000000000031</c:v>
                </c:pt>
                <c:pt idx="16">
                  <c:v>0.36000000000000032</c:v>
                </c:pt>
                <c:pt idx="17">
                  <c:v>0.37000000000000038</c:v>
                </c:pt>
                <c:pt idx="18">
                  <c:v>0.38000000000000189</c:v>
                </c:pt>
                <c:pt idx="19">
                  <c:v>0.3900000000000019</c:v>
                </c:pt>
                <c:pt idx="20">
                  <c:v>0.4</c:v>
                </c:pt>
                <c:pt idx="21">
                  <c:v>0.41000000000000031</c:v>
                </c:pt>
                <c:pt idx="22">
                  <c:v>0.42000000000000032</c:v>
                </c:pt>
                <c:pt idx="23">
                  <c:v>0.43000000000000038</c:v>
                </c:pt>
                <c:pt idx="24">
                  <c:v>0.44000000000000056</c:v>
                </c:pt>
                <c:pt idx="25">
                  <c:v>0.45</c:v>
                </c:pt>
                <c:pt idx="26">
                  <c:v>0.46</c:v>
                </c:pt>
                <c:pt idx="27">
                  <c:v>0.47000000000000008</c:v>
                </c:pt>
                <c:pt idx="28">
                  <c:v>0.48000000000000032</c:v>
                </c:pt>
                <c:pt idx="29">
                  <c:v>0.49000000000000032</c:v>
                </c:pt>
                <c:pt idx="30">
                  <c:v>0.5</c:v>
                </c:pt>
                <c:pt idx="31">
                  <c:v>0.51</c:v>
                </c:pt>
                <c:pt idx="32">
                  <c:v>0.52</c:v>
                </c:pt>
                <c:pt idx="33">
                  <c:v>0.53</c:v>
                </c:pt>
                <c:pt idx="34">
                  <c:v>0.54</c:v>
                </c:pt>
                <c:pt idx="35">
                  <c:v>0.55000000000000004</c:v>
                </c:pt>
                <c:pt idx="36">
                  <c:v>0.56000000000000005</c:v>
                </c:pt>
                <c:pt idx="37">
                  <c:v>0.56999999999999995</c:v>
                </c:pt>
                <c:pt idx="38">
                  <c:v>0.58000000000000052</c:v>
                </c:pt>
                <c:pt idx="39">
                  <c:v>0.59000000000000052</c:v>
                </c:pt>
                <c:pt idx="40">
                  <c:v>0.60000000000000064</c:v>
                </c:pt>
              </c:numCache>
            </c:numRef>
          </c:cat>
          <c:val>
            <c:numRef>
              <c:f>Sheet1!$D$21:$D$61</c:f>
              <c:numCache>
                <c:formatCode>General</c:formatCode>
                <c:ptCount val="41"/>
                <c:pt idx="0">
                  <c:v>14</c:v>
                </c:pt>
                <c:pt idx="1">
                  <c:v>12</c:v>
                </c:pt>
                <c:pt idx="2">
                  <c:v>26</c:v>
                </c:pt>
                <c:pt idx="3">
                  <c:v>36</c:v>
                </c:pt>
                <c:pt idx="4">
                  <c:v>68</c:v>
                </c:pt>
                <c:pt idx="5">
                  <c:v>94</c:v>
                </c:pt>
                <c:pt idx="6">
                  <c:v>129</c:v>
                </c:pt>
                <c:pt idx="7">
                  <c:v>193</c:v>
                </c:pt>
                <c:pt idx="8">
                  <c:v>240</c:v>
                </c:pt>
                <c:pt idx="9">
                  <c:v>361</c:v>
                </c:pt>
                <c:pt idx="10">
                  <c:v>492</c:v>
                </c:pt>
                <c:pt idx="11">
                  <c:v>664</c:v>
                </c:pt>
                <c:pt idx="12">
                  <c:v>781</c:v>
                </c:pt>
                <c:pt idx="13">
                  <c:v>968</c:v>
                </c:pt>
                <c:pt idx="14">
                  <c:v>1113</c:v>
                </c:pt>
                <c:pt idx="15">
                  <c:v>1217</c:v>
                </c:pt>
                <c:pt idx="16">
                  <c:v>1283</c:v>
                </c:pt>
                <c:pt idx="17">
                  <c:v>1323</c:v>
                </c:pt>
                <c:pt idx="18">
                  <c:v>1332</c:v>
                </c:pt>
                <c:pt idx="19">
                  <c:v>1375</c:v>
                </c:pt>
                <c:pt idx="20">
                  <c:v>1166</c:v>
                </c:pt>
                <c:pt idx="21">
                  <c:v>1101</c:v>
                </c:pt>
                <c:pt idx="22">
                  <c:v>881</c:v>
                </c:pt>
                <c:pt idx="23">
                  <c:v>764</c:v>
                </c:pt>
                <c:pt idx="24">
                  <c:v>642</c:v>
                </c:pt>
                <c:pt idx="25">
                  <c:v>523</c:v>
                </c:pt>
                <c:pt idx="26">
                  <c:v>406</c:v>
                </c:pt>
                <c:pt idx="27">
                  <c:v>331</c:v>
                </c:pt>
                <c:pt idx="28">
                  <c:v>247</c:v>
                </c:pt>
                <c:pt idx="29">
                  <c:v>170</c:v>
                </c:pt>
                <c:pt idx="30">
                  <c:v>134</c:v>
                </c:pt>
                <c:pt idx="31">
                  <c:v>97</c:v>
                </c:pt>
                <c:pt idx="32">
                  <c:v>62</c:v>
                </c:pt>
                <c:pt idx="33">
                  <c:v>50</c:v>
                </c:pt>
                <c:pt idx="34">
                  <c:v>46</c:v>
                </c:pt>
                <c:pt idx="35">
                  <c:v>30</c:v>
                </c:pt>
                <c:pt idx="36">
                  <c:v>18</c:v>
                </c:pt>
                <c:pt idx="37">
                  <c:v>24</c:v>
                </c:pt>
                <c:pt idx="38">
                  <c:v>4</c:v>
                </c:pt>
                <c:pt idx="39">
                  <c:v>6</c:v>
                </c:pt>
                <c:pt idx="40">
                  <c:v>7</c:v>
                </c:pt>
              </c:numCache>
            </c:numRef>
          </c:val>
        </c:ser>
        <c:ser>
          <c:idx val="2"/>
          <c:order val="1"/>
          <c:tx>
            <c:v>Pedigree</c:v>
          </c:tx>
          <c:cat>
            <c:numRef>
              <c:f>Sheet1!$A$21:$A$61</c:f>
              <c:numCache>
                <c:formatCode>0.00</c:formatCode>
                <c:ptCount val="41"/>
                <c:pt idx="0">
                  <c:v>0.2</c:v>
                </c:pt>
                <c:pt idx="1">
                  <c:v>0.21000000000000021</c:v>
                </c:pt>
                <c:pt idx="2">
                  <c:v>0.22000000000000031</c:v>
                </c:pt>
                <c:pt idx="3">
                  <c:v>0.23</c:v>
                </c:pt>
                <c:pt idx="4">
                  <c:v>0.24000000000000021</c:v>
                </c:pt>
                <c:pt idx="5">
                  <c:v>0.25</c:v>
                </c:pt>
                <c:pt idx="6">
                  <c:v>0.26</c:v>
                </c:pt>
                <c:pt idx="7">
                  <c:v>0.27</c:v>
                </c:pt>
                <c:pt idx="8">
                  <c:v>0.28000000000000008</c:v>
                </c:pt>
                <c:pt idx="9">
                  <c:v>0.29000000000000031</c:v>
                </c:pt>
                <c:pt idx="10">
                  <c:v>0.30000000000000032</c:v>
                </c:pt>
                <c:pt idx="11">
                  <c:v>0.31000000000000166</c:v>
                </c:pt>
                <c:pt idx="12">
                  <c:v>0.32000000000000189</c:v>
                </c:pt>
                <c:pt idx="13">
                  <c:v>0.33000000000000212</c:v>
                </c:pt>
                <c:pt idx="14">
                  <c:v>0.34000000000000086</c:v>
                </c:pt>
                <c:pt idx="15">
                  <c:v>0.35000000000000031</c:v>
                </c:pt>
                <c:pt idx="16">
                  <c:v>0.36000000000000032</c:v>
                </c:pt>
                <c:pt idx="17">
                  <c:v>0.37000000000000038</c:v>
                </c:pt>
                <c:pt idx="18">
                  <c:v>0.38000000000000189</c:v>
                </c:pt>
                <c:pt idx="19">
                  <c:v>0.3900000000000019</c:v>
                </c:pt>
                <c:pt idx="20">
                  <c:v>0.4</c:v>
                </c:pt>
                <c:pt idx="21">
                  <c:v>0.41000000000000031</c:v>
                </c:pt>
                <c:pt idx="22">
                  <c:v>0.42000000000000032</c:v>
                </c:pt>
                <c:pt idx="23">
                  <c:v>0.43000000000000038</c:v>
                </c:pt>
                <c:pt idx="24">
                  <c:v>0.44000000000000056</c:v>
                </c:pt>
                <c:pt idx="25">
                  <c:v>0.45</c:v>
                </c:pt>
                <c:pt idx="26">
                  <c:v>0.46</c:v>
                </c:pt>
                <c:pt idx="27">
                  <c:v>0.47000000000000008</c:v>
                </c:pt>
                <c:pt idx="28">
                  <c:v>0.48000000000000032</c:v>
                </c:pt>
                <c:pt idx="29">
                  <c:v>0.49000000000000032</c:v>
                </c:pt>
                <c:pt idx="30">
                  <c:v>0.5</c:v>
                </c:pt>
                <c:pt idx="31">
                  <c:v>0.51</c:v>
                </c:pt>
                <c:pt idx="32">
                  <c:v>0.52</c:v>
                </c:pt>
                <c:pt idx="33">
                  <c:v>0.53</c:v>
                </c:pt>
                <c:pt idx="34">
                  <c:v>0.54</c:v>
                </c:pt>
                <c:pt idx="35">
                  <c:v>0.55000000000000004</c:v>
                </c:pt>
                <c:pt idx="36">
                  <c:v>0.56000000000000005</c:v>
                </c:pt>
                <c:pt idx="37">
                  <c:v>0.56999999999999995</c:v>
                </c:pt>
                <c:pt idx="38">
                  <c:v>0.58000000000000052</c:v>
                </c:pt>
                <c:pt idx="39">
                  <c:v>0.59000000000000052</c:v>
                </c:pt>
                <c:pt idx="40">
                  <c:v>0.60000000000000064</c:v>
                </c:pt>
              </c:numCache>
            </c:numRef>
          </c:cat>
          <c:val>
            <c:numRef>
              <c:f>Sheet1!$E$21:$E$61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215</c:v>
                </c:pt>
                <c:pt idx="6">
                  <c:v>191</c:v>
                </c:pt>
                <c:pt idx="7">
                  <c:v>157</c:v>
                </c:pt>
                <c:pt idx="8">
                  <c:v>200</c:v>
                </c:pt>
                <c:pt idx="9">
                  <c:v>452</c:v>
                </c:pt>
                <c:pt idx="10">
                  <c:v>789</c:v>
                </c:pt>
                <c:pt idx="11">
                  <c:v>1146</c:v>
                </c:pt>
                <c:pt idx="12">
                  <c:v>1947</c:v>
                </c:pt>
                <c:pt idx="13">
                  <c:v>2571</c:v>
                </c:pt>
                <c:pt idx="14">
                  <c:v>3090</c:v>
                </c:pt>
                <c:pt idx="15">
                  <c:v>2320</c:v>
                </c:pt>
                <c:pt idx="16">
                  <c:v>1650</c:v>
                </c:pt>
                <c:pt idx="17">
                  <c:v>1307</c:v>
                </c:pt>
                <c:pt idx="18">
                  <c:v>926</c:v>
                </c:pt>
                <c:pt idx="19">
                  <c:v>535</c:v>
                </c:pt>
                <c:pt idx="20">
                  <c:v>355</c:v>
                </c:pt>
                <c:pt idx="21">
                  <c:v>260</c:v>
                </c:pt>
                <c:pt idx="22">
                  <c:v>118</c:v>
                </c:pt>
                <c:pt idx="23">
                  <c:v>79</c:v>
                </c:pt>
                <c:pt idx="24">
                  <c:v>46</c:v>
                </c:pt>
                <c:pt idx="25">
                  <c:v>31</c:v>
                </c:pt>
                <c:pt idx="26">
                  <c:v>21</c:v>
                </c:pt>
                <c:pt idx="27">
                  <c:v>17</c:v>
                </c:pt>
                <c:pt idx="28">
                  <c:v>8</c:v>
                </c:pt>
                <c:pt idx="29">
                  <c:v>1</c:v>
                </c:pt>
                <c:pt idx="30">
                  <c:v>2</c:v>
                </c:pt>
                <c:pt idx="31">
                  <c:v>6</c:v>
                </c:pt>
                <c:pt idx="32">
                  <c:v>9</c:v>
                </c:pt>
                <c:pt idx="33">
                  <c:v>1</c:v>
                </c:pt>
                <c:pt idx="34">
                  <c:v>3</c:v>
                </c:pt>
                <c:pt idx="35">
                  <c:v>12</c:v>
                </c:pt>
                <c:pt idx="36">
                  <c:v>1</c:v>
                </c:pt>
                <c:pt idx="37">
                  <c:v>2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</c:numCache>
            </c:numRef>
          </c:val>
        </c:ser>
        <c:gapWidth val="0"/>
        <c:axId val="52451584"/>
        <c:axId val="52457472"/>
      </c:barChart>
      <c:catAx>
        <c:axId val="52451584"/>
        <c:scaling>
          <c:orientation val="minMax"/>
        </c:scaling>
        <c:axPos val="b"/>
        <c:numFmt formatCode="0.00" sourceLinked="1"/>
        <c:tickLblPos val="nextTo"/>
        <c:crossAx val="52457472"/>
        <c:crosses val="autoZero"/>
        <c:auto val="1"/>
        <c:lblAlgn val="ctr"/>
        <c:lblOffset val="100"/>
        <c:tickLblSkip val="5"/>
      </c:catAx>
      <c:valAx>
        <c:axId val="52457472"/>
        <c:scaling>
          <c:orientation val="minMax"/>
        </c:scaling>
        <c:axPos val="l"/>
        <c:majorGridlines/>
        <c:numFmt formatCode="General" sourceLinked="1"/>
        <c:tickLblPos val="nextTo"/>
        <c:crossAx val="5245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69214984490577"/>
          <c:y val="6.4007689179698027E-2"/>
          <c:w val="0.23591391076115595"/>
          <c:h val="0.13583409116114123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005158504418613"/>
          <c:y val="7.9655976055852881E-2"/>
          <c:w val="0.81686775040216753"/>
          <c:h val="0.6689189189189190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3K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PA only</c:v>
                </c:pt>
                <c:pt idx="1">
                  <c:v>2,500</c:v>
                </c:pt>
                <c:pt idx="2">
                  <c:v>10,000</c:v>
                </c:pt>
                <c:pt idx="3">
                  <c:v>25,000</c:v>
                </c:pt>
                <c:pt idx="4">
                  <c:v>100,000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35</c:v>
                </c:pt>
                <c:pt idx="1">
                  <c:v>45</c:v>
                </c:pt>
                <c:pt idx="2">
                  <c:v>59</c:v>
                </c:pt>
                <c:pt idx="3">
                  <c:v>66</c:v>
                </c:pt>
                <c:pt idx="4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50K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PA only</c:v>
                </c:pt>
                <c:pt idx="1">
                  <c:v>2,500</c:v>
                </c:pt>
                <c:pt idx="2">
                  <c:v>10,000</c:v>
                </c:pt>
                <c:pt idx="3">
                  <c:v>25,000</c:v>
                </c:pt>
                <c:pt idx="4">
                  <c:v>100,000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70</c:v>
                </c:pt>
                <c:pt idx="3">
                  <c:v>81</c:v>
                </c:pt>
                <c:pt idx="4">
                  <c:v>92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3K to 500K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Sheet1!$B$1:$F$1</c:f>
              <c:strCache>
                <c:ptCount val="5"/>
                <c:pt idx="0">
                  <c:v>PA only</c:v>
                </c:pt>
                <c:pt idx="1">
                  <c:v>2,500</c:v>
                </c:pt>
                <c:pt idx="2">
                  <c:v>10,000</c:v>
                </c:pt>
                <c:pt idx="3">
                  <c:v>25,000</c:v>
                </c:pt>
                <c:pt idx="4">
                  <c:v>100,000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35</c:v>
                </c:pt>
                <c:pt idx="1">
                  <c:v>47</c:v>
                </c:pt>
                <c:pt idx="2">
                  <c:v>68</c:v>
                </c:pt>
                <c:pt idx="3">
                  <c:v>80</c:v>
                </c:pt>
                <c:pt idx="4">
                  <c:v>89</c:v>
                </c:pt>
              </c:numCache>
            </c:numRef>
          </c:val>
        </c:ser>
        <c:axId val="124440960"/>
        <c:axId val="196004480"/>
      </c:barChart>
      <c:catAx>
        <c:axId val="124440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Bulls</a:t>
                </a:r>
              </a:p>
            </c:rich>
          </c:tx>
          <c:layout>
            <c:manualLayout>
              <c:xMode val="edge"/>
              <c:yMode val="edge"/>
              <c:x val="0.34146341463414637"/>
              <c:y val="0.87612612612612628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96004480"/>
        <c:crosses val="autoZero"/>
        <c:auto val="1"/>
        <c:lblAlgn val="ctr"/>
        <c:lblOffset val="100"/>
        <c:tickLblSkip val="1"/>
        <c:tickMarkSkip val="1"/>
      </c:catAx>
      <c:valAx>
        <c:axId val="19600448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Reliability</a:t>
                </a:r>
              </a:p>
            </c:rich>
          </c:tx>
          <c:layout>
            <c:manualLayout>
              <c:xMode val="edge"/>
              <c:yMode val="edge"/>
              <c:x val="1.3414634146341461E-2"/>
              <c:y val="0.26576576576576583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444096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1658950827649455"/>
          <c:y val="6.4636099214812837E-2"/>
          <c:w val="0.20121951219512199"/>
          <c:h val="0.32657657657657663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6E02-2474-4D64-86C9-95ED05EB5A6A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51840-7353-47E1-B3F3-ECEE5BE280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9A465-6078-4586-807A-9867EE21A55B}" type="slidenum">
              <a:rPr lang="en-US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0475B-5E60-4453-8E1F-FFF6B11B09C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0475B-5E60-4453-8E1F-FFF6B11B09C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7081D-7407-434B-B693-FDDEAEEFEF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80FB7E-CAA1-4714-AFCB-655ECA880331}" type="slidenum">
              <a:rPr lang="en-US">
                <a:ea typeface="DejaVu Sans" pitchFamily="34" charset="0"/>
                <a:cs typeface="DejaVu Sans" pitchFamily="34" charset="0"/>
              </a:rPr>
              <a:pPr/>
              <a:t>13</a:t>
            </a:fld>
            <a:endParaRPr lang="en-US"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687388"/>
            <a:ext cx="4564063" cy="3424237"/>
          </a:xfrm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xfrm>
            <a:off x="915020" y="4344259"/>
            <a:ext cx="5024858" cy="4111836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EBD29-0A69-4EB3-AD1A-053AFD6FA5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1C000-C428-4496-819E-E2E4880982B7}" type="slidenum">
              <a:rPr lang="en-US"/>
              <a:pPr/>
              <a:t>15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094DA-2E8F-4F5D-BF12-7DA885E4201F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4097E-AC91-4180-A9B7-3D75C9E444E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2926"/>
          </a:xfrm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51840-7353-47E1-B3F3-ECEE5BE280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4097E-AC91-4180-A9B7-3D75C9E444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FC515-B435-4DB6-B834-4D09FCD726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BA9EF86-6AFD-46F9-8AA4-C50CFE3D237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51840-7353-47E1-B3F3-ECEE5BE280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51840-7353-47E1-B3F3-ECEE5BE280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01005-1C58-414B-81BB-10FC103EF675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CB2225-B5C2-4B8F-9977-C44B14B06CED}" type="slidenum">
              <a:rPr lang="en-US" smtClean="0">
                <a:ea typeface="DejaVu Sans" pitchFamily="34" charset="0"/>
                <a:cs typeface="DejaVu Sans" pitchFamily="34" charset="0"/>
              </a:rPr>
              <a:pPr/>
              <a:t>25</a:t>
            </a:fld>
            <a:endParaRPr lang="en-US" smtClean="0"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64063" cy="3424237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70" y="4339579"/>
            <a:ext cx="5021756" cy="411027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4A442-E462-4B43-A376-42F1062974A7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4311" indent="-224311"/>
            <a:r>
              <a:rPr lang="en-US" dirty="0" smtClean="0">
                <a:latin typeface="Arial" charset="0"/>
              </a:rPr>
              <a:t>Here is a simple Genomic pedigree chart.  2 separate chromosome segments are shown for each ancestor.  (During meiosis , they divide-recombination). The earliest generation, are all one color for illustrative purposes.  Dairy cattle have 30 chromosomes, including the   X and Y.   On average each chromosome carries millions of base pairs, and thousands of genes.</a:t>
            </a:r>
          </a:p>
          <a:p>
            <a:pPr marL="224311" indent="-224311">
              <a:buFontTx/>
              <a:buAutoNum type="arabicParenR"/>
            </a:pPr>
            <a:r>
              <a:rPr lang="en-US" dirty="0" smtClean="0">
                <a:latin typeface="Arial" charset="0"/>
              </a:rPr>
              <a:t>For the first segment, the sire has inherited ½ from each piece.  In the second segment, the majority was inherited from one piece (both of these are an example of a crossover).   The individual has received portions of the first segment that are traced back to the grandparent generation.</a:t>
            </a:r>
          </a:p>
          <a:p>
            <a:pPr marL="224311" indent="-224311"/>
            <a:r>
              <a:rPr lang="en-US" dirty="0" smtClean="0">
                <a:latin typeface="Arial" charset="0"/>
              </a:rPr>
              <a:t>2) The dam has inherited most of one segment from one portion of her sire’s piece, and a mixture (double crossover) from her dam’s piece.  The individual has segments that can be traced to all grandparents.</a:t>
            </a:r>
          </a:p>
          <a:p>
            <a:pPr marL="224311" indent="-224311"/>
            <a:r>
              <a:rPr lang="en-US" dirty="0" smtClean="0">
                <a:latin typeface="Arial" charset="0"/>
              </a:rPr>
              <a:t>In this example….    Say the light green segment from the paternal grand dam was one that was high milk production;  the offspring, inheriting a large segment from her, could mean that through this recombination, this animal would have a higher PTA for milk that a full sib. 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4A442-E462-4B43-A376-42F1062974A7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4311" indent="-224311"/>
            <a:r>
              <a:rPr lang="en-US" dirty="0" smtClean="0">
                <a:latin typeface="Arial" charset="0"/>
              </a:rPr>
              <a:t>Here is a simple Genomic pedigree chart.  2 separate chromosome segments are shown for each ancestor.  (During meiosis , they divide-recombination). The earliest generation, are all one color for illustrative purposes.  Dairy cattle have 30 chromosomes, including the   X and Y.   On average each chromosome carries millions of base pairs, and thousands of genes.</a:t>
            </a:r>
          </a:p>
          <a:p>
            <a:pPr marL="224311" indent="-224311">
              <a:buFontTx/>
              <a:buAutoNum type="arabicParenR"/>
            </a:pPr>
            <a:r>
              <a:rPr lang="en-US" dirty="0" smtClean="0">
                <a:latin typeface="Arial" charset="0"/>
              </a:rPr>
              <a:t>For the first segment, the sire has inherited ½ from each piece.  In the second segment, the majority was inherited from one piece (both of these are an example of a crossover).   The individual has received portions of the first segment that are traced back to the grandparent generation.</a:t>
            </a:r>
          </a:p>
          <a:p>
            <a:pPr marL="224311" indent="-224311"/>
            <a:r>
              <a:rPr lang="en-US" dirty="0" smtClean="0">
                <a:latin typeface="Arial" charset="0"/>
              </a:rPr>
              <a:t>2) The dam has inherited most of one segment from one portion of her sire’s piece, and a mixture (double crossover) from her dam’s piece.  The individual has segments that can be traced to all grandparents.</a:t>
            </a:r>
          </a:p>
          <a:p>
            <a:pPr marL="224311" indent="-224311"/>
            <a:r>
              <a:rPr lang="en-US" dirty="0" smtClean="0">
                <a:latin typeface="Arial" charset="0"/>
              </a:rPr>
              <a:t>In this example….    Say the light green segment from the paternal grand dam was one that was high milk production;  the offspring, inheriting a large segment from her, could mean that through this recombination, this animal would have a higher PTA for milk that a full sib.   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32182-1423-4149-94FF-1E8D6CBD261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7081D-7407-434B-B693-FDDEAEEFEF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6861E-5312-4803-82E9-7B8CADA0FC9C}" type="slidenum">
              <a:rPr lang="en-US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7081D-7407-434B-B693-FDDEAEEFEF9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7081D-7407-434B-B693-FDDEAEEFEF9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7081D-7407-434B-B693-FDDEAEEFEF9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7CED91-DBFE-4FE7-8959-C55C36A92D86}" type="slidenum">
              <a:rPr lang="en-US">
                <a:ea typeface="DejaVu Sans" pitchFamily="34" charset="0"/>
                <a:cs typeface="DejaVu Sans" pitchFamily="34" charset="0"/>
              </a:rPr>
              <a:pPr/>
              <a:t>33</a:t>
            </a:fld>
            <a:endParaRPr lang="en-US"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552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39825" y="684213"/>
            <a:ext cx="4557713" cy="3419475"/>
          </a:xfrm>
          <a:ln/>
        </p:spPr>
      </p:sp>
      <p:sp>
        <p:nvSpPr>
          <p:cNvPr id="553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11919" y="4333339"/>
            <a:ext cx="5012450" cy="410403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4097E-AC91-4180-A9B7-3D75C9E444E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025C3-C2AB-406B-A463-E03755F56F4F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965EB-1571-4C3C-997E-F124A9060DA2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26932-5B00-48C0-BD20-60004E655D4A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BB884-D518-4B81-8470-5DB3E1DF3760}" type="slidenum">
              <a:rPr lang="en-US" smtClean="0">
                <a:latin typeface="Arial" charset="0"/>
              </a:rPr>
              <a:pPr/>
              <a:t>38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FAB3D-B912-4DAE-AFBE-B3E354C226C9}" type="slidenum">
              <a:rPr lang="en-US"/>
              <a:pPr/>
              <a:t>39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774D7-50BC-4183-BF72-5E39D652C938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EDAA4-891D-4DEF-B692-8D504A80BAA0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2F844-427A-444C-92E2-50D14112F9EA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D4B7A-92C2-49F6-8241-31B19FB6C2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D4B7A-92C2-49F6-8241-31B19FB6C2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51840-7353-47E1-B3F3-ECEE5BE280E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455BC-DB3A-4D96-8B4A-3030E22D9495}" type="slidenum">
              <a:rPr lang="en-US"/>
              <a:pPr/>
              <a:t>45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E1593-1A92-4800-874C-A2F378CBB3EE}" type="slidenum">
              <a:rPr lang="en-US"/>
              <a:pPr/>
              <a:t>46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96208-B02E-47CA-B9BE-B19E4D9A98D1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4116D-EE03-47C3-A209-4ECCD054B5F6}" type="slidenum">
              <a:rPr lang="en-US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A0C36-6792-4D77-86FB-788CCC399AFA}" type="slidenum">
              <a:rPr lang="en-US"/>
              <a:pPr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1E3EE-4E45-4BD6-8BEB-3E59B75D7239}" type="slidenum">
              <a:rPr lang="en-US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EBD29-0A69-4EB3-AD1A-053AFD6FA5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893888"/>
            <a:ext cx="9144000" cy="80962"/>
            <a:chOff x="0" y="2447"/>
            <a:chExt cx="5760" cy="51"/>
          </a:xfrm>
        </p:grpSpPr>
        <p:sp>
          <p:nvSpPr>
            <p:cNvPr id="5" name="Rectangle 46"/>
            <p:cNvSpPr>
              <a:spLocks noChangeArrowheads="1"/>
            </p:cNvSpPr>
            <p:nvPr userDrawn="1"/>
          </p:nvSpPr>
          <p:spPr bwMode="ltGray">
            <a:xfrm>
              <a:off x="0" y="2447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Rectangle 47"/>
            <p:cNvSpPr>
              <a:spLocks noChangeArrowheads="1"/>
            </p:cNvSpPr>
            <p:nvPr userDrawn="1"/>
          </p:nvSpPr>
          <p:spPr bwMode="ltGray">
            <a:xfrm>
              <a:off x="0" y="2481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latin typeface="Arial" pitchFamily="34" charset="0"/>
              </a:endParaRPr>
            </a:p>
          </p:txBody>
        </p:sp>
        <p:sp>
          <p:nvSpPr>
            <p:cNvPr id="7" name="Rectangle 48"/>
            <p:cNvSpPr>
              <a:spLocks noChangeArrowheads="1"/>
            </p:cNvSpPr>
            <p:nvPr userDrawn="1"/>
          </p:nvSpPr>
          <p:spPr bwMode="ltGray">
            <a:xfrm>
              <a:off x="0" y="2464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8091488" y="5821363"/>
            <a:ext cx="914400" cy="914400"/>
            <a:chOff x="3591" y="1381"/>
            <a:chExt cx="576" cy="576"/>
          </a:xfrm>
        </p:grpSpPr>
        <p:sp>
          <p:nvSpPr>
            <p:cNvPr id="9" name="Oval 64"/>
            <p:cNvSpPr>
              <a:spLocks noChangeAspect="1" noChangeArrowheads="1"/>
            </p:cNvSpPr>
            <p:nvPr userDrawn="1"/>
          </p:nvSpPr>
          <p:spPr bwMode="auto">
            <a:xfrm>
              <a:off x="3603" y="1393"/>
              <a:ext cx="553" cy="553"/>
            </a:xfrm>
            <a:prstGeom prst="ellipse">
              <a:avLst/>
            </a:prstGeom>
            <a:solidFill>
              <a:srgbClr val="000066"/>
            </a:solidFill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10" name="Picture 59" descr="barc100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10066"/>
                </a:clrFrom>
                <a:clrTo>
                  <a:srgbClr val="01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1" y="138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WordArt 60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0" y="1398"/>
              <a:ext cx="536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4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Beltsville Agricultural Research Center  </a:t>
              </a:r>
            </a:p>
          </p:txBody>
        </p:sp>
        <p:sp>
          <p:nvSpPr>
            <p:cNvPr id="12" name="WordArt 61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3" y="1439"/>
              <a:ext cx="537" cy="5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9"/>
                </a:avLst>
              </a:prstTxWarp>
            </a:bodyPr>
            <a:lstStyle/>
            <a:p>
              <a:pPr algn="ctr"/>
              <a:r>
                <a:rPr lang="en-US" sz="40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                Centennial • 1910-2010                 </a:t>
              </a:r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84213"/>
            <a:ext cx="7769225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762000" y="2590800"/>
            <a:ext cx="77724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19812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7912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693025" cy="37242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34756B-4517-4F42-9481-A853DFC8C875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7A719-07D9-4366-9011-1A6CE88DC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F294A8-18C0-4B8B-AC5A-D3C73948AE55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0396-F7A2-499D-BF00-AB9A6740A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9F508-E760-4760-B927-165434447B90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957B-26F5-4E91-8D8F-50B8FF8D9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3E241-9FD4-46A2-A893-82CFC2569003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CCDD-45C3-4B71-8BFF-70B0CB79A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E6785C-01F8-4B73-B7DD-B3C3811A18F7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475B-D581-4B36-94EB-30725E4CB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2E9D52-7BF3-44D3-A779-CA0EAD1D5913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0D4C-6771-4AD9-BAB3-08EF7F63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24DF0B-6D7A-4609-B89E-8F0C50D50411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5A564-9642-49AB-9367-8D3A399DA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8BD2CB-03BF-4DD7-9490-EB2B5A0E79E2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90069-7116-42B7-8058-68A01F963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C5659D-834D-4A53-B1CC-B593D005487C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AD96-02D8-4D83-8A00-0FCC879B4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30B492-A135-4F30-A239-030B2935E549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6B81-92DC-4F06-96A7-95FD04B5F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B43B2-886B-47B2-9601-058B93C52E54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B768-7E64-4F31-B103-401575F2B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6941AE-C6F0-4BE4-AEBC-DE992998A633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CB45-F453-4247-9554-3C10F249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10E1E9-C475-4295-A790-4004DC6251DD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C6EE-3DEC-43AB-90D5-02346431A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A94B7-A610-48F4-854C-ACC248A4A419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1BC5-91EE-4F07-AAD2-E4876122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D4B096-2A1F-444C-8566-3C9DAE769060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488E-CDB7-489E-B511-CE5F78DF7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74E01-6A09-409B-B62A-7AB6F3D1FB6F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881B-85D4-423F-BE62-1BA1D771E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7153E-A914-4BC6-8FE3-C636F35699EB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6FCA-0BF2-4B78-954D-98827667A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DE35F-F143-45D6-BAE9-6249BB4B41E4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42DE-A677-4D18-B7D8-FA46CBFBA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3F0B2-C471-4DFB-AC5D-AA7245B02123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318B-5D00-4EF9-8688-03074903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54F97-A081-4961-B949-001407C6DCB3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1DCC-D8BB-40E2-890C-DAC53ED01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45D2A-8ED9-47D8-8527-B94827352C42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774B-1339-4124-8B71-C24B4106D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C5C7BE-236C-4409-AC60-216306FAEB19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EEEA-3B30-4A32-8FD0-12E1484E6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693025" cy="372427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3125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3125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67E9E0-0E6C-4F64-829F-B09A0AA6636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5662D5-D224-46FD-924A-E3CD18989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36588" y="2074863"/>
            <a:ext cx="7773987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Humnst777 BT" pitchFamily="34" charset="0"/>
              </a:rPr>
              <a:t>C.P. Van Tassell</a:t>
            </a:r>
            <a:r>
              <a:rPr lang="en-US" sz="2400" b="1" baseline="30000" dirty="0">
                <a:solidFill>
                  <a:srgbClr val="FFFF00"/>
                </a:solidFill>
                <a:latin typeface="Humnst777 BT" pitchFamily="34" charset="0"/>
              </a:rPr>
              <a:t>1</a:t>
            </a:r>
            <a:r>
              <a:rPr lang="en-US" sz="2400" b="1" dirty="0">
                <a:latin typeface="Humnst777 BT" pitchFamily="34" charset="0"/>
              </a:rPr>
              <a:t>*, P.R. VanRaden</a:t>
            </a:r>
            <a:r>
              <a:rPr lang="en-US" sz="2400" b="1" baseline="30000" dirty="0">
                <a:latin typeface="Humnst777 BT" pitchFamily="34" charset="0"/>
              </a:rPr>
              <a:t>1</a:t>
            </a:r>
            <a:r>
              <a:rPr lang="en-US" sz="2400" b="1" dirty="0">
                <a:latin typeface="Humnst777 BT" pitchFamily="34" charset="0"/>
              </a:rPr>
              <a:t>, G.R. Wiggans</a:t>
            </a:r>
            <a:r>
              <a:rPr lang="en-US" sz="2400" b="1" baseline="30000" dirty="0">
                <a:latin typeface="Humnst777 BT" pitchFamily="34" charset="0"/>
              </a:rPr>
              <a:t>1</a:t>
            </a:r>
            <a:r>
              <a:rPr lang="en-US" sz="2400" b="1" dirty="0">
                <a:latin typeface="Humnst777 BT" pitchFamily="34" charset="0"/>
              </a:rPr>
              <a:t>, L.K. Matukumalli</a:t>
            </a:r>
            <a:r>
              <a:rPr lang="en-US" sz="2400" b="1" baseline="30000" dirty="0">
                <a:latin typeface="Humnst777 BT" pitchFamily="34" charset="0"/>
              </a:rPr>
              <a:t>2</a:t>
            </a:r>
            <a:r>
              <a:rPr lang="en-US" sz="2400" b="1" dirty="0">
                <a:latin typeface="Humnst777 BT" pitchFamily="34" charset="0"/>
              </a:rPr>
              <a:t>, S. Schroeder</a:t>
            </a:r>
            <a:r>
              <a:rPr lang="en-US" sz="2400" b="1" baseline="30000" dirty="0">
                <a:latin typeface="Humnst777 BT" pitchFamily="34" charset="0"/>
              </a:rPr>
              <a:t>1</a:t>
            </a:r>
            <a:r>
              <a:rPr lang="en-US" sz="2400" b="1" dirty="0">
                <a:latin typeface="Humnst777 BT" pitchFamily="34" charset="0"/>
              </a:rPr>
              <a:t>, J. O’Connell</a:t>
            </a:r>
            <a:r>
              <a:rPr lang="en-US" sz="2400" b="1" baseline="30000" dirty="0">
                <a:latin typeface="Humnst777 BT" pitchFamily="34" charset="0"/>
              </a:rPr>
              <a:t>1,3</a:t>
            </a:r>
            <a:r>
              <a:rPr lang="en-US" sz="2400" b="1" dirty="0">
                <a:latin typeface="Humnst777 BT" pitchFamily="34" charset="0"/>
              </a:rPr>
              <a:t>, R.D. Schnabel</a:t>
            </a:r>
            <a:r>
              <a:rPr lang="en-US" sz="2400" b="1" baseline="30000" dirty="0">
                <a:latin typeface="Humnst777 BT" pitchFamily="34" charset="0"/>
              </a:rPr>
              <a:t>4</a:t>
            </a:r>
            <a:r>
              <a:rPr lang="en-US" sz="2400" b="1" dirty="0">
                <a:latin typeface="Humnst777 BT" pitchFamily="34" charset="0"/>
              </a:rPr>
              <a:t>, J.F. Taylor</a:t>
            </a:r>
            <a:r>
              <a:rPr lang="en-US" sz="2400" b="1" baseline="30000" dirty="0">
                <a:latin typeface="Humnst777 BT" pitchFamily="34" charset="0"/>
              </a:rPr>
              <a:t>4</a:t>
            </a:r>
            <a:r>
              <a:rPr lang="en-US" sz="2400" b="1" dirty="0">
                <a:latin typeface="Humnst777 BT" pitchFamily="34" charset="0"/>
              </a:rPr>
              <a:t>, E.J. Pollak</a:t>
            </a:r>
            <a:r>
              <a:rPr lang="en-US" sz="2400" b="1" baseline="30000" dirty="0">
                <a:latin typeface="Humnst777 BT" pitchFamily="34" charset="0"/>
              </a:rPr>
              <a:t>5</a:t>
            </a:r>
            <a:r>
              <a:rPr lang="en-US" sz="2400" b="1" dirty="0">
                <a:latin typeface="Humnst777 BT" pitchFamily="34" charset="0"/>
              </a:rPr>
              <a:t>, M. Munson</a:t>
            </a:r>
            <a:r>
              <a:rPr lang="en-US" sz="2400" b="1" baseline="30000" dirty="0">
                <a:latin typeface="Humnst777 BT" pitchFamily="34" charset="0"/>
              </a:rPr>
              <a:t>6</a:t>
            </a:r>
            <a:r>
              <a:rPr lang="en-US" sz="2400" b="1" dirty="0">
                <a:latin typeface="Humnst777 BT" pitchFamily="34" charset="0"/>
              </a:rPr>
              <a:t>, D. Bailey</a:t>
            </a:r>
            <a:r>
              <a:rPr lang="en-US" sz="2400" b="1" baseline="30000" dirty="0">
                <a:latin typeface="Humnst777 BT" pitchFamily="34" charset="0"/>
              </a:rPr>
              <a:t>6</a:t>
            </a:r>
            <a:r>
              <a:rPr lang="en-US" sz="2400" b="1" dirty="0">
                <a:latin typeface="Humnst777 BT" pitchFamily="34" charset="0"/>
              </a:rPr>
              <a:t>, and T.S. Sonstegard</a:t>
            </a:r>
            <a:r>
              <a:rPr lang="en-US" sz="2400" b="1" baseline="30000" dirty="0">
                <a:latin typeface="Humnst777 BT" pitchFamily="34" charset="0"/>
              </a:rPr>
              <a:t>1</a:t>
            </a:r>
            <a:r>
              <a:rPr lang="en-US" sz="2400" b="1" dirty="0">
                <a:latin typeface="Humnst777 BT" pitchFamily="34" charset="0"/>
              </a:rPr>
              <a:t>.</a:t>
            </a:r>
          </a:p>
          <a:p>
            <a:pPr>
              <a:defRPr/>
            </a:pPr>
            <a:endParaRPr lang="en-US" sz="2400" b="1" dirty="0">
              <a:solidFill>
                <a:srgbClr val="FFFF00"/>
              </a:solidFill>
              <a:latin typeface="Humnst777 BT" pitchFamily="34" charset="0"/>
            </a:endParaRPr>
          </a:p>
          <a:p>
            <a:pPr>
              <a:defRPr/>
            </a:pPr>
            <a:r>
              <a:rPr lang="en-US" sz="2000" b="1" baseline="30000" dirty="0">
                <a:latin typeface="Humnst777 BT" pitchFamily="34" charset="0"/>
              </a:rPr>
              <a:t>1</a:t>
            </a:r>
            <a:r>
              <a:rPr lang="en-US" sz="2000" b="1" dirty="0">
                <a:latin typeface="Humnst777 BT" pitchFamily="34" charset="0"/>
              </a:rPr>
              <a:t>ARS, USDA, Beltsville, MD</a:t>
            </a:r>
          </a:p>
          <a:p>
            <a:pPr>
              <a:defRPr/>
            </a:pPr>
            <a:r>
              <a:rPr lang="en-US" sz="2000" b="1" baseline="30000" dirty="0">
                <a:latin typeface="Humnst777 BT" pitchFamily="34" charset="0"/>
              </a:rPr>
              <a:t>2</a:t>
            </a:r>
            <a:r>
              <a:rPr lang="en-US" sz="2000" b="1" dirty="0">
                <a:latin typeface="Humnst777 BT" pitchFamily="34" charset="0"/>
              </a:rPr>
              <a:t>George Mason University, Manassas, VA, </a:t>
            </a:r>
            <a:endParaRPr lang="en-US" sz="2000" b="1" baseline="30000" dirty="0">
              <a:latin typeface="Humnst777 BT" pitchFamily="34" charset="0"/>
            </a:endParaRPr>
          </a:p>
          <a:p>
            <a:pPr>
              <a:defRPr/>
            </a:pPr>
            <a:r>
              <a:rPr lang="en-US" sz="2000" b="1" baseline="30000" dirty="0">
                <a:latin typeface="Humnst777 BT" pitchFamily="34" charset="0"/>
              </a:rPr>
              <a:t>3</a:t>
            </a:r>
            <a:r>
              <a:rPr lang="en-US" sz="2000" b="1" dirty="0">
                <a:latin typeface="Humnst777 BT" pitchFamily="34" charset="0"/>
              </a:rPr>
              <a:t>University of Maryland School of Medicine, Baltimore, MD, </a:t>
            </a:r>
            <a:r>
              <a:rPr lang="en-US" sz="2000" b="1" baseline="30000" dirty="0">
                <a:latin typeface="Humnst777 BT" pitchFamily="34" charset="0"/>
              </a:rPr>
              <a:t>4</a:t>
            </a:r>
            <a:r>
              <a:rPr lang="en-US" sz="2000" b="1" dirty="0">
                <a:latin typeface="Humnst777 BT" pitchFamily="34" charset="0"/>
              </a:rPr>
              <a:t>University of Missouri, Columbia, MO, </a:t>
            </a:r>
          </a:p>
          <a:p>
            <a:pPr>
              <a:defRPr/>
            </a:pPr>
            <a:r>
              <a:rPr lang="en-US" sz="2000" b="1" baseline="30000" dirty="0">
                <a:latin typeface="Humnst777 BT" pitchFamily="34" charset="0"/>
              </a:rPr>
              <a:t>5</a:t>
            </a:r>
            <a:r>
              <a:rPr lang="en-US" sz="2000" b="1" dirty="0">
                <a:latin typeface="Humnst777 BT" pitchFamily="34" charset="0"/>
              </a:rPr>
              <a:t>Cornell University, Ithaca, NY, and </a:t>
            </a:r>
          </a:p>
          <a:p>
            <a:pPr>
              <a:defRPr/>
            </a:pPr>
            <a:r>
              <a:rPr lang="en-US" sz="2000" b="1" baseline="30000" dirty="0">
                <a:latin typeface="Humnst777 BT" pitchFamily="34" charset="0"/>
              </a:rPr>
              <a:t>6</a:t>
            </a:r>
            <a:r>
              <a:rPr lang="en-US" sz="2000" b="1" dirty="0">
                <a:latin typeface="Humnst777 BT" pitchFamily="34" charset="0"/>
              </a:rPr>
              <a:t>Illumina, Inc., San Diego, CA</a:t>
            </a:r>
          </a:p>
          <a:p>
            <a:pPr>
              <a:defRPr/>
            </a:pPr>
            <a:endParaRPr lang="en-US" sz="2400" b="1" dirty="0">
              <a:solidFill>
                <a:srgbClr val="FFFF00"/>
              </a:solidFill>
              <a:latin typeface="Humnst777 BT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Humnst777 BT" pitchFamily="34" charset="0"/>
              </a:rPr>
              <a:t>*curtvt@ars.usda.gov</a:t>
            </a:r>
          </a:p>
        </p:txBody>
      </p:sp>
      <p:grpSp>
        <p:nvGrpSpPr>
          <p:cNvPr id="2" name="Group 57"/>
          <p:cNvGrpSpPr>
            <a:grpSpLocks/>
          </p:cNvGrpSpPr>
          <p:nvPr userDrawn="1"/>
        </p:nvGrpSpPr>
        <p:grpSpPr bwMode="auto">
          <a:xfrm>
            <a:off x="0" y="1893888"/>
            <a:ext cx="9144000" cy="80962"/>
            <a:chOff x="0" y="2447"/>
            <a:chExt cx="5760" cy="51"/>
          </a:xfrm>
        </p:grpSpPr>
        <p:sp>
          <p:nvSpPr>
            <p:cNvPr id="5" name="Rectangle 46"/>
            <p:cNvSpPr>
              <a:spLocks noChangeArrowheads="1"/>
            </p:cNvSpPr>
            <p:nvPr userDrawn="1"/>
          </p:nvSpPr>
          <p:spPr bwMode="ltGray">
            <a:xfrm>
              <a:off x="0" y="2447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" name="Rectangle 47"/>
            <p:cNvSpPr>
              <a:spLocks noChangeArrowheads="1"/>
            </p:cNvSpPr>
            <p:nvPr userDrawn="1"/>
          </p:nvSpPr>
          <p:spPr bwMode="ltGray">
            <a:xfrm>
              <a:off x="0" y="2481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latin typeface="Arial" pitchFamily="34" charset="0"/>
              </a:endParaRPr>
            </a:p>
          </p:txBody>
        </p:sp>
        <p:sp>
          <p:nvSpPr>
            <p:cNvPr id="7" name="Rectangle 48"/>
            <p:cNvSpPr>
              <a:spLocks noChangeArrowheads="1"/>
            </p:cNvSpPr>
            <p:nvPr userDrawn="1"/>
          </p:nvSpPr>
          <p:spPr bwMode="ltGray">
            <a:xfrm>
              <a:off x="0" y="2464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 userDrawn="1"/>
        </p:nvGrpSpPr>
        <p:grpSpPr bwMode="auto">
          <a:xfrm>
            <a:off x="8091488" y="5821363"/>
            <a:ext cx="914400" cy="914400"/>
            <a:chOff x="3591" y="1381"/>
            <a:chExt cx="576" cy="576"/>
          </a:xfrm>
        </p:grpSpPr>
        <p:sp>
          <p:nvSpPr>
            <p:cNvPr id="9" name="Oval 64"/>
            <p:cNvSpPr>
              <a:spLocks noChangeAspect="1" noChangeArrowheads="1"/>
            </p:cNvSpPr>
            <p:nvPr userDrawn="1"/>
          </p:nvSpPr>
          <p:spPr bwMode="auto">
            <a:xfrm>
              <a:off x="3603" y="1393"/>
              <a:ext cx="553" cy="553"/>
            </a:xfrm>
            <a:prstGeom prst="ellipse">
              <a:avLst/>
            </a:prstGeom>
            <a:solidFill>
              <a:srgbClr val="000066"/>
            </a:solidFill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10" name="Picture 59" descr="barc100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10066"/>
                </a:clrFrom>
                <a:clrTo>
                  <a:srgbClr val="01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1" y="138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WordArt 60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0" y="1398"/>
              <a:ext cx="536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4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Beltsville Agricultural Research Center  </a:t>
              </a:r>
            </a:p>
          </p:txBody>
        </p:sp>
        <p:sp>
          <p:nvSpPr>
            <p:cNvPr id="12" name="WordArt 61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3" y="1439"/>
              <a:ext cx="537" cy="5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9"/>
                </a:avLst>
              </a:prstTxWarp>
            </a:bodyPr>
            <a:lstStyle/>
            <a:p>
              <a:pPr algn="ctr"/>
              <a:r>
                <a:rPr lang="en-US" sz="40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                Centennial • 1910-2010                 </a:t>
              </a:r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84213"/>
            <a:ext cx="7769225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170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170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3125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3125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3152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37782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9BC921A-C7ED-49C5-AD72-C6D415FD2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C44E-8B43-4411-892F-8AF823F70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0075" y="1600200"/>
            <a:ext cx="5524500" cy="4676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2651-BE0D-4DF5-92D8-37E336681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F3CA-46D9-4889-9773-DC4AA22D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74CAA-C7E1-43AC-84D4-EFE9A28A2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C6E93-5CA1-4207-8986-C035771B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40E3-87AE-446D-985F-A42254AB6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6D7D-AD0B-4EEE-9EA4-69379C2EB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3A9A-0417-4C77-A82C-AEFDAB03F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338B-C6AA-49DE-8133-189272BA5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7E48-570B-47FC-8985-DDD944FA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9050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19812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7912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170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170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693025" cy="37242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443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310438" cy="4110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DEDF-0BED-478B-8A14-0A906A352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C619-3AEA-4DF0-849C-98B8A069C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F51A-F7E9-497B-80D8-0AC16B716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E768-649D-488B-BDDB-D7E481E24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42EA-379F-4A48-B845-10B3F2840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90DB-2F1B-4ABA-959A-34F6AD9C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B3A70-7915-4DDA-ABFB-049CD8E16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5659-79E1-4091-ADF3-9C1A0B88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0B297-07E4-4F64-B980-9A925F6A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E645-62B1-4685-A406-A3AE1103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5BE33-6563-4004-8630-1E83A9C1F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9050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19812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7912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9050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1981200" cy="524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791200" cy="524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9050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0" y="958850"/>
            <a:ext cx="9144000" cy="80963"/>
            <a:chOff x="0" y="2447"/>
            <a:chExt cx="5760" cy="51"/>
          </a:xfrm>
        </p:grpSpPr>
        <p:sp>
          <p:nvSpPr>
            <p:cNvPr id="275496" name="Rectangle 40"/>
            <p:cNvSpPr>
              <a:spLocks noChangeArrowheads="1"/>
            </p:cNvSpPr>
            <p:nvPr userDrawn="1"/>
          </p:nvSpPr>
          <p:spPr bwMode="ltGray">
            <a:xfrm>
              <a:off x="0" y="2447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5497" name="Rectangle 41"/>
            <p:cNvSpPr>
              <a:spLocks noChangeArrowheads="1"/>
            </p:cNvSpPr>
            <p:nvPr userDrawn="1"/>
          </p:nvSpPr>
          <p:spPr bwMode="ltGray">
            <a:xfrm>
              <a:off x="0" y="2481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latin typeface="Arial" pitchFamily="34" charset="0"/>
              </a:endParaRPr>
            </a:p>
          </p:txBody>
        </p:sp>
        <p:sp>
          <p:nvSpPr>
            <p:cNvPr id="275498" name="Rectangle 42"/>
            <p:cNvSpPr>
              <a:spLocks noChangeArrowheads="1"/>
            </p:cNvSpPr>
            <p:nvPr userDrawn="1"/>
          </p:nvSpPr>
          <p:spPr bwMode="ltGray">
            <a:xfrm>
              <a:off x="0" y="2464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8088313" y="5821363"/>
            <a:ext cx="914400" cy="914400"/>
            <a:chOff x="3591" y="1381"/>
            <a:chExt cx="576" cy="576"/>
          </a:xfrm>
        </p:grpSpPr>
        <p:sp>
          <p:nvSpPr>
            <p:cNvPr id="275505" name="Oval 49"/>
            <p:cNvSpPr>
              <a:spLocks noChangeAspect="1" noChangeArrowheads="1"/>
            </p:cNvSpPr>
            <p:nvPr userDrawn="1"/>
          </p:nvSpPr>
          <p:spPr bwMode="auto">
            <a:xfrm>
              <a:off x="3603" y="1393"/>
              <a:ext cx="553" cy="553"/>
            </a:xfrm>
            <a:prstGeom prst="ellipse">
              <a:avLst/>
            </a:prstGeom>
            <a:solidFill>
              <a:srgbClr val="000066"/>
            </a:solidFill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pic>
          <p:nvPicPr>
            <p:cNvPr id="4104" name="Picture 50" descr="barc100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10066"/>
                </a:clrFrom>
                <a:clrTo>
                  <a:srgbClr val="01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1" y="138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5" name="WordArt 51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0" y="1398"/>
              <a:ext cx="536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4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Beltsville Agricultural Research Center  </a:t>
              </a:r>
            </a:p>
          </p:txBody>
        </p:sp>
        <p:sp>
          <p:nvSpPr>
            <p:cNvPr id="4106" name="WordArt 52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3" y="1439"/>
              <a:ext cx="537" cy="5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9"/>
                </a:avLst>
              </a:prstTxWarp>
            </a:bodyPr>
            <a:lstStyle/>
            <a:p>
              <a:pPr algn="ctr"/>
              <a:r>
                <a:rPr lang="en-US" sz="40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</a:rPr>
                <a:t>                  Centennial • 1910-2010                 </a:t>
              </a:r>
            </a:p>
          </p:txBody>
        </p:sp>
      </p:grpSp>
      <p:pic>
        <p:nvPicPr>
          <p:cNvPr id="4102" name="Picture 9" descr="bfgl_cow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EBC6"/>
              </a:clrFrom>
              <a:clrTo>
                <a:srgbClr val="FFEB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6038850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eaLnBrk="1" fontAlgn="base" hangingPunct="1">
        <a:spcBef>
          <a:spcPct val="0"/>
        </a:spcBef>
        <a:spcAft>
          <a:spcPct val="50000"/>
        </a:spcAft>
        <a:buClr>
          <a:srgbClr val="009900"/>
        </a:buClr>
        <a:buSzPct val="65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eaLnBrk="1" fontAlgn="base" hangingPunct="1">
        <a:spcBef>
          <a:spcPct val="0"/>
        </a:spcBef>
        <a:spcAft>
          <a:spcPct val="500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+mn-lt"/>
        </a:defRPr>
      </a:lvl2pPr>
      <a:lvl3pPr marL="1206500" indent="-457200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+mn-lt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071B329-A447-4DFB-96D8-18B98DAB7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8AA366D-F7AC-4BC3-8632-92FD5A0E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CD54-AA48-447F-B4B9-BF6CE3F161FD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6D4B-2A36-4569-8E28-EA83BC7AC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0" y="977900"/>
            <a:ext cx="9144000" cy="80963"/>
            <a:chOff x="0" y="2447"/>
            <a:chExt cx="5760" cy="51"/>
          </a:xfrm>
        </p:grpSpPr>
        <p:sp>
          <p:nvSpPr>
            <p:cNvPr id="275496" name="Rectangle 40"/>
            <p:cNvSpPr>
              <a:spLocks noChangeArrowheads="1"/>
            </p:cNvSpPr>
            <p:nvPr userDrawn="1"/>
          </p:nvSpPr>
          <p:spPr bwMode="ltGray">
            <a:xfrm>
              <a:off x="0" y="2447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75497" name="Rectangle 41"/>
            <p:cNvSpPr>
              <a:spLocks noChangeArrowheads="1"/>
            </p:cNvSpPr>
            <p:nvPr userDrawn="1"/>
          </p:nvSpPr>
          <p:spPr bwMode="ltGray">
            <a:xfrm>
              <a:off x="0" y="2481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US" sz="2800" b="1">
                <a:latin typeface="Arial" pitchFamily="34" charset="0"/>
              </a:endParaRPr>
            </a:p>
          </p:txBody>
        </p:sp>
        <p:sp>
          <p:nvSpPr>
            <p:cNvPr id="275498" name="Rectangle 42"/>
            <p:cNvSpPr>
              <a:spLocks noChangeArrowheads="1"/>
            </p:cNvSpPr>
            <p:nvPr userDrawn="1"/>
          </p:nvSpPr>
          <p:spPr bwMode="ltGray">
            <a:xfrm>
              <a:off x="0" y="2464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eaLnBrk="1" fontAlgn="base" hangingPunct="1">
        <a:spcBef>
          <a:spcPct val="0"/>
        </a:spcBef>
        <a:spcAft>
          <a:spcPct val="50000"/>
        </a:spcAft>
        <a:buClr>
          <a:srgbClr val="009900"/>
        </a:buClr>
        <a:buSzPct val="65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eaLnBrk="1" fontAlgn="base" hangingPunct="1">
        <a:spcBef>
          <a:spcPct val="0"/>
        </a:spcBef>
        <a:spcAft>
          <a:spcPct val="500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+mn-lt"/>
        </a:defRPr>
      </a:lvl2pPr>
      <a:lvl3pPr marL="1206500" indent="-457200" algn="l" rtl="0" eaLnBrk="1" fontAlgn="base" hangingPunct="1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+mn-lt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26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7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6147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0144BA66-B910-410F-9B5B-17609408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7" name="Rectangle 33"/>
          <p:cNvSpPr>
            <a:spLocks noChangeAspect="1" noChangeArrowheads="1"/>
          </p:cNvSpPr>
          <p:nvPr/>
        </p:nvSpPr>
        <p:spPr bwMode="auto">
          <a:xfrm>
            <a:off x="990600" y="5334000"/>
            <a:ext cx="3048000" cy="733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227358" name="Rectangle 30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7359" name="Freeform 31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99CC99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28600" y="1524000"/>
            <a:ext cx="7391400" cy="319088"/>
            <a:chOff x="144" y="1248"/>
            <a:chExt cx="4656" cy="201"/>
          </a:xfrm>
        </p:grpSpPr>
        <p:sp>
          <p:nvSpPr>
            <p:cNvPr id="227361" name="AutoShape 33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7362" name="AutoShape 34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7172" name="AutoShape 3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80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28467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4676" name="Freeform 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195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4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D051E7BE-011C-485A-9D6E-6D24FF7E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28569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5700" name="Freeform 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99CC99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8600" y="1524000"/>
            <a:ext cx="7391400" cy="319088"/>
            <a:chOff x="144" y="1248"/>
            <a:chExt cx="4656" cy="201"/>
          </a:xfrm>
        </p:grpSpPr>
        <p:sp>
          <p:nvSpPr>
            <p:cNvPr id="285702" name="AutoShape 6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5703" name="AutoShape 7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9220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671747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1748" name="Freeform 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99CC99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8600" y="1524000"/>
            <a:ext cx="7391400" cy="319088"/>
            <a:chOff x="144" y="1248"/>
            <a:chExt cx="4656" cy="201"/>
          </a:xfrm>
        </p:grpSpPr>
        <p:sp>
          <p:nvSpPr>
            <p:cNvPr id="671750" name="AutoShape 6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1751" name="AutoShape 7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44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0"/>
            <a:ext cx="7391400" cy="319088"/>
            <a:chOff x="144" y="1248"/>
            <a:chExt cx="4656" cy="201"/>
          </a:xfrm>
        </p:grpSpPr>
        <p:sp>
          <p:nvSpPr>
            <p:cNvPr id="743427" name="AutoShape 3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43428" name="AutoShape 4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1267" name="AutoShap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8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37020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3600" b="1" smtClean="0"/>
              <a:t>Curt Van Tassell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3200" smtClean="0"/>
              <a:t>USDA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smtClean="0"/>
              <a:t>Agricultural Research Service</a:t>
            </a:r>
          </a:p>
          <a:p>
            <a:pPr algn="ctr" eaLnBrk="1" hangingPunct="1">
              <a:lnSpc>
                <a:spcPct val="80000"/>
              </a:lnSpc>
            </a:pPr>
            <a:endParaRPr lang="en-US" sz="2400" smtClean="0"/>
          </a:p>
          <a:p>
            <a:pPr algn="ctr" eaLnBrk="1" hangingPunct="1">
              <a:lnSpc>
                <a:spcPct val="80000"/>
              </a:lnSpc>
            </a:pPr>
            <a:r>
              <a:rPr lang="en-US" sz="2400" smtClean="0"/>
              <a:t>AIPL – Animal Improvement Programs Laboratory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smtClean="0"/>
              <a:t>BFGL – Bovine Functional Genomics Laboratory</a:t>
            </a:r>
          </a:p>
        </p:txBody>
      </p:sp>
      <p:sp>
        <p:nvSpPr>
          <p:cNvPr id="12290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Recent Developments in Genetic Testing and Predicting Genetic Values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98488" y="4038600"/>
            <a:ext cx="3454400" cy="154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2800"/>
              <a:t>curtvt@ars.usda.gov</a:t>
            </a:r>
          </a:p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2800"/>
              <a:t>301-504-6501</a:t>
            </a:r>
          </a:p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2800"/>
              <a:t>443-878-7110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SNP genotype worth?</a:t>
            </a:r>
            <a:endParaRPr lang="en-US" dirty="0"/>
          </a:p>
        </p:txBody>
      </p:sp>
      <p:grpSp>
        <p:nvGrpSpPr>
          <p:cNvPr id="4" name="Group 103"/>
          <p:cNvGrpSpPr/>
          <p:nvPr/>
        </p:nvGrpSpPr>
        <p:grpSpPr>
          <a:xfrm>
            <a:off x="2687249" y="3005945"/>
            <a:ext cx="3842750" cy="3679460"/>
            <a:chOff x="3527004" y="3005945"/>
            <a:chExt cx="3842750" cy="3679460"/>
          </a:xfrm>
        </p:grpSpPr>
        <p:pic>
          <p:nvPicPr>
            <p:cNvPr id="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6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6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6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6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6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7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8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</p:spPr>
        </p:pic>
      </p:grpSp>
      <p:grpSp>
        <p:nvGrpSpPr>
          <p:cNvPr id="11" name="Group 101"/>
          <p:cNvGrpSpPr/>
          <p:nvPr/>
        </p:nvGrpSpPr>
        <p:grpSpPr>
          <a:xfrm>
            <a:off x="485174" y="1905000"/>
            <a:ext cx="1894115" cy="4527550"/>
            <a:chOff x="905069" y="1905000"/>
            <a:chExt cx="1894115" cy="4527550"/>
          </a:xfrm>
        </p:grpSpPr>
        <p:pic>
          <p:nvPicPr>
            <p:cNvPr id="3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Oval 100"/>
            <p:cNvSpPr/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699380" y="3284374"/>
            <a:ext cx="2323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</a:t>
            </a:r>
            <a:r>
              <a:rPr lang="en-US" dirty="0" smtClean="0"/>
              <a:t>protein yield </a:t>
            </a:r>
            <a:r>
              <a:rPr lang="en-US" dirty="0" smtClean="0"/>
              <a:t>(h2=0.30), the SNP genotype provides information equivalent to an additional 34 daughters!!! </a:t>
            </a:r>
          </a:p>
          <a:p>
            <a:endParaRPr lang="en-US" dirty="0" smtClean="0"/>
          </a:p>
        </p:txBody>
      </p:sp>
      <p:grpSp>
        <p:nvGrpSpPr>
          <p:cNvPr id="12" name="Group 112"/>
          <p:cNvGrpSpPr/>
          <p:nvPr/>
        </p:nvGrpSpPr>
        <p:grpSpPr>
          <a:xfrm>
            <a:off x="2313990" y="1981201"/>
            <a:ext cx="6615404" cy="935385"/>
            <a:chOff x="2313990" y="1981201"/>
            <a:chExt cx="6615404" cy="935385"/>
          </a:xfrm>
        </p:grpSpPr>
        <p:pic>
          <p:nvPicPr>
            <p:cNvPr id="6553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6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6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</p:spPr>
        </p:pic>
        <p:pic>
          <p:nvPicPr>
            <p:cNvPr id="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</p:spPr>
        </p:pic>
        <p:sp>
          <p:nvSpPr>
            <p:cNvPr id="103" name="TextBox 102"/>
            <p:cNvSpPr txBox="1"/>
            <p:nvPr/>
          </p:nvSpPr>
          <p:spPr>
            <a:xfrm>
              <a:off x="2313990" y="2547254"/>
              <a:ext cx="661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Pedigree info is equivalent to information on about 7 daughters </a:t>
              </a:r>
              <a:endParaRPr lang="en-US" dirty="0"/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What’s a SNP genotype worth?</a:t>
            </a:r>
            <a:endParaRPr lang="en-US" dirty="0"/>
          </a:p>
        </p:txBody>
      </p:sp>
      <p:grpSp>
        <p:nvGrpSpPr>
          <p:cNvPr id="4" name="Group 101"/>
          <p:cNvGrpSpPr/>
          <p:nvPr/>
        </p:nvGrpSpPr>
        <p:grpSpPr>
          <a:xfrm>
            <a:off x="0" y="1371600"/>
            <a:ext cx="1295399" cy="4114800"/>
            <a:chOff x="905069" y="1905000"/>
            <a:chExt cx="1894115" cy="4527550"/>
          </a:xfrm>
        </p:grpSpPr>
        <p:pic>
          <p:nvPicPr>
            <p:cNvPr id="3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Oval 100"/>
            <p:cNvSpPr/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057400" y="7428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for daughter pregnancy rate (h2=0.04)…</a:t>
            </a:r>
            <a:r>
              <a:rPr lang="en-US" sz="2000" b="1" dirty="0" smtClean="0"/>
              <a:t>131</a:t>
            </a:r>
            <a:endParaRPr lang="en-US" sz="2000" b="1" dirty="0"/>
          </a:p>
        </p:txBody>
      </p:sp>
      <p:grpSp>
        <p:nvGrpSpPr>
          <p:cNvPr id="5" name="Group 529"/>
          <p:cNvGrpSpPr/>
          <p:nvPr/>
        </p:nvGrpSpPr>
        <p:grpSpPr>
          <a:xfrm>
            <a:off x="1371600" y="1209852"/>
            <a:ext cx="7662903" cy="5420713"/>
            <a:chOff x="1371600" y="1209852"/>
            <a:chExt cx="7662903" cy="5420713"/>
          </a:xfrm>
        </p:grpSpPr>
        <p:grpSp>
          <p:nvGrpSpPr>
            <p:cNvPr id="6" name="Group 370"/>
            <p:cNvGrpSpPr/>
            <p:nvPr/>
          </p:nvGrpSpPr>
          <p:grpSpPr>
            <a:xfrm>
              <a:off x="8458200" y="1219200"/>
              <a:ext cx="576303" cy="5411365"/>
              <a:chOff x="1905000" y="676452"/>
              <a:chExt cx="685800" cy="6181548"/>
            </a:xfrm>
          </p:grpSpPr>
          <p:pic>
            <p:nvPicPr>
              <p:cNvPr id="1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1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1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1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1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1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1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371"/>
            <p:cNvGrpSpPr/>
            <p:nvPr/>
          </p:nvGrpSpPr>
          <p:grpSpPr>
            <a:xfrm>
              <a:off x="2011936" y="1218035"/>
              <a:ext cx="576303" cy="5411365"/>
              <a:chOff x="1905000" y="676452"/>
              <a:chExt cx="685800" cy="6181548"/>
            </a:xfrm>
          </p:grpSpPr>
          <p:pic>
            <p:nvPicPr>
              <p:cNvPr id="3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527"/>
            <p:cNvGrpSpPr/>
            <p:nvPr/>
          </p:nvGrpSpPr>
          <p:grpSpPr>
            <a:xfrm>
              <a:off x="1371600" y="1676400"/>
              <a:ext cx="576303" cy="4952606"/>
              <a:chOff x="10363200" y="609600"/>
              <a:chExt cx="685800" cy="5657496"/>
            </a:xfrm>
          </p:grpSpPr>
          <p:pic>
            <p:nvPicPr>
              <p:cNvPr id="3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609600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648536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1336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6576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133600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733800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191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267200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294161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800600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3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800548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397"/>
            <p:cNvGrpSpPr/>
            <p:nvPr/>
          </p:nvGrpSpPr>
          <p:grpSpPr>
            <a:xfrm>
              <a:off x="7774961" y="1209852"/>
              <a:ext cx="576303" cy="5411365"/>
              <a:chOff x="1905000" y="676452"/>
              <a:chExt cx="685800" cy="6181548"/>
            </a:xfrm>
          </p:grpSpPr>
          <p:pic>
            <p:nvPicPr>
              <p:cNvPr id="3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10" name="Group 410"/>
            <p:cNvGrpSpPr/>
            <p:nvPr/>
          </p:nvGrpSpPr>
          <p:grpSpPr>
            <a:xfrm>
              <a:off x="7134625" y="1209852"/>
              <a:ext cx="576303" cy="5411365"/>
              <a:chOff x="1905000" y="676452"/>
              <a:chExt cx="685800" cy="6181548"/>
            </a:xfrm>
          </p:grpSpPr>
          <p:pic>
            <p:nvPicPr>
              <p:cNvPr id="4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2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423"/>
            <p:cNvGrpSpPr/>
            <p:nvPr/>
          </p:nvGrpSpPr>
          <p:grpSpPr>
            <a:xfrm>
              <a:off x="2652272" y="1218035"/>
              <a:ext cx="576303" cy="5411365"/>
              <a:chOff x="1905000" y="676452"/>
              <a:chExt cx="685800" cy="6181548"/>
            </a:xfrm>
          </p:grpSpPr>
          <p:pic>
            <p:nvPicPr>
              <p:cNvPr id="4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3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436"/>
            <p:cNvGrpSpPr/>
            <p:nvPr/>
          </p:nvGrpSpPr>
          <p:grpSpPr>
            <a:xfrm>
              <a:off x="3292608" y="1218035"/>
              <a:ext cx="576303" cy="5411365"/>
              <a:chOff x="1905000" y="676452"/>
              <a:chExt cx="685800" cy="6181548"/>
            </a:xfrm>
          </p:grpSpPr>
          <p:pic>
            <p:nvPicPr>
              <p:cNvPr id="4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449"/>
            <p:cNvGrpSpPr/>
            <p:nvPr/>
          </p:nvGrpSpPr>
          <p:grpSpPr>
            <a:xfrm>
              <a:off x="3932945" y="1218035"/>
              <a:ext cx="576303" cy="5411365"/>
              <a:chOff x="1905000" y="676452"/>
              <a:chExt cx="685800" cy="6181548"/>
            </a:xfrm>
          </p:grpSpPr>
          <p:pic>
            <p:nvPicPr>
              <p:cNvPr id="4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462"/>
            <p:cNvGrpSpPr/>
            <p:nvPr/>
          </p:nvGrpSpPr>
          <p:grpSpPr>
            <a:xfrm>
              <a:off x="4573281" y="1209852"/>
              <a:ext cx="576303" cy="5411365"/>
              <a:chOff x="1905000" y="676452"/>
              <a:chExt cx="685800" cy="6181548"/>
            </a:xfrm>
          </p:grpSpPr>
          <p:pic>
            <p:nvPicPr>
              <p:cNvPr id="4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475"/>
            <p:cNvGrpSpPr/>
            <p:nvPr/>
          </p:nvGrpSpPr>
          <p:grpSpPr>
            <a:xfrm>
              <a:off x="5213617" y="1218035"/>
              <a:ext cx="576303" cy="5411365"/>
              <a:chOff x="1905000" y="676452"/>
              <a:chExt cx="685800" cy="6181548"/>
            </a:xfrm>
          </p:grpSpPr>
          <p:pic>
            <p:nvPicPr>
              <p:cNvPr id="4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16" name="Group 488"/>
            <p:cNvGrpSpPr/>
            <p:nvPr/>
          </p:nvGrpSpPr>
          <p:grpSpPr>
            <a:xfrm>
              <a:off x="5853953" y="1209852"/>
              <a:ext cx="576303" cy="5411365"/>
              <a:chOff x="1905000" y="676452"/>
              <a:chExt cx="685800" cy="6181548"/>
            </a:xfrm>
          </p:grpSpPr>
          <p:pic>
            <p:nvPicPr>
              <p:cNvPr id="4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4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 501"/>
            <p:cNvGrpSpPr/>
            <p:nvPr/>
          </p:nvGrpSpPr>
          <p:grpSpPr>
            <a:xfrm>
              <a:off x="6494289" y="1218035"/>
              <a:ext cx="576303" cy="5411365"/>
              <a:chOff x="1905000" y="676452"/>
              <a:chExt cx="685800" cy="6181548"/>
            </a:xfrm>
          </p:grpSpPr>
          <p:pic>
            <p:nvPicPr>
              <p:cNvPr id="5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0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</p:spPr>
          </p:pic>
          <p:pic>
            <p:nvPicPr>
              <p:cNvPr id="5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Way of Looking at an Old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calf from a group of candidates is the best?</a:t>
            </a:r>
            <a:endParaRPr lang="en-US" dirty="0"/>
          </a:p>
        </p:txBody>
      </p:sp>
      <p:pic>
        <p:nvPicPr>
          <p:cNvPr id="249858" name="Picture 2" descr="cloned c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0"/>
            <a:ext cx="5870829" cy="352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BovineSNP50 Bead Chip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Illumina</a:t>
            </a:r>
            <a:r>
              <a:rPr lang="en-US" dirty="0" smtClean="0"/>
              <a:t> BovineSNP50 Bead Chip has been very successful</a:t>
            </a:r>
          </a:p>
          <a:p>
            <a:r>
              <a:rPr lang="en-US" dirty="0" smtClean="0"/>
              <a:t>43,382 SNP used for genetic prediction</a:t>
            </a:r>
          </a:p>
          <a:p>
            <a:r>
              <a:rPr lang="en-US" dirty="0" smtClean="0"/>
              <a:t>47,645 animals genotyped in the US, many more worldwide</a:t>
            </a:r>
          </a:p>
          <a:p>
            <a:r>
              <a:rPr lang="en-US" dirty="0" smtClean="0"/>
              <a:t>2nd generation chip with a slightly different SNP set has been developed</a:t>
            </a:r>
            <a:endParaRPr lang="en-US" dirty="0" smtClean="0"/>
          </a:p>
        </p:txBody>
      </p:sp>
      <p:pic>
        <p:nvPicPr>
          <p:cNvPr id="6148" name="Picture 4" descr="Bovine SNP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124200"/>
            <a:ext cx="100488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Prediction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905000"/>
            <a:ext cx="86868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819400" y="4024878"/>
            <a:ext cx="1009650" cy="600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867275" y="2476500"/>
            <a:ext cx="1009650" cy="600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5943600" y="2362200"/>
            <a:ext cx="1009650" cy="600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system works</a:t>
            </a:r>
            <a:endParaRPr lang="en-US" dirty="0"/>
          </a:p>
        </p:txBody>
      </p:sp>
      <p:sp>
        <p:nvSpPr>
          <p:cNvPr id="1154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Animals nominated through web site</a:t>
            </a:r>
          </a:p>
          <a:p>
            <a:r>
              <a:rPr lang="en-US" dirty="0" smtClean="0"/>
              <a:t>Hair, blood, semen, or extracted DNA sent to labs</a:t>
            </a:r>
          </a:p>
          <a:p>
            <a:r>
              <a:rPr lang="en-US" dirty="0" smtClean="0"/>
              <a:t>Genotypes sent to AIPL monthly</a:t>
            </a:r>
          </a:p>
          <a:p>
            <a:pPr lvl="1"/>
            <a:r>
              <a:rPr lang="en-US" dirty="0" smtClean="0"/>
              <a:t>Conflict and quality checking</a:t>
            </a:r>
          </a:p>
          <a:p>
            <a:r>
              <a:rPr lang="en-US" dirty="0" smtClean="0"/>
              <a:t>Evaluation updates calculated monthly</a:t>
            </a:r>
          </a:p>
          <a:p>
            <a:r>
              <a:rPr lang="en-US" dirty="0" smtClean="0"/>
              <a:t>All evaluations updated at tri-annual runs</a:t>
            </a:r>
            <a:endParaRPr lang="en-US" dirty="0"/>
          </a:p>
        </p:txBody>
      </p:sp>
      <p:pic>
        <p:nvPicPr>
          <p:cNvPr id="155650" name="Picture 2" descr="Budget ID scheme announc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1"/>
            <a:ext cx="1962726" cy="129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Reliability Gain</a:t>
            </a:r>
            <a:r>
              <a:rPr lang="en-US" baseline="30000" smtClean="0"/>
              <a:t>1</a:t>
            </a:r>
            <a:r>
              <a:rPr lang="en-US" smtClean="0"/>
              <a:t> by Breed</a:t>
            </a:r>
          </a:p>
        </p:txBody>
      </p:sp>
      <p:graphicFrame>
        <p:nvGraphicFramePr>
          <p:cNvPr id="791556" name="Group 4"/>
          <p:cNvGraphicFramePr>
            <a:graphicFrameLocks noGrp="1"/>
          </p:cNvGraphicFramePr>
          <p:nvPr>
            <p:ph type="tbl" idx="1"/>
          </p:nvPr>
        </p:nvGraphicFramePr>
        <p:xfrm>
          <a:off x="1146175" y="2295525"/>
          <a:ext cx="7693025" cy="3724278"/>
        </p:xfrm>
        <a:graphic>
          <a:graphicData uri="http://schemas.openxmlformats.org/drawingml/2006/table">
            <a:tbl>
              <a:tblPr/>
              <a:tblGrid>
                <a:gridCol w="3525838"/>
                <a:gridCol w="1282700"/>
                <a:gridCol w="1362075"/>
                <a:gridCol w="1522412"/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Trait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JE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Net merit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Milk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Fat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Protein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Fat 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Protein 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62075" y="5943600"/>
            <a:ext cx="648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baseline="30000">
                <a:solidFill>
                  <a:schemeClr val="hlink"/>
                </a:solidFill>
              </a:rPr>
              <a:t>1</a:t>
            </a:r>
            <a:r>
              <a:rPr lang="en-US" sz="2400" b="1">
                <a:solidFill>
                  <a:schemeClr val="hlink"/>
                </a:solidFill>
              </a:rPr>
              <a:t>Gain above parent average reliability ~35%</a:t>
            </a:r>
          </a:p>
        </p:txBody>
      </p:sp>
      <p:sp>
        <p:nvSpPr>
          <p:cNvPr id="23587" name="Rectangle 53"/>
          <p:cNvSpPr>
            <a:spLocks noChangeArrowheads="1"/>
          </p:cNvSpPr>
          <p:nvPr/>
        </p:nvSpPr>
        <p:spPr bwMode="auto">
          <a:xfrm>
            <a:off x="1981200" y="1676400"/>
            <a:ext cx="5872163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4400" baseline="-25000">
                <a:solidFill>
                  <a:schemeClr val="accent2"/>
                </a:solidFill>
              </a:rPr>
              <a:t>Yield traits and NM$ of young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Reliabilities for Young Bulls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162818" name="Object 2"/>
          <p:cNvGraphicFramePr>
            <a:graphicFrameLocks noChangeAspect="1"/>
          </p:cNvGraphicFramePr>
          <p:nvPr/>
        </p:nvGraphicFramePr>
        <p:xfrm>
          <a:off x="800100" y="1981200"/>
          <a:ext cx="8039100" cy="4556125"/>
        </p:xfrm>
        <a:graphic>
          <a:graphicData uri="http://schemas.openxmlformats.org/presentationml/2006/ole">
            <p:oleObj spid="_x0000_s6146" name="Chart" r:id="rId4" imgW="6419791" imgH="3638669" progId="Excel.Sheet.8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19438" y="2724150"/>
            <a:ext cx="18335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US" sz="2200" b="1" dirty="0">
                <a:solidFill>
                  <a:srgbClr val="000000"/>
                </a:solidFill>
              </a:rPr>
              <a:t>Genomic PTA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95625" y="2276475"/>
            <a:ext cx="1933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None/>
            </a:pPr>
            <a:r>
              <a:rPr lang="en-US" sz="2200" b="1" dirty="0">
                <a:solidFill>
                  <a:srgbClr val="000000"/>
                </a:solidFill>
              </a:rPr>
              <a:t>Traditional PA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697163" y="2397125"/>
            <a:ext cx="323850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97163" y="2847975"/>
            <a:ext cx="323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95600" y="3505200"/>
            <a:ext cx="3622675" cy="1420813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New and Improved!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810000" y="2286000"/>
            <a:ext cx="1752600" cy="762000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Phenotype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5791200" y="2057400"/>
            <a:ext cx="2743200" cy="1066800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</a:rPr>
              <a:t>Genotype!!</a:t>
            </a:r>
          </a:p>
        </p:txBody>
      </p:sp>
      <p:cxnSp>
        <p:nvCxnSpPr>
          <p:cNvPr id="18438" name="AutoShape 6"/>
          <p:cNvCxnSpPr>
            <a:cxnSpLocks noChangeShapeType="1"/>
            <a:stCxn id="18437" idx="4"/>
            <a:endCxn id="18435" idx="0"/>
          </p:cNvCxnSpPr>
          <p:nvPr/>
        </p:nvCxnSpPr>
        <p:spPr bwMode="auto">
          <a:xfrm rot="5400000">
            <a:off x="5744369" y="2086769"/>
            <a:ext cx="381000" cy="24558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39" name="AutoShape 7"/>
          <p:cNvCxnSpPr>
            <a:cxnSpLocks noChangeShapeType="1"/>
            <a:stCxn id="18436" idx="4"/>
            <a:endCxn id="18435" idx="0"/>
          </p:cNvCxnSpPr>
          <p:nvPr/>
        </p:nvCxnSpPr>
        <p:spPr bwMode="auto">
          <a:xfrm rot="16200000" flipH="1">
            <a:off x="4468019" y="3266281"/>
            <a:ext cx="457200" cy="206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3657600" y="5410200"/>
            <a:ext cx="2971800" cy="1371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743200" y="5257800"/>
            <a:ext cx="3962400" cy="1600200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Predicted Genetic Merit</a:t>
            </a:r>
          </a:p>
        </p:txBody>
      </p:sp>
      <p:cxnSp>
        <p:nvCxnSpPr>
          <p:cNvPr id="18442" name="AutoShape 10"/>
          <p:cNvCxnSpPr>
            <a:cxnSpLocks noChangeShapeType="1"/>
            <a:stCxn id="18435" idx="2"/>
            <a:endCxn id="18441" idx="0"/>
          </p:cNvCxnSpPr>
          <p:nvPr/>
        </p:nvCxnSpPr>
        <p:spPr bwMode="auto">
          <a:xfrm rot="16200000" flipH="1">
            <a:off x="4549776" y="5083175"/>
            <a:ext cx="331787" cy="174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8443" name="Picture 8" descr="DNA_orbit_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86256" flipH="1">
            <a:off x="6848738" y="-279601"/>
            <a:ext cx="1370155" cy="233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andara" pitchFamily="34" charset="0"/>
              </a:rPr>
              <a:t>Build a Better Black Box</a:t>
            </a:r>
            <a:endParaRPr lang="en-US" dirty="0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905000" y="2362200"/>
            <a:ext cx="1600200" cy="762000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Pedigree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30" name="AutoShape 7"/>
          <p:cNvCxnSpPr>
            <a:cxnSpLocks noChangeShapeType="1"/>
            <a:stCxn id="22" idx="4"/>
            <a:endCxn id="18435" idx="0"/>
          </p:cNvCxnSpPr>
          <p:nvPr/>
        </p:nvCxnSpPr>
        <p:spPr bwMode="auto">
          <a:xfrm rot="16200000" flipH="1">
            <a:off x="3515519" y="2313781"/>
            <a:ext cx="381000" cy="20018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more critical than ever!!</a:t>
            </a:r>
          </a:p>
          <a:p>
            <a:r>
              <a:rPr lang="en-US" dirty="0" smtClean="0"/>
              <a:t>Lowly heritable traits (</a:t>
            </a:r>
            <a:r>
              <a:rPr lang="en-US" dirty="0" err="1" smtClean="0"/>
              <a:t>eg</a:t>
            </a:r>
            <a:r>
              <a:rPr lang="en-US" dirty="0" smtClean="0"/>
              <a:t>, health and reproduction) are especially well suited to this technology</a:t>
            </a:r>
          </a:p>
          <a:p>
            <a:r>
              <a:rPr lang="en-US" dirty="0" smtClean="0"/>
              <a:t>New traits are easily added</a:t>
            </a:r>
          </a:p>
          <a:p>
            <a:r>
              <a:rPr lang="en-US" dirty="0" smtClean="0"/>
              <a:t>Traits can be measured in a focused, smaller, </a:t>
            </a:r>
            <a:r>
              <a:rPr lang="en-US" i="1" dirty="0" smtClean="0"/>
              <a:t>representative</a:t>
            </a:r>
            <a:r>
              <a:rPr lang="en-US" dirty="0" smtClean="0"/>
              <a:t> population</a:t>
            </a:r>
          </a:p>
          <a:p>
            <a:pPr lvl="1"/>
            <a:r>
              <a:rPr lang="en-US" dirty="0" smtClean="0"/>
              <a:t>Feed efficiency</a:t>
            </a:r>
          </a:p>
          <a:p>
            <a:pPr lvl="1"/>
            <a:r>
              <a:rPr lang="en-US" dirty="0" smtClean="0"/>
              <a:t>Parasite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little history</a:t>
            </a:r>
          </a:p>
          <a:p>
            <a:pPr eaLnBrk="1" hangingPunct="1"/>
            <a:r>
              <a:rPr lang="en-US" dirty="0" smtClean="0"/>
              <a:t>Introduction to genomics</a:t>
            </a:r>
          </a:p>
          <a:p>
            <a:pPr eaLnBrk="1" hangingPunct="1"/>
            <a:r>
              <a:rPr lang="en-US" dirty="0" smtClean="0"/>
              <a:t>Genetic evaluation</a:t>
            </a:r>
          </a:p>
          <a:p>
            <a:pPr eaLnBrk="1" hangingPunct="1"/>
            <a:r>
              <a:rPr lang="en-US" dirty="0" smtClean="0"/>
              <a:t>Recent developments</a:t>
            </a:r>
          </a:p>
          <a:p>
            <a:pPr lvl="1"/>
            <a:r>
              <a:rPr lang="en-US" dirty="0" smtClean="0"/>
              <a:t>High density SNP panel</a:t>
            </a:r>
          </a:p>
          <a:p>
            <a:pPr lvl="1"/>
            <a:r>
              <a:rPr lang="en-US" dirty="0" smtClean="0"/>
              <a:t>Low density SNP panel</a:t>
            </a:r>
          </a:p>
          <a:p>
            <a:r>
              <a:rPr lang="en-US" dirty="0" smtClean="0"/>
              <a:t>Future prospects?!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6425" cy="609600"/>
          </a:xfrm>
        </p:spPr>
        <p:txBody>
          <a:bodyPr/>
          <a:lstStyle/>
          <a:p>
            <a:r>
              <a:rPr lang="en-US" sz="4000" dirty="0"/>
              <a:t>Genotyped Holstein by run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0013"/>
            <a:ext cx="8099425" cy="1187450"/>
          </a:xfrm>
          <a:noFill/>
        </p:spPr>
        <p:txBody>
          <a:bodyPr/>
          <a:lstStyle/>
          <a:p>
            <a:pPr marL="341313" indent="-341313">
              <a:spcAft>
                <a:spcPct val="125000"/>
              </a:spcAft>
            </a:pPr>
            <a:endParaRPr lang="en-US" sz="2400"/>
          </a:p>
          <a:p>
            <a:pPr marL="341313" indent="-341313">
              <a:spcAft>
                <a:spcPct val="125000"/>
              </a:spcAft>
            </a:pPr>
            <a:endParaRPr lang="en-US" sz="2400"/>
          </a:p>
        </p:txBody>
      </p:sp>
      <p:graphicFrame>
        <p:nvGraphicFramePr>
          <p:cNvPr id="1362023" name="Group 103"/>
          <p:cNvGraphicFramePr>
            <a:graphicFrameLocks noGrp="1"/>
          </p:cNvGraphicFramePr>
          <p:nvPr/>
        </p:nvGraphicFramePr>
        <p:xfrm>
          <a:off x="158750" y="1190625"/>
          <a:ext cx="8734425" cy="4633916"/>
        </p:xfrm>
        <a:graphic>
          <a:graphicData uri="http://schemas.openxmlformats.org/drawingml/2006/table">
            <a:tbl>
              <a:tblPr/>
              <a:tblGrid>
                <a:gridCol w="1798638"/>
                <a:gridCol w="1246187"/>
                <a:gridCol w="1468438"/>
                <a:gridCol w="1285875"/>
                <a:gridCol w="1282700"/>
                <a:gridCol w="1652587"/>
              </a:tblGrid>
              <a:tr h="420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Run Date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Old*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Young**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Male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Female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Male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Female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0904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7600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2711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9690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1943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21944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0906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7883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3049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11459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2974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25365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0908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8512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3728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12137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3670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28047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0910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8568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3965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13288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4797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30618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1001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8974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4348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14061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6031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33414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1002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9378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5086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15328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7620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37412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1004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9770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7415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16007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8630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41822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1005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9958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7940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16594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9772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44264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1006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9958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8122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17507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10713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umnst777 BT" pitchFamily="34" charset="0"/>
                        </a:rPr>
                        <a:t>46300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61985" name="Rectangle 65"/>
          <p:cNvSpPr>
            <a:spLocks noChangeArrowheads="1"/>
          </p:cNvSpPr>
          <p:nvPr/>
        </p:nvSpPr>
        <p:spPr bwMode="auto">
          <a:xfrm>
            <a:off x="1809750" y="5927725"/>
            <a:ext cx="5200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>
                <a:latin typeface="Humnst777 BT" pitchFamily="34" charset="0"/>
                <a:cs typeface="Times New Roman" pitchFamily="18" charset="0"/>
              </a:rPr>
              <a:t>* Animals with traditional evaluation	</a:t>
            </a:r>
            <a:endParaRPr lang="en-US" sz="2000" b="1">
              <a:latin typeface="Humnst777 BT" pitchFamily="34" charset="0"/>
            </a:endParaRPr>
          </a:p>
          <a:p>
            <a:pPr eaLnBrk="0" hangingPunct="0"/>
            <a:r>
              <a:rPr lang="en-US" sz="2000" b="1">
                <a:latin typeface="Humnst777 BT" pitchFamily="34" charset="0"/>
                <a:cs typeface="Times New Roman" pitchFamily="18" charset="0"/>
              </a:rPr>
              <a:t>** Animals with no traditional evaluation</a:t>
            </a:r>
            <a:endParaRPr lang="en-US" sz="2000" b="1">
              <a:latin typeface="Humnst777 BT" pitchFamily="34" charset="0"/>
            </a:endParaRPr>
          </a:p>
          <a:p>
            <a:pPr eaLnBrk="0" hangingPunct="0"/>
            <a:endParaRPr lang="en-US" sz="2000" b="1">
              <a:latin typeface="Humnst777 BT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760412"/>
            <a:ext cx="7467600" cy="304800"/>
            <a:chOff x="152400" y="1524000"/>
            <a:chExt cx="7467600" cy="3048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" y="1524000"/>
              <a:ext cx="7239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52400" y="1524000"/>
              <a:ext cx="381000" cy="304800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l"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Holstein Genotypes*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71721" name="Group 41"/>
          <p:cNvGraphicFramePr>
            <a:graphicFrameLocks noGrp="1"/>
          </p:cNvGraphicFramePr>
          <p:nvPr>
            <p:ph type="tbl" idx="1"/>
          </p:nvPr>
        </p:nvGraphicFramePr>
        <p:xfrm>
          <a:off x="838200" y="1905000"/>
          <a:ext cx="7310438" cy="4103689"/>
        </p:xfrm>
        <a:graphic>
          <a:graphicData uri="http://schemas.openxmlformats.org/drawingml/2006/table">
            <a:tbl>
              <a:tblPr/>
              <a:tblGrid>
                <a:gridCol w="3656013"/>
                <a:gridCol w="3654425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Country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Reference bulls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Germany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17,000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Netherlands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16,000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France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16,000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Scandinavia (DFS)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16,000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United States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9,300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Canada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  <a:ea typeface="DejaVu Sans" pitchFamily="34" charset="0"/>
                          <a:cs typeface="DejaVu Sans" pitchFamily="34" charset="0"/>
                        </a:rPr>
                        <a:t>8,800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6107668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*Feb 2010</a:t>
            </a:r>
            <a:endParaRPr lang="en-US" sz="2400" dirty="0"/>
          </a:p>
        </p:txBody>
      </p:sp>
      <p:pic>
        <p:nvPicPr>
          <p:cNvPr id="8" name="Picture 20" descr="kuh"/>
          <p:cNvPicPr>
            <a:picLocks noChangeAspect="1" noChangeArrowheads="1"/>
          </p:cNvPicPr>
          <p:nvPr/>
        </p:nvPicPr>
        <p:blipFill>
          <a:blip r:embed="rId3" cstate="print"/>
          <a:srcRect b="14795"/>
          <a:stretch>
            <a:fillRect/>
          </a:stretch>
        </p:blipFill>
        <p:spPr bwMode="auto">
          <a:xfrm>
            <a:off x="6629400" y="152399"/>
            <a:ext cx="1905000" cy="12674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Gain per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575" y="2219325"/>
            <a:ext cx="7693025" cy="3724275"/>
          </a:xfrm>
        </p:spPr>
        <p:txBody>
          <a:bodyPr/>
          <a:lstStyle/>
          <a:p>
            <a:r>
              <a:rPr lang="en-US" b="1" dirty="0" smtClean="0"/>
              <a:t>Genetic change per year =</a:t>
            </a:r>
          </a:p>
          <a:p>
            <a:endParaRPr lang="en-US" sz="1200" b="1" dirty="0" smtClean="0"/>
          </a:p>
          <a:p>
            <a:pPr lvl="1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en-US" b="1" dirty="0" smtClean="0">
                <a:solidFill>
                  <a:srgbClr val="00B050"/>
                </a:solidFill>
              </a:rPr>
              <a:t>Accuracy</a:t>
            </a:r>
            <a:r>
              <a:rPr lang="en-US" b="1" dirty="0" smtClean="0"/>
              <a:t> x </a:t>
            </a:r>
            <a:r>
              <a:rPr lang="en-US" b="1" dirty="0" smtClean="0">
                <a:solidFill>
                  <a:srgbClr val="00B050"/>
                </a:solidFill>
              </a:rPr>
              <a:t>Intensity</a:t>
            </a:r>
            <a:r>
              <a:rPr lang="en-US" b="1" dirty="0" smtClean="0"/>
              <a:t> x </a:t>
            </a:r>
            <a:r>
              <a:rPr lang="en-US" b="1" dirty="0" smtClean="0">
                <a:solidFill>
                  <a:srgbClr val="FFC000"/>
                </a:solidFill>
              </a:rPr>
              <a:t>Genetic Variation</a:t>
            </a:r>
            <a:r>
              <a:rPr lang="en-US" b="1" dirty="0" smtClean="0"/>
              <a:t>)</a:t>
            </a:r>
          </a:p>
          <a:p>
            <a:pPr lvl="1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Generation Interval</a:t>
            </a:r>
          </a:p>
          <a:p>
            <a:pPr lvl="1" algn="ctr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sym typeface="Symbol"/>
              </a:rPr>
              <a:t> 	</a:t>
            </a:r>
            <a:r>
              <a:rPr lang="en-US" b="1" dirty="0" smtClean="0">
                <a:solidFill>
                  <a:srgbClr val="002060"/>
                </a:solidFill>
              </a:rPr>
              <a:t>Accuracy by using genotypic data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sym typeface="Symbol"/>
              </a:rPr>
              <a:t> 	</a:t>
            </a:r>
            <a:r>
              <a:rPr lang="en-US" b="1" dirty="0" smtClean="0">
                <a:solidFill>
                  <a:srgbClr val="002060"/>
                </a:solidFill>
              </a:rPr>
              <a:t>Intensity by screening more candidates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sym typeface="Symbol"/>
              </a:rPr>
              <a:t> 	Generation interval by obtaining evaluations earlier in life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0402" name="Equation" r:id="rId4" imgW="11412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89700" y="409575"/>
          <a:ext cx="1471613" cy="931863"/>
        </p:xfrm>
        <a:graphic>
          <a:graphicData uri="http://schemas.openxmlformats.org/presentationml/2006/ole">
            <p:oleObj spid="_x0000_s230403" name="Equation" r:id="rId5" imgW="622080" imgH="393480" progId="Equation.3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755775" y="3429000"/>
            <a:ext cx="6477000" cy="0"/>
          </a:xfrm>
          <a:prstGeom prst="line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can this technology apply to cows?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3" cstate="print"/>
          <a:srcRect t="21474" b="5308"/>
          <a:stretch>
            <a:fillRect/>
          </a:stretch>
        </p:blipFill>
        <p:spPr bwMode="auto">
          <a:xfrm>
            <a:off x="1600199" y="2057400"/>
            <a:ext cx="653681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 Low-Density Bead Chip (3K)</a:t>
            </a:r>
            <a:endParaRPr lang="en-US" dirty="0" smtClean="0"/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8305800" cy="3724275"/>
          </a:xfrm>
        </p:spPr>
        <p:txBody>
          <a:bodyPr/>
          <a:lstStyle/>
          <a:p>
            <a:r>
              <a:rPr lang="en-US" dirty="0" smtClean="0"/>
              <a:t>Collaboration </a:t>
            </a:r>
          </a:p>
          <a:p>
            <a:pPr lvl="1"/>
            <a:r>
              <a:rPr lang="en-US" dirty="0" err="1" smtClean="0"/>
              <a:t>Illumina</a:t>
            </a:r>
            <a:endParaRPr lang="en-US" dirty="0" smtClean="0"/>
          </a:p>
          <a:p>
            <a:pPr lvl="1"/>
            <a:r>
              <a:rPr lang="en-US" dirty="0" smtClean="0"/>
              <a:t>AI organizations &amp; Breed associations</a:t>
            </a:r>
          </a:p>
          <a:p>
            <a:pPr lvl="1"/>
            <a:r>
              <a:rPr lang="en-US" dirty="0" smtClean="0"/>
              <a:t>Genotyping service providers</a:t>
            </a:r>
          </a:p>
          <a:p>
            <a:r>
              <a:rPr lang="en-US" dirty="0" smtClean="0"/>
              <a:t>3K SNP assay = 3240 SNP from SNP50</a:t>
            </a:r>
          </a:p>
          <a:p>
            <a:pPr lvl="1"/>
            <a:r>
              <a:rPr lang="en-US" dirty="0" smtClean="0"/>
              <a:t>3072 SNP </a:t>
            </a:r>
            <a:r>
              <a:rPr lang="en-US" dirty="0" smtClean="0"/>
              <a:t>evenly spaced </a:t>
            </a:r>
            <a:r>
              <a:rPr lang="en-US" dirty="0" smtClean="0"/>
              <a:t>&amp; informative </a:t>
            </a:r>
            <a:r>
              <a:rPr lang="en-US" dirty="0" smtClean="0"/>
              <a:t>across </a:t>
            </a:r>
            <a:r>
              <a:rPr lang="en-US" dirty="0" smtClean="0"/>
              <a:t>breeds</a:t>
            </a:r>
            <a:endParaRPr lang="en-US" dirty="0" smtClean="0"/>
          </a:p>
          <a:p>
            <a:pPr lvl="1"/>
            <a:r>
              <a:rPr lang="en-US" dirty="0" smtClean="0"/>
              <a:t>96 selected for pedigree </a:t>
            </a:r>
            <a:r>
              <a:rPr lang="en-US" dirty="0" smtClean="0"/>
              <a:t>verification – </a:t>
            </a:r>
            <a:r>
              <a:rPr lang="en-US" dirty="0" smtClean="0"/>
              <a:t>ISAG panel?</a:t>
            </a:r>
          </a:p>
          <a:p>
            <a:pPr lvl="1"/>
            <a:r>
              <a:rPr lang="en-US" dirty="0" smtClean="0"/>
              <a:t>Some breed determination and Y specific SNP</a:t>
            </a:r>
          </a:p>
          <a:p>
            <a:pPr lvl="1"/>
            <a:r>
              <a:rPr lang="en-US" dirty="0" smtClean="0"/>
              <a:t>About 2900 SNP passed first design</a:t>
            </a:r>
          </a:p>
          <a:p>
            <a:pPr lvl="1"/>
            <a:endParaRPr lang="en-US" dirty="0" smtClean="0"/>
          </a:p>
        </p:txBody>
      </p:sp>
      <p:pic>
        <p:nvPicPr>
          <p:cNvPr id="7" name="Picture 24" descr="Bovine 3K b32x1_BeadChip"/>
          <p:cNvPicPr>
            <a:picLocks noChangeAspect="1" noChangeArrowheads="1"/>
          </p:cNvPicPr>
          <p:nvPr/>
        </p:nvPicPr>
        <p:blipFill>
          <a:blip r:embed="rId3" cstate="print"/>
          <a:srcRect l="10130" t="15680" r="7989" b="17230"/>
          <a:stretch>
            <a:fillRect/>
          </a:stretch>
        </p:blipFill>
        <p:spPr bwMode="auto">
          <a:xfrm>
            <a:off x="6182709" y="1905000"/>
            <a:ext cx="273269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3K chip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 to impute genotypes for 43,382 SNP with high accuracy</a:t>
            </a:r>
          </a:p>
          <a:p>
            <a:pPr lvl="1"/>
            <a:r>
              <a:rPr lang="en-US" dirty="0" smtClean="0"/>
              <a:t>Cheapest solution for genome enhanced female selection</a:t>
            </a:r>
          </a:p>
          <a:p>
            <a:r>
              <a:rPr lang="en-US" dirty="0" smtClean="0"/>
              <a:t>Screening bulls</a:t>
            </a:r>
          </a:p>
          <a:p>
            <a:pPr lvl="1"/>
            <a:r>
              <a:rPr lang="en-US" dirty="0" smtClean="0"/>
              <a:t>Genotype final candidates at full density</a:t>
            </a:r>
          </a:p>
          <a:p>
            <a:pPr lvl="1"/>
            <a:r>
              <a:rPr lang="en-US" dirty="0" smtClean="0"/>
              <a:t>Genotype </a:t>
            </a:r>
            <a:r>
              <a:rPr lang="en-US" dirty="0" smtClean="0"/>
              <a:t>more candidates for less money</a:t>
            </a:r>
          </a:p>
          <a:p>
            <a:r>
              <a:rPr lang="en-US" dirty="0" smtClean="0"/>
              <a:t>Parentage verification and pedigree </a:t>
            </a:r>
            <a:r>
              <a:rPr lang="en-US" dirty="0" smtClean="0"/>
              <a:t>discovery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Pedigree Assumptions!!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7391400" y="2466975"/>
            <a:ext cx="1676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7391400" y="2819400"/>
            <a:ext cx="16764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391400" y="3609975"/>
            <a:ext cx="1676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7391400" y="3952875"/>
            <a:ext cx="1676400" cy="0"/>
          </a:xfrm>
          <a:prstGeom prst="line">
            <a:avLst/>
          </a:prstGeom>
          <a:noFill/>
          <a:ln w="76200">
            <a:solidFill>
              <a:srgbClr val="18E20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7391400" y="4695825"/>
            <a:ext cx="16764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7391400" y="5038725"/>
            <a:ext cx="1676400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7391400" y="5753100"/>
            <a:ext cx="167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391400" y="6096000"/>
            <a:ext cx="1676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2657475" y="4086225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4362450" y="31813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H="1">
            <a:off x="4362450" y="53911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4362450" y="318135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3981450" y="43243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H="1">
            <a:off x="6934200" y="26479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H="1">
            <a:off x="6934200" y="37909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H="1">
            <a:off x="6934200" y="48577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>
            <a:off x="6934200" y="59245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6934200" y="264795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>
            <a:off x="6553200" y="31813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>
            <a:off x="6553200" y="53911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6934200" y="485775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4800600" y="3048000"/>
            <a:ext cx="1676400" cy="0"/>
          </a:xfrm>
          <a:prstGeom prst="line">
            <a:avLst/>
          </a:prstGeom>
          <a:noFill/>
          <a:ln w="76200">
            <a:solidFill>
              <a:srgbClr val="1A4D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4800600" y="3276600"/>
            <a:ext cx="1676400" cy="0"/>
          </a:xfrm>
          <a:prstGeom prst="line">
            <a:avLst/>
          </a:prstGeom>
          <a:noFill/>
          <a:ln w="76200">
            <a:solidFill>
              <a:srgbClr val="0CB10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2286000" y="4191000"/>
            <a:ext cx="1676400" cy="0"/>
          </a:xfrm>
          <a:prstGeom prst="line">
            <a:avLst/>
          </a:prstGeom>
          <a:noFill/>
          <a:ln w="76200">
            <a:solidFill>
              <a:srgbClr val="137F6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>
            <a:off x="4845804" y="5257800"/>
            <a:ext cx="1676400" cy="0"/>
          </a:xfrm>
          <a:prstGeom prst="line">
            <a:avLst/>
          </a:prstGeom>
          <a:noFill/>
          <a:ln w="76200">
            <a:solidFill>
              <a:srgbClr val="CC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4852263" y="5486400"/>
            <a:ext cx="1676400" cy="0"/>
          </a:xfrm>
          <a:prstGeom prst="line">
            <a:avLst/>
          </a:prstGeom>
          <a:noFill/>
          <a:ln w="76200">
            <a:solidFill>
              <a:srgbClr val="FF4D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2286000" y="4419600"/>
            <a:ext cx="1676400" cy="0"/>
          </a:xfrm>
          <a:prstGeom prst="line">
            <a:avLst/>
          </a:prstGeom>
          <a:noFill/>
          <a:ln w="76200">
            <a:solidFill>
              <a:srgbClr val="E64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778788" y="4290447"/>
            <a:ext cx="1371600" cy="15498"/>
          </a:xfrm>
          <a:prstGeom prst="line">
            <a:avLst/>
          </a:prstGeom>
          <a:noFill/>
          <a:ln w="76200">
            <a:solidFill>
              <a:srgbClr val="7D5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Genomic Pedigree!!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248400" y="2466975"/>
            <a:ext cx="1676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6248400" y="2819400"/>
            <a:ext cx="16764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248400" y="3609975"/>
            <a:ext cx="1676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6248400" y="3952875"/>
            <a:ext cx="1676400" cy="0"/>
          </a:xfrm>
          <a:prstGeom prst="line">
            <a:avLst/>
          </a:prstGeom>
          <a:noFill/>
          <a:ln w="76200">
            <a:solidFill>
              <a:srgbClr val="18E20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6248400" y="4695825"/>
            <a:ext cx="16764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248400" y="5038725"/>
            <a:ext cx="1676400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248400" y="5753100"/>
            <a:ext cx="167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248400" y="6096000"/>
            <a:ext cx="16764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4276725" y="3028950"/>
            <a:ext cx="83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514725" y="3028950"/>
            <a:ext cx="8382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514725" y="3371850"/>
            <a:ext cx="3048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810000" y="3369040"/>
            <a:ext cx="1295400" cy="0"/>
          </a:xfrm>
          <a:prstGeom prst="line">
            <a:avLst/>
          </a:prstGeom>
          <a:noFill/>
          <a:ln w="76200">
            <a:solidFill>
              <a:srgbClr val="18E20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514725" y="5181600"/>
            <a:ext cx="1143000" cy="0"/>
          </a:xfrm>
          <a:prstGeom prst="line">
            <a:avLst/>
          </a:prstGeom>
          <a:noFill/>
          <a:ln w="76200">
            <a:solidFill>
              <a:srgbClr val="FF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657725" y="5181600"/>
            <a:ext cx="4572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514725" y="558165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819525" y="5581650"/>
            <a:ext cx="1066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886325" y="558165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1285875" y="4086225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1362075" y="4086225"/>
            <a:ext cx="1143000" cy="0"/>
          </a:xfrm>
          <a:prstGeom prst="line">
            <a:avLst/>
          </a:prstGeom>
          <a:noFill/>
          <a:ln w="76200">
            <a:solidFill>
              <a:srgbClr val="18E20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828675" y="4086225"/>
            <a:ext cx="533400" cy="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1743075" y="4514850"/>
            <a:ext cx="3048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1133475" y="4514850"/>
            <a:ext cx="609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828675" y="4514850"/>
            <a:ext cx="304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2990850" y="31813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H="1">
            <a:off x="2990850" y="53911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2990850" y="318135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2609850" y="43243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H="1">
            <a:off x="5638800" y="26479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H="1">
            <a:off x="5638800" y="37909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H="1">
            <a:off x="5638800" y="48577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>
            <a:off x="5638800" y="59245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5638800" y="264795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>
            <a:off x="5257800" y="31813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>
            <a:off x="5257800" y="539115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5638800" y="485775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2047875" y="4514850"/>
            <a:ext cx="457200" cy="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15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Bull – MGS Relationships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876300" y="1543050"/>
          <a:ext cx="7524750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is imputation?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ndara" pitchFamily="34" charset="0"/>
              </a:rPr>
              <a:t>Prediction of </a:t>
            </a:r>
            <a:r>
              <a:rPr lang="en-US" sz="2800" dirty="0">
                <a:solidFill>
                  <a:srgbClr val="00B050"/>
                </a:solidFill>
                <a:latin typeface="Candara" pitchFamily="34" charset="0"/>
              </a:rPr>
              <a:t>unknown</a:t>
            </a:r>
            <a:r>
              <a:rPr lang="en-US" sz="2800" dirty="0">
                <a:latin typeface="Candara" pitchFamily="34" charset="0"/>
              </a:rPr>
              <a:t> genotypes from </a:t>
            </a:r>
            <a:r>
              <a:rPr lang="en-US" sz="2800" dirty="0">
                <a:solidFill>
                  <a:srgbClr val="00B050"/>
                </a:solidFill>
                <a:latin typeface="Candara" pitchFamily="34" charset="0"/>
              </a:rPr>
              <a:t>observed</a:t>
            </a:r>
            <a:r>
              <a:rPr lang="en-US" sz="2800" dirty="0">
                <a:latin typeface="Candara" pitchFamily="34" charset="0"/>
              </a:rPr>
              <a:t> genotypes</a:t>
            </a:r>
          </a:p>
          <a:p>
            <a:pPr lvl="1"/>
            <a:r>
              <a:rPr lang="en-US" sz="2400" dirty="0">
                <a:latin typeface="Candara" pitchFamily="34" charset="0"/>
              </a:rPr>
              <a:t>Pedigree </a:t>
            </a:r>
            <a:r>
              <a:rPr lang="en-US" sz="2400" dirty="0" err="1">
                <a:latin typeface="Candara" pitchFamily="34" charset="0"/>
              </a:rPr>
              <a:t>haplotyping</a:t>
            </a:r>
            <a:endParaRPr lang="en-US" sz="2400" dirty="0">
              <a:latin typeface="Candara" pitchFamily="34" charset="0"/>
            </a:endParaRPr>
          </a:p>
          <a:p>
            <a:pPr lvl="1"/>
            <a:r>
              <a:rPr lang="en-US" sz="2400" dirty="0">
                <a:latin typeface="Candara" pitchFamily="34" charset="0"/>
              </a:rPr>
              <a:t>Matching allele patterns</a:t>
            </a:r>
          </a:p>
          <a:p>
            <a:pPr>
              <a:buClr>
                <a:srgbClr val="002060"/>
              </a:buClr>
            </a:pPr>
            <a:r>
              <a:rPr lang="en-US" sz="2800" dirty="0" smtClean="0">
                <a:solidFill>
                  <a:srgbClr val="00B050"/>
                </a:solidFill>
                <a:latin typeface="Candara" pitchFamily="34" charset="0"/>
              </a:rPr>
              <a:t>Genotypes</a:t>
            </a:r>
            <a:r>
              <a:rPr lang="en-US" sz="2800" dirty="0" smtClean="0">
                <a:latin typeface="Candara" pitchFamily="34" charset="0"/>
              </a:rPr>
              <a:t> </a:t>
            </a:r>
            <a:r>
              <a:rPr lang="en-US" sz="2800" dirty="0">
                <a:latin typeface="Candara" pitchFamily="34" charset="0"/>
              </a:rPr>
              <a:t>indicate how many copies of each allele were </a:t>
            </a:r>
            <a:r>
              <a:rPr lang="en-US" sz="2800" dirty="0" smtClean="0">
                <a:latin typeface="Candara" pitchFamily="34" charset="0"/>
              </a:rPr>
              <a:t>inherited and can be </a:t>
            </a:r>
            <a:r>
              <a:rPr lang="en-US" dirty="0" smtClean="0">
                <a:latin typeface="Candara" pitchFamily="34" charset="0"/>
              </a:rPr>
              <a:t>separated into sire and dam contributions</a:t>
            </a:r>
            <a:endParaRPr lang="en-US" sz="2800" dirty="0">
              <a:latin typeface="Candara" pitchFamily="34" charset="0"/>
            </a:endParaRPr>
          </a:p>
          <a:p>
            <a:pPr>
              <a:buClr>
                <a:srgbClr val="002060"/>
              </a:buClr>
            </a:pPr>
            <a:r>
              <a:rPr lang="en-US" sz="2800" dirty="0" err="1">
                <a:solidFill>
                  <a:srgbClr val="00B050"/>
                </a:solidFill>
                <a:latin typeface="Candara" pitchFamily="34" charset="0"/>
              </a:rPr>
              <a:t>Haplotypes</a:t>
            </a:r>
            <a:r>
              <a:rPr lang="en-US" sz="2800" dirty="0">
                <a:latin typeface="Candara" pitchFamily="34" charset="0"/>
              </a:rPr>
              <a:t> indicate which alleles are on which chromosome</a:t>
            </a:r>
          </a:p>
        </p:txBody>
      </p:sp>
      <p:pic>
        <p:nvPicPr>
          <p:cNvPr id="309250" name="Picture 2" descr="http://customersrock.files.wordpress.com/2007/07/magic-h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4899" y="0"/>
            <a:ext cx="1629101" cy="2279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924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Trends in U.S. Milk Production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30175" y="1905000"/>
          <a:ext cx="8410575" cy="5105400"/>
        </p:xfrm>
        <a:graphic>
          <a:graphicData uri="http://schemas.openxmlformats.org/presentationml/2006/ole">
            <p:oleObj spid="_x0000_s1026" name="Chart" r:id="rId4" imgW="8435388" imgH="5120640" progId="Excel.Sheet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62200" y="1965325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003366"/>
                </a:solidFill>
                <a:latin typeface="Comic Sans MS" pitchFamily="66" charset="0"/>
              </a:rPr>
              <a:t>In 2007 U.S. Produced 34% more milk with 48% fewer dairy cows than in 1960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914400"/>
            <a:ext cx="3253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Selection Works!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Why impute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haplotypes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itchFamily="34" charset="0"/>
              </a:rPr>
              <a:t>Predict </a:t>
            </a:r>
            <a:r>
              <a:rPr lang="en-US" dirty="0" smtClean="0">
                <a:latin typeface="Candara" pitchFamily="34" charset="0"/>
              </a:rPr>
              <a:t>animal genotype </a:t>
            </a:r>
            <a:r>
              <a:rPr lang="en-US" dirty="0">
                <a:latin typeface="Candara" pitchFamily="34" charset="0"/>
              </a:rPr>
              <a:t>from </a:t>
            </a:r>
            <a:r>
              <a:rPr lang="en-US" dirty="0" smtClean="0">
                <a:latin typeface="Candara" pitchFamily="34" charset="0"/>
              </a:rPr>
              <a:t>SNP genotypes of its parents or progeny or both</a:t>
            </a:r>
            <a:endParaRPr lang="en-US" dirty="0">
              <a:latin typeface="Candara" pitchFamily="34" charset="0"/>
            </a:endParaRPr>
          </a:p>
          <a:p>
            <a:r>
              <a:rPr lang="en-US" dirty="0">
                <a:latin typeface="Candara" pitchFamily="34" charset="0"/>
              </a:rPr>
              <a:t>Predict unknown SNP from known</a:t>
            </a:r>
          </a:p>
          <a:p>
            <a:pPr lvl="1"/>
            <a:r>
              <a:rPr lang="en-US" dirty="0">
                <a:latin typeface="Candara" pitchFamily="34" charset="0"/>
              </a:rPr>
              <a:t>Measure </a:t>
            </a:r>
            <a:r>
              <a:rPr lang="en-US" dirty="0">
                <a:solidFill>
                  <a:srgbClr val="00B050"/>
                </a:solidFill>
                <a:latin typeface="Candara" pitchFamily="34" charset="0"/>
              </a:rPr>
              <a:t>3,000</a:t>
            </a:r>
            <a:r>
              <a:rPr lang="en-US" dirty="0">
                <a:latin typeface="Candara" pitchFamily="34" charset="0"/>
              </a:rPr>
              <a:t>, predict </a:t>
            </a:r>
            <a:r>
              <a:rPr lang="en-US" dirty="0">
                <a:solidFill>
                  <a:srgbClr val="00B050"/>
                </a:solidFill>
                <a:latin typeface="Candara" pitchFamily="34" charset="0"/>
              </a:rPr>
              <a:t>50,000</a:t>
            </a:r>
            <a:r>
              <a:rPr lang="en-US" dirty="0">
                <a:solidFill>
                  <a:schemeClr val="hlink"/>
                </a:solidFill>
                <a:latin typeface="Candara" pitchFamily="34" charset="0"/>
              </a:rPr>
              <a:t> </a:t>
            </a:r>
            <a:r>
              <a:rPr lang="en-US" dirty="0">
                <a:latin typeface="Candara" pitchFamily="34" charset="0"/>
              </a:rPr>
              <a:t>SNP</a:t>
            </a:r>
            <a:endParaRPr lang="en-US" dirty="0">
              <a:solidFill>
                <a:schemeClr val="hlink"/>
              </a:solidFill>
              <a:latin typeface="Candara" pitchFamily="34" charset="0"/>
            </a:endParaRPr>
          </a:p>
          <a:p>
            <a:pPr lvl="1"/>
            <a:r>
              <a:rPr lang="en-US" dirty="0">
                <a:latin typeface="Candara" pitchFamily="34" charset="0"/>
              </a:rPr>
              <a:t>Measure </a:t>
            </a:r>
            <a:r>
              <a:rPr lang="en-US" dirty="0">
                <a:solidFill>
                  <a:srgbClr val="00B050"/>
                </a:solidFill>
                <a:latin typeface="Candara" pitchFamily="34" charset="0"/>
              </a:rPr>
              <a:t>50,000</a:t>
            </a:r>
            <a:r>
              <a:rPr lang="en-US" dirty="0">
                <a:latin typeface="Candara" pitchFamily="34" charset="0"/>
              </a:rPr>
              <a:t>, predict </a:t>
            </a:r>
            <a:r>
              <a:rPr lang="en-US" dirty="0" smtClean="0">
                <a:solidFill>
                  <a:srgbClr val="00B050"/>
                </a:solidFill>
                <a:latin typeface="Candara" pitchFamily="34" charset="0"/>
              </a:rPr>
              <a:t>500,000</a:t>
            </a:r>
            <a:endParaRPr lang="en-US" dirty="0">
              <a:solidFill>
                <a:srgbClr val="00B050"/>
              </a:solidFill>
              <a:latin typeface="Candara" pitchFamily="34" charset="0"/>
            </a:endParaRPr>
          </a:p>
          <a:p>
            <a:pPr lvl="1"/>
            <a:r>
              <a:rPr lang="en-US" dirty="0">
                <a:latin typeface="Candara" pitchFamily="34" charset="0"/>
              </a:rPr>
              <a:t>Measure each </a:t>
            </a:r>
            <a:r>
              <a:rPr lang="en-US" dirty="0" err="1">
                <a:latin typeface="Candara" pitchFamily="34" charset="0"/>
              </a:rPr>
              <a:t>haplotype</a:t>
            </a:r>
            <a:r>
              <a:rPr lang="en-US" dirty="0">
                <a:latin typeface="Candara" pitchFamily="34" charset="0"/>
              </a:rPr>
              <a:t> at highest density only a few times</a:t>
            </a:r>
          </a:p>
          <a:p>
            <a:r>
              <a:rPr lang="en-US" dirty="0">
                <a:latin typeface="Candara" pitchFamily="34" charset="0"/>
              </a:rPr>
              <a:t>Increase reliabilities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Haplotypes</a:t>
            </a:r>
            <a:r>
              <a:rPr lang="en-US" dirty="0">
                <a:latin typeface="Arial" pitchFamily="34" charset="0"/>
                <a:cs typeface="Arial" pitchFamily="34" charset="0"/>
              </a:rPr>
              <a:t> – AB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Coding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4119" name="Rectangle 7"/>
          <p:cNvSpPr>
            <a:spLocks noChangeArrowheads="1"/>
          </p:cNvSpPr>
          <p:nvPr/>
        </p:nvSpPr>
        <p:spPr bwMode="auto">
          <a:xfrm>
            <a:off x="4800600" y="2438400"/>
            <a:ext cx="609600" cy="31242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6125" y="1868488"/>
            <a:ext cx="7483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Genotypes: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chemeClr val="hlink"/>
                </a:solidFill>
              </a:rPr>
              <a:t>Oman</a:t>
            </a:r>
            <a:r>
              <a:rPr lang="en-US" sz="2400" b="1" dirty="0"/>
              <a:t>		  BB,AA,AA,AB,AA,AB,AB,AA,AA,AB</a:t>
            </a:r>
          </a:p>
          <a:p>
            <a:endParaRPr lang="en-US" sz="2400" b="1" dirty="0"/>
          </a:p>
          <a:p>
            <a:r>
              <a:rPr lang="en-US" sz="2400" b="1" dirty="0" err="1">
                <a:solidFill>
                  <a:schemeClr val="hlink"/>
                </a:solidFill>
              </a:rPr>
              <a:t>Ostyle</a:t>
            </a:r>
            <a:r>
              <a:rPr lang="en-US" sz="2400" b="1" dirty="0"/>
              <a:t>	  BB,AA,AA,AB,AB,AA,AA,AA,AA,AB</a:t>
            </a:r>
          </a:p>
          <a:p>
            <a:endParaRPr lang="en-US" sz="2400" b="1" dirty="0"/>
          </a:p>
          <a:p>
            <a:r>
              <a:rPr lang="en-US" sz="2400" b="1" dirty="0" err="1">
                <a:solidFill>
                  <a:srgbClr val="002060"/>
                </a:solidFill>
              </a:rPr>
              <a:t>Haplotypes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endParaRPr lang="en-US" sz="2400" b="1" dirty="0"/>
          </a:p>
          <a:p>
            <a:r>
              <a:rPr lang="en-US" sz="2400" b="1" dirty="0" err="1">
                <a:solidFill>
                  <a:schemeClr val="hlink"/>
                </a:solidFill>
              </a:rPr>
              <a:t>OStyle</a:t>
            </a:r>
            <a:r>
              <a:rPr lang="en-US" sz="2400" b="1" dirty="0">
                <a:solidFill>
                  <a:schemeClr val="hlink"/>
                </a:solidFill>
              </a:rPr>
              <a:t> (pat)</a:t>
            </a:r>
            <a:r>
              <a:rPr lang="en-US" sz="2400" b="1" dirty="0"/>
              <a:t>	   B   A    </a:t>
            </a:r>
            <a:r>
              <a:rPr lang="en-US" sz="2400" b="1" dirty="0" err="1"/>
              <a:t>A</a:t>
            </a:r>
            <a:r>
              <a:rPr lang="en-US" sz="2400" b="1" dirty="0"/>
              <a:t>    _    A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_</a:t>
            </a:r>
          </a:p>
          <a:p>
            <a:r>
              <a:rPr lang="en-US" sz="2400" b="1" dirty="0" err="1">
                <a:solidFill>
                  <a:schemeClr val="hlink"/>
                </a:solidFill>
              </a:rPr>
              <a:t>OStyle</a:t>
            </a:r>
            <a:r>
              <a:rPr lang="en-US" sz="2400" b="1" dirty="0">
                <a:solidFill>
                  <a:schemeClr val="hlink"/>
                </a:solidFill>
              </a:rPr>
              <a:t> (mat)</a:t>
            </a:r>
            <a:r>
              <a:rPr lang="en-US" sz="2400" b="1" dirty="0"/>
              <a:t>	   B   A    </a:t>
            </a:r>
            <a:r>
              <a:rPr lang="en-US" sz="2400" b="1" dirty="0" err="1"/>
              <a:t>A</a:t>
            </a:r>
            <a:r>
              <a:rPr lang="en-US" sz="2400" b="1" dirty="0"/>
              <a:t>    _    B    A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</a:t>
            </a:r>
            <a:r>
              <a:rPr lang="en-US" sz="2400" b="1" dirty="0" err="1"/>
              <a:t>A</a:t>
            </a:r>
            <a:r>
              <a:rPr lang="en-US" sz="2400" b="1" dirty="0"/>
              <a:t>    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Correlations of 3K and PA with 50K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48931" name="Group 3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693024" cy="4145280"/>
        </p:xfrm>
        <a:graphic>
          <a:graphicData uri="http://schemas.openxmlformats.org/drawingml/2006/table">
            <a:tbl>
              <a:tblPr/>
              <a:tblGrid>
                <a:gridCol w="1121899"/>
                <a:gridCol w="2724613"/>
                <a:gridCol w="2724613"/>
                <a:gridCol w="1121899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Trait</a:t>
                      </a:r>
                    </a:p>
                  </a:txBody>
                  <a:tcPr marL="96163" marR="9616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Corr(3K,50K)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Corr(PA,50K)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Gain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</a:rPr>
                        <a:t>NM$</a:t>
                      </a:r>
                    </a:p>
                  </a:txBody>
                  <a:tcPr marL="96163" marR="96163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.899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.518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79%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</a:rPr>
                        <a:t>Milk</a:t>
                      </a:r>
                    </a:p>
                  </a:txBody>
                  <a:tcPr marL="96163" marR="9616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.920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.523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83%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</a:rPr>
                        <a:t>Fat</a:t>
                      </a:r>
                    </a:p>
                  </a:txBody>
                  <a:tcPr marL="96163" marR="9616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.920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.516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83%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</a:rPr>
                        <a:t>Prot</a:t>
                      </a:r>
                    </a:p>
                  </a:txBody>
                  <a:tcPr marL="96163" marR="9616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.920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.555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82%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</a:rPr>
                        <a:t>PL</a:t>
                      </a:r>
                    </a:p>
                  </a:txBody>
                  <a:tcPr marL="96163" marR="9616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.933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.498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87%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</a:rPr>
                        <a:t>SCS</a:t>
                      </a:r>
                    </a:p>
                  </a:txBody>
                  <a:tcPr marL="96163" marR="9616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.912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.417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85%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rebuchet MS" pitchFamily="34" charset="0"/>
                        </a:rPr>
                        <a:t>DPR</a:t>
                      </a:r>
                    </a:p>
                  </a:txBody>
                  <a:tcPr marL="96163" marR="9616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.937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.539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ebuchet MS" pitchFamily="34" charset="0"/>
                        </a:rPr>
                        <a:t>86%</a:t>
                      </a:r>
                    </a:p>
                  </a:txBody>
                  <a:tcPr marL="96163" marR="9616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8989" name="Rectangle 61"/>
          <p:cNvSpPr>
            <a:spLocks noChangeArrowheads="1"/>
          </p:cNvSpPr>
          <p:nvPr/>
        </p:nvSpPr>
        <p:spPr bwMode="auto">
          <a:xfrm>
            <a:off x="1905000" y="6096000"/>
            <a:ext cx="523451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1800" dirty="0">
                <a:solidFill>
                  <a:srgbClr val="00B050"/>
                </a:solidFill>
                <a:latin typeface="Candara" pitchFamily="34" charset="0"/>
              </a:rPr>
              <a:t> Half of young animals had 3K PTA, half had 50K PTA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066800" y="1905000"/>
          <a:ext cx="7467600" cy="476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 Using 3K, 50K, or </a:t>
            </a:r>
            <a:r>
              <a:rPr lang="en-US" dirty="0" smtClean="0"/>
              <a:t>Imputed SNP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limit on accuracy of genetic prediction – even for Holstein</a:t>
            </a:r>
          </a:p>
          <a:p>
            <a:r>
              <a:rPr lang="en-US" dirty="0" smtClean="0"/>
              <a:t>What do we do with smaller breeds – marker effects were not consistent enough to justify across-breed genetic prediction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Development of a Bovine High-Density SNP Assay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</a:t>
            </a:r>
            <a:r>
              <a:rPr lang="en-US" dirty="0" smtClean="0"/>
              <a:t>accuracy in genetic </a:t>
            </a:r>
            <a:r>
              <a:rPr lang="en-US" dirty="0" smtClean="0"/>
              <a:t>prediction</a:t>
            </a:r>
          </a:p>
          <a:p>
            <a:pPr lvl="1"/>
            <a:r>
              <a:rPr lang="en-US" dirty="0" smtClean="0"/>
              <a:t>We are approaching the limit of BovineSNP50</a:t>
            </a:r>
            <a:endParaRPr lang="en-US" dirty="0" smtClean="0"/>
          </a:p>
          <a:p>
            <a:r>
              <a:rPr lang="en-US" dirty="0" smtClean="0"/>
              <a:t>Utilize across breed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Smaller breeds just don’t have enough high accuracy bulls</a:t>
            </a:r>
            <a:endParaRPr lang="en-US" dirty="0" smtClean="0"/>
          </a:p>
          <a:p>
            <a:r>
              <a:rPr lang="en-US" dirty="0" smtClean="0"/>
              <a:t>Enhance gene mapping </a:t>
            </a:r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Genetic defects</a:t>
            </a:r>
            <a:endParaRPr lang="en-US" dirty="0" smtClean="0"/>
          </a:p>
          <a:p>
            <a:r>
              <a:rPr lang="en-US" dirty="0" smtClean="0"/>
              <a:t>Enhanced performance in </a:t>
            </a:r>
            <a:r>
              <a:rPr lang="en-US" i="1" dirty="0" smtClean="0"/>
              <a:t>Zebu </a:t>
            </a:r>
            <a:r>
              <a:rPr lang="en-US" dirty="0" smtClean="0"/>
              <a:t>cattle</a:t>
            </a:r>
            <a:endParaRPr lang="en-US" i="1" dirty="0" smtClean="0"/>
          </a:p>
        </p:txBody>
      </p:sp>
      <p:pic>
        <p:nvPicPr>
          <p:cNvPr id="4" name="Picture 23" descr="Bovine HD Omni1S &amp; BovineHD 8x1 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969919" y="1183481"/>
            <a:ext cx="30670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69963" y="2133600"/>
            <a:ext cx="8226425" cy="170973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Illumina</a:t>
            </a:r>
            <a:r>
              <a:rPr lang="en-US" dirty="0" smtClean="0"/>
              <a:t> provided:</a:t>
            </a:r>
          </a:p>
          <a:p>
            <a:pPr lvl="1"/>
            <a:r>
              <a:rPr lang="en-US" dirty="0" smtClean="0"/>
              <a:t>DNA sequence for a range of breeds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Pfizer</a:t>
            </a:r>
            <a:r>
              <a:rPr lang="en-US" dirty="0" smtClean="0"/>
              <a:t> provided:</a:t>
            </a:r>
          </a:p>
          <a:p>
            <a:pPr lvl="1"/>
            <a:r>
              <a:rPr lang="en-US" dirty="0" smtClean="0"/>
              <a:t> DNA sequence of additional breeds</a:t>
            </a:r>
          </a:p>
          <a:p>
            <a:pPr lvl="1"/>
            <a:r>
              <a:rPr lang="en-US" dirty="0" smtClean="0"/>
              <a:t>SNP discovery expertise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USDA-ARS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provided:</a:t>
            </a:r>
          </a:p>
          <a:p>
            <a:pPr lvl="1"/>
            <a:r>
              <a:rPr lang="en-US" dirty="0" smtClean="0"/>
              <a:t>DNA and library construction</a:t>
            </a:r>
          </a:p>
          <a:p>
            <a:pPr lvl="1"/>
            <a:r>
              <a:rPr lang="en-US" dirty="0" smtClean="0"/>
              <a:t>SNP discovery expertise</a:t>
            </a:r>
          </a:p>
          <a:p>
            <a:pPr lvl="1"/>
            <a:r>
              <a:rPr lang="en-US" dirty="0" smtClean="0"/>
              <a:t>Assay design expertise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Collaborators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784225" y="2362200"/>
            <a:ext cx="4244975" cy="1709737"/>
          </a:xfrm>
        </p:spPr>
        <p:txBody>
          <a:bodyPr/>
          <a:lstStyle/>
          <a:p>
            <a:r>
              <a:rPr lang="en-US" dirty="0" smtClean="0"/>
              <a:t>University of Missouri</a:t>
            </a:r>
          </a:p>
          <a:p>
            <a:r>
              <a:rPr lang="en-US" dirty="0" smtClean="0"/>
              <a:t>Roslin Institute</a:t>
            </a:r>
          </a:p>
          <a:p>
            <a:r>
              <a:rPr lang="en-US" dirty="0" smtClean="0"/>
              <a:t>UNCEIA (France)</a:t>
            </a:r>
          </a:p>
          <a:p>
            <a:r>
              <a:rPr lang="en-US" dirty="0" smtClean="0"/>
              <a:t>Sao Paulo State University</a:t>
            </a:r>
          </a:p>
          <a:p>
            <a:r>
              <a:rPr lang="en-US" dirty="0" smtClean="0"/>
              <a:t>University of Milan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2328863"/>
            <a:ext cx="4318000" cy="1709737"/>
          </a:xfrm>
        </p:spPr>
        <p:txBody>
          <a:bodyPr/>
          <a:lstStyle/>
          <a:p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Universitaet</a:t>
            </a:r>
            <a:r>
              <a:rPr lang="en-US" dirty="0" smtClean="0"/>
              <a:t> </a:t>
            </a:r>
            <a:r>
              <a:rPr lang="en-US" dirty="0" err="1" smtClean="0"/>
              <a:t>Muenchen</a:t>
            </a:r>
            <a:endParaRPr lang="en-US" dirty="0" smtClean="0"/>
          </a:p>
          <a:p>
            <a:r>
              <a:rPr lang="en-US" dirty="0" smtClean="0"/>
              <a:t>Beef CRC</a:t>
            </a:r>
          </a:p>
          <a:p>
            <a:r>
              <a:rPr lang="en-US" dirty="0" err="1" smtClean="0"/>
              <a:t>Embrapa</a:t>
            </a:r>
            <a:endParaRPr lang="en-US" dirty="0" smtClean="0"/>
          </a:p>
          <a:p>
            <a:r>
              <a:rPr lang="en-US" dirty="0" smtClean="0"/>
              <a:t>National University (Korea)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Highlights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5175" y="1778000"/>
            <a:ext cx="8226425" cy="2032000"/>
          </a:xfrm>
        </p:spPr>
        <p:txBody>
          <a:bodyPr/>
          <a:lstStyle/>
          <a:p>
            <a:r>
              <a:rPr lang="en-US" dirty="0" smtClean="0"/>
              <a:t>Enormous amount of DNA sequence data</a:t>
            </a:r>
          </a:p>
          <a:p>
            <a:pPr lvl="1">
              <a:buNone/>
            </a:pPr>
            <a:r>
              <a:rPr lang="en-US" dirty="0" smtClean="0"/>
              <a:t>~180x genome equivalent coverage</a:t>
            </a:r>
          </a:p>
          <a:p>
            <a:pPr lvl="1">
              <a:buNone/>
            </a:pPr>
            <a:r>
              <a:rPr lang="en-US" dirty="0" smtClean="0"/>
              <a:t>~550 </a:t>
            </a:r>
            <a:r>
              <a:rPr lang="en-US" b="1" dirty="0" smtClean="0"/>
              <a:t>BILLION</a:t>
            </a:r>
            <a:r>
              <a:rPr lang="en-US" dirty="0" smtClean="0"/>
              <a:t> base-pairs </a:t>
            </a:r>
          </a:p>
          <a:p>
            <a:r>
              <a:rPr lang="en-US" dirty="0" smtClean="0"/>
              <a:t>Represents: </a:t>
            </a:r>
          </a:p>
          <a:p>
            <a:pPr lvl="1">
              <a:buNone/>
            </a:pPr>
            <a:r>
              <a:rPr lang="en-US" dirty="0" smtClean="0"/>
              <a:t>~120 libraries</a:t>
            </a:r>
          </a:p>
          <a:p>
            <a:pPr lvl="1">
              <a:buNone/>
            </a:pPr>
            <a:r>
              <a:rPr lang="en-US" dirty="0" smtClean="0"/>
              <a:t>&gt;300 animals</a:t>
            </a:r>
          </a:p>
          <a:p>
            <a:r>
              <a:rPr lang="en-US" dirty="0" smtClean="0"/>
              <a:t>Animals from breeds representing:</a:t>
            </a:r>
          </a:p>
          <a:p>
            <a:pPr lvl="1"/>
            <a:r>
              <a:rPr lang="en-US" dirty="0" smtClean="0"/>
              <a:t>European and Zebu cattle</a:t>
            </a:r>
          </a:p>
          <a:p>
            <a:pPr lvl="1"/>
            <a:r>
              <a:rPr lang="en-US" dirty="0" smtClean="0"/>
              <a:t>Beef and dairy </a:t>
            </a:r>
          </a:p>
          <a:p>
            <a:pPr lvl="1"/>
            <a:r>
              <a:rPr lang="en-US" dirty="0" smtClean="0"/>
              <a:t>Temperate and tropically adapted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 descr="image002"/>
          <p:cNvSpPr>
            <a:spLocks noChangeAspect="1" noChangeArrowheads="1"/>
          </p:cNvSpPr>
          <p:nvPr/>
        </p:nvSpPr>
        <p:spPr bwMode="auto">
          <a:xfrm>
            <a:off x="1600200" y="-2019300"/>
            <a:ext cx="5943600" cy="108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AutoShape 5" descr="image002"/>
          <p:cNvSpPr>
            <a:spLocks noChangeAspect="1" noChangeArrowheads="1"/>
          </p:cNvSpPr>
          <p:nvPr/>
        </p:nvSpPr>
        <p:spPr bwMode="auto">
          <a:xfrm>
            <a:off x="1600200" y="-2019300"/>
            <a:ext cx="5943600" cy="108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AutoShape 6" descr="image002"/>
          <p:cNvSpPr>
            <a:spLocks noChangeAspect="1" noChangeArrowheads="1"/>
          </p:cNvSpPr>
          <p:nvPr/>
        </p:nvSpPr>
        <p:spPr bwMode="auto">
          <a:xfrm>
            <a:off x="1600200" y="-2019300"/>
            <a:ext cx="5943600" cy="108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7" name="Picture 7" descr="bree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0147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5867400" y="533400"/>
            <a:ext cx="1066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5867400" y="1501775"/>
            <a:ext cx="1066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5867400" y="3505200"/>
            <a:ext cx="1066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5867400" y="4572000"/>
            <a:ext cx="10668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5867400" y="6477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>
            <a:off x="5867400" y="6127750"/>
            <a:ext cx="1066800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6"/>
          <p:cNvSpPr>
            <a:spLocks noChangeShapeType="1"/>
          </p:cNvSpPr>
          <p:nvPr/>
        </p:nvSpPr>
        <p:spPr bwMode="auto">
          <a:xfrm>
            <a:off x="5867400" y="6369050"/>
            <a:ext cx="1066800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7"/>
          <p:cNvSpPr>
            <a:spLocks noChangeShapeType="1"/>
          </p:cNvSpPr>
          <p:nvPr/>
        </p:nvSpPr>
        <p:spPr bwMode="auto">
          <a:xfrm>
            <a:off x="5867400" y="2606298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8"/>
          <p:cNvSpPr>
            <a:spLocks noChangeShapeType="1"/>
          </p:cNvSpPr>
          <p:nvPr/>
        </p:nvSpPr>
        <p:spPr bwMode="auto">
          <a:xfrm>
            <a:off x="5867400" y="3962400"/>
            <a:ext cx="1066800" cy="0"/>
          </a:xfrm>
          <a:prstGeom prst="line">
            <a:avLst/>
          </a:prstGeom>
          <a:noFill/>
          <a:ln w="38100">
            <a:solidFill>
              <a:srgbClr val="006666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19"/>
          <p:cNvSpPr>
            <a:spLocks noChangeShapeType="1"/>
          </p:cNvSpPr>
          <p:nvPr/>
        </p:nvSpPr>
        <p:spPr bwMode="auto">
          <a:xfrm>
            <a:off x="5867400" y="4267200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20"/>
          <p:cNvSpPr>
            <a:spLocks noChangeShapeType="1"/>
          </p:cNvSpPr>
          <p:nvPr/>
        </p:nvSpPr>
        <p:spPr bwMode="auto">
          <a:xfrm>
            <a:off x="5867400" y="4419600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21"/>
          <p:cNvSpPr>
            <a:spLocks noChangeShapeType="1"/>
          </p:cNvSpPr>
          <p:nvPr/>
        </p:nvSpPr>
        <p:spPr bwMode="auto">
          <a:xfrm>
            <a:off x="5867400" y="5791200"/>
            <a:ext cx="1066800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Text Box 22"/>
          <p:cNvSpPr txBox="1">
            <a:spLocks noChangeArrowheads="1"/>
          </p:cNvSpPr>
          <p:nvPr/>
        </p:nvSpPr>
        <p:spPr bwMode="auto">
          <a:xfrm>
            <a:off x="7038975" y="3133725"/>
            <a:ext cx="2105025" cy="2505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0066FF"/>
                </a:solidFill>
              </a:rPr>
              <a:t>BFGL-Illumina</a:t>
            </a:r>
            <a:endParaRPr lang="en-US" dirty="0">
              <a:solidFill>
                <a:srgbClr val="0066FF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Deep SNP Discovery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Angus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Holstein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Limousin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Jersey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Nelore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Brahman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Romagnola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FF"/>
                </a:solidFill>
              </a:rPr>
              <a:t>Gir</a:t>
            </a:r>
          </a:p>
        </p:txBody>
      </p:sp>
      <p:sp>
        <p:nvSpPr>
          <p:cNvPr id="28691" name="Text Box 23"/>
          <p:cNvSpPr txBox="1">
            <a:spLocks noChangeArrowheads="1"/>
          </p:cNvSpPr>
          <p:nvPr/>
        </p:nvSpPr>
        <p:spPr bwMode="auto">
          <a:xfrm>
            <a:off x="6934200" y="1550987"/>
            <a:ext cx="2144712" cy="120032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dirty="0"/>
              <a:t>BFGL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/>
              <a:t>Genome Assemblies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/>
              <a:t>Nelore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/>
              <a:t>Water Buffalo</a:t>
            </a:r>
          </a:p>
        </p:txBody>
      </p:sp>
      <p:sp>
        <p:nvSpPr>
          <p:cNvPr id="28692" name="Text Box 24"/>
          <p:cNvSpPr txBox="1">
            <a:spLocks noChangeArrowheads="1"/>
          </p:cNvSpPr>
          <p:nvPr/>
        </p:nvSpPr>
        <p:spPr bwMode="auto">
          <a:xfrm>
            <a:off x="-339" y="3276600"/>
            <a:ext cx="2059666" cy="250530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FF6600"/>
                </a:solidFill>
              </a:rPr>
              <a:t>Pfizer</a:t>
            </a:r>
            <a:endParaRPr lang="en-US" dirty="0">
              <a:solidFill>
                <a:srgbClr val="FF6600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FF6600"/>
                </a:solidFill>
              </a:rPr>
              <a:t>Light SNP Discovery</a:t>
            </a:r>
          </a:p>
          <a:p>
            <a:pPr marL="342900" indent="-342900"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Angus</a:t>
            </a:r>
          </a:p>
          <a:p>
            <a:pPr marL="342900" indent="-342900"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Holstein</a:t>
            </a:r>
          </a:p>
          <a:p>
            <a:pPr marL="342900" indent="-342900" algn="ctr">
              <a:buNone/>
            </a:pPr>
            <a:r>
              <a:rPr lang="en-US" dirty="0" smtClean="0">
                <a:solidFill>
                  <a:srgbClr val="FF6600"/>
                </a:solidFill>
              </a:rPr>
              <a:t>Jersey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FF6600"/>
                </a:solidFill>
              </a:rPr>
              <a:t>Hereford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FF6600"/>
                </a:solidFill>
              </a:rPr>
              <a:t>Charolais</a:t>
            </a:r>
            <a:endParaRPr lang="en-US" dirty="0">
              <a:solidFill>
                <a:srgbClr val="FF6600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FF6600"/>
                </a:solidFill>
              </a:rPr>
              <a:t>Simmental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FF6600"/>
                </a:solidFill>
              </a:rPr>
              <a:t>Brahman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Waygu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693" name="Text Box 25"/>
          <p:cNvSpPr txBox="1">
            <a:spLocks noChangeArrowheads="1"/>
          </p:cNvSpPr>
          <p:nvPr/>
        </p:nvSpPr>
        <p:spPr bwMode="auto">
          <a:xfrm>
            <a:off x="0" y="214563"/>
            <a:ext cx="2209800" cy="201285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006666"/>
                </a:solidFill>
              </a:rPr>
              <a:t>Partners</a:t>
            </a:r>
            <a:endParaRPr lang="en-US" dirty="0">
              <a:solidFill>
                <a:srgbClr val="006666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>
                <a:solidFill>
                  <a:srgbClr val="006666"/>
                </a:solidFill>
              </a:rPr>
              <a:t>Deep SNP Discovery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err="1">
                <a:solidFill>
                  <a:srgbClr val="006666"/>
                </a:solidFill>
              </a:rPr>
              <a:t>N’Dama</a:t>
            </a:r>
            <a:endParaRPr lang="en-US" dirty="0">
              <a:solidFill>
                <a:srgbClr val="006666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006666"/>
                </a:solidFill>
              </a:rPr>
              <a:t>Sahiwal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006666"/>
                </a:solidFill>
              </a:rPr>
              <a:t>Simmental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err="1" smtClean="0">
                <a:solidFill>
                  <a:srgbClr val="006666"/>
                </a:solidFill>
              </a:rPr>
              <a:t>Hanwoo</a:t>
            </a:r>
            <a:endParaRPr lang="en-US" dirty="0" smtClean="0">
              <a:solidFill>
                <a:srgbClr val="006666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smtClean="0">
                <a:solidFill>
                  <a:srgbClr val="006666"/>
                </a:solidFill>
              </a:rPr>
              <a:t>Blonde </a:t>
            </a:r>
            <a:r>
              <a:rPr lang="en-US" dirty="0" err="1" smtClean="0">
                <a:solidFill>
                  <a:srgbClr val="006666"/>
                </a:solidFill>
              </a:rPr>
              <a:t>d’Aquitaine</a:t>
            </a:r>
            <a:endParaRPr lang="en-US" dirty="0" smtClean="0">
              <a:solidFill>
                <a:srgbClr val="006666"/>
              </a:solidFill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dirty="0" err="1" smtClean="0">
                <a:solidFill>
                  <a:srgbClr val="006666"/>
                </a:solidFill>
              </a:rPr>
              <a:t>Montbeliard</a:t>
            </a:r>
            <a:endParaRPr lang="en-US" dirty="0">
              <a:solidFill>
                <a:srgbClr val="006666"/>
              </a:solidFill>
            </a:endParaRPr>
          </a:p>
        </p:txBody>
      </p:sp>
      <p:sp>
        <p:nvSpPr>
          <p:cNvPr id="28694" name="Line 26"/>
          <p:cNvSpPr>
            <a:spLocks noChangeShapeType="1"/>
          </p:cNvSpPr>
          <p:nvPr/>
        </p:nvSpPr>
        <p:spPr bwMode="auto">
          <a:xfrm>
            <a:off x="5867400" y="6248400"/>
            <a:ext cx="1066800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Line 27"/>
          <p:cNvSpPr>
            <a:spLocks noChangeShapeType="1"/>
          </p:cNvSpPr>
          <p:nvPr/>
        </p:nvSpPr>
        <p:spPr bwMode="auto">
          <a:xfrm flipH="1">
            <a:off x="6963906" y="2147808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28"/>
          <p:cNvSpPr>
            <a:spLocks noChangeShapeType="1"/>
          </p:cNvSpPr>
          <p:nvPr/>
        </p:nvSpPr>
        <p:spPr bwMode="auto">
          <a:xfrm flipH="1">
            <a:off x="7010400" y="3723600"/>
            <a:ext cx="21336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29"/>
          <p:cNvSpPr>
            <a:spLocks noChangeShapeType="1"/>
          </p:cNvSpPr>
          <p:nvPr/>
        </p:nvSpPr>
        <p:spPr bwMode="auto">
          <a:xfrm flipH="1">
            <a:off x="15498" y="3886200"/>
            <a:ext cx="2133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30"/>
          <p:cNvSpPr>
            <a:spLocks noChangeShapeType="1"/>
          </p:cNvSpPr>
          <p:nvPr/>
        </p:nvSpPr>
        <p:spPr bwMode="auto">
          <a:xfrm flipH="1">
            <a:off x="53975" y="808494"/>
            <a:ext cx="2133600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5867400" y="6019800"/>
            <a:ext cx="1066800" cy="0"/>
          </a:xfrm>
          <a:prstGeom prst="line">
            <a:avLst/>
          </a:prstGeom>
          <a:noFill/>
          <a:ln w="38100">
            <a:solidFill>
              <a:srgbClr val="006666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5867400" y="3048000"/>
            <a:ext cx="1066800" cy="0"/>
          </a:xfrm>
          <a:prstGeom prst="line">
            <a:avLst/>
          </a:prstGeom>
          <a:noFill/>
          <a:ln w="38100">
            <a:solidFill>
              <a:srgbClr val="006666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5867400" y="3810000"/>
            <a:ext cx="1066800" cy="0"/>
          </a:xfrm>
          <a:prstGeom prst="line">
            <a:avLst/>
          </a:prstGeom>
          <a:noFill/>
          <a:ln w="38100">
            <a:solidFill>
              <a:srgbClr val="006666"/>
            </a:solidFill>
            <a:prstDash val="solid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867400" y="3993396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5867400" y="5920353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5867400" y="3733800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867400" y="547608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5867400" y="1524000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867400" y="4610745"/>
            <a:ext cx="106680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Little History…</a:t>
            </a:r>
          </a:p>
        </p:txBody>
      </p:sp>
      <p:graphicFrame>
        <p:nvGraphicFramePr>
          <p:cNvPr id="781316" name="Group 4"/>
          <p:cNvGraphicFramePr>
            <a:graphicFrameLocks noGrp="1"/>
          </p:cNvGraphicFramePr>
          <p:nvPr>
            <p:ph type="tbl" idx="1"/>
          </p:nvPr>
        </p:nvGraphicFramePr>
        <p:xfrm>
          <a:off x="838200" y="1905000"/>
          <a:ext cx="7924800" cy="4846320"/>
        </p:xfrm>
        <a:graphic>
          <a:graphicData uri="http://schemas.openxmlformats.org/drawingml/2006/table">
            <a:tbl>
              <a:tblPr/>
              <a:tblGrid>
                <a:gridCol w="1020763"/>
                <a:gridCol w="6904037"/>
              </a:tblGrid>
              <a:tr h="74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1908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1936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USDA organizes a national milk-recording program based on success in Michigan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The first national sire evaluations are calculated from daughter-dam comparisons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Animal model evaluations use the relationships among all cows and bulls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InterBULL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 evaluations introduced to incorporate foreign daughter information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January – First official genetic evaluations incorporating genomic data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0600" y="20574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endParaRPr lang="en-US" sz="2800">
              <a:solidFill>
                <a:srgbClr val="003366"/>
              </a:solidFill>
            </a:endParaRPr>
          </a:p>
        </p:txBody>
      </p:sp>
      <p:pic>
        <p:nvPicPr>
          <p:cNvPr id="17415" name="Picture 11" descr="1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225"/>
            <a:ext cx="27432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Chip Design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153400" cy="3724275"/>
          </a:xfrm>
        </p:spPr>
        <p:txBody>
          <a:bodyPr/>
          <a:lstStyle/>
          <a:p>
            <a:r>
              <a:rPr lang="en-US" sz="2400" dirty="0" smtClean="0"/>
              <a:t>&gt;45 million SNPs discovered</a:t>
            </a:r>
          </a:p>
          <a:p>
            <a:r>
              <a:rPr lang="en-US" sz="2400" dirty="0" smtClean="0"/>
              <a:t>~6 million were used to design the high density chip</a:t>
            </a:r>
          </a:p>
          <a:p>
            <a:pPr lvl="1"/>
            <a:r>
              <a:rPr lang="en-US" sz="2000" dirty="0" smtClean="0"/>
              <a:t>Selected ~800,000 new SNPs added</a:t>
            </a:r>
          </a:p>
          <a:p>
            <a:pPr lvl="1"/>
            <a:r>
              <a:rPr lang="en-US" sz="2000" dirty="0" smtClean="0"/>
              <a:t>Kept all of the BovineSNP50 SNPs</a:t>
            </a:r>
          </a:p>
          <a:p>
            <a:r>
              <a:rPr lang="en-US" sz="2400" dirty="0" smtClean="0"/>
              <a:t>Breed groups used:</a:t>
            </a:r>
          </a:p>
          <a:p>
            <a:pPr lvl="1"/>
            <a:r>
              <a:rPr lang="en-US" sz="2000" dirty="0" smtClean="0"/>
              <a:t>Holstein, Angus, </a:t>
            </a:r>
            <a:r>
              <a:rPr lang="en-US" sz="2000" dirty="0" err="1" smtClean="0"/>
              <a:t>Nelore</a:t>
            </a:r>
            <a:r>
              <a:rPr lang="en-US" sz="2000" dirty="0" smtClean="0"/>
              <a:t>, </a:t>
            </a:r>
            <a:r>
              <a:rPr lang="en-US" sz="2000" dirty="0" err="1" smtClean="0"/>
              <a:t>Taurine</a:t>
            </a:r>
            <a:r>
              <a:rPr lang="en-US" sz="2000" dirty="0" smtClean="0"/>
              <a:t> dairy, </a:t>
            </a:r>
            <a:r>
              <a:rPr lang="en-US" sz="2000" dirty="0" err="1" smtClean="0"/>
              <a:t>Taurine</a:t>
            </a:r>
            <a:r>
              <a:rPr lang="en-US" sz="2000" dirty="0" smtClean="0"/>
              <a:t> beef, </a:t>
            </a:r>
            <a:r>
              <a:rPr lang="en-US" sz="2000" dirty="0" err="1" smtClean="0"/>
              <a:t>Indicine</a:t>
            </a:r>
            <a:r>
              <a:rPr lang="en-US" sz="2000" dirty="0" smtClean="0"/>
              <a:t>, tropically adapted </a:t>
            </a:r>
            <a:r>
              <a:rPr lang="en-US" sz="2000" dirty="0" err="1" smtClean="0"/>
              <a:t>Taurine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852,645 total gaps</a:t>
            </a:r>
          </a:p>
          <a:p>
            <a:pPr lvl="1"/>
            <a:r>
              <a:rPr lang="en-US" sz="2000" dirty="0" smtClean="0"/>
              <a:t>850,816 &lt;20kb</a:t>
            </a:r>
          </a:p>
          <a:p>
            <a:pPr lvl="1"/>
            <a:r>
              <a:rPr lang="en-US" sz="2000" dirty="0" smtClean="0"/>
              <a:t>1795 &gt;20kb, &lt; 100kb</a:t>
            </a:r>
          </a:p>
          <a:p>
            <a:pPr lvl="1"/>
            <a:r>
              <a:rPr lang="en-US" sz="2000" dirty="0" smtClean="0"/>
              <a:t>34 &gt; 100 kb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Assay Design Results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BovineSNP50 SNP were attempted</a:t>
            </a:r>
          </a:p>
          <a:p>
            <a:r>
              <a:rPr lang="en-US" dirty="0" smtClean="0"/>
              <a:t>~800,000 bead types after 60,800 beads of BovineSNP50 positioned</a:t>
            </a:r>
          </a:p>
          <a:p>
            <a:r>
              <a:rPr lang="en-US" dirty="0" smtClean="0"/>
              <a:t>795,000 SNP positioned on BTA1-29,X</a:t>
            </a:r>
          </a:p>
          <a:p>
            <a:r>
              <a:rPr lang="en-US" dirty="0" smtClean="0"/>
              <a:t>5,000 beads represent unknown </a:t>
            </a:r>
            <a:r>
              <a:rPr lang="en-US" dirty="0" err="1" smtClean="0"/>
              <a:t>contigs</a:t>
            </a:r>
            <a:r>
              <a:rPr lang="en-US" dirty="0" smtClean="0"/>
              <a:t>, BTA Y, and mitochondrial SNP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914400"/>
            <a:ext cx="8226425" cy="615553"/>
          </a:xfrm>
        </p:spPr>
        <p:txBody>
          <a:bodyPr/>
          <a:lstStyle/>
          <a:p>
            <a:r>
              <a:rPr lang="en-US" smtClean="0"/>
              <a:t>Gaps &lt;20,000 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S:\curtvt\matlab\gaps_fi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9616"/>
            <a:ext cx="9144000" cy="5354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4525"/>
            <a:ext cx="769302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Genomics is radically altering dairy cattle breeding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Illumina</a:t>
            </a:r>
            <a:r>
              <a:rPr lang="en-US" dirty="0" smtClean="0"/>
              <a:t> Bovine3K and </a:t>
            </a:r>
            <a:r>
              <a:rPr lang="en-US" dirty="0" err="1" smtClean="0"/>
              <a:t>BovineHD</a:t>
            </a:r>
            <a:r>
              <a:rPr lang="en-US" dirty="0" smtClean="0"/>
              <a:t> </a:t>
            </a:r>
            <a:r>
              <a:rPr lang="en-US" dirty="0" err="1" smtClean="0"/>
              <a:t>genechips</a:t>
            </a:r>
            <a:r>
              <a:rPr lang="en-US" dirty="0" smtClean="0"/>
              <a:t> are currently available</a:t>
            </a:r>
          </a:p>
          <a:p>
            <a:r>
              <a:rPr lang="en-US" dirty="0" smtClean="0"/>
              <a:t>A </a:t>
            </a:r>
            <a:r>
              <a:rPr lang="en-US" dirty="0" smtClean="0"/>
              <a:t>large number of SNP have been discovered and will be made publically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are developing with industry partnerships to bring this technology to the producer level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Future… Curt’s Crystal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would suggest it is not too accurate!!</a:t>
            </a:r>
          </a:p>
          <a:p>
            <a:r>
              <a:rPr lang="en-US" dirty="0" smtClean="0"/>
              <a:t>Genotyping - Competition</a:t>
            </a:r>
          </a:p>
          <a:p>
            <a:pPr lvl="1"/>
            <a:r>
              <a:rPr lang="en-US" dirty="0" smtClean="0"/>
              <a:t>High density – </a:t>
            </a:r>
            <a:r>
              <a:rPr lang="en-US" dirty="0" err="1" smtClean="0"/>
              <a:t>Affymetrix</a:t>
            </a:r>
            <a:endParaRPr lang="en-US" dirty="0" smtClean="0"/>
          </a:p>
          <a:p>
            <a:pPr lvl="1"/>
            <a:r>
              <a:rPr lang="en-US" dirty="0" smtClean="0"/>
              <a:t>Low density – a number of vendors</a:t>
            </a:r>
          </a:p>
          <a:p>
            <a:pPr lvl="1"/>
            <a:r>
              <a:rPr lang="en-US" dirty="0" smtClean="0"/>
              <a:t>Service </a:t>
            </a:r>
            <a:r>
              <a:rPr lang="en-US" dirty="0" err="1" smtClean="0"/>
              <a:t>providors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Ear tags with tissue </a:t>
            </a:r>
            <a:r>
              <a:rPr lang="en-US" dirty="0" smtClean="0"/>
              <a:t>capture</a:t>
            </a:r>
          </a:p>
          <a:p>
            <a:r>
              <a:rPr lang="en-US" dirty="0" smtClean="0"/>
              <a:t>International collaboration and cooperation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763000" y="6672263"/>
            <a:ext cx="381000" cy="2286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2B00D5-77A2-4B6A-BD9C-CE06DE197631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45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304800" y="228600"/>
            <a:ext cx="249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006F6C"/>
                </a:solidFill>
                <a:latin typeface="Century Schoolbook" pitchFamily="18" charset="0"/>
                <a:cs typeface="Arial" charset="0"/>
              </a:rPr>
              <a:t>iBMAC Consortium</a:t>
            </a:r>
          </a:p>
        </p:txBody>
      </p:sp>
      <p:sp>
        <p:nvSpPr>
          <p:cNvPr id="34820" name="TextBox 9"/>
          <p:cNvSpPr txBox="1">
            <a:spLocks noChangeArrowheads="1"/>
          </p:cNvSpPr>
          <p:nvPr/>
        </p:nvSpPr>
        <p:spPr bwMode="auto">
          <a:xfrm>
            <a:off x="6934200" y="1524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006F6C"/>
                </a:solidFill>
                <a:latin typeface="Century Schoolbook" pitchFamily="18" charset="0"/>
                <a:cs typeface="Arial" charset="0"/>
              </a:rPr>
              <a:t>Funding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266700" y="9144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907088" y="923925"/>
            <a:ext cx="37703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1800">
                <a:solidFill>
                  <a:srgbClr val="003366"/>
                </a:solidFill>
              </a:rPr>
              <a:t>USDA/NRI/CSREES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2006-35616-16697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2006-35205-16888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2006-35205-16701</a:t>
            </a: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1800">
                <a:solidFill>
                  <a:srgbClr val="003366"/>
                </a:solidFill>
              </a:rPr>
              <a:t>USDA/ARS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1265-31000-081D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1265-31000-090D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5438-31000-073D</a:t>
            </a: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1800">
                <a:solidFill>
                  <a:srgbClr val="003366"/>
                </a:solidFill>
              </a:rPr>
              <a:t>Merial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Stewart Bauck</a:t>
            </a: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1800">
                <a:solidFill>
                  <a:srgbClr val="003366"/>
                </a:solidFill>
              </a:rPr>
              <a:t>NAAB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Gordon Doak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Accelerated Genetics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ABS Global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Alta  Genetics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CRI/Genex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Select Sires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Semex Alliance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>
                <a:solidFill>
                  <a:srgbClr val="003366"/>
                </a:solidFill>
              </a:rPr>
              <a:t>Taurus Service</a:t>
            </a: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endParaRPr lang="en-US" sz="1800">
              <a:solidFill>
                <a:srgbClr val="003366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6200" y="990600"/>
            <a:ext cx="37703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 err="1">
                <a:solidFill>
                  <a:srgbClr val="003366"/>
                </a:solidFill>
              </a:rPr>
              <a:t>Illumina</a:t>
            </a:r>
            <a:r>
              <a:rPr lang="en-US" dirty="0">
                <a:solidFill>
                  <a:srgbClr val="003366"/>
                </a:solidFill>
              </a:rPr>
              <a:t> (industry)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 err="1">
                <a:solidFill>
                  <a:srgbClr val="003366"/>
                </a:solidFill>
              </a:rPr>
              <a:t>Marylinn</a:t>
            </a:r>
            <a:r>
              <a:rPr lang="en-US" sz="1400" dirty="0">
                <a:solidFill>
                  <a:srgbClr val="003366"/>
                </a:solidFill>
              </a:rPr>
              <a:t> Munson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Cindy </a:t>
            </a:r>
            <a:r>
              <a:rPr lang="en-US" sz="1400" dirty="0" err="1" smtClean="0">
                <a:solidFill>
                  <a:srgbClr val="003366"/>
                </a:solidFill>
              </a:rPr>
              <a:t>Lawley</a:t>
            </a:r>
            <a:endParaRPr lang="en-US" sz="1400" dirty="0" smtClean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 smtClean="0">
                <a:solidFill>
                  <a:srgbClr val="003366"/>
                </a:solidFill>
              </a:rPr>
              <a:t>Diane </a:t>
            </a:r>
            <a:r>
              <a:rPr lang="en-US" sz="1400" dirty="0" err="1" smtClean="0">
                <a:solidFill>
                  <a:srgbClr val="003366"/>
                </a:solidFill>
              </a:rPr>
              <a:t>Lince</a:t>
            </a:r>
            <a:endParaRPr lang="en-US" sz="1400" dirty="0" smtClean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 smtClean="0">
                <a:solidFill>
                  <a:srgbClr val="003366"/>
                </a:solidFill>
              </a:rPr>
              <a:t>LuAnn Glaser</a:t>
            </a:r>
            <a:endParaRPr lang="en-US" sz="1400" dirty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Christian </a:t>
            </a:r>
            <a:r>
              <a:rPr lang="en-US" sz="1400" dirty="0" err="1">
                <a:solidFill>
                  <a:srgbClr val="003366"/>
                </a:solidFill>
              </a:rPr>
              <a:t>Haudenschild</a:t>
            </a:r>
            <a:endParaRPr lang="en-US" sz="1400" dirty="0">
              <a:solidFill>
                <a:srgbClr val="003366"/>
              </a:solidFill>
            </a:endParaRP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>
                <a:solidFill>
                  <a:srgbClr val="003366"/>
                </a:solidFill>
              </a:rPr>
              <a:t>Beltsville (USDA-ARS) 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Curt Van </a:t>
            </a:r>
            <a:r>
              <a:rPr lang="en-US" sz="1400" dirty="0" err="1">
                <a:solidFill>
                  <a:srgbClr val="003366"/>
                </a:solidFill>
              </a:rPr>
              <a:t>Tassell</a:t>
            </a:r>
            <a:endParaRPr lang="en-US" sz="1400" dirty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 err="1">
                <a:solidFill>
                  <a:srgbClr val="003366"/>
                </a:solidFill>
              </a:rPr>
              <a:t>Lakshmi</a:t>
            </a:r>
            <a:r>
              <a:rPr lang="en-US" sz="1400" dirty="0">
                <a:solidFill>
                  <a:srgbClr val="003366"/>
                </a:solidFill>
              </a:rPr>
              <a:t> </a:t>
            </a:r>
            <a:r>
              <a:rPr lang="en-US" sz="1400" dirty="0" err="1" smtClean="0">
                <a:solidFill>
                  <a:srgbClr val="003366"/>
                </a:solidFill>
              </a:rPr>
              <a:t>Matukumalli</a:t>
            </a:r>
            <a:endParaRPr lang="en-US" sz="1400" dirty="0" smtClean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 smtClean="0">
                <a:solidFill>
                  <a:srgbClr val="003366"/>
                </a:solidFill>
              </a:rPr>
              <a:t>Steve Schroeder</a:t>
            </a:r>
            <a:endParaRPr lang="en-US" sz="1400" dirty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Tad </a:t>
            </a:r>
            <a:r>
              <a:rPr lang="en-US" sz="1400" dirty="0" err="1">
                <a:solidFill>
                  <a:srgbClr val="003366"/>
                </a:solidFill>
              </a:rPr>
              <a:t>Sonstegard</a:t>
            </a:r>
            <a:endParaRPr lang="en-US" sz="1400" dirty="0">
              <a:solidFill>
                <a:srgbClr val="003366"/>
              </a:solidFill>
            </a:endParaRP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 err="1" smtClean="0">
                <a:solidFill>
                  <a:srgbClr val="003366"/>
                </a:solidFill>
              </a:rPr>
              <a:t>Univ</a:t>
            </a:r>
            <a:r>
              <a:rPr lang="en-US" dirty="0" smtClean="0">
                <a:solidFill>
                  <a:srgbClr val="003366"/>
                </a:solidFill>
              </a:rPr>
              <a:t> Missouri </a:t>
            </a:r>
            <a:r>
              <a:rPr lang="en-US" dirty="0">
                <a:solidFill>
                  <a:srgbClr val="003366"/>
                </a:solidFill>
              </a:rPr>
              <a:t>(</a:t>
            </a:r>
            <a:r>
              <a:rPr lang="en-US" dirty="0" smtClean="0">
                <a:solidFill>
                  <a:srgbClr val="003366"/>
                </a:solidFill>
              </a:rPr>
              <a:t>Land-Grant)</a:t>
            </a:r>
            <a:endParaRPr lang="en-US" dirty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Jerry Taylor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Bob Schnabel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Stephanie McKay</a:t>
            </a: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 err="1" smtClean="0">
                <a:solidFill>
                  <a:srgbClr val="003366"/>
                </a:solidFill>
              </a:rPr>
              <a:t>Univ</a:t>
            </a:r>
            <a:r>
              <a:rPr lang="en-US" dirty="0" smtClean="0">
                <a:solidFill>
                  <a:srgbClr val="003366"/>
                </a:solidFill>
              </a:rPr>
              <a:t> Alberta </a:t>
            </a:r>
            <a:r>
              <a:rPr lang="en-US" dirty="0">
                <a:solidFill>
                  <a:srgbClr val="003366"/>
                </a:solidFill>
              </a:rPr>
              <a:t>(University)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Steve Moore</a:t>
            </a: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dirty="0">
                <a:solidFill>
                  <a:srgbClr val="003366"/>
                </a:solidFill>
              </a:rPr>
              <a:t>Clay Center, NE (USDA-ARS)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Tim Smith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sz="1400" dirty="0">
                <a:solidFill>
                  <a:srgbClr val="003366"/>
                </a:solidFill>
              </a:rPr>
              <a:t>Mark Allan</a:t>
            </a:r>
          </a:p>
          <a:p>
            <a:pPr marL="342900" indent="-342900">
              <a:lnSpc>
                <a:spcPct val="100000"/>
              </a:lnSpc>
              <a:buClrTx/>
              <a:buSzTx/>
              <a:buFontTx/>
              <a:buNone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240088" y="990600"/>
            <a:ext cx="37703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1800" dirty="0">
                <a:solidFill>
                  <a:srgbClr val="003366"/>
                </a:solidFill>
              </a:rPr>
              <a:t>AIPL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>
                <a:solidFill>
                  <a:srgbClr val="003366"/>
                </a:solidFill>
              </a:rPr>
              <a:t>Paul </a:t>
            </a:r>
            <a:r>
              <a:rPr lang="en-US" dirty="0" err="1">
                <a:solidFill>
                  <a:srgbClr val="003366"/>
                </a:solidFill>
              </a:rPr>
              <a:t>VanRaden</a:t>
            </a:r>
            <a:endParaRPr lang="en-US" dirty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>
                <a:solidFill>
                  <a:srgbClr val="003366"/>
                </a:solidFill>
              </a:rPr>
              <a:t>George </a:t>
            </a:r>
            <a:r>
              <a:rPr lang="en-US" dirty="0" err="1">
                <a:solidFill>
                  <a:srgbClr val="003366"/>
                </a:solidFill>
              </a:rPr>
              <a:t>Wiggans</a:t>
            </a:r>
            <a:endParaRPr lang="en-US" dirty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>
                <a:solidFill>
                  <a:srgbClr val="003366"/>
                </a:solidFill>
              </a:rPr>
              <a:t>John Cole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>
                <a:solidFill>
                  <a:srgbClr val="003366"/>
                </a:solidFill>
              </a:rPr>
              <a:t>Leigh Walton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>
                <a:solidFill>
                  <a:srgbClr val="003366"/>
                </a:solidFill>
              </a:rPr>
              <a:t>Duane Norman</a:t>
            </a:r>
          </a:p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US" sz="1800" dirty="0">
                <a:solidFill>
                  <a:srgbClr val="003366"/>
                </a:solidFill>
              </a:rPr>
              <a:t>BFGL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>
                <a:solidFill>
                  <a:srgbClr val="003366"/>
                </a:solidFill>
              </a:rPr>
              <a:t>Marcos de Silva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>
                <a:solidFill>
                  <a:srgbClr val="003366"/>
                </a:solidFill>
              </a:rPr>
              <a:t>Tad </a:t>
            </a:r>
            <a:r>
              <a:rPr lang="en-US" dirty="0" err="1">
                <a:solidFill>
                  <a:srgbClr val="003366"/>
                </a:solidFill>
              </a:rPr>
              <a:t>Sonstegard</a:t>
            </a:r>
            <a:endParaRPr lang="en-US" dirty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>
                <a:solidFill>
                  <a:srgbClr val="003366"/>
                </a:solidFill>
              </a:rPr>
              <a:t>Curt Van </a:t>
            </a:r>
            <a:r>
              <a:rPr lang="en-US" dirty="0" err="1">
                <a:solidFill>
                  <a:srgbClr val="003366"/>
                </a:solidFill>
              </a:rPr>
              <a:t>Tassell</a:t>
            </a:r>
            <a:endParaRPr lang="en-US" dirty="0">
              <a:solidFill>
                <a:srgbClr val="003366"/>
              </a:solidFill>
            </a:endParaRPr>
          </a:p>
          <a:p>
            <a:pPr marL="285750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smtClean="0">
                <a:solidFill>
                  <a:srgbClr val="003366"/>
                </a:solidFill>
              </a:rPr>
              <a:t>University of Wisconsin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smtClean="0">
                <a:solidFill>
                  <a:srgbClr val="003366"/>
                </a:solidFill>
              </a:rPr>
              <a:t>Kent </a:t>
            </a:r>
            <a:r>
              <a:rPr lang="en-US" dirty="0" err="1" smtClean="0">
                <a:solidFill>
                  <a:srgbClr val="003366"/>
                </a:solidFill>
              </a:rPr>
              <a:t>Weigel</a:t>
            </a:r>
            <a:r>
              <a:rPr lang="en-US" dirty="0" smtClean="0">
                <a:solidFill>
                  <a:srgbClr val="003366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smtClean="0">
                <a:solidFill>
                  <a:srgbClr val="003366"/>
                </a:solidFill>
              </a:rPr>
              <a:t>University of Maryland            School of Medicine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smtClean="0">
                <a:solidFill>
                  <a:srgbClr val="003366"/>
                </a:solidFill>
              </a:rPr>
              <a:t>Jeff O’Connell</a:t>
            </a:r>
          </a:p>
          <a:p>
            <a:pPr marL="285750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smtClean="0">
                <a:solidFill>
                  <a:srgbClr val="003366"/>
                </a:solidFill>
              </a:rPr>
              <a:t>Partners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err="1" smtClean="0">
                <a:solidFill>
                  <a:srgbClr val="003366"/>
                </a:solidFill>
              </a:rPr>
              <a:t>GeneSeek</a:t>
            </a:r>
            <a:endParaRPr lang="en-US" dirty="0" smtClean="0">
              <a:solidFill>
                <a:srgbClr val="003366"/>
              </a:solidFill>
            </a:endParaRP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smtClean="0">
                <a:solidFill>
                  <a:srgbClr val="003366"/>
                </a:solidFill>
              </a:rPr>
              <a:t>DNA Landmarks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smtClean="0">
                <a:solidFill>
                  <a:srgbClr val="003366"/>
                </a:solidFill>
              </a:rPr>
              <a:t>Expression Analysis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r>
              <a:rPr lang="en-US" dirty="0" smtClean="0">
                <a:solidFill>
                  <a:srgbClr val="003366"/>
                </a:solidFill>
              </a:rPr>
              <a:t>Genetic Visions</a:t>
            </a:r>
          </a:p>
          <a:p>
            <a:pPr marL="742950" lvl="1" indent="-285750">
              <a:lnSpc>
                <a:spcPct val="100000"/>
              </a:lnSpc>
              <a:buClrTx/>
              <a:buSzTx/>
              <a:buFontTx/>
              <a:buChar char="–"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459163" y="0"/>
            <a:ext cx="1970087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baseline="-25000">
                <a:solidFill>
                  <a:srgbClr val="006F6C"/>
                </a:solidFill>
              </a:rPr>
              <a:t>Implementation</a:t>
            </a:r>
          </a:p>
          <a:p>
            <a:pPr marL="342900" indent="-342900"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baseline="-25000">
                <a:solidFill>
                  <a:srgbClr val="006F6C"/>
                </a:solidFill>
              </a:rPr>
              <a:t>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077200" cy="739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Traditional Selection Programs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153400" cy="3724275"/>
          </a:xfrm>
        </p:spPr>
        <p:txBody>
          <a:bodyPr/>
          <a:lstStyle/>
          <a:p>
            <a:pPr eaLnBrk="1" hangingPunct="1"/>
            <a:r>
              <a:rPr lang="en-US" dirty="0" smtClean="0"/>
              <a:t>Collect phenotypic data from animals (i.e. milk production, milk composition, </a:t>
            </a:r>
            <a:r>
              <a:rPr lang="en-US" dirty="0" smtClean="0"/>
              <a:t>conformation, </a:t>
            </a:r>
            <a:r>
              <a:rPr lang="en-US" dirty="0" smtClean="0"/>
              <a:t>etc.)</a:t>
            </a:r>
          </a:p>
          <a:p>
            <a:pPr eaLnBrk="1" hangingPunct="1"/>
            <a:r>
              <a:rPr lang="en-US" dirty="0" smtClean="0"/>
              <a:t>Estimate genetic merit for animals in a population</a:t>
            </a:r>
          </a:p>
          <a:p>
            <a:pPr eaLnBrk="1" hangingPunct="1"/>
            <a:r>
              <a:rPr lang="en-US" dirty="0" smtClean="0"/>
              <a:t>Select superior animals as parents of future generations</a:t>
            </a:r>
          </a:p>
        </p:txBody>
      </p:sp>
      <p:cxnSp>
        <p:nvCxnSpPr>
          <p:cNvPr id="16388" name="AutoShape 2"/>
          <p:cNvCxnSpPr>
            <a:cxnSpLocks noChangeShapeType="1"/>
            <a:stCxn id="16390" idx="6"/>
            <a:endCxn id="16392" idx="1"/>
          </p:cNvCxnSpPr>
          <p:nvPr/>
        </p:nvCxnSpPr>
        <p:spPr bwMode="auto">
          <a:xfrm>
            <a:off x="3352800" y="5295900"/>
            <a:ext cx="609600" cy="4651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389" name="AutoShape 3"/>
          <p:cNvCxnSpPr>
            <a:cxnSpLocks noChangeShapeType="1"/>
            <a:stCxn id="16391" idx="6"/>
            <a:endCxn id="16392" idx="1"/>
          </p:cNvCxnSpPr>
          <p:nvPr/>
        </p:nvCxnSpPr>
        <p:spPr bwMode="auto">
          <a:xfrm flipV="1">
            <a:off x="3352800" y="5761038"/>
            <a:ext cx="609600" cy="6016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390" name="Oval 7"/>
          <p:cNvSpPr>
            <a:spLocks noChangeArrowheads="1"/>
          </p:cNvSpPr>
          <p:nvPr/>
        </p:nvSpPr>
        <p:spPr bwMode="auto">
          <a:xfrm>
            <a:off x="1143000" y="5029200"/>
            <a:ext cx="2209800" cy="5334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</a:rPr>
              <a:t>Phenotype</a:t>
            </a:r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1143000" y="6096000"/>
            <a:ext cx="2209800" cy="533400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bg1"/>
                </a:solidFill>
              </a:rPr>
              <a:t>Pedigree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3962400" y="5257800"/>
            <a:ext cx="2209800" cy="1006475"/>
          </a:xfrm>
          <a:prstGeom prst="rect">
            <a:avLst/>
          </a:prstGeom>
          <a:solidFill>
            <a:srgbClr val="CC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2800"/>
              <a:t>Statistical</a:t>
            </a:r>
          </a:p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2800"/>
              <a:t>Methodology</a:t>
            </a:r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>
            <a:off x="6353175" y="5432425"/>
            <a:ext cx="2590800" cy="762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1800"/>
              <a:t>Predicted Genetic Merit</a:t>
            </a:r>
          </a:p>
        </p:txBody>
      </p:sp>
      <p:cxnSp>
        <p:nvCxnSpPr>
          <p:cNvPr id="16394" name="AutoShape 11"/>
          <p:cNvCxnSpPr>
            <a:cxnSpLocks noChangeShapeType="1"/>
            <a:stCxn id="16392" idx="3"/>
            <a:endCxn id="16393" idx="2"/>
          </p:cNvCxnSpPr>
          <p:nvPr/>
        </p:nvCxnSpPr>
        <p:spPr bwMode="auto">
          <a:xfrm>
            <a:off x="6172200" y="5761038"/>
            <a:ext cx="180975" cy="52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1" name="Picture 10" descr="_EFL40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13" y="-6350"/>
            <a:ext cx="1982787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Evaluations - Limitations	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Slow!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Progeny testing for production traits take 3 to 4 years from insemination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bull will be </a:t>
            </a:r>
            <a:r>
              <a:rPr lang="en-US" b="1" smtClean="0"/>
              <a:t>at least 5 years old </a:t>
            </a:r>
            <a:r>
              <a:rPr lang="en-US" smtClean="0"/>
              <a:t>before his first evaluation is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Expensive!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Progeny testing costs $25,000 - $50,000 per bull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Only 1 in 8 to 10 bulls graduate from progeny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At least $200,000 invested in each active bull!!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762000"/>
          </a:xfrm>
        </p:spPr>
        <p:txBody>
          <a:bodyPr/>
          <a:lstStyle/>
          <a:p>
            <a:pPr eaLnBrk="1" hangingPunct="1"/>
            <a:r>
              <a:rPr lang="en-US" smtClean="0"/>
              <a:t>Bovine Genome Sequence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 l="3125" t="35417" r="25000" b="9375"/>
          <a:stretch>
            <a:fillRect/>
          </a:stretch>
        </p:blipFill>
        <p:spPr bwMode="auto">
          <a:xfrm>
            <a:off x="0" y="1589088"/>
            <a:ext cx="9144000" cy="5268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85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04950"/>
            <a:ext cx="42005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Markers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66925"/>
            <a:ext cx="4572000" cy="37242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Allow inheritance to be followed in a region across generations</a:t>
            </a:r>
          </a:p>
          <a:p>
            <a:pPr eaLnBrk="1" hangingPunct="1"/>
            <a:r>
              <a:rPr lang="en-US" sz="2400" dirty="0" smtClean="0"/>
              <a:t>Single nucleotide polymorphisms (</a:t>
            </a:r>
            <a:r>
              <a:rPr lang="en-US" sz="2400" dirty="0" err="1" smtClean="0">
                <a:solidFill>
                  <a:srgbClr val="FF6600"/>
                </a:solidFill>
              </a:rPr>
              <a:t>SNiP</a:t>
            </a:r>
            <a:r>
              <a:rPr lang="en-US" sz="2400" dirty="0" smtClean="0"/>
              <a:t>) are the markers of the future!</a:t>
            </a:r>
          </a:p>
          <a:p>
            <a:pPr eaLnBrk="1" hangingPunct="1"/>
            <a:r>
              <a:rPr lang="en-US" sz="2400" dirty="0" smtClean="0"/>
              <a:t>Need lots!</a:t>
            </a:r>
          </a:p>
          <a:p>
            <a:pPr lvl="1" eaLnBrk="1" hangingPunct="1"/>
            <a:r>
              <a:rPr lang="en-US" sz="2000" dirty="0" smtClean="0"/>
              <a:t>Millions in the genome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16500" y="196850"/>
            <a:ext cx="3962400" cy="6321425"/>
            <a:chOff x="3160" y="124"/>
            <a:chExt cx="2496" cy="398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216" y="266"/>
              <a:ext cx="2304" cy="3840"/>
              <a:chOff x="3504" y="624"/>
              <a:chExt cx="2016" cy="3456"/>
            </a:xfrm>
          </p:grpSpPr>
          <p:sp>
            <p:nvSpPr>
              <p:cNvPr id="20492" name="Rectangle 6"/>
              <p:cNvSpPr>
                <a:spLocks noChangeArrowheads="1"/>
              </p:cNvSpPr>
              <p:nvPr/>
            </p:nvSpPr>
            <p:spPr bwMode="auto">
              <a:xfrm>
                <a:off x="3504" y="624"/>
                <a:ext cx="2016" cy="34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3" name="Rectangle 7"/>
              <p:cNvSpPr>
                <a:spLocks noChangeArrowheads="1"/>
              </p:cNvSpPr>
              <p:nvPr/>
            </p:nvSpPr>
            <p:spPr bwMode="auto">
              <a:xfrm>
                <a:off x="3560" y="3100"/>
                <a:ext cx="1897" cy="94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494" name="Picture 8" descr="snp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CD9ACC"/>
                  </a:clrFrom>
                  <a:clrTo>
                    <a:srgbClr val="CD9AC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52" y="624"/>
                <a:ext cx="1908" cy="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3360" y="124"/>
              <a:ext cx="2016" cy="40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3600">
                  <a:solidFill>
                    <a:srgbClr val="003366"/>
                  </a:solidFill>
                </a:rPr>
                <a:t>Polymorphism</a:t>
              </a:r>
            </a:p>
          </p:txBody>
        </p:sp>
        <p:sp>
          <p:nvSpPr>
            <p:cNvPr id="20487" name="Text Box 10"/>
            <p:cNvSpPr txBox="1">
              <a:spLocks noChangeArrowheads="1"/>
            </p:cNvSpPr>
            <p:nvPr/>
          </p:nvSpPr>
          <p:spPr bwMode="auto">
            <a:xfrm>
              <a:off x="3160" y="530"/>
              <a:ext cx="2496" cy="26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10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200">
                  <a:solidFill>
                    <a:srgbClr val="003366"/>
                  </a:solidFill>
                </a:rPr>
                <a:t>“poly”</a:t>
              </a:r>
              <a:r>
                <a:rPr lang="en-US" sz="2200"/>
                <a:t> </a:t>
              </a:r>
              <a:r>
                <a:rPr lang="en-US" sz="2200">
                  <a:solidFill>
                    <a:srgbClr val="FF6600"/>
                  </a:solidFill>
                </a:rPr>
                <a:t>= many</a:t>
              </a:r>
              <a:r>
                <a:rPr lang="en-US" sz="2200"/>
                <a:t> </a:t>
              </a:r>
              <a:r>
                <a:rPr lang="en-US" sz="2200">
                  <a:solidFill>
                    <a:srgbClr val="003366"/>
                  </a:solidFill>
                </a:rPr>
                <a:t>“morph”</a:t>
              </a:r>
              <a:r>
                <a:rPr lang="en-US" sz="2200"/>
                <a:t> </a:t>
              </a:r>
              <a:r>
                <a:rPr lang="en-US" sz="2200">
                  <a:solidFill>
                    <a:srgbClr val="FF6600"/>
                  </a:solidFill>
                </a:rPr>
                <a:t>= form</a:t>
              </a:r>
              <a:r>
                <a:rPr lang="en-US" sz="2200"/>
                <a:t> </a:t>
              </a:r>
            </a:p>
          </p:txBody>
        </p:sp>
        <p:sp>
          <p:nvSpPr>
            <p:cNvPr id="20488" name="Rectangle 11"/>
            <p:cNvSpPr>
              <a:spLocks noChangeArrowheads="1"/>
            </p:cNvSpPr>
            <p:nvPr/>
          </p:nvSpPr>
          <p:spPr bwMode="auto">
            <a:xfrm>
              <a:off x="3360" y="2288"/>
              <a:ext cx="855" cy="4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000">
                  <a:solidFill>
                    <a:srgbClr val="003366"/>
                  </a:solidFill>
                </a:rPr>
                <a:t>General</a:t>
              </a:r>
            </a:p>
            <a:p>
              <a:pPr marL="342900" indent="-342900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000">
                  <a:solidFill>
                    <a:srgbClr val="003366"/>
                  </a:solidFill>
                </a:rPr>
                <a:t>population</a:t>
              </a:r>
            </a:p>
          </p:txBody>
        </p:sp>
        <p:sp>
          <p:nvSpPr>
            <p:cNvPr id="20489" name="Rectangle 12"/>
            <p:cNvSpPr>
              <a:spLocks noChangeArrowheads="1"/>
            </p:cNvSpPr>
            <p:nvPr/>
          </p:nvSpPr>
          <p:spPr bwMode="auto">
            <a:xfrm>
              <a:off x="4752" y="2586"/>
              <a:ext cx="436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000">
                  <a:solidFill>
                    <a:srgbClr val="003366"/>
                  </a:solidFill>
                </a:rPr>
                <a:t>94%</a:t>
              </a:r>
            </a:p>
          </p:txBody>
        </p:sp>
        <p:sp>
          <p:nvSpPr>
            <p:cNvPr id="20490" name="Rectangle 13"/>
            <p:cNvSpPr>
              <a:spLocks noChangeArrowheads="1"/>
            </p:cNvSpPr>
            <p:nvPr/>
          </p:nvSpPr>
          <p:spPr bwMode="auto">
            <a:xfrm>
              <a:off x="4800" y="3794"/>
              <a:ext cx="353" cy="25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000">
                  <a:solidFill>
                    <a:srgbClr val="003366"/>
                  </a:solidFill>
                </a:rPr>
                <a:t>6%</a:t>
              </a:r>
            </a:p>
          </p:txBody>
        </p:sp>
        <p:sp>
          <p:nvSpPr>
            <p:cNvPr id="20491" name="Rectangle 14"/>
            <p:cNvSpPr>
              <a:spLocks noChangeArrowheads="1"/>
            </p:cNvSpPr>
            <p:nvPr/>
          </p:nvSpPr>
          <p:spPr bwMode="auto">
            <a:xfrm>
              <a:off x="3312" y="3411"/>
              <a:ext cx="1392" cy="64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800">
                  <a:solidFill>
                    <a:srgbClr val="003366"/>
                  </a:solidFill>
                </a:rPr>
                <a:t>Single nucleotide</a:t>
              </a:r>
            </a:p>
            <a:p>
              <a:pPr marL="342900" indent="-342900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800">
                  <a:solidFill>
                    <a:srgbClr val="003366"/>
                  </a:solidFill>
                </a:rPr>
                <a:t>polymorphism</a:t>
              </a:r>
            </a:p>
            <a:p>
              <a:pPr marL="342900" indent="-342900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1800">
                  <a:solidFill>
                    <a:srgbClr val="003366"/>
                  </a:solidFill>
                </a:rPr>
                <a:t>(SNP)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 Selection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“Train” system using phenotypic and genotypic data</a:t>
            </a:r>
          </a:p>
          <a:p>
            <a:pPr lvl="1"/>
            <a:r>
              <a:rPr lang="en-US" dirty="0" smtClean="0"/>
              <a:t>Large regression system</a:t>
            </a:r>
          </a:p>
          <a:p>
            <a:r>
              <a:rPr lang="en-US" dirty="0" smtClean="0"/>
              <a:t>Predict genetic merit at birth by combining pedigree merit and merit predicted from SNP</a:t>
            </a:r>
          </a:p>
          <a:p>
            <a:r>
              <a:rPr lang="en-US" dirty="0" smtClean="0"/>
              <a:t>Final genetic predictions are transparent to technology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t">
  <a:themeElements>
    <a:clrScheme name="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pvr02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vr02">
  <a:themeElements>
    <a:clrScheme name="pvr02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pvr02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vr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vr02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vr02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cvt</Template>
  <TotalTime>2093</TotalTime>
  <Words>2048</Words>
  <Application>Microsoft Office PowerPoint</Application>
  <PresentationFormat>On-screen Show (4:3)</PresentationFormat>
  <Paragraphs>541</Paragraphs>
  <Slides>46</Slides>
  <Notes>46</Notes>
  <HiddenSlides>1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cvt</vt:lpstr>
      <vt:lpstr>Custom Design</vt:lpstr>
      <vt:lpstr>1_pvr02</vt:lpstr>
      <vt:lpstr>Capsules</vt:lpstr>
      <vt:lpstr>1_Custom Design</vt:lpstr>
      <vt:lpstr>2_Capsules</vt:lpstr>
      <vt:lpstr>2_Custom Design</vt:lpstr>
      <vt:lpstr>3_Custom Design</vt:lpstr>
      <vt:lpstr>4_Custom Design</vt:lpstr>
      <vt:lpstr>Office Theme</vt:lpstr>
      <vt:lpstr>1_Office Theme</vt:lpstr>
      <vt:lpstr>Chart</vt:lpstr>
      <vt:lpstr>Equation</vt:lpstr>
      <vt:lpstr>Recent Developments in Genetic Testing and Predicting Genetic Values</vt:lpstr>
      <vt:lpstr>Overview</vt:lpstr>
      <vt:lpstr>Trends in U.S. Milk Production</vt:lpstr>
      <vt:lpstr>A Little History…</vt:lpstr>
      <vt:lpstr>Traditional Selection Programs</vt:lpstr>
      <vt:lpstr>Genetic Evaluations - Limitations </vt:lpstr>
      <vt:lpstr>Bovine Genome Sequence</vt:lpstr>
      <vt:lpstr>Genetic Markers</vt:lpstr>
      <vt:lpstr>Genome Selection</vt:lpstr>
      <vt:lpstr>What’s a SNP genotype worth?</vt:lpstr>
      <vt:lpstr>What’s a SNP genotype worth?</vt:lpstr>
      <vt:lpstr>New Way of Looking at an Old Question</vt:lpstr>
      <vt:lpstr>BovineSNP50 Bead Chip</vt:lpstr>
      <vt:lpstr>Genomic Prediction</vt:lpstr>
      <vt:lpstr>How the system works</vt:lpstr>
      <vt:lpstr>Reliability Gain1 by Breed</vt:lpstr>
      <vt:lpstr>Reliabilities for Young Bulls</vt:lpstr>
      <vt:lpstr>Build a Better Black Box</vt:lpstr>
      <vt:lpstr>Phenotypes!!</vt:lpstr>
      <vt:lpstr>Genotyped Holstein by run</vt:lpstr>
      <vt:lpstr>Most Holstein Genotypes*</vt:lpstr>
      <vt:lpstr>Genetic Gain per Year</vt:lpstr>
      <vt:lpstr>How can this technology apply to cows?</vt:lpstr>
      <vt:lpstr>Bovine Low-Density Bead Chip (3K)</vt:lpstr>
      <vt:lpstr>Applications of the 3K chip</vt:lpstr>
      <vt:lpstr>Pedigree Assumptions!!</vt:lpstr>
      <vt:lpstr>Genomic Pedigree!!</vt:lpstr>
      <vt:lpstr>Bull – MGS Relationships</vt:lpstr>
      <vt:lpstr>What is imputation?</vt:lpstr>
      <vt:lpstr>Why impute haplotypes?</vt:lpstr>
      <vt:lpstr>Find Haplotypes – AB Coding</vt:lpstr>
      <vt:lpstr>Correlations of 3K and PA with 50K</vt:lpstr>
      <vt:lpstr>REL Using 3K, 50K, or Imputed SNP</vt:lpstr>
      <vt:lpstr>Problems…</vt:lpstr>
      <vt:lpstr>Development of a Bovine High-Density SNP Assay</vt:lpstr>
      <vt:lpstr>Collaboration</vt:lpstr>
      <vt:lpstr>Additional Collaborators</vt:lpstr>
      <vt:lpstr>Data Highlights</vt:lpstr>
      <vt:lpstr>Slide 39</vt:lpstr>
      <vt:lpstr>SNP Chip Design</vt:lpstr>
      <vt:lpstr>Assay Design Results</vt:lpstr>
      <vt:lpstr>Gaps &lt;20,000 bp</vt:lpstr>
      <vt:lpstr>Conclusions</vt:lpstr>
      <vt:lpstr>Future… Curt’s Crystal Ball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Curt Van Tassell</dc:creator>
  <cp:lastModifiedBy>Curt Van Tassell</cp:lastModifiedBy>
  <cp:revision>32</cp:revision>
  <dcterms:created xsi:type="dcterms:W3CDTF">2010-07-14T19:47:09Z</dcterms:created>
  <dcterms:modified xsi:type="dcterms:W3CDTF">2010-09-29T14:43:41Z</dcterms:modified>
</cp:coreProperties>
</file>