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256" r:id="rId2"/>
    <p:sldId id="392" r:id="rId3"/>
    <p:sldId id="388" r:id="rId4"/>
    <p:sldId id="389" r:id="rId5"/>
    <p:sldId id="398" r:id="rId6"/>
    <p:sldId id="397" r:id="rId7"/>
    <p:sldId id="396" r:id="rId8"/>
    <p:sldId id="395" r:id="rId9"/>
    <p:sldId id="399" r:id="rId10"/>
    <p:sldId id="394" r:id="rId11"/>
    <p:sldId id="386" r:id="rId1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00FF00"/>
    <a:srgbClr val="FFFF00"/>
    <a:srgbClr val="99FF99"/>
    <a:srgbClr val="00CC00"/>
    <a:srgbClr val="008000"/>
    <a:srgbClr val="006600"/>
    <a:srgbClr val="33CC33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11" autoAdjust="0"/>
    <p:restoredTop sz="94568" autoAdjust="0"/>
  </p:normalViewPr>
  <p:slideViewPr>
    <p:cSldViewPr>
      <p:cViewPr>
        <p:scale>
          <a:sx n="70" d="100"/>
          <a:sy n="70" d="100"/>
        </p:scale>
        <p:origin x="-1288" y="-188"/>
      </p:cViewPr>
      <p:guideLst>
        <p:guide orient="horz" pos="1680"/>
        <p:guide pos="1200"/>
        <p:guide pos="39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t" anchorCtr="0" compatLnSpc="1">
            <a:prstTxWarp prst="textNoShape">
              <a:avLst/>
            </a:prstTxWarp>
          </a:bodyPr>
          <a:lstStyle>
            <a:lvl1pPr defTabSz="928688">
              <a:defRPr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t" anchorCtr="0" compatLnSpc="1">
            <a:prstTxWarp prst="textNoShape">
              <a:avLst/>
            </a:prstTxWarp>
          </a:bodyPr>
          <a:lstStyle>
            <a:lvl1pPr algn="r" defTabSz="928688">
              <a:defRPr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b" anchorCtr="0" compatLnSpc="1">
            <a:prstTxWarp prst="textNoShape">
              <a:avLst/>
            </a:prstTxWarp>
          </a:bodyPr>
          <a:lstStyle>
            <a:lvl1pPr defTabSz="928688">
              <a:defRPr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b" anchorCtr="0" compatLnSpc="1">
            <a:prstTxWarp prst="textNoShape">
              <a:avLst/>
            </a:prstTxWarp>
          </a:bodyPr>
          <a:lstStyle>
            <a:lvl1pPr algn="r" defTabSz="928688">
              <a:defRPr>
                <a:solidFill>
                  <a:srgbClr val="FFFF00"/>
                </a:solidFill>
              </a:defRPr>
            </a:lvl1pPr>
          </a:lstStyle>
          <a:p>
            <a:fld id="{59329266-5292-4C10-83D1-A41825AC0F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t" anchorCtr="0" compatLnSpc="1">
            <a:prstTxWarp prst="textNoShape">
              <a:avLst/>
            </a:prstTxWarp>
          </a:bodyPr>
          <a:lstStyle>
            <a:lvl1pPr defTabSz="928688">
              <a:defRPr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t" anchorCtr="0" compatLnSpc="1">
            <a:prstTxWarp prst="textNoShape">
              <a:avLst/>
            </a:prstTxWarp>
          </a:bodyPr>
          <a:lstStyle>
            <a:lvl1pPr algn="r" defTabSz="928688">
              <a:defRPr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6913"/>
            <a:ext cx="4637088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b" anchorCtr="0" compatLnSpc="1">
            <a:prstTxWarp prst="textNoShape">
              <a:avLst/>
            </a:prstTxWarp>
          </a:bodyPr>
          <a:lstStyle>
            <a:lvl1pPr defTabSz="928688">
              <a:defRPr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b" anchorCtr="0" compatLnSpc="1">
            <a:prstTxWarp prst="textNoShape">
              <a:avLst/>
            </a:prstTxWarp>
          </a:bodyPr>
          <a:lstStyle>
            <a:lvl1pPr algn="r" defTabSz="928688">
              <a:defRPr>
                <a:solidFill>
                  <a:srgbClr val="FFFF00"/>
                </a:solidFill>
              </a:defRPr>
            </a:lvl1pPr>
          </a:lstStyle>
          <a:p>
            <a:fld id="{6D8F8786-532C-45D6-A934-7CD601DD53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Paul.VanRaden@ars.usda.gov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76486" name="Group 6"/>
          <p:cNvGrpSpPr>
            <a:grpSpLocks/>
          </p:cNvGrpSpPr>
          <p:nvPr/>
        </p:nvGrpSpPr>
        <p:grpSpPr bwMode="auto">
          <a:xfrm>
            <a:off x="0" y="3429000"/>
            <a:ext cx="9144000" cy="152400"/>
            <a:chOff x="48" y="4032"/>
            <a:chExt cx="5136" cy="86"/>
          </a:xfrm>
        </p:grpSpPr>
        <p:sp>
          <p:nvSpPr>
            <p:cNvPr id="276487" name="Rectangle 7"/>
            <p:cNvSpPr>
              <a:spLocks noChangeArrowheads="1"/>
            </p:cNvSpPr>
            <p:nvPr userDrawn="1"/>
          </p:nvSpPr>
          <p:spPr bwMode="ltGray">
            <a:xfrm>
              <a:off x="48" y="4032"/>
              <a:ext cx="5136" cy="29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88" name="Rectangle 8"/>
            <p:cNvSpPr>
              <a:spLocks noChangeArrowheads="1"/>
            </p:cNvSpPr>
            <p:nvPr userDrawn="1"/>
          </p:nvSpPr>
          <p:spPr bwMode="ltGray">
            <a:xfrm>
              <a:off x="48" y="4060"/>
              <a:ext cx="5136" cy="2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89" name="Rectangle 9"/>
            <p:cNvSpPr>
              <a:spLocks noChangeArrowheads="1"/>
            </p:cNvSpPr>
            <p:nvPr userDrawn="1"/>
          </p:nvSpPr>
          <p:spPr bwMode="ltGray">
            <a:xfrm>
              <a:off x="48" y="4089"/>
              <a:ext cx="5136" cy="2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4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Ø"/>
              </a:pPr>
              <a:endParaRPr lang="en-US" sz="2800" b="1"/>
            </a:p>
          </p:txBody>
        </p:sp>
      </p:grpSp>
      <p:grpSp>
        <p:nvGrpSpPr>
          <p:cNvPr id="276496" name="Group 16"/>
          <p:cNvGrpSpPr>
            <a:grpSpLocks/>
          </p:cNvGrpSpPr>
          <p:nvPr/>
        </p:nvGrpSpPr>
        <p:grpSpPr bwMode="auto">
          <a:xfrm>
            <a:off x="0" y="3429000"/>
            <a:ext cx="9144000" cy="152400"/>
            <a:chOff x="48" y="4032"/>
            <a:chExt cx="5136" cy="86"/>
          </a:xfrm>
        </p:grpSpPr>
        <p:sp>
          <p:nvSpPr>
            <p:cNvPr id="276497" name="Rectangle 17"/>
            <p:cNvSpPr>
              <a:spLocks noChangeArrowheads="1"/>
            </p:cNvSpPr>
            <p:nvPr userDrawn="1"/>
          </p:nvSpPr>
          <p:spPr bwMode="ltGray">
            <a:xfrm>
              <a:off x="48" y="4032"/>
              <a:ext cx="5136" cy="29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98" name="Rectangle 18"/>
            <p:cNvSpPr>
              <a:spLocks noChangeArrowheads="1"/>
            </p:cNvSpPr>
            <p:nvPr userDrawn="1"/>
          </p:nvSpPr>
          <p:spPr bwMode="ltGray">
            <a:xfrm>
              <a:off x="48" y="4060"/>
              <a:ext cx="5136" cy="2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99" name="Rectangle 19"/>
            <p:cNvSpPr>
              <a:spLocks noChangeArrowheads="1"/>
            </p:cNvSpPr>
            <p:nvPr userDrawn="1"/>
          </p:nvSpPr>
          <p:spPr bwMode="ltGray">
            <a:xfrm>
              <a:off x="48" y="4089"/>
              <a:ext cx="5136" cy="2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4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Ø"/>
              </a:pPr>
              <a:endParaRPr lang="en-US" sz="2800" b="1"/>
            </a:p>
          </p:txBody>
        </p:sp>
      </p:grpSp>
      <p:sp>
        <p:nvSpPr>
          <p:cNvPr id="276509" name="Text Box 29"/>
          <p:cNvSpPr txBox="1">
            <a:spLocks noChangeArrowheads="1"/>
          </p:cNvSpPr>
          <p:nvPr/>
        </p:nvSpPr>
        <p:spPr bwMode="ltGray">
          <a:xfrm>
            <a:off x="8382000" y="6477000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900" b="1">
                <a:solidFill>
                  <a:schemeClr val="bg1"/>
                </a:solidFill>
              </a:rPr>
              <a:t>2007</a:t>
            </a:r>
          </a:p>
        </p:txBody>
      </p:sp>
      <p:sp>
        <p:nvSpPr>
          <p:cNvPr id="276510" name="Text Box 30"/>
          <p:cNvSpPr txBox="1">
            <a:spLocks noChangeArrowheads="1"/>
          </p:cNvSpPr>
          <p:nvPr/>
        </p:nvSpPr>
        <p:spPr bwMode="auto">
          <a:xfrm>
            <a:off x="609600" y="3886200"/>
            <a:ext cx="8305800" cy="190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Paul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VanRaden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Dan Null, Katie Olson, Jana Hutchison</a:t>
            </a: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40000"/>
              </a:spcBef>
            </a:pPr>
            <a:r>
              <a:rPr lang="en-US" sz="2400" b="1" dirty="0"/>
              <a:t>Animal Improvement Programs Lab, Beltsville, </a:t>
            </a:r>
            <a:r>
              <a:rPr lang="en-US" sz="2400" b="1" dirty="0" smtClean="0"/>
              <a:t>MD</a:t>
            </a:r>
          </a:p>
          <a:p>
            <a:pPr>
              <a:spcBef>
                <a:spcPct val="40000"/>
              </a:spcBef>
            </a:pPr>
            <a:r>
              <a:rPr lang="en-US" sz="2400" b="1" dirty="0" smtClean="0"/>
              <a:t>National Association of Animal Breeders, Columbia, MO</a:t>
            </a:r>
            <a:endParaRPr lang="en-US" sz="2400" b="1" dirty="0"/>
          </a:p>
          <a:p>
            <a:pPr>
              <a:spcBef>
                <a:spcPct val="10000"/>
              </a:spcBef>
            </a:pPr>
            <a:r>
              <a:rPr lang="en-US" sz="2400" b="1" dirty="0">
                <a:hlinkClick r:id="rId2"/>
              </a:rPr>
              <a:t>Paul.VanRaden@ars.usda.gov</a:t>
            </a:r>
            <a:endParaRPr lang="en-US" sz="2400" b="1" dirty="0"/>
          </a:p>
        </p:txBody>
      </p:sp>
      <p:pic>
        <p:nvPicPr>
          <p:cNvPr id="276511" name="Picture 31" descr="usda-ar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5000" y="6062663"/>
            <a:ext cx="812800" cy="566737"/>
          </a:xfrm>
          <a:prstGeom prst="rect">
            <a:avLst/>
          </a:prstGeom>
          <a:noFill/>
        </p:spPr>
      </p:pic>
      <p:sp>
        <p:nvSpPr>
          <p:cNvPr id="276513" name="Text Box 33"/>
          <p:cNvSpPr txBox="1">
            <a:spLocks noChangeArrowheads="1"/>
          </p:cNvSpPr>
          <p:nvPr userDrawn="1"/>
        </p:nvSpPr>
        <p:spPr bwMode="ltGray">
          <a:xfrm>
            <a:off x="8458200" y="6458551"/>
            <a:ext cx="25400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900" b="1" dirty="0" smtClean="0">
                <a:solidFill>
                  <a:schemeClr val="bg1"/>
                </a:solidFill>
              </a:rPr>
              <a:t>2011</a:t>
            </a:r>
            <a:endParaRPr kumimoji="1" lang="en-US" sz="9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315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7279B">
                <a:gamma/>
                <a:shade val="0"/>
                <a:invGamma/>
              </a:srgbClr>
            </a:gs>
            <a:gs pos="100000">
              <a:srgbClr val="27279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82" name="Text Box 26"/>
          <p:cNvSpPr txBox="1">
            <a:spLocks noChangeArrowheads="1"/>
          </p:cNvSpPr>
          <p:nvPr/>
        </p:nvSpPr>
        <p:spPr bwMode="ltGray">
          <a:xfrm>
            <a:off x="862013" y="6582311"/>
            <a:ext cx="40147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b="1" dirty="0" err="1" smtClean="0">
                <a:solidFill>
                  <a:schemeClr val="accent1"/>
                </a:solidFill>
              </a:rPr>
              <a:t>Interbull</a:t>
            </a:r>
            <a:r>
              <a:rPr kumimoji="1" lang="en-US" b="1" dirty="0" smtClean="0">
                <a:solidFill>
                  <a:schemeClr val="accent1"/>
                </a:solidFill>
              </a:rPr>
              <a:t> </a:t>
            </a:r>
            <a:r>
              <a:rPr kumimoji="1" lang="en-US" b="1" dirty="0">
                <a:solidFill>
                  <a:schemeClr val="accent1"/>
                </a:solidFill>
              </a:rPr>
              <a:t>annual meeting</a:t>
            </a:r>
            <a:r>
              <a:rPr kumimoji="1" lang="en-US" b="1" dirty="0" smtClean="0">
                <a:solidFill>
                  <a:schemeClr val="accent1"/>
                </a:solidFill>
              </a:rPr>
              <a:t>, Norway, August 2011 </a:t>
            </a:r>
            <a:r>
              <a:rPr kumimoji="1" lang="en-US" b="1" dirty="0">
                <a:solidFill>
                  <a:schemeClr val="accent1"/>
                </a:solidFill>
              </a:rPr>
              <a:t>(</a:t>
            </a:r>
            <a:fld id="{DB5F03EE-5605-4F61-95AF-94C33F976CB2}" type="slidenum">
              <a:rPr kumimoji="1" lang="en-US" b="1">
                <a:solidFill>
                  <a:schemeClr val="accent1"/>
                </a:solidFill>
              </a:rPr>
              <a:pPr algn="ctr" eaLnBrk="0" hangingPunct="0">
                <a:spcBef>
                  <a:spcPct val="50000"/>
                </a:spcBef>
              </a:pPr>
              <a:t>‹#›</a:t>
            </a:fld>
            <a:r>
              <a:rPr kumimoji="1" lang="en-US" b="1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275475" name="Text Box 19"/>
          <p:cNvSpPr txBox="1">
            <a:spLocks noChangeArrowheads="1"/>
          </p:cNvSpPr>
          <p:nvPr/>
        </p:nvSpPr>
        <p:spPr bwMode="ltGray">
          <a:xfrm>
            <a:off x="6736163" y="6552149"/>
            <a:ext cx="11120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b="1" dirty="0" smtClean="0">
                <a:solidFill>
                  <a:schemeClr val="accent1"/>
                </a:solidFill>
              </a:rPr>
              <a:t>Paul </a:t>
            </a:r>
            <a:r>
              <a:rPr kumimoji="1" lang="en-US" b="1" dirty="0" err="1" smtClean="0">
                <a:solidFill>
                  <a:schemeClr val="accent1"/>
                </a:solidFill>
              </a:rPr>
              <a:t>VanRaden</a:t>
            </a:r>
            <a:endParaRPr kumimoji="1" lang="en-US" b="1" dirty="0">
              <a:solidFill>
                <a:schemeClr val="accent1"/>
              </a:solidFill>
            </a:endParaRPr>
          </a:p>
        </p:txBody>
      </p:sp>
      <p:pic>
        <p:nvPicPr>
          <p:cNvPr id="275480" name="Picture 24" descr="usda-ar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55000" y="6062663"/>
            <a:ext cx="812800" cy="566737"/>
          </a:xfrm>
          <a:prstGeom prst="rect">
            <a:avLst/>
          </a:prstGeom>
          <a:noFill/>
        </p:spPr>
      </p:pic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315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75462" name="Text Box 6"/>
          <p:cNvSpPr txBox="1">
            <a:spLocks noChangeArrowheads="1"/>
          </p:cNvSpPr>
          <p:nvPr/>
        </p:nvSpPr>
        <p:spPr bwMode="ltGray">
          <a:xfrm>
            <a:off x="8458200" y="6458551"/>
            <a:ext cx="25400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900" b="1" dirty="0" smtClean="0">
                <a:solidFill>
                  <a:schemeClr val="bg1"/>
                </a:solidFill>
              </a:rPr>
              <a:t>2011</a:t>
            </a:r>
            <a:endParaRPr kumimoji="1" lang="en-US" sz="900" b="1" dirty="0">
              <a:solidFill>
                <a:schemeClr val="bg1"/>
              </a:solidFill>
            </a:endParaRPr>
          </a:p>
        </p:txBody>
      </p:sp>
      <p:grpSp>
        <p:nvGrpSpPr>
          <p:cNvPr id="275483" name="Group 27"/>
          <p:cNvGrpSpPr>
            <a:grpSpLocks/>
          </p:cNvGrpSpPr>
          <p:nvPr/>
        </p:nvGrpSpPr>
        <p:grpSpPr bwMode="auto">
          <a:xfrm>
            <a:off x="0" y="6324600"/>
            <a:ext cx="8229600" cy="152400"/>
            <a:chOff x="48" y="4032"/>
            <a:chExt cx="5136" cy="86"/>
          </a:xfrm>
        </p:grpSpPr>
        <p:sp>
          <p:nvSpPr>
            <p:cNvPr id="275484" name="Rectangle 28"/>
            <p:cNvSpPr>
              <a:spLocks noChangeArrowheads="1"/>
            </p:cNvSpPr>
            <p:nvPr userDrawn="1"/>
          </p:nvSpPr>
          <p:spPr bwMode="ltGray">
            <a:xfrm>
              <a:off x="48" y="4032"/>
              <a:ext cx="5136" cy="29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85" name="Rectangle 29"/>
            <p:cNvSpPr>
              <a:spLocks noChangeArrowheads="1"/>
            </p:cNvSpPr>
            <p:nvPr userDrawn="1"/>
          </p:nvSpPr>
          <p:spPr bwMode="ltGray">
            <a:xfrm>
              <a:off x="48" y="4060"/>
              <a:ext cx="5136" cy="2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86" name="Rectangle 30"/>
            <p:cNvSpPr>
              <a:spLocks noChangeArrowheads="1"/>
            </p:cNvSpPr>
            <p:nvPr userDrawn="1"/>
          </p:nvSpPr>
          <p:spPr bwMode="ltGray">
            <a:xfrm>
              <a:off x="48" y="4089"/>
              <a:ext cx="5136" cy="2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4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Ø"/>
              </a:pPr>
              <a:endParaRPr lang="en-US" sz="2800" b="1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4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Ø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95338" indent="-338138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•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5000"/>
        <a:buChar char="–"/>
        <a:defRPr sz="2400" b="1">
          <a:solidFill>
            <a:schemeClr val="accent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4pPr>
      <a:lvl5pPr marL="20574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5pPr>
      <a:lvl6pPr marL="25146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6pPr>
      <a:lvl7pPr marL="29718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7pPr>
      <a:lvl8pPr marL="34290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8pPr>
      <a:lvl9pPr marL="38862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2133600"/>
          </a:xfrm>
        </p:spPr>
        <p:txBody>
          <a:bodyPr/>
          <a:lstStyle/>
          <a:p>
            <a:r>
              <a:rPr lang="en-US" sz="3600" dirty="0" smtClean="0"/>
              <a:t>Reporting of </a:t>
            </a:r>
            <a:r>
              <a:rPr lang="en-US" sz="3600" dirty="0" err="1" smtClean="0"/>
              <a:t>Haplotypes</a:t>
            </a:r>
            <a:r>
              <a:rPr lang="en-US" sz="3600" dirty="0" smtClean="0"/>
              <a:t> with Recessive Effects on Fertility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315200" cy="3474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  <a:gridCol w="18288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i="0" baseline="0" dirty="0" smtClean="0">
                        <a:solidFill>
                          <a:srgbClr val="00FF00"/>
                        </a:solidFill>
                      </a:endParaRPr>
                    </a:p>
                    <a:p>
                      <a:pPr algn="ctr"/>
                      <a:r>
                        <a:rPr lang="en-US" sz="2400" b="1" i="0" baseline="0" dirty="0" err="1" smtClean="0">
                          <a:solidFill>
                            <a:srgbClr val="00FF00"/>
                          </a:solidFill>
                        </a:rPr>
                        <a:t>Haplotype</a:t>
                      </a:r>
                      <a:endParaRPr lang="en-US" sz="2400" b="1" i="0" baseline="0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>
                          <a:solidFill>
                            <a:srgbClr val="00FF00"/>
                          </a:solidFill>
                        </a:rPr>
                        <a:t>False positive (%)</a:t>
                      </a:r>
                      <a:endParaRPr lang="en-US" sz="2400" b="1" i="0" baseline="0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>
                          <a:solidFill>
                            <a:srgbClr val="00FF00"/>
                          </a:solidFill>
                        </a:rPr>
                        <a:t>False negative (%)</a:t>
                      </a:r>
                      <a:endParaRPr lang="en-US" sz="2400" b="1" i="0" baseline="0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baseline="0" dirty="0" smtClean="0">
                        <a:solidFill>
                          <a:srgbClr val="00FF00"/>
                        </a:solidFill>
                      </a:endParaRPr>
                    </a:p>
                    <a:p>
                      <a:pPr algn="ctr"/>
                      <a:r>
                        <a:rPr lang="en-US" sz="2400" b="1" i="0" baseline="0" dirty="0" smtClean="0">
                          <a:solidFill>
                            <a:srgbClr val="00FF00"/>
                          </a:solidFill>
                        </a:rPr>
                        <a:t>Error rate (%)</a:t>
                      </a:r>
                      <a:endParaRPr lang="en-US" sz="2400" b="1" i="0" baseline="0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BY</a:t>
                      </a:r>
                      <a:endParaRPr lang="en-US" sz="2400" b="1" i="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0.0</a:t>
                      </a:r>
                      <a:endParaRPr lang="en-US" sz="2400" b="1" i="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2.2</a:t>
                      </a:r>
                      <a:endParaRPr lang="en-US" sz="2400" b="1" i="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1.1</a:t>
                      </a:r>
                      <a:endParaRPr lang="en-US" sz="2400" b="1" i="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HH1</a:t>
                      </a:r>
                      <a:endParaRPr lang="en-US" sz="24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0.4</a:t>
                      </a:r>
                      <a:endParaRPr lang="en-US" sz="24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6.4</a:t>
                      </a:r>
                      <a:endParaRPr lang="en-US" sz="24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3.4</a:t>
                      </a:r>
                      <a:endParaRPr lang="en-US" sz="2400" b="1" i="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HH2</a:t>
                      </a:r>
                      <a:endParaRPr lang="en-US" sz="24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0.0</a:t>
                      </a:r>
                      <a:endParaRPr lang="en-US" sz="24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1.8</a:t>
                      </a:r>
                      <a:endParaRPr lang="en-US" sz="24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0.9</a:t>
                      </a:r>
                      <a:endParaRPr lang="en-US" sz="2400" b="1" i="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HH3</a:t>
                      </a:r>
                      <a:endParaRPr lang="en-US" sz="24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0.2</a:t>
                      </a:r>
                      <a:endParaRPr lang="en-US" sz="24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2.8</a:t>
                      </a:r>
                      <a:endParaRPr lang="en-US" sz="24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1.5</a:t>
                      </a:r>
                      <a:endParaRPr lang="en-US" sz="2400" b="1" i="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JH1</a:t>
                      </a:r>
                      <a:endParaRPr lang="en-US" sz="24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0.4</a:t>
                      </a:r>
                      <a:endParaRPr lang="en-US" sz="24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6.4</a:t>
                      </a:r>
                      <a:endParaRPr lang="en-US" sz="24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3.4</a:t>
                      </a:r>
                      <a:endParaRPr lang="en-US" sz="2400" b="1" i="0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with 3K Genotypes</a:t>
            </a:r>
            <a:br>
              <a:rPr lang="en-US" dirty="0" smtClean="0"/>
            </a:br>
            <a:r>
              <a:rPr lang="en-US" sz="2800" dirty="0" smtClean="0">
                <a:solidFill>
                  <a:schemeClr val="accent1"/>
                </a:solidFill>
              </a:rPr>
              <a:t>500 carriers, 500 </a:t>
            </a:r>
            <a:r>
              <a:rPr lang="en-US" sz="2800" dirty="0" err="1" smtClean="0">
                <a:solidFill>
                  <a:schemeClr val="accent1"/>
                </a:solidFill>
              </a:rPr>
              <a:t>noncarriers</a:t>
            </a:r>
            <a:r>
              <a:rPr lang="en-US" sz="2800" dirty="0" smtClean="0">
                <a:solidFill>
                  <a:schemeClr val="accent1"/>
                </a:solidFill>
              </a:rPr>
              <a:t>, with imputation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Recessive defects found in each breed </a:t>
            </a:r>
            <a:r>
              <a:rPr lang="en-US" dirty="0" smtClean="0">
                <a:solidFill>
                  <a:srgbClr val="00FF00"/>
                </a:solidFill>
              </a:rPr>
              <a:t>(HH1, HH2, HH3, JH1, BH1)</a:t>
            </a:r>
          </a:p>
          <a:p>
            <a:pPr lvl="1"/>
            <a:r>
              <a:rPr lang="en-US" dirty="0" smtClean="0"/>
              <a:t>Officially reported in August</a:t>
            </a:r>
          </a:p>
          <a:p>
            <a:pPr lvl="1"/>
            <a:r>
              <a:rPr lang="en-US" dirty="0" smtClean="0"/>
              <a:t>Most embryo losses </a:t>
            </a:r>
            <a:r>
              <a:rPr lang="en-US" dirty="0" smtClean="0">
                <a:solidFill>
                  <a:srgbClr val="00FF00"/>
                </a:solidFill>
              </a:rPr>
              <a:t>&lt; 60 </a:t>
            </a:r>
            <a:r>
              <a:rPr lang="en-US" dirty="0" smtClean="0"/>
              <a:t>days</a:t>
            </a:r>
          </a:p>
          <a:p>
            <a:r>
              <a:rPr lang="en-US" dirty="0" smtClean="0"/>
              <a:t>Breeders should select for fertility, not against individual </a:t>
            </a:r>
            <a:r>
              <a:rPr lang="en-US" dirty="0" smtClean="0"/>
              <a:t>defects, and mate carriers to </a:t>
            </a:r>
            <a:r>
              <a:rPr lang="en-US" dirty="0" err="1" smtClean="0"/>
              <a:t>noncarriers</a:t>
            </a:r>
            <a:endParaRPr lang="en-US" dirty="0" smtClean="0"/>
          </a:p>
          <a:p>
            <a:r>
              <a:rPr lang="en-US" dirty="0" smtClean="0"/>
              <a:t>Crossovers used for fine mapping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FF00"/>
                </a:solidFill>
              </a:rPr>
              <a:t>Five</a:t>
            </a:r>
            <a:r>
              <a:rPr lang="en-US" dirty="0" smtClean="0"/>
              <a:t> </a:t>
            </a:r>
            <a:r>
              <a:rPr lang="en-US" dirty="0" err="1" smtClean="0"/>
              <a:t>haplotypes</a:t>
            </a:r>
            <a:r>
              <a:rPr lang="en-US" dirty="0" smtClean="0"/>
              <a:t> with recessive effects on fertility discovered</a:t>
            </a:r>
          </a:p>
          <a:p>
            <a:pPr lvl="1"/>
            <a:r>
              <a:rPr lang="en-US" dirty="0" smtClean="0"/>
              <a:t>Additive effects small and in EBVs</a:t>
            </a:r>
          </a:p>
          <a:p>
            <a:pPr lvl="1"/>
            <a:r>
              <a:rPr lang="en-US" dirty="0" smtClean="0"/>
              <a:t>All populations already carry these</a:t>
            </a:r>
          </a:p>
          <a:p>
            <a:r>
              <a:rPr lang="en-US" dirty="0" smtClean="0"/>
              <a:t>At least </a:t>
            </a:r>
            <a:r>
              <a:rPr lang="en-US" dirty="0" smtClean="0">
                <a:solidFill>
                  <a:srgbClr val="00FF00"/>
                </a:solidFill>
              </a:rPr>
              <a:t>19</a:t>
            </a:r>
            <a:r>
              <a:rPr lang="en-US" dirty="0" smtClean="0"/>
              <a:t> countries have ‘health’ laws excluding carriers of defects</a:t>
            </a:r>
          </a:p>
          <a:p>
            <a:pPr lvl="1"/>
            <a:r>
              <a:rPr lang="en-US" dirty="0" smtClean="0"/>
              <a:t>Only countries that test are banned?</a:t>
            </a:r>
          </a:p>
          <a:p>
            <a:pPr lvl="1"/>
            <a:r>
              <a:rPr lang="en-US" dirty="0" smtClean="0"/>
              <a:t>Import restrictions make little sense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 dirty="0" smtClean="0"/>
              <a:t>Recessive Defect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for homozygous </a:t>
            </a:r>
            <a:r>
              <a:rPr lang="en-US" dirty="0" err="1" smtClean="0"/>
              <a:t>haplotypes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FF00"/>
                </a:solidFill>
              </a:rPr>
              <a:t>7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FF00"/>
                </a:solidFill>
              </a:rPr>
              <a:t>90</a:t>
            </a:r>
            <a:r>
              <a:rPr lang="en-US" dirty="0" smtClean="0"/>
              <a:t> expected but none observed </a:t>
            </a:r>
          </a:p>
          <a:p>
            <a:pPr lvl="1"/>
            <a:r>
              <a:rPr lang="en-US" dirty="0" smtClean="0">
                <a:solidFill>
                  <a:srgbClr val="00FF00"/>
                </a:solidFill>
              </a:rPr>
              <a:t>5</a:t>
            </a:r>
            <a:r>
              <a:rPr lang="en-US" dirty="0" smtClean="0"/>
              <a:t> of top </a:t>
            </a:r>
            <a:r>
              <a:rPr lang="en-US" dirty="0" smtClean="0">
                <a:solidFill>
                  <a:srgbClr val="00FF00"/>
                </a:solidFill>
              </a:rPr>
              <a:t>11</a:t>
            </a:r>
            <a:r>
              <a:rPr lang="en-US" dirty="0" smtClean="0"/>
              <a:t> confirmed as lethal</a:t>
            </a:r>
          </a:p>
          <a:p>
            <a:pPr lvl="1"/>
            <a:r>
              <a:rPr lang="en-US" dirty="0" smtClean="0">
                <a:solidFill>
                  <a:srgbClr val="00FF00"/>
                </a:solidFill>
              </a:rPr>
              <a:t>936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FF00"/>
                </a:solidFill>
              </a:rPr>
              <a:t>52,449</a:t>
            </a:r>
            <a:r>
              <a:rPr lang="en-US" dirty="0" smtClean="0"/>
              <a:t> carrier sire by carrier MGS fertility records</a:t>
            </a:r>
          </a:p>
          <a:p>
            <a:pPr lvl="1"/>
            <a:r>
              <a:rPr lang="en-US" dirty="0" smtClean="0">
                <a:solidFill>
                  <a:srgbClr val="00FF00"/>
                </a:solidFill>
              </a:rPr>
              <a:t>3.0%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FF00"/>
                </a:solidFill>
              </a:rPr>
              <a:t>3.7%</a:t>
            </a:r>
            <a:r>
              <a:rPr lang="en-US" dirty="0" smtClean="0"/>
              <a:t> lower conception rates</a:t>
            </a:r>
          </a:p>
          <a:p>
            <a:pPr lvl="1"/>
            <a:r>
              <a:rPr lang="en-US" dirty="0" smtClean="0"/>
              <a:t>Some slightly higher stillbirth rates</a:t>
            </a:r>
          </a:p>
          <a:p>
            <a:r>
              <a:rPr lang="en-US" dirty="0" smtClean="0"/>
              <a:t>Confirmed </a:t>
            </a:r>
            <a:r>
              <a:rPr lang="en-US" dirty="0" err="1" smtClean="0"/>
              <a:t>Brachyspina</a:t>
            </a:r>
            <a:r>
              <a:rPr lang="en-US" dirty="0" smtClean="0"/>
              <a:t> same way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 dirty="0" err="1" smtClean="0"/>
              <a:t>Haplotypes</a:t>
            </a:r>
            <a:r>
              <a:rPr lang="en-US" dirty="0" smtClean="0"/>
              <a:t> Affecting Fertility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467600" cy="3296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200"/>
                <a:gridCol w="1066800"/>
                <a:gridCol w="914400"/>
                <a:gridCol w="990600"/>
                <a:gridCol w="3657600"/>
              </a:tblGrid>
              <a:tr h="370840">
                <a:tc>
                  <a:txBody>
                    <a:bodyPr/>
                    <a:lstStyle/>
                    <a:p>
                      <a:endParaRPr lang="en-US" b="1" baseline="0" dirty="0" smtClean="0">
                        <a:solidFill>
                          <a:srgbClr val="00FF00"/>
                        </a:solidFill>
                      </a:endParaRPr>
                    </a:p>
                    <a:p>
                      <a:r>
                        <a:rPr lang="en-US" b="1" baseline="0" dirty="0" smtClean="0">
                          <a:solidFill>
                            <a:srgbClr val="00FF00"/>
                          </a:solidFill>
                        </a:rPr>
                        <a:t>Name</a:t>
                      </a:r>
                      <a:endParaRPr lang="en-US" b="1" baseline="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err="1" smtClean="0">
                          <a:solidFill>
                            <a:srgbClr val="00FF00"/>
                          </a:solidFill>
                        </a:rPr>
                        <a:t>Chrom-osome</a:t>
                      </a:r>
                      <a:endParaRPr lang="en-US" b="1" baseline="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err="1" smtClean="0">
                          <a:solidFill>
                            <a:srgbClr val="00FF00"/>
                          </a:solidFill>
                        </a:rPr>
                        <a:t>Loca-tion</a:t>
                      </a:r>
                      <a:endParaRPr lang="en-US" b="1" baseline="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rgbClr val="00FF00"/>
                          </a:solidFill>
                        </a:rPr>
                        <a:t>Carrier Freq</a:t>
                      </a:r>
                      <a:endParaRPr lang="en-US" b="1" baseline="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baseline="0" dirty="0" smtClean="0">
                        <a:solidFill>
                          <a:srgbClr val="00FF00"/>
                        </a:solidFill>
                      </a:endParaRPr>
                    </a:p>
                    <a:p>
                      <a:r>
                        <a:rPr lang="en-US" b="1" baseline="0" dirty="0" smtClean="0">
                          <a:solidFill>
                            <a:srgbClr val="00FF00"/>
                          </a:solidFill>
                        </a:rPr>
                        <a:t>Earliest Known Ancestors</a:t>
                      </a:r>
                      <a:endParaRPr lang="en-US" b="1" baseline="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 baseline="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accent1"/>
                          </a:solidFill>
                        </a:rPr>
                        <a:t>BTA</a:t>
                      </a:r>
                      <a:endParaRPr lang="en-US" b="1" baseline="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err="1" smtClean="0">
                          <a:solidFill>
                            <a:schemeClr val="accent1"/>
                          </a:solidFill>
                        </a:rPr>
                        <a:t>Mbase</a:t>
                      </a:r>
                      <a:endParaRPr lang="en-US" b="1" baseline="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accent1"/>
                          </a:solidFill>
                        </a:rPr>
                        <a:t>%</a:t>
                      </a:r>
                      <a:endParaRPr lang="en-US" b="1" baseline="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baseline="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HH1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62-68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4.5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Pawnee Farm </a:t>
                      </a:r>
                      <a:r>
                        <a:rPr lang="en-US" sz="2000" b="1" dirty="0" err="1" smtClean="0"/>
                        <a:t>Arlinda</a:t>
                      </a:r>
                      <a:r>
                        <a:rPr lang="en-US" sz="2000" b="1" dirty="0" smtClean="0"/>
                        <a:t> Chief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HH2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93-98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4.6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Willowholme</a:t>
                      </a:r>
                      <a:r>
                        <a:rPr lang="en-US" sz="2000" b="1" dirty="0" smtClean="0"/>
                        <a:t> Mark Anthony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HH3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92-97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4.7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Glendell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Arlinda</a:t>
                      </a:r>
                      <a:r>
                        <a:rPr lang="en-US" sz="2000" b="1" baseline="0" dirty="0" smtClean="0"/>
                        <a:t> Chief,</a:t>
                      </a:r>
                    </a:p>
                    <a:p>
                      <a:r>
                        <a:rPr lang="en-US" sz="2000" b="1" dirty="0" smtClean="0"/>
                        <a:t>Gray View </a:t>
                      </a:r>
                      <a:r>
                        <a:rPr lang="en-US" sz="2000" b="1" dirty="0" err="1" smtClean="0"/>
                        <a:t>Skyliner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JH1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11-16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23.4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Observer Chocolate Soldier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BH1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42-47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14.0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West Lawn Stretch Improver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315201" cy="448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6800"/>
                <a:gridCol w="1447800"/>
                <a:gridCol w="1049216"/>
                <a:gridCol w="1236784"/>
                <a:gridCol w="1264139"/>
                <a:gridCol w="125046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00FF00"/>
                        </a:solidFill>
                      </a:endParaRP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rgbClr val="00FF00"/>
                          </a:solidFill>
                        </a:rPr>
                        <a:t>Hapl</a:t>
                      </a:r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-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Additive Effect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00FF00"/>
                        </a:solidFill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Sire x MGS Interaction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00FF00"/>
                          </a:solidFill>
                        </a:rPr>
                        <a:t>otype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CR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NR60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NR100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NR140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CR280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CVM</a:t>
                      </a:r>
                      <a:endParaRPr lang="en-US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-0.12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-0.9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-1.5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-1.9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-2.9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BY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-0.46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-2.2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-2.3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-2.3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-2.5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HH1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-0.35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-1.1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-1.6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-2.0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-3.1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HH2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-0.36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-1.7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-3.0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-2.9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-3.0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HH3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-0.36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-3.1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-3.4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-3.4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-3.2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JH1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-2.22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-3.7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-3.7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-3.6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-3.7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BH1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-0.98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-2.5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-3.7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-2.9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-3.4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Additive and </a:t>
            </a:r>
            <a:r>
              <a:rPr lang="en-US" dirty="0" err="1" smtClean="0"/>
              <a:t>Nonadditive</a:t>
            </a:r>
            <a:r>
              <a:rPr lang="en-US" dirty="0" smtClean="0"/>
              <a:t> Effects</a:t>
            </a:r>
            <a:br>
              <a:rPr lang="en-US" dirty="0" smtClean="0"/>
            </a:br>
            <a:r>
              <a:rPr lang="en-US" sz="2400" dirty="0" smtClean="0">
                <a:solidFill>
                  <a:schemeClr val="accent1"/>
                </a:solidFill>
              </a:rPr>
              <a:t>on </a:t>
            </a:r>
            <a:r>
              <a:rPr lang="en-US" sz="2400" dirty="0" err="1" smtClean="0">
                <a:solidFill>
                  <a:schemeClr val="accent1"/>
                </a:solidFill>
              </a:rPr>
              <a:t>nonreturn</a:t>
            </a:r>
            <a:r>
              <a:rPr lang="en-US" sz="2400" dirty="0" smtClean="0">
                <a:solidFill>
                  <a:schemeClr val="accent1"/>
                </a:solidFill>
              </a:rPr>
              <a:t> rates or full gestation conception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315200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/>
                <a:gridCol w="1706880"/>
                <a:gridCol w="2026920"/>
                <a:gridCol w="11430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00FF00"/>
                          </a:solidFill>
                        </a:rPr>
                        <a:t>Haplo</a:t>
                      </a:r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-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Conception Rates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type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Bull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Service Sire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Heifer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Cow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BY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Ramos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 / A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+0.1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+5.2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HH1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Lucius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+3.1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+2.5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+2.5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HH2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Colby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+2.2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+5.2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+5.4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HH3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O-Man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+0.6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+2.1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+3.5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JH1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Country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-0.5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+2.7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+3.2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BH1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Payoff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+1.5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+1.5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+3.4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Carrier Bulls with High Fertility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Crossovers to Fine Map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981200"/>
            <a:ext cx="1752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Source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Combined</a:t>
            </a:r>
          </a:p>
          <a:p>
            <a:r>
              <a:rPr lang="en-US" sz="2200" b="1" dirty="0" smtClean="0"/>
              <a:t>With</a:t>
            </a:r>
          </a:p>
          <a:p>
            <a:r>
              <a:rPr lang="en-US" sz="2200" b="1" dirty="0" smtClean="0"/>
              <a:t>Source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Suspect</a:t>
            </a:r>
          </a:p>
          <a:p>
            <a:r>
              <a:rPr lang="en-US" sz="2200" b="1" dirty="0" smtClean="0"/>
              <a:t>Area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Carrier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Possible</a:t>
            </a:r>
            <a:endParaRPr lang="en-US" sz="2200" b="1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819400" y="2133600"/>
            <a:ext cx="5410200" cy="0"/>
          </a:xfrm>
          <a:prstGeom prst="line">
            <a:avLst/>
          </a:prstGeom>
          <a:noFill/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819400" y="2514600"/>
            <a:ext cx="990600" cy="0"/>
          </a:xfrm>
          <a:prstGeom prst="line">
            <a:avLst/>
          </a:prstGeom>
          <a:noFill/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rot="10800000">
            <a:off x="6934200" y="2895600"/>
            <a:ext cx="1295400" cy="0"/>
          </a:xfrm>
          <a:prstGeom prst="line">
            <a:avLst/>
          </a:prstGeom>
          <a:noFill/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2819400" y="3276600"/>
            <a:ext cx="1981200" cy="0"/>
          </a:xfrm>
          <a:prstGeom prst="line">
            <a:avLst/>
          </a:prstGeom>
          <a:noFill/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2819400" y="3657600"/>
            <a:ext cx="1295400" cy="0"/>
          </a:xfrm>
          <a:prstGeom prst="line">
            <a:avLst/>
          </a:prstGeom>
          <a:noFill/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rot="10800000">
            <a:off x="7315200" y="4038600"/>
            <a:ext cx="914400" cy="0"/>
          </a:xfrm>
          <a:prstGeom prst="line">
            <a:avLst/>
          </a:prstGeom>
          <a:noFill/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4876800" y="4572000"/>
            <a:ext cx="2057400" cy="0"/>
          </a:xfrm>
          <a:prstGeom prst="line">
            <a:avLst/>
          </a:prstGeom>
          <a:noFill/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10800000">
            <a:off x="4191000" y="5257800"/>
            <a:ext cx="3962400" cy="0"/>
          </a:xfrm>
          <a:prstGeom prst="line">
            <a:avLst/>
          </a:prstGeom>
          <a:noFill/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2819400" y="5867400"/>
            <a:ext cx="2819400" cy="0"/>
          </a:xfrm>
          <a:prstGeom prst="line">
            <a:avLst/>
          </a:prstGeom>
          <a:noFill/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3810000" y="2514600"/>
            <a:ext cx="4419600" cy="0"/>
          </a:xfrm>
          <a:prstGeom prst="line">
            <a:avLst/>
          </a:prstGeom>
          <a:noFill/>
          <a:ln w="762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rot="10800000">
            <a:off x="2819400" y="2895600"/>
            <a:ext cx="4114800" cy="0"/>
          </a:xfrm>
          <a:prstGeom prst="line">
            <a:avLst/>
          </a:prstGeom>
          <a:noFill/>
          <a:ln w="762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4800600" y="3276600"/>
            <a:ext cx="3429000" cy="0"/>
          </a:xfrm>
          <a:prstGeom prst="line">
            <a:avLst/>
          </a:prstGeom>
          <a:noFill/>
          <a:ln w="762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4114800" y="3657600"/>
            <a:ext cx="4114800" cy="0"/>
          </a:xfrm>
          <a:prstGeom prst="line">
            <a:avLst/>
          </a:prstGeom>
          <a:noFill/>
          <a:ln w="762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rot="10800000">
            <a:off x="2819400" y="4038600"/>
            <a:ext cx="4495800" cy="0"/>
          </a:xfrm>
          <a:prstGeom prst="line">
            <a:avLst/>
          </a:prstGeom>
          <a:noFill/>
          <a:ln w="762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10800000">
            <a:off x="2819400" y="5257800"/>
            <a:ext cx="1371600" cy="0"/>
          </a:xfrm>
          <a:prstGeom prst="line">
            <a:avLst/>
          </a:prstGeom>
          <a:noFill/>
          <a:ln w="762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>
            <a:off x="5638800" y="5867400"/>
            <a:ext cx="2514600" cy="0"/>
          </a:xfrm>
          <a:prstGeom prst="line">
            <a:avLst/>
          </a:prstGeom>
          <a:noFill/>
          <a:ln w="762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Left Brace 62"/>
          <p:cNvSpPr/>
          <p:nvPr/>
        </p:nvSpPr>
        <p:spPr bwMode="auto">
          <a:xfrm>
            <a:off x="2514600" y="2514600"/>
            <a:ext cx="76200" cy="1524000"/>
          </a:xfrm>
          <a:prstGeom prst="leftBrace">
            <a:avLst/>
          </a:prstGeom>
          <a:noFill/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43200" y="1447800"/>
            <a:ext cx="5497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000" b="1" dirty="0" smtClean="0">
                <a:solidFill>
                  <a:srgbClr val="00FF00"/>
                </a:solidFill>
              </a:rPr>
              <a:t>75 marker </a:t>
            </a:r>
            <a:r>
              <a:rPr lang="en-US" sz="2000" b="1" dirty="0" err="1" smtClean="0">
                <a:solidFill>
                  <a:srgbClr val="00FF00"/>
                </a:solidFill>
              </a:rPr>
              <a:t>haplotype</a:t>
            </a:r>
            <a:r>
              <a:rPr lang="en-US" sz="2000" b="1" dirty="0" smtClean="0">
                <a:solidFill>
                  <a:srgbClr val="00FF00"/>
                </a:solidFill>
              </a:rPr>
              <a:t> (50K), about 5 </a:t>
            </a:r>
            <a:r>
              <a:rPr lang="en-US" sz="2000" b="1" dirty="0" err="1" smtClean="0">
                <a:solidFill>
                  <a:srgbClr val="00FF00"/>
                </a:solidFill>
              </a:rPr>
              <a:t>Mbases</a:t>
            </a:r>
            <a:endParaRPr lang="en-US" sz="2000" b="1" dirty="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315200" cy="408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3040"/>
                <a:gridCol w="1463040"/>
                <a:gridCol w="1463040"/>
                <a:gridCol w="1463040"/>
                <a:gridCol w="1463040"/>
              </a:tblGrid>
              <a:tr h="370840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FF00"/>
                          </a:solidFill>
                        </a:rPr>
                        <a:t>Crossover </a:t>
                      </a:r>
                      <a:r>
                        <a:rPr lang="en-US" sz="2000" b="1" dirty="0" err="1" smtClean="0">
                          <a:solidFill>
                            <a:srgbClr val="00FF00"/>
                          </a:solidFill>
                        </a:rPr>
                        <a:t>haplotypes</a:t>
                      </a:r>
                      <a:endParaRPr lang="en-US" sz="20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 dirty="0" smtClean="0">
                        <a:solidFill>
                          <a:srgbClr val="00FF00"/>
                        </a:solidFill>
                      </a:endParaRPr>
                    </a:p>
                    <a:p>
                      <a:pPr algn="ctr"/>
                      <a:r>
                        <a:rPr lang="en-US" sz="2000" b="1" dirty="0" err="1" smtClean="0">
                          <a:solidFill>
                            <a:srgbClr val="00FF00"/>
                          </a:solidFill>
                        </a:rPr>
                        <a:t>Haplo</a:t>
                      </a:r>
                      <a:r>
                        <a:rPr lang="en-US" sz="2000" b="1" dirty="0" smtClean="0">
                          <a:solidFill>
                            <a:srgbClr val="00FF00"/>
                          </a:solidFill>
                        </a:rPr>
                        <a:t>-type</a:t>
                      </a:r>
                      <a:endParaRPr lang="en-US" sz="20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FF00"/>
                          </a:solidFill>
                        </a:rPr>
                        <a:t>That combined with source</a:t>
                      </a:r>
                      <a:endParaRPr lang="en-US" sz="20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FF00"/>
                          </a:solidFill>
                        </a:rPr>
                        <a:t>Within suspect area</a:t>
                      </a:r>
                      <a:endParaRPr lang="en-US" sz="20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FF00"/>
                          </a:solidFill>
                        </a:rPr>
                        <a:t>That contained suspect area</a:t>
                      </a:r>
                      <a:endParaRPr lang="en-US" sz="20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>
                        <a:solidFill>
                          <a:srgbClr val="00FF00"/>
                        </a:solidFill>
                      </a:endParaRP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00FF00"/>
                          </a:solidFill>
                        </a:rPr>
                        <a:t>SNPs in suspect area</a:t>
                      </a:r>
                      <a:endParaRPr lang="en-US" sz="20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BY</a:t>
                      </a:r>
                      <a:endParaRPr lang="en-US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10</a:t>
                      </a:r>
                      <a:endParaRPr lang="en-US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66</a:t>
                      </a:r>
                      <a:endParaRPr lang="en-US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31</a:t>
                      </a:r>
                      <a:endParaRPr lang="en-US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28</a:t>
                      </a:r>
                      <a:endParaRPr lang="en-US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HH1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39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HH2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25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HH3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70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JH1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17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BH1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74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Crossovers used in Fine Mapping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methods to detect carriers:</a:t>
            </a:r>
          </a:p>
          <a:p>
            <a:pPr lvl="1"/>
            <a:r>
              <a:rPr lang="en-US" dirty="0" smtClean="0"/>
              <a:t>Use all genotypes and pedigrees</a:t>
            </a:r>
          </a:p>
          <a:p>
            <a:pPr lvl="1"/>
            <a:r>
              <a:rPr lang="en-US" dirty="0" smtClean="0"/>
              <a:t>One at a time (ignore pedigree)</a:t>
            </a:r>
          </a:p>
          <a:p>
            <a:pPr lvl="1"/>
            <a:r>
              <a:rPr lang="en-US" dirty="0" smtClean="0"/>
              <a:t>Find and test for causative mutation</a:t>
            </a:r>
            <a:endParaRPr lang="en-US" dirty="0" smtClean="0"/>
          </a:p>
          <a:p>
            <a:r>
              <a:rPr lang="en-US" dirty="0" smtClean="0"/>
              <a:t>Without vs. with </a:t>
            </a:r>
            <a:r>
              <a:rPr lang="en-US" dirty="0" err="1" smtClean="0"/>
              <a:t>haplotyping</a:t>
            </a:r>
            <a:endParaRPr lang="en-US" dirty="0" smtClean="0"/>
          </a:p>
          <a:p>
            <a:pPr lvl="1"/>
            <a:r>
              <a:rPr lang="en-US" dirty="0" smtClean="0"/>
              <a:t>2.5% false positive, 0.05% false </a:t>
            </a:r>
            <a:r>
              <a:rPr lang="en-US" dirty="0" err="1" smtClean="0"/>
              <a:t>neg</a:t>
            </a:r>
            <a:endParaRPr lang="en-US" dirty="0" smtClean="0"/>
          </a:p>
          <a:p>
            <a:pPr lvl="1"/>
            <a:r>
              <a:rPr lang="en-US" dirty="0" smtClean="0"/>
              <a:t>Similar to Georges et al (2010) </a:t>
            </a:r>
            <a:r>
              <a:rPr lang="en-US" dirty="0" err="1" smtClean="0"/>
              <a:t>Brachyspina</a:t>
            </a:r>
            <a:r>
              <a:rPr lang="en-US" dirty="0" smtClean="0"/>
              <a:t> </a:t>
            </a:r>
            <a:r>
              <a:rPr lang="en-US" dirty="0" err="1" smtClean="0"/>
              <a:t>haplotype</a:t>
            </a:r>
            <a:r>
              <a:rPr lang="en-US" dirty="0" smtClean="0"/>
              <a:t> test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Without </a:t>
            </a:r>
            <a:r>
              <a:rPr lang="en-US" dirty="0" err="1" smtClean="0"/>
              <a:t>Haplotyping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vr02">
  <a:themeElements>
    <a:clrScheme name="pvr02 9">
      <a:dk1>
        <a:srgbClr val="6871B2"/>
      </a:dk1>
      <a:lt1>
        <a:srgbClr val="FFFFFF"/>
      </a:lt1>
      <a:dk2>
        <a:srgbClr val="000099"/>
      </a:dk2>
      <a:lt2>
        <a:srgbClr val="FFFFFF"/>
      </a:lt2>
      <a:accent1>
        <a:srgbClr val="66CCFF"/>
      </a:accent1>
      <a:accent2>
        <a:srgbClr val="0000CC"/>
      </a:accent2>
      <a:accent3>
        <a:srgbClr val="AAAACA"/>
      </a:accent3>
      <a:accent4>
        <a:srgbClr val="DADADA"/>
      </a:accent4>
      <a:accent5>
        <a:srgbClr val="B8E2FF"/>
      </a:accent5>
      <a:accent6>
        <a:srgbClr val="0000B9"/>
      </a:accent6>
      <a:hlink>
        <a:srgbClr val="00FF00"/>
      </a:hlink>
      <a:folHlink>
        <a:srgbClr val="99FFCC"/>
      </a:folHlink>
    </a:clrScheme>
    <a:fontScheme name="pvr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vr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vr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8">
        <a:dk1>
          <a:srgbClr val="FFFFFF"/>
        </a:dk1>
        <a:lt1>
          <a:srgbClr val="FFFFFF"/>
        </a:lt1>
        <a:dk2>
          <a:srgbClr val="FFFFFF"/>
        </a:dk2>
        <a:lt2>
          <a:srgbClr val="6871B2"/>
        </a:lt2>
        <a:accent1>
          <a:srgbClr val="66CCFF"/>
        </a:accent1>
        <a:accent2>
          <a:srgbClr val="0000CC"/>
        </a:accent2>
        <a:accent3>
          <a:srgbClr val="FFFFFF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9">
        <a:dk1>
          <a:srgbClr val="6871B2"/>
        </a:dk1>
        <a:lt1>
          <a:srgbClr val="FFFFFF"/>
        </a:lt1>
        <a:dk2>
          <a:srgbClr val="000099"/>
        </a:dk2>
        <a:lt2>
          <a:srgbClr val="FFFFFF"/>
        </a:lt2>
        <a:accent1>
          <a:srgbClr val="66CCFF"/>
        </a:accent1>
        <a:accent2>
          <a:srgbClr val="0000CC"/>
        </a:accent2>
        <a:accent3>
          <a:srgbClr val="AAAACA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vr02 10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11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12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4D4D4D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000000"/>
        </a:accent6>
        <a:hlink>
          <a:srgbClr val="000000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4D4D4D"/>
      </a:lt2>
      <a:accent1>
        <a:srgbClr val="4D4D4D"/>
      </a:accent1>
      <a:accent2>
        <a:srgbClr val="000000"/>
      </a:accent2>
      <a:accent3>
        <a:srgbClr val="FFFFFF"/>
      </a:accent3>
      <a:accent4>
        <a:srgbClr val="000000"/>
      </a:accent4>
      <a:accent5>
        <a:srgbClr val="B2B2B2"/>
      </a:accent5>
      <a:accent6>
        <a:srgbClr val="000000"/>
      </a:accent6>
      <a:hlink>
        <a:srgbClr val="000000"/>
      </a:hlink>
      <a:folHlink>
        <a:srgbClr val="3333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Settings\asanders\Application Data\Microsoft\Templates\pvr02.pot</Template>
  <TotalTime>61940</TotalTime>
  <Words>525</Words>
  <Application>Microsoft Office PowerPoint</Application>
  <PresentationFormat>On-screen Show (4:3)</PresentationFormat>
  <Paragraphs>239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Wingdings</vt:lpstr>
      <vt:lpstr>pvr02</vt:lpstr>
      <vt:lpstr>Reporting of Haplotypes with Recessive Effects on Fertility</vt:lpstr>
      <vt:lpstr>Introduction</vt:lpstr>
      <vt:lpstr>Recessive Defect Discovery</vt:lpstr>
      <vt:lpstr>Haplotypes Affecting Fertility</vt:lpstr>
      <vt:lpstr>Additive and Nonadditive Effects on nonreturn rates or full gestation conception</vt:lpstr>
      <vt:lpstr>Carrier Bulls with High Fertility</vt:lpstr>
      <vt:lpstr>Using Crossovers to Fine Map</vt:lpstr>
      <vt:lpstr>Crossovers used in Fine Mapping</vt:lpstr>
      <vt:lpstr>Detection Without Haplotyping</vt:lpstr>
      <vt:lpstr>Detection with 3K Genotypes 500 carriers, 500 noncarriers, with imputation</vt:lpstr>
      <vt:lpstr>Conclusions</vt:lpstr>
    </vt:vector>
  </TitlesOfParts>
  <Manager>ahs</Manager>
  <Company>AIPL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Genomic Prediction Results</dc:title>
  <dc:subject>International Dairy Sire Proofs</dc:subject>
  <dc:creator>Admin</dc:creator>
  <cp:keywords>Dairy, International, Sire evaluations</cp:keywords>
  <cp:lastModifiedBy>paul vanraden</cp:lastModifiedBy>
  <cp:revision>1471</cp:revision>
  <cp:lastPrinted>2001-08-24T14:44:42Z</cp:lastPrinted>
  <dcterms:created xsi:type="dcterms:W3CDTF">2002-07-16T13:01:30Z</dcterms:created>
  <dcterms:modified xsi:type="dcterms:W3CDTF">2011-08-17T16:15:35Z</dcterms:modified>
  <cp:category>Interbull</cp:category>
</cp:coreProperties>
</file>