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69"/>
  </p:notesMasterIdLst>
  <p:handoutMasterIdLst>
    <p:handoutMasterId r:id="rId70"/>
  </p:handout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2" r:id="rId27"/>
    <p:sldId id="466" r:id="rId28"/>
    <p:sldId id="468" r:id="rId29"/>
    <p:sldId id="470" r:id="rId30"/>
    <p:sldId id="471" r:id="rId31"/>
    <p:sldId id="472" r:id="rId32"/>
    <p:sldId id="473" r:id="rId33"/>
    <p:sldId id="474" r:id="rId34"/>
    <p:sldId id="476" r:id="rId35"/>
    <p:sldId id="409" r:id="rId36"/>
    <p:sldId id="410" r:id="rId37"/>
    <p:sldId id="411" r:id="rId38"/>
    <p:sldId id="412" r:id="rId39"/>
    <p:sldId id="435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04" r:id="rId56"/>
    <p:sldId id="481" r:id="rId57"/>
    <p:sldId id="405" r:id="rId58"/>
    <p:sldId id="478" r:id="rId59"/>
    <p:sldId id="479" r:id="rId60"/>
    <p:sldId id="480" r:id="rId61"/>
    <p:sldId id="477" r:id="rId62"/>
    <p:sldId id="482" r:id="rId63"/>
    <p:sldId id="406" r:id="rId64"/>
    <p:sldId id="407" r:id="rId65"/>
    <p:sldId id="396" r:id="rId66"/>
    <p:sldId id="403" r:id="rId67"/>
    <p:sldId id="380" r:id="rId6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8000"/>
    <a:srgbClr val="A9C9FF"/>
    <a:srgbClr val="000000"/>
    <a:srgbClr val="FFFFFF"/>
    <a:srgbClr val="E31A1C"/>
    <a:srgbClr val="FD8D3C"/>
    <a:srgbClr val="FECC5C"/>
    <a:srgbClr val="FFFFB2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386" autoAdjust="0"/>
  </p:normalViewPr>
  <p:slideViewPr>
    <p:cSldViewPr snapToGrid="0">
      <p:cViewPr>
        <p:scale>
          <a:sx n="150" d="100"/>
          <a:sy n="150" d="100"/>
        </p:scale>
        <p:origin x="-1848" y="-80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67319057675"/>
          <c:y val="0.12556199882023"/>
          <c:w val="0.775692103320463"/>
          <c:h val="0.65545049696656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Active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263.0</c:v>
                </c:pt>
                <c:pt idx="1">
                  <c:v>299.0</c:v>
                </c:pt>
                <c:pt idx="2">
                  <c:v>270.0</c:v>
                </c:pt>
                <c:pt idx="3">
                  <c:v>286.0</c:v>
                </c:pt>
                <c:pt idx="4">
                  <c:v>324.0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Genotyped</c:v>
                </c:pt>
              </c:strCache>
            </c:strRef>
          </c:tx>
          <c:spPr>
            <a:ln w="50800">
              <a:solidFill>
                <a:srgbClr val="FF6600"/>
              </a:solidFill>
              <a:prstDash val="lgDash"/>
            </a:ln>
          </c:spPr>
          <c:marker>
            <c:symbol val="none"/>
          </c:marker>
          <c:xVal>
            <c:numRef>
              <c:f>Sheet1!$A$3:$A$6</c:f>
              <c:numCache>
                <c:formatCode>General</c:formatCode>
                <c:ptCount val="4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1">
                  <c:v>396.0</c:v>
                </c:pt>
                <c:pt idx="2">
                  <c:v>448.0</c:v>
                </c:pt>
                <c:pt idx="3">
                  <c:v>510.0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017336"/>
        <c:axId val="2136014168"/>
      </c:scatterChart>
      <c:valAx>
        <c:axId val="2136017336"/>
        <c:scaling>
          <c:orientation val="minMax"/>
          <c:max val="2010.0"/>
          <c:min val="2006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2136014168"/>
        <c:crosses val="autoZero"/>
        <c:crossBetween val="midCat"/>
        <c:majorUnit val="1.0"/>
      </c:valAx>
      <c:valAx>
        <c:axId val="2136014168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9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2136017336"/>
        <c:crosses val="autoZero"/>
        <c:crossBetween val="midCat"/>
        <c:majorUnit val="100.0"/>
      </c:valAx>
    </c:plotArea>
    <c:legend>
      <c:legendPos val="t"/>
      <c:legendEntry>
        <c:idx val="0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2000" kern="0" spc="0" normalizeH="0"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EF3D269-516B-3B4B-A294-C6E8A55486B3}" type="slidenum">
              <a:rPr lang="en-US">
                <a:solidFill>
                  <a:srgbClr val="FFFF00"/>
                </a:solidFill>
              </a:rPr>
              <a:pPr algn="r" eaLnBrk="1" hangingPunct="1"/>
              <a:t>12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63B0BDB-8652-ED46-A874-3E2F174C5513}" type="slidenum">
              <a:rPr lang="en-US">
                <a:solidFill>
                  <a:srgbClr val="FFFF00"/>
                </a:solidFill>
              </a:rPr>
              <a:pPr algn="r" eaLnBrk="1" hangingPunct="1"/>
              <a:t>13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D669F5-21EF-684D-84B7-E808585E8090}" type="slidenum">
              <a:rPr lang="en-US">
                <a:solidFill>
                  <a:srgbClr val="FFFF00"/>
                </a:solidFill>
              </a:rPr>
              <a:pPr algn="r" eaLnBrk="1" hangingPunct="1"/>
              <a:t>14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D1A148-3A6F-EE4F-9F63-21C62C7CE0CD}" type="slidenum">
              <a:rPr lang="en-US">
                <a:solidFill>
                  <a:srgbClr val="FFFF00"/>
                </a:solidFill>
              </a:rPr>
              <a:pPr algn="r" eaLnBrk="1" hangingPunct="1"/>
              <a:t>15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B86CEB-11E1-714A-9154-29457E82A838}" type="slidenum">
              <a:rPr lang="en-US">
                <a:solidFill>
                  <a:srgbClr val="FFFF00"/>
                </a:solidFill>
              </a:rPr>
              <a:pPr algn="r" eaLnBrk="1" hangingPunct="1"/>
              <a:t>16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467514-D666-9844-BB38-1E1F0134A9BC}" type="slidenum">
              <a:rPr lang="en-US">
                <a:solidFill>
                  <a:srgbClr val="FFFF00"/>
                </a:solidFill>
              </a:rPr>
              <a:pPr eaLnBrk="1" hangingPunct="1"/>
              <a:t>17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9FD6C8E-E7CA-8D4C-B1BD-D79159F5C504}" type="slidenum">
              <a:rPr lang="en-US">
                <a:solidFill>
                  <a:srgbClr val="FFFF00"/>
                </a:solidFill>
              </a:rPr>
              <a:pPr algn="r" eaLnBrk="1" hangingPunct="1"/>
              <a:t>21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44675E-B980-F14A-80A3-5A4DA728B59D}" type="slidenum">
              <a:rPr lang="en-US">
                <a:solidFill>
                  <a:srgbClr val="FFFF00"/>
                </a:solidFill>
              </a:rPr>
              <a:pPr algn="r" eaLnBrk="1" hangingPunct="1"/>
              <a:t>26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1C4BA9-1E1F-194C-918D-DF9EF9EA08A9}" type="slidenum">
              <a:rPr lang="en-US">
                <a:solidFill>
                  <a:srgbClr val="FFFF00"/>
                </a:solidFill>
              </a:rPr>
              <a:pPr eaLnBrk="1" hangingPunct="1"/>
              <a:t>27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D5D63C8-AE6C-5148-93A4-4C4FA0AD43D3}" type="slidenum">
              <a:rPr lang="en-US">
                <a:solidFill>
                  <a:srgbClr val="FFFF00"/>
                </a:solidFill>
              </a:rPr>
              <a:pPr algn="r" eaLnBrk="1" hangingPunct="1"/>
              <a:t>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C293EE-9CF1-CF4E-B2DE-9E897245A7F3}" type="slidenum">
              <a:rPr lang="en-US">
                <a:solidFill>
                  <a:srgbClr val="FFFF00"/>
                </a:solidFill>
              </a:rPr>
              <a:pPr eaLnBrk="1" hangingPunct="1"/>
              <a:t>29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1D3795-8E0A-A948-9937-D776DCB2A69B}" type="slidenum">
              <a:rPr lang="en-US">
                <a:solidFill>
                  <a:srgbClr val="FFFF00"/>
                </a:solidFill>
              </a:rPr>
              <a:pPr eaLnBrk="1" hangingPunct="1"/>
              <a:t>30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425D1E-D195-CB44-8512-12008E9E16E2}" type="slidenum">
              <a:rPr lang="en-US">
                <a:solidFill>
                  <a:srgbClr val="FFFF00"/>
                </a:solidFill>
              </a:rPr>
              <a:pPr eaLnBrk="1" hangingPunct="1"/>
              <a:t>33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9843E63-4A21-5442-947C-E856B3E70550}" type="slidenum">
              <a:rPr lang="en-US">
                <a:solidFill>
                  <a:srgbClr val="FFFF00"/>
                </a:solidFill>
              </a:rPr>
              <a:pPr algn="r" eaLnBrk="1" hangingPunct="1"/>
              <a:t>35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6FAEE3-A32C-2F4B-BD67-CFD837E3D266}" type="slidenum">
              <a:rPr lang="en-US">
                <a:solidFill>
                  <a:srgbClr val="FFFF00"/>
                </a:solidFill>
              </a:rPr>
              <a:pPr algn="r" eaLnBrk="1" hangingPunct="1"/>
              <a:t>36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0F26A-BD53-A447-81C3-9B5735839CAE}" type="slidenum">
              <a:rPr lang="en-US"/>
              <a:pPr/>
              <a:t>37</a:t>
            </a:fld>
            <a:endParaRPr lang="en-US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0088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354" y="4416663"/>
            <a:ext cx="5136521" cy="4180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15F9EF-AAA9-6448-BBEA-FAE6399BCB61}" type="slidenum">
              <a:rPr lang="en-US"/>
              <a:pPr/>
              <a:t>38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0088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354" y="4416663"/>
            <a:ext cx="5136521" cy="4180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922C5-1092-9C42-BFA3-C719CDB3CFC1}" type="slidenum">
              <a:rPr lang="en-US">
                <a:solidFill>
                  <a:srgbClr val="FFFF00"/>
                </a:solidFill>
              </a:rPr>
              <a:pPr eaLnBrk="1" hangingPunct="1"/>
              <a:t>40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42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75" tIns="46588" rIns="93175" bIns="46588"/>
          <a:lstStyle/>
          <a:p>
            <a:pPr defTabSz="913303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88" rIns="93175" bIns="46588" anchor="b"/>
          <a:lstStyle/>
          <a:p>
            <a:pPr algn="r" defTabSz="932330"/>
            <a:fld id="{37F1C5EE-D386-468F-BE34-FA9E6E0CBF2B}" type="slidenum">
              <a:rPr lang="en-US">
                <a:latin typeface="Calibri" pitchFamily="34" charset="0"/>
              </a:rPr>
              <a:pPr algn="r" defTabSz="932330"/>
              <a:t>42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43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75" tIns="46588" rIns="93175" bIns="46588"/>
          <a:lstStyle/>
          <a:p>
            <a:pPr defTabSz="913303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88" rIns="93175" bIns="46588" anchor="b"/>
          <a:lstStyle/>
          <a:p>
            <a:pPr algn="r" defTabSz="932330"/>
            <a:fld id="{B9BFE799-64B1-43A6-9EB9-C0ABB5D03DDE}" type="slidenum">
              <a:rPr lang="en-US">
                <a:latin typeface="Calibri" pitchFamily="34" charset="0"/>
              </a:rPr>
              <a:pPr algn="r" defTabSz="932330"/>
              <a:t>43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45E5993-6C4B-2E48-B7EC-52B169876DBB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B82B8CF-A770-354C-93F9-914EA95A36ED}" type="slidenum">
              <a:rPr lang="en-US">
                <a:solidFill>
                  <a:srgbClr val="FFFF00"/>
                </a:solidFill>
              </a:rPr>
              <a:pPr algn="r" eaLnBrk="1" hangingPunct="1"/>
              <a:t>45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47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2" indent="-228942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4FD55B-FE96-724E-9216-640A5CC8A6C8}" type="slidenum">
              <a:rPr lang="en-US">
                <a:solidFill>
                  <a:srgbClr val="FFFF00"/>
                </a:solidFill>
              </a:rPr>
              <a:pPr eaLnBrk="1" hangingPunct="1"/>
              <a:t>51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A6C4074-6501-AC4D-8D33-EE600A0DA43F}" type="slidenum">
              <a:rPr lang="en-US">
                <a:solidFill>
                  <a:srgbClr val="FFFF00"/>
                </a:solidFill>
              </a:rPr>
              <a:pPr algn="r" eaLnBrk="1" hangingPunct="1"/>
              <a:t>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80F91E-2257-AF46-AE37-59C73E76EC01}" type="slidenum">
              <a:rPr lang="en-US">
                <a:solidFill>
                  <a:srgbClr val="FFFF00"/>
                </a:solidFill>
              </a:rPr>
              <a:pPr algn="r" eaLnBrk="1" hangingPunct="1"/>
              <a:t>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82931C-9888-1940-9FA3-78A7E09D8EC7}" type="slidenum">
              <a:rPr lang="en-US">
                <a:solidFill>
                  <a:srgbClr val="FFFF00"/>
                </a:solidFill>
              </a:rPr>
              <a:pPr algn="r" eaLnBrk="1" hangingPunct="1"/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EF25281-724E-1F44-81CF-A82E56F6183F}" type="slidenum">
              <a:rPr lang="en-US">
                <a:solidFill>
                  <a:srgbClr val="FFFF00"/>
                </a:solidFill>
              </a:rPr>
              <a:pPr algn="r" eaLnBrk="1" hangingPunct="1"/>
              <a:t>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E0BCEE-6863-7D4A-AB35-B7A2E4F76F93}" type="slidenum">
              <a:rPr lang="en-US">
                <a:solidFill>
                  <a:srgbClr val="FFFF00"/>
                </a:solidFill>
              </a:rPr>
              <a:pPr eaLnBrk="1" hangingPunct="1"/>
              <a:t>10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7" tIns="46423" rIns="92847" bIns="4642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FC02B26-F85A-0B43-A9C8-BBE5F985FC68}" type="slidenum">
              <a:rPr lang="en-US" sz="1300"/>
              <a:pPr algn="r" eaLnBrk="1" hangingPunct="1"/>
              <a:t>10</a:t>
            </a:fld>
            <a:endParaRPr lang="en-US" sz="13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47" tIns="46423" rIns="92847" bIns="4642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ars.usda.gov/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14922" y="3135100"/>
            <a:ext cx="869461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J. B. Cole</a:t>
            </a:r>
            <a:endParaRPr lang="en-US" sz="2800" b="1" baseline="30000" dirty="0" smtClean="0">
              <a:solidFill>
                <a:srgbClr val="FFFF00"/>
              </a:solidFill>
              <a:latin typeface="Trebuchet MS"/>
              <a:cs typeface="Calibri" pitchFamily="34" charset="0"/>
            </a:endParaRPr>
          </a:p>
          <a:p>
            <a:pPr>
              <a:defRPr/>
            </a:pP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8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800" b="1" dirty="0">
                <a:latin typeface="Trebuchet MS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800" b="1" dirty="0">
                <a:latin typeface="Trebuchet MS"/>
                <a:cs typeface="Calibri" pitchFamily="34" charset="0"/>
              </a:rPr>
              <a:t>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18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588011" y="6447844"/>
            <a:ext cx="489005" cy="329184"/>
            <a:chOff x="7665108" y="6447844"/>
            <a:chExt cx="489005" cy="329184"/>
          </a:xfrm>
        </p:grpSpPr>
        <p:pic>
          <p:nvPicPr>
            <p:cNvPr id="11" name="Picture 10" descr="USDA-logo.png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/>
            <a:srcRect l="4915" t="4729" r="-4915" b="-1892"/>
            <a:stretch>
              <a:fillRect/>
            </a:stretch>
          </p:blipFill>
          <p:spPr>
            <a:xfrm>
              <a:off x="7665108" y="6447844"/>
              <a:ext cx="489005" cy="32918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2" name="Text Box 33"/>
            <p:cNvSpPr txBox="1">
              <a:spLocks noChangeArrowheads="1"/>
            </p:cNvSpPr>
            <p:nvPr userDrawn="1"/>
          </p:nvSpPr>
          <p:spPr bwMode="ltGray">
            <a:xfrm>
              <a:off x="7825061" y="6664887"/>
              <a:ext cx="277542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kumimoji="1" lang="en-US" sz="650" b="1" dirty="0" smtClean="0">
                  <a:latin typeface="Calibri" pitchFamily="34" charset="0"/>
                  <a:cs typeface="Calibri" pitchFamily="34" charset="0"/>
                </a:rPr>
                <a:t>2013</a:t>
              </a:r>
              <a:endParaRPr kumimoji="1" lang="en-US" sz="65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4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86134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4" y="164421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9329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7968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061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52847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Keygene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N.V., </a:t>
            </a:r>
            <a:r>
              <a:rPr kumimoji="1" lang="en-US" b="0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Wageningen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The Netherlands, 29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 May 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hyperlink" Target="http://www.merial.com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aipl.arsusda.gov/reference/chromosomal_pta_query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187173"/>
            <a:ext cx="8547893" cy="249299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Trebuchet MS"/>
              </a:rPr>
              <a:t>Genomic selection and systems </a:t>
            </a:r>
            <a:r>
              <a:rPr lang="en-US" dirty="0" smtClean="0">
                <a:solidFill>
                  <a:srgbClr val="FFFFFF"/>
                </a:solidFill>
                <a:latin typeface="Trebuchet MS"/>
              </a:rPr>
              <a:t>biology – lessons from dairy cattle breeding</a:t>
            </a:r>
            <a:endParaRPr lang="en-US" dirty="0" smtClean="0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 idx="4294967295"/>
          </p:nvPr>
        </p:nvSpPr>
        <p:spPr>
          <a:xfrm>
            <a:off x="250825" y="-100013"/>
            <a:ext cx="10694988" cy="1152526"/>
          </a:xfrm>
        </p:spPr>
        <p:txBody>
          <a:bodyPr lIns="91440" tIns="45720" rIns="91440" bIns="45720" anchor="ctr"/>
          <a:lstStyle/>
          <a:p>
            <a:r>
              <a:rPr lang="en-US">
                <a:latin typeface="Humnst777 BT" charset="0"/>
              </a:rPr>
              <a:t>Participants</a:t>
            </a:r>
          </a:p>
        </p:txBody>
      </p:sp>
      <p:sp>
        <p:nvSpPr>
          <p:cNvPr id="1028" name="Content Placeholder 6"/>
          <p:cNvSpPr>
            <a:spLocks noGrp="1"/>
          </p:cNvSpPr>
          <p:nvPr>
            <p:ph idx="4294967295"/>
          </p:nvPr>
        </p:nvSpPr>
        <p:spPr>
          <a:xfrm>
            <a:off x="777875" y="1652588"/>
            <a:ext cx="3276600" cy="3232150"/>
          </a:xfrm>
        </p:spPr>
        <p:txBody>
          <a:bodyPr lIns="91440" tIns="45720" rIns="91440" bIns="45720"/>
          <a:lstStyle/>
          <a:p>
            <a:pPr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Illumina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Marylinn Munson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Cindy Lawley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Christian Haudenschild</a:t>
            </a:r>
          </a:p>
          <a:p>
            <a:pPr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BARC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Curt Van Tassell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Lakshmi Matukumalli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Tad Sonstegard</a:t>
            </a:r>
          </a:p>
          <a:p>
            <a:pPr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Missouri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Jerry Taylor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Bob Schnabel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Stephanie McKay</a:t>
            </a:r>
          </a:p>
          <a:p>
            <a:pPr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Alberta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Steve Moore</a:t>
            </a:r>
          </a:p>
          <a:p>
            <a:pPr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USMARC – Clay Center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Tim Smith</a:t>
            </a:r>
          </a:p>
          <a:p>
            <a:pPr lvl="1">
              <a:spcAft>
                <a:spcPct val="0"/>
              </a:spcAft>
              <a:buClr>
                <a:schemeClr val="tx1"/>
              </a:buClr>
              <a:buSzTx/>
              <a:buFont typeface="Wingdings" charset="0"/>
              <a:buChar char="§"/>
            </a:pPr>
            <a:r>
              <a:rPr lang="en-US" sz="1200">
                <a:latin typeface="Humnst777 BT" charset="0"/>
                <a:cs typeface="Arial" charset="0"/>
              </a:rPr>
              <a:t>Mark Allan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24375" y="1760538"/>
            <a:ext cx="35052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USDA/NRI/CSREES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2006-35616-16697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2006-35205-16888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2006-35205-16701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>
              <a:latin typeface="+mn-lt"/>
              <a:ea typeface="+mn-ea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USDA/ARS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1265-31000-081D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1265-31000-090D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5438-31000-073D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>
              <a:latin typeface="+mn-lt"/>
              <a:ea typeface="+mn-ea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Merial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Stewart Bauck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>
              <a:latin typeface="+mn-lt"/>
              <a:ea typeface="+mn-ea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NAAB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Godon Doak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ABS Global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Accelerated Genetics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Alta  Genetics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CRI/Genex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Select Sires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Semex Alliance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>
                <a:latin typeface="+mn-lt"/>
                <a:ea typeface="+mn-ea"/>
                <a:cs typeface="Arial" charset="0"/>
              </a:rPr>
              <a:t>Taurus Service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>
              <a:latin typeface="+mn-lt"/>
              <a:ea typeface="+mn-ea"/>
              <a:cs typeface="Arial" charset="0"/>
            </a:endParaRPr>
          </a:p>
        </p:txBody>
      </p:sp>
      <p:sp>
        <p:nvSpPr>
          <p:cNvPr id="1408006" name="TextBox 8"/>
          <p:cNvSpPr txBox="1">
            <a:spLocks noChangeArrowheads="1"/>
          </p:cNvSpPr>
          <p:nvPr/>
        </p:nvSpPr>
        <p:spPr bwMode="auto">
          <a:xfrm>
            <a:off x="787400" y="1092200"/>
            <a:ext cx="228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+mn-lt"/>
                <a:ea typeface="+mn-ea"/>
                <a:cs typeface="Arial" charset="0"/>
              </a:rPr>
              <a:t>iBMAC</a:t>
            </a:r>
            <a:r>
              <a:rPr lang="en-US" sz="1800" b="1" dirty="0">
                <a:latin typeface="+mn-lt"/>
                <a:ea typeface="+mn-ea"/>
                <a:cs typeface="Arial" charset="0"/>
              </a:rPr>
              <a:t> Consortium</a:t>
            </a:r>
          </a:p>
        </p:txBody>
      </p:sp>
      <p:sp>
        <p:nvSpPr>
          <p:cNvPr id="1408007" name="TextBox 9"/>
          <p:cNvSpPr txBox="1">
            <a:spLocks noChangeArrowheads="1"/>
          </p:cNvSpPr>
          <p:nvPr/>
        </p:nvSpPr>
        <p:spPr bwMode="auto">
          <a:xfrm>
            <a:off x="4448175" y="1104900"/>
            <a:ext cx="213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+mn-ea"/>
                <a:cs typeface="Arial" charset="0"/>
              </a:rPr>
              <a:t>Funding Agencies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391400" y="4038600"/>
            <a:ext cx="914400" cy="914400"/>
            <a:chOff x="768" y="3024"/>
            <a:chExt cx="438" cy="423"/>
          </a:xfrm>
        </p:grpSpPr>
        <p:pic>
          <p:nvPicPr>
            <p:cNvPr id="1036" name="Picture 9" descr="header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024"/>
              <a:ext cx="43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igenity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12"/>
              <a:ext cx="43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91400" y="1524000"/>
          <a:ext cx="914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Photo Editor Photo" r:id="rId8" imgW="4734586" imgH="6039693" progId="">
                  <p:embed/>
                </p:oleObj>
              </mc:Choice>
              <mc:Fallback>
                <p:oleObj name="Photo Editor Photo" r:id="rId8" imgW="4734586" imgH="60396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71" b="18613"/>
                      <a:stretch>
                        <a:fillRect/>
                      </a:stretch>
                    </p:blipFill>
                    <p:spPr bwMode="auto">
                      <a:xfrm>
                        <a:off x="7391400" y="1524000"/>
                        <a:ext cx="9144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13"/>
          <p:cNvSpPr>
            <a:spLocks noChangeShapeType="1"/>
          </p:cNvSpPr>
          <p:nvPr/>
        </p:nvSpPr>
        <p:spPr bwMode="auto">
          <a:xfrm flipH="1">
            <a:off x="571500" y="1446213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5" name="Picture 14" descr="ARS50Yrs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0668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2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r>
              <a:rPr lang="en-US" sz="3500">
                <a:latin typeface="Humnst777 BT" charset="0"/>
              </a:rPr>
              <a:t>Use of HD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2425"/>
            <a:ext cx="7480300" cy="3140075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Currently only 50K subset of SNP used 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Some increase in accuracy from better tracking of QTL possible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Potential for across breed evaluations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Requires few new HD genotypes once adequate base for imputation developed</a:t>
            </a:r>
          </a:p>
        </p:txBody>
      </p:sp>
    </p:spTree>
    <p:extLst>
      <p:ext uri="{BB962C8B-B14F-4D97-AF65-F5344CB8AC3E}">
        <p14:creationId xmlns:p14="http://schemas.microsoft.com/office/powerpoint/2010/main" val="132250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LD chip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84822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6909 SNP mostly from SNP50 chip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9 Y Chr SNP included for sex validation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13 Mitochondrial DNA SNP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Evenly spaced across 30 Chr (increased density at ends)</a:t>
            </a:r>
          </a:p>
          <a:p>
            <a:pPr marL="593725" lvl="1" eaLnBrk="1" hangingPunct="1">
              <a:spcAft>
                <a:spcPts val="600"/>
              </a:spcAft>
              <a:buFont typeface="Monotype Sorts" charset="0"/>
              <a:buNone/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Developed to address performance issues with 3K while continuing to provide low cost genotyping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Provides over 98% accuracy imputing 50K genotypes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Included beginning with Nov genomic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556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Development of LD chip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63232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Consortium included researchers from USA, AUS and FRA</a:t>
            </a:r>
          </a:p>
          <a:p>
            <a:pPr marL="593725" lvl="1" eaLnBrk="1" hangingPunct="1">
              <a:spcAft>
                <a:spcPts val="600"/>
              </a:spcAft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319088" indent="-319088" eaLnBrk="1" hangingPunct="1">
              <a:spcAft>
                <a:spcPts val="300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Objective: good imputation performance in dairy breeds</a:t>
            </a:r>
          </a:p>
          <a:p>
            <a:pPr marL="661988" lvl="1" indent="-319088" eaLnBrk="1" hangingPunct="1">
              <a:spcAft>
                <a:spcPts val="300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Uniform distribution except heavier at chromosome ends</a:t>
            </a:r>
          </a:p>
          <a:p>
            <a:pPr marL="661988" lvl="1" indent="-319088" eaLnBrk="1" hangingPunct="1">
              <a:spcAft>
                <a:spcPts val="300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High MAF, </a:t>
            </a:r>
            <a:r>
              <a:rPr lang="en-US" sz="2400" dirty="0" err="1" smtClean="0"/>
              <a:t>avg</a:t>
            </a:r>
            <a:r>
              <a:rPr lang="en-US" sz="2400" dirty="0" smtClean="0"/>
              <a:t> MAF over 30% for most breeds</a:t>
            </a:r>
          </a:p>
          <a:p>
            <a:pPr marL="661988" lvl="1" indent="-319088" eaLnBrk="1" hangingPunct="1">
              <a:spcAft>
                <a:spcPts val="300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Adequate overlap with 3K</a:t>
            </a:r>
          </a:p>
        </p:txBody>
      </p:sp>
    </p:spTree>
    <p:extLst>
      <p:ext uri="{BB962C8B-B14F-4D97-AF65-F5344CB8AC3E}">
        <p14:creationId xmlns:p14="http://schemas.microsoft.com/office/powerpoint/2010/main" val="416031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Genomic evaluation  program steps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278313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Identify animals to genotype</a:t>
            </a:r>
          </a:p>
          <a:p>
            <a:pPr marL="593725" lvl="1" eaLnBrk="1" hangingPunct="1">
              <a:spcAft>
                <a:spcPts val="600"/>
              </a:spcAft>
              <a:buFont typeface="Monotype Sorts" charset="0"/>
              <a:buNone/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Sample to lab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Genotype sample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Genotype to USDA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Calculate genomic evaluation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Release monthly</a:t>
            </a:r>
          </a:p>
        </p:txBody>
      </p:sp>
    </p:spTree>
    <p:extLst>
      <p:ext uri="{BB962C8B-B14F-4D97-AF65-F5344CB8AC3E}">
        <p14:creationId xmlns:p14="http://schemas.microsoft.com/office/powerpoint/2010/main" val="116372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Responsibilities of requester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63232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Insure animal is properly identified eg HOCANF000123456789</a:t>
            </a:r>
          </a:p>
          <a:p>
            <a:pPr marL="593725" lvl="1" eaLnBrk="1" hangingPunct="1">
              <a:spcAft>
                <a:spcPts val="600"/>
              </a:spcAft>
              <a:buFont typeface="Monotype Sorts" charset="0"/>
              <a:buNone/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Enroll animal with breed association or insure pedigree on animal and dam reaches AIPL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Collect clean, clearly labeled DNA sample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Get sample to lab in time to be included in desired month</a:t>
            </a:r>
            <a:r>
              <a:rPr lang="ja-JP" altLang="en-US" sz="2400">
                <a:latin typeface="Humnst777 BT" charset="0"/>
              </a:rPr>
              <a:t>’</a:t>
            </a:r>
            <a:r>
              <a:rPr lang="en-US" sz="2400">
                <a:latin typeface="Humnst777 BT" charset="0"/>
              </a:rPr>
              <a:t>s results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Resolve parentage conflicts quickly</a:t>
            </a:r>
          </a:p>
        </p:txBody>
      </p:sp>
    </p:spTree>
    <p:extLst>
      <p:ext uri="{BB962C8B-B14F-4D97-AF65-F5344CB8AC3E}">
        <p14:creationId xmlns:p14="http://schemas.microsoft.com/office/powerpoint/2010/main" val="54969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Steps to prepare genotypes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44625"/>
            <a:ext cx="8226425" cy="4173538"/>
          </a:xfrm>
        </p:spPr>
        <p:txBody>
          <a:bodyPr/>
          <a:lstStyle/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Nominate animal for genotyping 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Collect blood, hair, semen, nasal  swab, or ear punch</a:t>
            </a:r>
          </a:p>
          <a:p>
            <a:pPr marL="573088" lvl="1" indent="-231775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Blood may not be suitable for twins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Extract DNA at laboratory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Prepare DNA and apply to BeadChip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Do amplification and hybridization, 3-day process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>
                <a:latin typeface="Humnst777 BT" charset="0"/>
              </a:rPr>
              <a:t>Read red/green intensities from chip and call genotypes from clusters</a:t>
            </a:r>
          </a:p>
        </p:txBody>
      </p:sp>
    </p:spTree>
    <p:extLst>
      <p:ext uri="{BB962C8B-B14F-4D97-AF65-F5344CB8AC3E}">
        <p14:creationId xmlns:p14="http://schemas.microsoft.com/office/powerpoint/2010/main" val="25595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What can go wrong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70438"/>
          </a:xfrm>
        </p:spPr>
        <p:txBody>
          <a:bodyPr/>
          <a:lstStyle/>
          <a:p>
            <a:pPr marL="319088" indent="-319088" eaLnBrk="1" hangingPunct="1"/>
            <a:r>
              <a:rPr lang="en-US" sz="2400">
                <a:latin typeface="Humnst777 BT" charset="0"/>
              </a:rPr>
              <a:t>Sample does not provide adequate DNA quality or quantity 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Genotype has many SNP that can not be determined  (90% call rate required)</a:t>
            </a:r>
          </a:p>
          <a:p>
            <a:pPr marL="319088" indent="-319088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Parent-progeny conflicts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Pedigree error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Sample ID error (Switched samples)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Laboratory error</a:t>
            </a:r>
          </a:p>
          <a:p>
            <a:pPr marL="593725" lvl="1" eaLnBrk="1" hangingPunct="1">
              <a:spcAft>
                <a:spcPts val="1200"/>
              </a:spcAft>
            </a:pPr>
            <a:r>
              <a:rPr lang="en-US" sz="2400">
                <a:latin typeface="Humnst777 BT" charset="0"/>
              </a:rPr>
              <a:t>Parent-progeny relationship detected that is not in pedigree</a:t>
            </a:r>
          </a:p>
        </p:txBody>
      </p:sp>
    </p:spTree>
    <p:extLst>
      <p:ext uri="{BB962C8B-B14F-4D97-AF65-F5344CB8AC3E}">
        <p14:creationId xmlns:p14="http://schemas.microsoft.com/office/powerpoint/2010/main" val="204514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Lab QC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14475"/>
            <a:ext cx="8226425" cy="4432300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Each SNP evaluated for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Call Rate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Portion Heterozygous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Parent-progeny conflicts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Clustering investigated if SNP exceeds limits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Number of failing SNP is indicator of genotype quality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>
                <a:latin typeface="Humnst777 BT" charset="0"/>
              </a:rPr>
              <a:t>Target fewer than 10 SNP in each category</a:t>
            </a:r>
          </a:p>
        </p:txBody>
      </p:sp>
    </p:spTree>
    <p:extLst>
      <p:ext uri="{BB962C8B-B14F-4D97-AF65-F5344CB8AC3E}">
        <p14:creationId xmlns:p14="http://schemas.microsoft.com/office/powerpoint/2010/main" val="1546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Before clustering adjustment</a:t>
            </a:r>
            <a:endParaRPr lang="en-US">
              <a:solidFill>
                <a:srgbClr val="FFFF00"/>
              </a:solidFill>
              <a:latin typeface="Humnst777 BT" charset="0"/>
            </a:endParaRPr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71600"/>
            <a:ext cx="6399213" cy="4340225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15200" y="2468563"/>
            <a:ext cx="1123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Humnst777 BT" charset="0"/>
              </a:rPr>
              <a:t>86% call rate</a:t>
            </a:r>
          </a:p>
        </p:txBody>
      </p:sp>
    </p:spTree>
    <p:extLst>
      <p:ext uri="{BB962C8B-B14F-4D97-AF65-F5344CB8AC3E}">
        <p14:creationId xmlns:p14="http://schemas.microsoft.com/office/powerpoint/2010/main" val="341095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Dairy Cattle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929188"/>
          </a:xfrm>
        </p:spPr>
        <p:txBody>
          <a:bodyPr/>
          <a:lstStyle/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9 million cows in US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Attempt  to have a calf born every year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Replaced after 2 or 3 years of milking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Bred via AI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Bull semen collected several times/week. Diluted and frozen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Popular bulls have 10,000+ progeny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Cows can have many progeny though super ovulation and embryo transfer</a:t>
            </a:r>
          </a:p>
        </p:txBody>
      </p:sp>
    </p:spTree>
    <p:extLst>
      <p:ext uri="{BB962C8B-B14F-4D97-AF65-F5344CB8AC3E}">
        <p14:creationId xmlns:p14="http://schemas.microsoft.com/office/powerpoint/2010/main" val="24443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After clustering adjustment</a:t>
            </a:r>
            <a:endParaRPr lang="en-US">
              <a:solidFill>
                <a:srgbClr val="FFFF00"/>
              </a:solidFill>
              <a:latin typeface="Humnst777 BT" charset="0"/>
            </a:endParaRPr>
          </a:p>
        </p:txBody>
      </p:sp>
      <p:pic>
        <p:nvPicPr>
          <p:cNvPr id="23555" name="Picture 3" descr="After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371600"/>
            <a:ext cx="6399212" cy="4343400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223125" y="2468563"/>
            <a:ext cx="148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Humnst777 BT" charset="0"/>
              </a:rPr>
              <a:t>100% call rate</a:t>
            </a:r>
          </a:p>
        </p:txBody>
      </p:sp>
    </p:spTree>
    <p:extLst>
      <p:ext uri="{BB962C8B-B14F-4D97-AF65-F5344CB8AC3E}">
        <p14:creationId xmlns:p14="http://schemas.microsoft.com/office/powerpoint/2010/main" val="227467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6425" cy="533400"/>
          </a:xfrm>
        </p:spPr>
        <p:txBody>
          <a:bodyPr/>
          <a:lstStyle/>
          <a:p>
            <a:pPr eaLnBrk="1" hangingPunct="1"/>
            <a:r>
              <a:rPr lang="en-US" sz="3500">
                <a:latin typeface="Humnst777 BT" charset="0"/>
              </a:rPr>
              <a:t>Parentage validation and discovery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98475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Parent-progeny conflicts detected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Animal checked against all other genotypes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Reported to breeds and requesters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Correct sire usually detected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Maternal Grandsire checking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SNP at a time checking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Haplotype checking more accurate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Breeds moving to accept SNP in place of microsatellites </a:t>
            </a:r>
          </a:p>
          <a:p>
            <a:pPr marL="319088" indent="-319088" eaLnBrk="1" hangingPunct="1">
              <a:spcAft>
                <a:spcPts val="1800"/>
              </a:spcAft>
              <a:buFont typeface="Monotype Sorts" charset="0"/>
              <a:buNone/>
              <a:tabLst>
                <a:tab pos="2062163" algn="l"/>
              </a:tabLst>
            </a:pPr>
            <a:endParaRPr lang="en-US" sz="2400"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7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Checking facility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226425" cy="4786313"/>
          </a:xfrm>
        </p:spPr>
        <p:txBody>
          <a:bodyPr/>
          <a:lstStyle/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Labs place genotype files on AIPL server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Genotypes run through analysis procedures, but not added to database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Reports on missing nominations and QC data returned to Lab</a:t>
            </a:r>
          </a:p>
          <a:p>
            <a:pPr marL="341313" indent="-341313" eaLnBrk="1" hangingPunct="1">
              <a:spcAft>
                <a:spcPts val="1200"/>
              </a:spcAft>
            </a:pPr>
            <a:r>
              <a:rPr lang="en-US" sz="2400">
                <a:latin typeface="Humnst777 BT" charset="0"/>
              </a:rPr>
              <a:t>Lab can</a:t>
            </a:r>
          </a:p>
          <a:p>
            <a:pPr marL="684213" lvl="1" indent="-341313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Detect sample misidentification</a:t>
            </a:r>
          </a:p>
          <a:p>
            <a:pPr marL="684213" lvl="1" indent="-341313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Improve clustering </a:t>
            </a:r>
          </a:p>
          <a:p>
            <a:pPr marL="684213" lvl="1" indent="-341313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Apply the same checks used by AIPL</a:t>
            </a:r>
          </a:p>
        </p:txBody>
      </p:sp>
    </p:spTree>
    <p:extLst>
      <p:ext uri="{BB962C8B-B14F-4D97-AF65-F5344CB8AC3E}">
        <p14:creationId xmlns:p14="http://schemas.microsoft.com/office/powerpoint/2010/main" val="59750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Imputation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226425" cy="3740150"/>
          </a:xfrm>
        </p:spPr>
        <p:txBody>
          <a:bodyPr/>
          <a:lstStyle/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Based on splitting the genotype into individual chromosomes (maternal &amp; paternal contributions)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Missing SNP assigned by tracking inheritance from ancestors and descendents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Imputed dams increase predictor population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3K, LD, &amp; 50K genotypes merged by imputing SNP not on LD or 3K</a:t>
            </a:r>
          </a:p>
        </p:txBody>
      </p:sp>
    </p:spTree>
    <p:extLst>
      <p:ext uri="{BB962C8B-B14F-4D97-AF65-F5344CB8AC3E}">
        <p14:creationId xmlns:p14="http://schemas.microsoft.com/office/powerpoint/2010/main" val="22865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686800" cy="615950"/>
          </a:xfrm>
        </p:spPr>
        <p:txBody>
          <a:bodyPr/>
          <a:lstStyle/>
          <a:p>
            <a:r>
              <a:rPr lang="en-US">
                <a:latin typeface="Humnst777 BT" charset="0"/>
              </a:rPr>
              <a:t>Recessive defect discovery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9900" y="1520825"/>
            <a:ext cx="8212138" cy="3724275"/>
          </a:xfrm>
        </p:spPr>
        <p:txBody>
          <a:bodyPr/>
          <a:lstStyle/>
          <a:p>
            <a:pPr marL="336550" indent="-336550">
              <a:spcAft>
                <a:spcPts val="1200"/>
              </a:spcAft>
            </a:pPr>
            <a:r>
              <a:rPr lang="en-US" sz="2400">
                <a:latin typeface="Humnst777 BT" charset="0"/>
              </a:rPr>
              <a:t>Check for homozygous haplotypes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charset="0"/>
              <a:buChar char="l"/>
            </a:pPr>
            <a:r>
              <a:rPr lang="en-US" sz="2400">
                <a:latin typeface="Humnst777 BT" charset="0"/>
              </a:rPr>
              <a:t>Most haplotype blocks ~5Mbp long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charset="0"/>
              <a:buChar char="l"/>
            </a:pPr>
            <a:r>
              <a:rPr lang="en-US" sz="2400">
                <a:solidFill>
                  <a:srgbClr val="FFF301"/>
                </a:solidFill>
                <a:latin typeface="Humnst777 BT" charset="0"/>
              </a:rPr>
              <a:t>7 – 90</a:t>
            </a:r>
            <a:r>
              <a:rPr lang="en-US" sz="2400">
                <a:latin typeface="Humnst777 BT" charset="0"/>
              </a:rPr>
              <a:t> expected, but </a:t>
            </a:r>
            <a:r>
              <a:rPr lang="en-US" sz="2400">
                <a:solidFill>
                  <a:srgbClr val="FFF301"/>
                </a:solidFill>
                <a:latin typeface="Humnst777 BT" charset="0"/>
              </a:rPr>
              <a:t>0</a:t>
            </a:r>
            <a:r>
              <a:rPr lang="en-US" sz="2400">
                <a:latin typeface="Humnst777 BT" charset="0"/>
              </a:rPr>
              <a:t> observed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charset="0"/>
              <a:buChar char="l"/>
            </a:pPr>
            <a:r>
              <a:rPr lang="en-US" sz="2400">
                <a:solidFill>
                  <a:srgbClr val="FFF301"/>
                </a:solidFill>
                <a:latin typeface="Humnst777 BT" charset="0"/>
              </a:rPr>
              <a:t>5 of top 11</a:t>
            </a:r>
            <a:r>
              <a:rPr lang="en-US" sz="2400">
                <a:latin typeface="Humnst777 BT" charset="0"/>
              </a:rPr>
              <a:t> haplotypes confirmed as lethal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charset="0"/>
              <a:buChar char="l"/>
            </a:pPr>
            <a:r>
              <a:rPr lang="en-US" sz="2400">
                <a:latin typeface="Humnst777 BT" charset="0"/>
              </a:rPr>
              <a:t>Investigation of </a:t>
            </a:r>
            <a:r>
              <a:rPr lang="en-US" sz="2400">
                <a:solidFill>
                  <a:srgbClr val="FFF301"/>
                </a:solidFill>
                <a:latin typeface="Humnst777 BT" charset="0"/>
              </a:rPr>
              <a:t>936 – 52,449</a:t>
            </a:r>
            <a:r>
              <a:rPr lang="en-US" sz="2400">
                <a:latin typeface="Humnst777 BT" charset="0"/>
              </a:rPr>
              <a:t> carrier sire </a:t>
            </a:r>
            <a:r>
              <a:rPr lang="en-US" sz="2400">
                <a:latin typeface="Humnst777 BT" charset="0"/>
                <a:sym typeface="Symbol" charset="0"/>
              </a:rPr>
              <a:t></a:t>
            </a:r>
            <a:r>
              <a:rPr lang="en-US" sz="2400">
                <a:latin typeface="Humnst777 BT" charset="0"/>
              </a:rPr>
              <a:t> carrier MGS fertility records found </a:t>
            </a:r>
            <a:r>
              <a:rPr lang="en-US" sz="2400">
                <a:solidFill>
                  <a:srgbClr val="FFF301"/>
                </a:solidFill>
                <a:latin typeface="Humnst777 BT" charset="0"/>
              </a:rPr>
              <a:t>3.0 – 3.7%</a:t>
            </a:r>
            <a:r>
              <a:rPr lang="en-US" sz="2400">
                <a:latin typeface="Humnst777 BT" charset="0"/>
              </a:rPr>
              <a:t> lower conception rates</a:t>
            </a:r>
          </a:p>
          <a:p>
            <a:pPr marL="336550" indent="-336550">
              <a:buFont typeface="Monotype Sorts" charset="0"/>
              <a:buNone/>
            </a:pPr>
            <a:endParaRPr lang="en-US" sz="2400"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1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763" y="1300163"/>
          <a:ext cx="7715250" cy="4378326"/>
        </p:xfrm>
        <a:graphic>
          <a:graphicData uri="http://schemas.openxmlformats.org/drawingml/2006/table">
            <a:tbl>
              <a:tblPr/>
              <a:tblGrid>
                <a:gridCol w="1882775"/>
                <a:gridCol w="1460500"/>
                <a:gridCol w="2032000"/>
                <a:gridCol w="2339975"/>
              </a:tblGrid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30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30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Breed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30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BTA chromo-some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30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Location, Mbases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30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Carrier frequency,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Holstein</a:t>
                      </a:r>
                    </a:p>
                  </a:txBody>
                  <a:tcPr marT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5</a:t>
                      </a:r>
                    </a:p>
                  </a:txBody>
                  <a:tcPr marT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62–68</a:t>
                      </a:r>
                    </a:p>
                  </a:txBody>
                  <a:tcPr marT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4.5</a:t>
                      </a:r>
                    </a:p>
                  </a:txBody>
                  <a:tcPr marT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1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93–98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4.6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8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92–97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4.7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Jersey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11–16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23.4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Brown Swiss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7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42–47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14.0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Haplotypes impacting fertility</a:t>
            </a:r>
          </a:p>
        </p:txBody>
      </p:sp>
    </p:spTree>
    <p:extLst>
      <p:ext uri="{BB962C8B-B14F-4D97-AF65-F5344CB8AC3E}">
        <p14:creationId xmlns:p14="http://schemas.microsoft.com/office/powerpoint/2010/main" val="52160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Collaboration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5078413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Full sharing of genotypes with Canada</a:t>
            </a:r>
          </a:p>
          <a:p>
            <a:pPr marL="742950" lvl="1" indent="-285750" eaLnBrk="1" hangingPunct="1">
              <a:spcAft>
                <a:spcPts val="180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CDN calculates genomic evaluations on Canadian base</a:t>
            </a:r>
          </a:p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Trading of Brown Swiss genotypes with Switzerland, Germany, and Austria</a:t>
            </a:r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Char char="w"/>
              <a:defRPr/>
            </a:pPr>
            <a:r>
              <a:rPr lang="en-US" sz="2400" dirty="0" err="1" smtClean="0"/>
              <a:t>Interbull</a:t>
            </a:r>
            <a:r>
              <a:rPr lang="en-US" sz="2400" dirty="0" smtClean="0"/>
              <a:t> may facilitate sharing</a:t>
            </a:r>
          </a:p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Agreements with Italy and Great Britain provide genotypes for Holstein</a:t>
            </a:r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Negotiations underway with other countries</a:t>
            </a:r>
          </a:p>
          <a:p>
            <a:pPr marL="319088" indent="-319088" eaLnBrk="1" hangingPunct="1">
              <a:spcAft>
                <a:spcPts val="3000"/>
              </a:spcAft>
              <a:buFont typeface="Monotype Sort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199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Calculation of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059737" cy="5022850"/>
          </a:xfrm>
        </p:spPr>
        <p:txBody>
          <a:bodyPr/>
          <a:lstStyle/>
          <a:p>
            <a:pPr marL="341313" indent="-341313">
              <a:spcAft>
                <a:spcPct val="115000"/>
              </a:spcAft>
            </a:pPr>
            <a:r>
              <a:rPr lang="en-US" sz="2400">
                <a:latin typeface="Humnst777 BT" charset="0"/>
              </a:rPr>
              <a:t>Deregressed values derived from traditional evaluations of predictor animals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>
                <a:latin typeface="Humnst777 BT" charset="0"/>
              </a:rPr>
              <a:t>Allele substitutions random effects estimated for 45,187 SNP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>
                <a:latin typeface="Humnst777 BT" charset="0"/>
              </a:rPr>
              <a:t>Polygenic effect estimated for genetic variation not captured by SNP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>
                <a:latin typeface="Humnst777 BT" charset="0"/>
              </a:rPr>
              <a:t>Selection Index combination of genomic and traditional not included in genomic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>
                <a:latin typeface="Humnst777 BT" charset="0"/>
              </a:rPr>
              <a:t>Applied to yield, fitness, calving and type traits</a:t>
            </a:r>
          </a:p>
        </p:txBody>
      </p:sp>
    </p:spTree>
    <p:extLst>
      <p:ext uri="{BB962C8B-B14F-4D97-AF65-F5344CB8AC3E}">
        <p14:creationId xmlns:p14="http://schemas.microsoft.com/office/powerpoint/2010/main" val="181187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pPr eaLnBrk="1" hangingPunct="1"/>
            <a:r>
              <a:rPr lang="en-US" sz="3500">
                <a:latin typeface="Humnst777 BT" charset="0"/>
              </a:rPr>
              <a:t>Reliabilities for young Holsteins</a:t>
            </a:r>
            <a:r>
              <a:rPr lang="en-US" sz="3500">
                <a:solidFill>
                  <a:schemeClr val="hlink"/>
                </a:solidFill>
                <a:latin typeface="Humnst777 BT" charset="0"/>
              </a:rPr>
              <a:t>*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6030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hlink"/>
                </a:solidFill>
                <a:latin typeface="Humnst777 BT" charset="0"/>
              </a:rPr>
              <a:t>*Animals with no traditional PTA in April 2011</a:t>
            </a:r>
          </a:p>
        </p:txBody>
      </p:sp>
      <p:sp>
        <p:nvSpPr>
          <p:cNvPr id="36868" name="Rectangle 169"/>
          <p:cNvSpPr>
            <a:spLocks noChangeArrowheads="1"/>
          </p:cNvSpPr>
          <p:nvPr/>
        </p:nvSpPr>
        <p:spPr bwMode="auto">
          <a:xfrm>
            <a:off x="272256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170"/>
          <p:cNvSpPr>
            <a:spLocks noChangeArrowheads="1"/>
          </p:cNvSpPr>
          <p:nvPr/>
        </p:nvSpPr>
        <p:spPr bwMode="auto">
          <a:xfrm>
            <a:off x="29225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171"/>
          <p:cNvSpPr>
            <a:spLocks noChangeArrowheads="1"/>
          </p:cNvSpPr>
          <p:nvPr/>
        </p:nvSpPr>
        <p:spPr bwMode="auto">
          <a:xfrm>
            <a:off x="311308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172"/>
          <p:cNvSpPr>
            <a:spLocks noChangeArrowheads="1"/>
          </p:cNvSpPr>
          <p:nvPr/>
        </p:nvSpPr>
        <p:spPr bwMode="auto">
          <a:xfrm>
            <a:off x="331311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173"/>
          <p:cNvSpPr>
            <a:spLocks noChangeArrowheads="1"/>
          </p:cNvSpPr>
          <p:nvPr/>
        </p:nvSpPr>
        <p:spPr bwMode="auto">
          <a:xfrm>
            <a:off x="351313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Rectangle 174"/>
          <p:cNvSpPr>
            <a:spLocks noChangeArrowheads="1"/>
          </p:cNvSpPr>
          <p:nvPr/>
        </p:nvSpPr>
        <p:spPr bwMode="auto">
          <a:xfrm>
            <a:off x="3703638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175"/>
          <p:cNvSpPr>
            <a:spLocks noChangeArrowheads="1"/>
          </p:cNvSpPr>
          <p:nvPr/>
        </p:nvSpPr>
        <p:spPr bwMode="auto">
          <a:xfrm>
            <a:off x="3903663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Rectangle 176"/>
          <p:cNvSpPr>
            <a:spLocks noChangeArrowheads="1"/>
          </p:cNvSpPr>
          <p:nvPr/>
        </p:nvSpPr>
        <p:spPr bwMode="auto">
          <a:xfrm>
            <a:off x="4094163" y="4729163"/>
            <a:ext cx="57150" cy="381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Rectangle 177"/>
          <p:cNvSpPr>
            <a:spLocks noChangeArrowheads="1"/>
          </p:cNvSpPr>
          <p:nvPr/>
        </p:nvSpPr>
        <p:spPr bwMode="auto">
          <a:xfrm>
            <a:off x="4294188" y="4710113"/>
            <a:ext cx="57150" cy="571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Rectangle 178"/>
          <p:cNvSpPr>
            <a:spLocks noChangeArrowheads="1"/>
          </p:cNvSpPr>
          <p:nvPr/>
        </p:nvSpPr>
        <p:spPr bwMode="auto">
          <a:xfrm>
            <a:off x="4494213" y="4681538"/>
            <a:ext cx="57150" cy="857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Rectangle 179"/>
          <p:cNvSpPr>
            <a:spLocks noChangeArrowheads="1"/>
          </p:cNvSpPr>
          <p:nvPr/>
        </p:nvSpPr>
        <p:spPr bwMode="auto">
          <a:xfrm>
            <a:off x="4684713" y="4652963"/>
            <a:ext cx="57150" cy="1143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Rectangle 180"/>
          <p:cNvSpPr>
            <a:spLocks noChangeArrowheads="1"/>
          </p:cNvSpPr>
          <p:nvPr/>
        </p:nvSpPr>
        <p:spPr bwMode="auto">
          <a:xfrm>
            <a:off x="4884738" y="4567238"/>
            <a:ext cx="57150" cy="2000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Rectangle 181"/>
          <p:cNvSpPr>
            <a:spLocks noChangeArrowheads="1"/>
          </p:cNvSpPr>
          <p:nvPr/>
        </p:nvSpPr>
        <p:spPr bwMode="auto">
          <a:xfrm>
            <a:off x="5075238" y="4414838"/>
            <a:ext cx="57150" cy="352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Rectangle 182"/>
          <p:cNvSpPr>
            <a:spLocks noChangeArrowheads="1"/>
          </p:cNvSpPr>
          <p:nvPr/>
        </p:nvSpPr>
        <p:spPr bwMode="auto">
          <a:xfrm>
            <a:off x="5275263" y="4195763"/>
            <a:ext cx="57150" cy="5715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Rectangle 183"/>
          <p:cNvSpPr>
            <a:spLocks noChangeArrowheads="1"/>
          </p:cNvSpPr>
          <p:nvPr/>
        </p:nvSpPr>
        <p:spPr bwMode="auto">
          <a:xfrm>
            <a:off x="5465763" y="4033838"/>
            <a:ext cx="57150" cy="733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Rectangle 184"/>
          <p:cNvSpPr>
            <a:spLocks noChangeArrowheads="1"/>
          </p:cNvSpPr>
          <p:nvPr/>
        </p:nvSpPr>
        <p:spPr bwMode="auto">
          <a:xfrm>
            <a:off x="5665788" y="3957638"/>
            <a:ext cx="57150" cy="8096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Rectangle 185"/>
          <p:cNvSpPr>
            <a:spLocks noChangeArrowheads="1"/>
          </p:cNvSpPr>
          <p:nvPr/>
        </p:nvSpPr>
        <p:spPr bwMode="auto">
          <a:xfrm>
            <a:off x="5865813" y="3671888"/>
            <a:ext cx="57150" cy="1095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Rectangle 186"/>
          <p:cNvSpPr>
            <a:spLocks noChangeArrowheads="1"/>
          </p:cNvSpPr>
          <p:nvPr/>
        </p:nvSpPr>
        <p:spPr bwMode="auto">
          <a:xfrm>
            <a:off x="6056313" y="3414713"/>
            <a:ext cx="57150" cy="13525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Rectangle 187"/>
          <p:cNvSpPr>
            <a:spLocks noChangeArrowheads="1"/>
          </p:cNvSpPr>
          <p:nvPr/>
        </p:nvSpPr>
        <p:spPr bwMode="auto">
          <a:xfrm>
            <a:off x="6256338" y="3748088"/>
            <a:ext cx="57150" cy="10191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Rectangle 188"/>
          <p:cNvSpPr>
            <a:spLocks noChangeArrowheads="1"/>
          </p:cNvSpPr>
          <p:nvPr/>
        </p:nvSpPr>
        <p:spPr bwMode="auto">
          <a:xfrm>
            <a:off x="6446838" y="4357688"/>
            <a:ext cx="57150" cy="409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Rectangle 189"/>
          <p:cNvSpPr>
            <a:spLocks noChangeArrowheads="1"/>
          </p:cNvSpPr>
          <p:nvPr/>
        </p:nvSpPr>
        <p:spPr bwMode="auto">
          <a:xfrm>
            <a:off x="6646863" y="4672013"/>
            <a:ext cx="57150" cy="952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Rectangle 190"/>
          <p:cNvSpPr>
            <a:spLocks noChangeArrowheads="1"/>
          </p:cNvSpPr>
          <p:nvPr/>
        </p:nvSpPr>
        <p:spPr bwMode="auto">
          <a:xfrm>
            <a:off x="68468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Rectangle 191"/>
          <p:cNvSpPr>
            <a:spLocks noChangeArrowheads="1"/>
          </p:cNvSpPr>
          <p:nvPr/>
        </p:nvSpPr>
        <p:spPr bwMode="auto">
          <a:xfrm>
            <a:off x="5332413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Rectangle 192"/>
          <p:cNvSpPr>
            <a:spLocks noChangeArrowheads="1"/>
          </p:cNvSpPr>
          <p:nvPr/>
        </p:nvSpPr>
        <p:spPr bwMode="auto">
          <a:xfrm>
            <a:off x="5522913" y="4757738"/>
            <a:ext cx="57150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193"/>
          <p:cNvSpPr>
            <a:spLocks noChangeArrowheads="1"/>
          </p:cNvSpPr>
          <p:nvPr/>
        </p:nvSpPr>
        <p:spPr bwMode="auto">
          <a:xfrm>
            <a:off x="5722938" y="4748213"/>
            <a:ext cx="57150" cy="190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Rectangle 194"/>
          <p:cNvSpPr>
            <a:spLocks noChangeArrowheads="1"/>
          </p:cNvSpPr>
          <p:nvPr/>
        </p:nvSpPr>
        <p:spPr bwMode="auto">
          <a:xfrm>
            <a:off x="5922963" y="4738688"/>
            <a:ext cx="47625" cy="28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Rectangle 195"/>
          <p:cNvSpPr>
            <a:spLocks noChangeArrowheads="1"/>
          </p:cNvSpPr>
          <p:nvPr/>
        </p:nvSpPr>
        <p:spPr bwMode="auto">
          <a:xfrm>
            <a:off x="6113463" y="4710113"/>
            <a:ext cx="57150" cy="571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Rectangle 196"/>
          <p:cNvSpPr>
            <a:spLocks noChangeArrowheads="1"/>
          </p:cNvSpPr>
          <p:nvPr/>
        </p:nvSpPr>
        <p:spPr bwMode="auto">
          <a:xfrm>
            <a:off x="6313488" y="4614863"/>
            <a:ext cx="47625" cy="1524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Rectangle 197"/>
          <p:cNvSpPr>
            <a:spLocks noChangeArrowheads="1"/>
          </p:cNvSpPr>
          <p:nvPr/>
        </p:nvSpPr>
        <p:spPr bwMode="auto">
          <a:xfrm>
            <a:off x="6503988" y="4443413"/>
            <a:ext cx="57150" cy="3238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Rectangle 198"/>
          <p:cNvSpPr>
            <a:spLocks noChangeArrowheads="1"/>
          </p:cNvSpPr>
          <p:nvPr/>
        </p:nvSpPr>
        <p:spPr bwMode="auto">
          <a:xfrm>
            <a:off x="6704013" y="4138613"/>
            <a:ext cx="57150" cy="6286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Rectangle 199"/>
          <p:cNvSpPr>
            <a:spLocks noChangeArrowheads="1"/>
          </p:cNvSpPr>
          <p:nvPr/>
        </p:nvSpPr>
        <p:spPr bwMode="auto">
          <a:xfrm>
            <a:off x="6904038" y="3595688"/>
            <a:ext cx="47625" cy="1171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Rectangle 200"/>
          <p:cNvSpPr>
            <a:spLocks noChangeArrowheads="1"/>
          </p:cNvSpPr>
          <p:nvPr/>
        </p:nvSpPr>
        <p:spPr bwMode="auto">
          <a:xfrm>
            <a:off x="7094538" y="2747963"/>
            <a:ext cx="57150" cy="20193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Rectangle 201"/>
          <p:cNvSpPr>
            <a:spLocks noChangeArrowheads="1"/>
          </p:cNvSpPr>
          <p:nvPr/>
        </p:nvSpPr>
        <p:spPr bwMode="auto">
          <a:xfrm>
            <a:off x="7294563" y="2138363"/>
            <a:ext cx="47625" cy="26289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Rectangle 202"/>
          <p:cNvSpPr>
            <a:spLocks noChangeArrowheads="1"/>
          </p:cNvSpPr>
          <p:nvPr/>
        </p:nvSpPr>
        <p:spPr bwMode="auto">
          <a:xfrm>
            <a:off x="7485063" y="2205038"/>
            <a:ext cx="57150" cy="25622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Rectangle 203"/>
          <p:cNvSpPr>
            <a:spLocks noChangeArrowheads="1"/>
          </p:cNvSpPr>
          <p:nvPr/>
        </p:nvSpPr>
        <p:spPr bwMode="auto">
          <a:xfrm>
            <a:off x="7685088" y="3157538"/>
            <a:ext cx="47625" cy="16097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Rectangle 204"/>
          <p:cNvSpPr>
            <a:spLocks noChangeArrowheads="1"/>
          </p:cNvSpPr>
          <p:nvPr/>
        </p:nvSpPr>
        <p:spPr bwMode="auto">
          <a:xfrm>
            <a:off x="7875588" y="4148138"/>
            <a:ext cx="57150" cy="6191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Rectangle 205"/>
          <p:cNvSpPr>
            <a:spLocks noChangeArrowheads="1"/>
          </p:cNvSpPr>
          <p:nvPr/>
        </p:nvSpPr>
        <p:spPr bwMode="auto">
          <a:xfrm>
            <a:off x="8075613" y="4643438"/>
            <a:ext cx="57150" cy="1238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Rectangle 206"/>
          <p:cNvSpPr>
            <a:spLocks noChangeArrowheads="1"/>
          </p:cNvSpPr>
          <p:nvPr/>
        </p:nvSpPr>
        <p:spPr bwMode="auto">
          <a:xfrm>
            <a:off x="8275638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207"/>
          <p:cNvSpPr>
            <a:spLocks noChangeShapeType="1"/>
          </p:cNvSpPr>
          <p:nvPr/>
        </p:nvSpPr>
        <p:spPr bwMode="auto">
          <a:xfrm>
            <a:off x="922338" y="1671638"/>
            <a:ext cx="1587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208"/>
          <p:cNvSpPr>
            <a:spLocks noChangeShapeType="1"/>
          </p:cNvSpPr>
          <p:nvPr/>
        </p:nvSpPr>
        <p:spPr bwMode="auto">
          <a:xfrm>
            <a:off x="884238" y="47672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8" name="Line 209"/>
          <p:cNvSpPr>
            <a:spLocks noChangeShapeType="1"/>
          </p:cNvSpPr>
          <p:nvPr/>
        </p:nvSpPr>
        <p:spPr bwMode="auto">
          <a:xfrm>
            <a:off x="884238" y="44243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9" name="Line 210"/>
          <p:cNvSpPr>
            <a:spLocks noChangeShapeType="1"/>
          </p:cNvSpPr>
          <p:nvPr/>
        </p:nvSpPr>
        <p:spPr bwMode="auto">
          <a:xfrm>
            <a:off x="884238" y="40814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0" name="Line 211"/>
          <p:cNvSpPr>
            <a:spLocks noChangeShapeType="1"/>
          </p:cNvSpPr>
          <p:nvPr/>
        </p:nvSpPr>
        <p:spPr bwMode="auto">
          <a:xfrm>
            <a:off x="884238" y="37385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1" name="Line 212"/>
          <p:cNvSpPr>
            <a:spLocks noChangeShapeType="1"/>
          </p:cNvSpPr>
          <p:nvPr/>
        </p:nvSpPr>
        <p:spPr bwMode="auto">
          <a:xfrm>
            <a:off x="884238" y="33956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2" name="Line 213"/>
          <p:cNvSpPr>
            <a:spLocks noChangeShapeType="1"/>
          </p:cNvSpPr>
          <p:nvPr/>
        </p:nvSpPr>
        <p:spPr bwMode="auto">
          <a:xfrm>
            <a:off x="884238" y="30432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3" name="Line 214"/>
          <p:cNvSpPr>
            <a:spLocks noChangeShapeType="1"/>
          </p:cNvSpPr>
          <p:nvPr/>
        </p:nvSpPr>
        <p:spPr bwMode="auto">
          <a:xfrm>
            <a:off x="884238" y="27003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Line 215"/>
          <p:cNvSpPr>
            <a:spLocks noChangeShapeType="1"/>
          </p:cNvSpPr>
          <p:nvPr/>
        </p:nvSpPr>
        <p:spPr bwMode="auto">
          <a:xfrm>
            <a:off x="884238" y="23574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Line 216"/>
          <p:cNvSpPr>
            <a:spLocks noChangeShapeType="1"/>
          </p:cNvSpPr>
          <p:nvPr/>
        </p:nvSpPr>
        <p:spPr bwMode="auto">
          <a:xfrm>
            <a:off x="884238" y="20145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Line 217"/>
          <p:cNvSpPr>
            <a:spLocks noChangeShapeType="1"/>
          </p:cNvSpPr>
          <p:nvPr/>
        </p:nvSpPr>
        <p:spPr bwMode="auto">
          <a:xfrm>
            <a:off x="884238" y="16716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7" name="Line 218"/>
          <p:cNvSpPr>
            <a:spLocks noChangeShapeType="1"/>
          </p:cNvSpPr>
          <p:nvPr/>
        </p:nvSpPr>
        <p:spPr bwMode="auto">
          <a:xfrm>
            <a:off x="922338" y="4767263"/>
            <a:ext cx="80391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8" name="Line 219"/>
          <p:cNvSpPr>
            <a:spLocks noChangeShapeType="1"/>
          </p:cNvSpPr>
          <p:nvPr/>
        </p:nvSpPr>
        <p:spPr bwMode="auto">
          <a:xfrm flipV="1">
            <a:off x="9223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9" name="Line 220"/>
          <p:cNvSpPr>
            <a:spLocks noChangeShapeType="1"/>
          </p:cNvSpPr>
          <p:nvPr/>
        </p:nvSpPr>
        <p:spPr bwMode="auto">
          <a:xfrm flipV="1">
            <a:off x="11223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0" name="Line 221"/>
          <p:cNvSpPr>
            <a:spLocks noChangeShapeType="1"/>
          </p:cNvSpPr>
          <p:nvPr/>
        </p:nvSpPr>
        <p:spPr bwMode="auto">
          <a:xfrm flipV="1">
            <a:off x="13128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1" name="Line 222"/>
          <p:cNvSpPr>
            <a:spLocks noChangeShapeType="1"/>
          </p:cNvSpPr>
          <p:nvPr/>
        </p:nvSpPr>
        <p:spPr bwMode="auto">
          <a:xfrm flipV="1">
            <a:off x="15128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2" name="Line 223"/>
          <p:cNvSpPr>
            <a:spLocks noChangeShapeType="1"/>
          </p:cNvSpPr>
          <p:nvPr/>
        </p:nvSpPr>
        <p:spPr bwMode="auto">
          <a:xfrm flipV="1">
            <a:off x="17033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3" name="Line 224"/>
          <p:cNvSpPr>
            <a:spLocks noChangeShapeType="1"/>
          </p:cNvSpPr>
          <p:nvPr/>
        </p:nvSpPr>
        <p:spPr bwMode="auto">
          <a:xfrm flipV="1">
            <a:off x="19034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4" name="Line 225"/>
          <p:cNvSpPr>
            <a:spLocks noChangeShapeType="1"/>
          </p:cNvSpPr>
          <p:nvPr/>
        </p:nvSpPr>
        <p:spPr bwMode="auto">
          <a:xfrm flipV="1">
            <a:off x="21034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5" name="Line 226"/>
          <p:cNvSpPr>
            <a:spLocks noChangeShapeType="1"/>
          </p:cNvSpPr>
          <p:nvPr/>
        </p:nvSpPr>
        <p:spPr bwMode="auto">
          <a:xfrm flipV="1">
            <a:off x="22939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6" name="Line 227"/>
          <p:cNvSpPr>
            <a:spLocks noChangeShapeType="1"/>
          </p:cNvSpPr>
          <p:nvPr/>
        </p:nvSpPr>
        <p:spPr bwMode="auto">
          <a:xfrm flipV="1">
            <a:off x="24939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7" name="Line 228"/>
          <p:cNvSpPr>
            <a:spLocks noChangeShapeType="1"/>
          </p:cNvSpPr>
          <p:nvPr/>
        </p:nvSpPr>
        <p:spPr bwMode="auto">
          <a:xfrm flipV="1">
            <a:off x="26844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8" name="Line 229"/>
          <p:cNvSpPr>
            <a:spLocks noChangeShapeType="1"/>
          </p:cNvSpPr>
          <p:nvPr/>
        </p:nvSpPr>
        <p:spPr bwMode="auto">
          <a:xfrm flipV="1">
            <a:off x="28844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9" name="Line 230"/>
          <p:cNvSpPr>
            <a:spLocks noChangeShapeType="1"/>
          </p:cNvSpPr>
          <p:nvPr/>
        </p:nvSpPr>
        <p:spPr bwMode="auto">
          <a:xfrm flipV="1">
            <a:off x="30749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0" name="Line 231"/>
          <p:cNvSpPr>
            <a:spLocks noChangeShapeType="1"/>
          </p:cNvSpPr>
          <p:nvPr/>
        </p:nvSpPr>
        <p:spPr bwMode="auto">
          <a:xfrm flipV="1">
            <a:off x="32750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1" name="Line 232"/>
          <p:cNvSpPr>
            <a:spLocks noChangeShapeType="1"/>
          </p:cNvSpPr>
          <p:nvPr/>
        </p:nvSpPr>
        <p:spPr bwMode="auto">
          <a:xfrm flipV="1">
            <a:off x="34750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2" name="Line 233"/>
          <p:cNvSpPr>
            <a:spLocks noChangeShapeType="1"/>
          </p:cNvSpPr>
          <p:nvPr/>
        </p:nvSpPr>
        <p:spPr bwMode="auto">
          <a:xfrm flipV="1">
            <a:off x="36655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3" name="Line 234"/>
          <p:cNvSpPr>
            <a:spLocks noChangeShapeType="1"/>
          </p:cNvSpPr>
          <p:nvPr/>
        </p:nvSpPr>
        <p:spPr bwMode="auto">
          <a:xfrm flipV="1">
            <a:off x="38655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4" name="Line 235"/>
          <p:cNvSpPr>
            <a:spLocks noChangeShapeType="1"/>
          </p:cNvSpPr>
          <p:nvPr/>
        </p:nvSpPr>
        <p:spPr bwMode="auto">
          <a:xfrm flipV="1">
            <a:off x="40560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5" name="Line 236"/>
          <p:cNvSpPr>
            <a:spLocks noChangeShapeType="1"/>
          </p:cNvSpPr>
          <p:nvPr/>
        </p:nvSpPr>
        <p:spPr bwMode="auto">
          <a:xfrm flipV="1">
            <a:off x="42560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6" name="Line 237"/>
          <p:cNvSpPr>
            <a:spLocks noChangeShapeType="1"/>
          </p:cNvSpPr>
          <p:nvPr/>
        </p:nvSpPr>
        <p:spPr bwMode="auto">
          <a:xfrm flipV="1">
            <a:off x="44561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7" name="Line 238"/>
          <p:cNvSpPr>
            <a:spLocks noChangeShapeType="1"/>
          </p:cNvSpPr>
          <p:nvPr/>
        </p:nvSpPr>
        <p:spPr bwMode="auto">
          <a:xfrm flipV="1">
            <a:off x="46466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8" name="Line 239"/>
          <p:cNvSpPr>
            <a:spLocks noChangeShapeType="1"/>
          </p:cNvSpPr>
          <p:nvPr/>
        </p:nvSpPr>
        <p:spPr bwMode="auto">
          <a:xfrm flipV="1">
            <a:off x="48466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9" name="Line 240"/>
          <p:cNvSpPr>
            <a:spLocks noChangeShapeType="1"/>
          </p:cNvSpPr>
          <p:nvPr/>
        </p:nvSpPr>
        <p:spPr bwMode="auto">
          <a:xfrm flipV="1">
            <a:off x="50371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0" name="Line 241"/>
          <p:cNvSpPr>
            <a:spLocks noChangeShapeType="1"/>
          </p:cNvSpPr>
          <p:nvPr/>
        </p:nvSpPr>
        <p:spPr bwMode="auto">
          <a:xfrm flipV="1">
            <a:off x="52371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1" name="Line 242"/>
          <p:cNvSpPr>
            <a:spLocks noChangeShapeType="1"/>
          </p:cNvSpPr>
          <p:nvPr/>
        </p:nvSpPr>
        <p:spPr bwMode="auto">
          <a:xfrm flipV="1">
            <a:off x="54276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2" name="Line 243"/>
          <p:cNvSpPr>
            <a:spLocks noChangeShapeType="1"/>
          </p:cNvSpPr>
          <p:nvPr/>
        </p:nvSpPr>
        <p:spPr bwMode="auto">
          <a:xfrm flipV="1">
            <a:off x="56276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3" name="Line 244"/>
          <p:cNvSpPr>
            <a:spLocks noChangeShapeType="1"/>
          </p:cNvSpPr>
          <p:nvPr/>
        </p:nvSpPr>
        <p:spPr bwMode="auto">
          <a:xfrm flipV="1">
            <a:off x="58277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4" name="Line 245"/>
          <p:cNvSpPr>
            <a:spLocks noChangeShapeType="1"/>
          </p:cNvSpPr>
          <p:nvPr/>
        </p:nvSpPr>
        <p:spPr bwMode="auto">
          <a:xfrm flipV="1">
            <a:off x="60182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5" name="Line 246"/>
          <p:cNvSpPr>
            <a:spLocks noChangeShapeType="1"/>
          </p:cNvSpPr>
          <p:nvPr/>
        </p:nvSpPr>
        <p:spPr bwMode="auto">
          <a:xfrm flipV="1">
            <a:off x="62182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6" name="Line 247"/>
          <p:cNvSpPr>
            <a:spLocks noChangeShapeType="1"/>
          </p:cNvSpPr>
          <p:nvPr/>
        </p:nvSpPr>
        <p:spPr bwMode="auto">
          <a:xfrm flipV="1">
            <a:off x="64087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7" name="Line 248"/>
          <p:cNvSpPr>
            <a:spLocks noChangeShapeType="1"/>
          </p:cNvSpPr>
          <p:nvPr/>
        </p:nvSpPr>
        <p:spPr bwMode="auto">
          <a:xfrm flipV="1">
            <a:off x="66087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8" name="Line 249"/>
          <p:cNvSpPr>
            <a:spLocks noChangeShapeType="1"/>
          </p:cNvSpPr>
          <p:nvPr/>
        </p:nvSpPr>
        <p:spPr bwMode="auto">
          <a:xfrm flipV="1">
            <a:off x="68087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9" name="Line 250"/>
          <p:cNvSpPr>
            <a:spLocks noChangeShapeType="1"/>
          </p:cNvSpPr>
          <p:nvPr/>
        </p:nvSpPr>
        <p:spPr bwMode="auto">
          <a:xfrm flipV="1">
            <a:off x="69992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0" name="Line 251"/>
          <p:cNvSpPr>
            <a:spLocks noChangeShapeType="1"/>
          </p:cNvSpPr>
          <p:nvPr/>
        </p:nvSpPr>
        <p:spPr bwMode="auto">
          <a:xfrm flipV="1">
            <a:off x="71993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1" name="Line 252"/>
          <p:cNvSpPr>
            <a:spLocks noChangeShapeType="1"/>
          </p:cNvSpPr>
          <p:nvPr/>
        </p:nvSpPr>
        <p:spPr bwMode="auto">
          <a:xfrm flipV="1">
            <a:off x="73898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2" name="Line 253"/>
          <p:cNvSpPr>
            <a:spLocks noChangeShapeType="1"/>
          </p:cNvSpPr>
          <p:nvPr/>
        </p:nvSpPr>
        <p:spPr bwMode="auto">
          <a:xfrm flipV="1">
            <a:off x="75898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3" name="Line 254"/>
          <p:cNvSpPr>
            <a:spLocks noChangeShapeType="1"/>
          </p:cNvSpPr>
          <p:nvPr/>
        </p:nvSpPr>
        <p:spPr bwMode="auto">
          <a:xfrm flipV="1">
            <a:off x="77803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4" name="Line 255"/>
          <p:cNvSpPr>
            <a:spLocks noChangeShapeType="1"/>
          </p:cNvSpPr>
          <p:nvPr/>
        </p:nvSpPr>
        <p:spPr bwMode="auto">
          <a:xfrm flipV="1">
            <a:off x="79803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5" name="Line 256"/>
          <p:cNvSpPr>
            <a:spLocks noChangeShapeType="1"/>
          </p:cNvSpPr>
          <p:nvPr/>
        </p:nvSpPr>
        <p:spPr bwMode="auto">
          <a:xfrm flipV="1">
            <a:off x="81803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6" name="Line 257"/>
          <p:cNvSpPr>
            <a:spLocks noChangeShapeType="1"/>
          </p:cNvSpPr>
          <p:nvPr/>
        </p:nvSpPr>
        <p:spPr bwMode="auto">
          <a:xfrm flipV="1">
            <a:off x="83708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7" name="Line 258"/>
          <p:cNvSpPr>
            <a:spLocks noChangeShapeType="1"/>
          </p:cNvSpPr>
          <p:nvPr/>
        </p:nvSpPr>
        <p:spPr bwMode="auto">
          <a:xfrm flipV="1">
            <a:off x="85709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8" name="Line 259"/>
          <p:cNvSpPr>
            <a:spLocks noChangeShapeType="1"/>
          </p:cNvSpPr>
          <p:nvPr/>
        </p:nvSpPr>
        <p:spPr bwMode="auto">
          <a:xfrm flipV="1">
            <a:off x="87614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9" name="Line 260"/>
          <p:cNvSpPr>
            <a:spLocks noChangeShapeType="1"/>
          </p:cNvSpPr>
          <p:nvPr/>
        </p:nvSpPr>
        <p:spPr bwMode="auto">
          <a:xfrm flipV="1">
            <a:off x="89614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0" name="Rectangle 261"/>
          <p:cNvSpPr>
            <a:spLocks noChangeArrowheads="1"/>
          </p:cNvSpPr>
          <p:nvPr/>
        </p:nvSpPr>
        <p:spPr bwMode="auto">
          <a:xfrm>
            <a:off x="531813" y="469106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36961" name="Rectangle 262"/>
          <p:cNvSpPr>
            <a:spLocks noChangeArrowheads="1"/>
          </p:cNvSpPr>
          <p:nvPr/>
        </p:nvSpPr>
        <p:spPr bwMode="auto">
          <a:xfrm>
            <a:off x="331788" y="43481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1000</a:t>
            </a:r>
          </a:p>
        </p:txBody>
      </p:sp>
      <p:sp>
        <p:nvSpPr>
          <p:cNvPr id="36962" name="Rectangle 263"/>
          <p:cNvSpPr>
            <a:spLocks noChangeArrowheads="1"/>
          </p:cNvSpPr>
          <p:nvPr/>
        </p:nvSpPr>
        <p:spPr bwMode="auto">
          <a:xfrm>
            <a:off x="331788" y="40052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2000</a:t>
            </a:r>
          </a:p>
        </p:txBody>
      </p:sp>
      <p:sp>
        <p:nvSpPr>
          <p:cNvPr id="36963" name="Rectangle 264"/>
          <p:cNvSpPr>
            <a:spLocks noChangeArrowheads="1"/>
          </p:cNvSpPr>
          <p:nvPr/>
        </p:nvSpPr>
        <p:spPr bwMode="auto">
          <a:xfrm>
            <a:off x="331788" y="36623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3000</a:t>
            </a:r>
          </a:p>
        </p:txBody>
      </p:sp>
      <p:sp>
        <p:nvSpPr>
          <p:cNvPr id="36964" name="Rectangle 265"/>
          <p:cNvSpPr>
            <a:spLocks noChangeArrowheads="1"/>
          </p:cNvSpPr>
          <p:nvPr/>
        </p:nvSpPr>
        <p:spPr bwMode="auto">
          <a:xfrm>
            <a:off x="331788" y="3319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4000</a:t>
            </a:r>
          </a:p>
        </p:txBody>
      </p:sp>
      <p:sp>
        <p:nvSpPr>
          <p:cNvPr id="36965" name="Rectangle 266"/>
          <p:cNvSpPr>
            <a:spLocks noChangeArrowheads="1"/>
          </p:cNvSpPr>
          <p:nvPr/>
        </p:nvSpPr>
        <p:spPr bwMode="auto">
          <a:xfrm>
            <a:off x="331788" y="29670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5000</a:t>
            </a:r>
          </a:p>
        </p:txBody>
      </p:sp>
      <p:sp>
        <p:nvSpPr>
          <p:cNvPr id="36966" name="Rectangle 267"/>
          <p:cNvSpPr>
            <a:spLocks noChangeArrowheads="1"/>
          </p:cNvSpPr>
          <p:nvPr/>
        </p:nvSpPr>
        <p:spPr bwMode="auto">
          <a:xfrm>
            <a:off x="331788" y="26241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6000</a:t>
            </a:r>
          </a:p>
        </p:txBody>
      </p:sp>
      <p:sp>
        <p:nvSpPr>
          <p:cNvPr id="36967" name="Rectangle 268"/>
          <p:cNvSpPr>
            <a:spLocks noChangeArrowheads="1"/>
          </p:cNvSpPr>
          <p:nvPr/>
        </p:nvSpPr>
        <p:spPr bwMode="auto">
          <a:xfrm>
            <a:off x="331788" y="22812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7000</a:t>
            </a:r>
          </a:p>
        </p:txBody>
      </p:sp>
      <p:sp>
        <p:nvSpPr>
          <p:cNvPr id="36968" name="Rectangle 269"/>
          <p:cNvSpPr>
            <a:spLocks noChangeArrowheads="1"/>
          </p:cNvSpPr>
          <p:nvPr/>
        </p:nvSpPr>
        <p:spPr bwMode="auto">
          <a:xfrm>
            <a:off x="331788" y="19383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8000</a:t>
            </a:r>
          </a:p>
        </p:txBody>
      </p:sp>
      <p:sp>
        <p:nvSpPr>
          <p:cNvPr id="36969" name="Rectangle 270"/>
          <p:cNvSpPr>
            <a:spLocks noChangeArrowheads="1"/>
          </p:cNvSpPr>
          <p:nvPr/>
        </p:nvSpPr>
        <p:spPr bwMode="auto">
          <a:xfrm>
            <a:off x="331788" y="15954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9000</a:t>
            </a:r>
          </a:p>
        </p:txBody>
      </p:sp>
      <p:sp>
        <p:nvSpPr>
          <p:cNvPr id="36970" name="Rectangle 271"/>
          <p:cNvSpPr>
            <a:spLocks noChangeArrowheads="1"/>
          </p:cNvSpPr>
          <p:nvPr/>
        </p:nvSpPr>
        <p:spPr bwMode="auto">
          <a:xfrm>
            <a:off x="950913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40</a:t>
            </a:r>
          </a:p>
        </p:txBody>
      </p:sp>
      <p:sp>
        <p:nvSpPr>
          <p:cNvPr id="36971" name="Rectangle 276"/>
          <p:cNvSpPr>
            <a:spLocks noChangeArrowheads="1"/>
          </p:cNvSpPr>
          <p:nvPr/>
        </p:nvSpPr>
        <p:spPr bwMode="auto">
          <a:xfrm>
            <a:off x="1931988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45</a:t>
            </a:r>
          </a:p>
        </p:txBody>
      </p:sp>
      <p:sp>
        <p:nvSpPr>
          <p:cNvPr id="36972" name="Rectangle 281"/>
          <p:cNvSpPr>
            <a:spLocks noChangeArrowheads="1"/>
          </p:cNvSpPr>
          <p:nvPr/>
        </p:nvSpPr>
        <p:spPr bwMode="auto">
          <a:xfrm>
            <a:off x="2913063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50</a:t>
            </a:r>
          </a:p>
        </p:txBody>
      </p:sp>
      <p:sp>
        <p:nvSpPr>
          <p:cNvPr id="36973" name="Rectangle 286"/>
          <p:cNvSpPr>
            <a:spLocks noChangeArrowheads="1"/>
          </p:cNvSpPr>
          <p:nvPr/>
        </p:nvSpPr>
        <p:spPr bwMode="auto">
          <a:xfrm>
            <a:off x="3894138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55</a:t>
            </a:r>
          </a:p>
        </p:txBody>
      </p:sp>
      <p:sp>
        <p:nvSpPr>
          <p:cNvPr id="36974" name="Rectangle 291"/>
          <p:cNvSpPr>
            <a:spLocks noChangeArrowheads="1"/>
          </p:cNvSpPr>
          <p:nvPr/>
        </p:nvSpPr>
        <p:spPr bwMode="auto">
          <a:xfrm>
            <a:off x="4875213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60</a:t>
            </a:r>
          </a:p>
        </p:txBody>
      </p:sp>
      <p:sp>
        <p:nvSpPr>
          <p:cNvPr id="36975" name="Rectangle 296"/>
          <p:cNvSpPr>
            <a:spLocks noChangeArrowheads="1"/>
          </p:cNvSpPr>
          <p:nvPr/>
        </p:nvSpPr>
        <p:spPr bwMode="auto">
          <a:xfrm>
            <a:off x="5856288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65</a:t>
            </a:r>
          </a:p>
        </p:txBody>
      </p:sp>
      <p:sp>
        <p:nvSpPr>
          <p:cNvPr id="36976" name="Rectangle 301"/>
          <p:cNvSpPr>
            <a:spLocks noChangeArrowheads="1"/>
          </p:cNvSpPr>
          <p:nvPr/>
        </p:nvSpPr>
        <p:spPr bwMode="auto">
          <a:xfrm>
            <a:off x="6837363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70</a:t>
            </a:r>
          </a:p>
        </p:txBody>
      </p:sp>
      <p:sp>
        <p:nvSpPr>
          <p:cNvPr id="36977" name="Rectangle 306"/>
          <p:cNvSpPr>
            <a:spLocks noChangeArrowheads="1"/>
          </p:cNvSpPr>
          <p:nvPr/>
        </p:nvSpPr>
        <p:spPr bwMode="auto">
          <a:xfrm>
            <a:off x="7818438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75</a:t>
            </a:r>
          </a:p>
        </p:txBody>
      </p:sp>
      <p:sp>
        <p:nvSpPr>
          <p:cNvPr id="36978" name="Rectangle 311"/>
          <p:cNvSpPr>
            <a:spLocks noChangeArrowheads="1"/>
          </p:cNvSpPr>
          <p:nvPr/>
        </p:nvSpPr>
        <p:spPr bwMode="auto">
          <a:xfrm>
            <a:off x="8799513" y="48720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80</a:t>
            </a:r>
          </a:p>
        </p:txBody>
      </p:sp>
      <p:sp>
        <p:nvSpPr>
          <p:cNvPr id="36979" name="Rectangle 312"/>
          <p:cNvSpPr>
            <a:spLocks noChangeArrowheads="1"/>
          </p:cNvSpPr>
          <p:nvPr/>
        </p:nvSpPr>
        <p:spPr bwMode="auto">
          <a:xfrm>
            <a:off x="3627438" y="5253038"/>
            <a:ext cx="322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/>
              <a:t>Reliability for PTA protein (%)</a:t>
            </a:r>
            <a:endParaRPr lang="en-US" sz="1800"/>
          </a:p>
        </p:txBody>
      </p:sp>
      <p:sp>
        <p:nvSpPr>
          <p:cNvPr id="36980" name="Rectangle 313"/>
          <p:cNvSpPr>
            <a:spLocks noChangeArrowheads="1"/>
          </p:cNvSpPr>
          <p:nvPr/>
        </p:nvSpPr>
        <p:spPr bwMode="auto">
          <a:xfrm rot="-5400000">
            <a:off x="-891381" y="3032919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/>
              <a:t>Number of animals</a:t>
            </a:r>
            <a:endParaRPr lang="en-US" sz="1800"/>
          </a:p>
        </p:txBody>
      </p:sp>
      <p:sp>
        <p:nvSpPr>
          <p:cNvPr id="36981" name="Rectangle 316"/>
          <p:cNvSpPr>
            <a:spLocks noChangeArrowheads="1"/>
          </p:cNvSpPr>
          <p:nvPr/>
        </p:nvSpPr>
        <p:spPr bwMode="auto">
          <a:xfrm>
            <a:off x="1543050" y="1892300"/>
            <a:ext cx="171450" cy="171450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Rectangle 317"/>
          <p:cNvSpPr>
            <a:spLocks noChangeArrowheads="1"/>
          </p:cNvSpPr>
          <p:nvPr/>
        </p:nvSpPr>
        <p:spPr bwMode="auto">
          <a:xfrm>
            <a:off x="1549400" y="2171700"/>
            <a:ext cx="171450" cy="171450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Text Box 318"/>
          <p:cNvSpPr txBox="1">
            <a:spLocks noChangeArrowheads="1"/>
          </p:cNvSpPr>
          <p:nvPr/>
        </p:nvSpPr>
        <p:spPr bwMode="auto">
          <a:xfrm>
            <a:off x="1692275" y="208280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3K genotypes</a:t>
            </a:r>
          </a:p>
        </p:txBody>
      </p:sp>
      <p:sp>
        <p:nvSpPr>
          <p:cNvPr id="36984" name="Text Box 319"/>
          <p:cNvSpPr txBox="1">
            <a:spLocks noChangeArrowheads="1"/>
          </p:cNvSpPr>
          <p:nvPr/>
        </p:nvSpPr>
        <p:spPr bwMode="auto">
          <a:xfrm>
            <a:off x="1717675" y="1773238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50K genotypes</a:t>
            </a:r>
          </a:p>
        </p:txBody>
      </p:sp>
    </p:spTree>
    <p:extLst>
      <p:ext uri="{BB962C8B-B14F-4D97-AF65-F5344CB8AC3E}">
        <p14:creationId xmlns:p14="http://schemas.microsoft.com/office/powerpoint/2010/main" val="31902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Use of genomic evaluations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2832100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Determine which young bulls to bring into AI service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Use to select mating sires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Pick bull dams 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Market semen from 2-year-old bulls</a:t>
            </a:r>
          </a:p>
        </p:txBody>
      </p:sp>
    </p:spTree>
    <p:extLst>
      <p:ext uri="{BB962C8B-B14F-4D97-AF65-F5344CB8AC3E}">
        <p14:creationId xmlns:p14="http://schemas.microsoft.com/office/powerpoint/2010/main" val="243273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Data Collection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10845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Monthly recording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Milk yields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Fat and Protein percentages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Somatic Cell Count  (Mastitis indicator)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Visual appraisal for type traits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Breed Associations record pedigree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Calving difficulty and Stillbirth</a:t>
            </a:r>
          </a:p>
        </p:txBody>
      </p:sp>
    </p:spTree>
    <p:extLst>
      <p:ext uri="{BB962C8B-B14F-4D97-AF65-F5344CB8AC3E}">
        <p14:creationId xmlns:p14="http://schemas.microsoft.com/office/powerpoint/2010/main" val="33235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Use of LD genomic evaluations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92747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Sort heifers for breeding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Flush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>
                <a:latin typeface="Humnst777 BT" charset="0"/>
              </a:rPr>
              <a:t>Sexed semen</a:t>
            </a:r>
          </a:p>
          <a:p>
            <a:pPr marL="593725" lvl="1" eaLnBrk="1" hangingPunct="1"/>
            <a:r>
              <a:rPr lang="en-US" sz="2400">
                <a:latin typeface="Humnst777 BT" charset="0"/>
              </a:rPr>
              <a:t>Beef bull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Confirm parentage to avoid inbreeding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Predict inbreeding depression better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Precision mating considering genomics </a:t>
            </a:r>
            <a:r>
              <a:rPr lang="en-US" sz="2400">
                <a:solidFill>
                  <a:srgbClr val="FFFF00"/>
                </a:solidFill>
                <a:latin typeface="Humnst777 BT" charset="0"/>
              </a:rPr>
              <a:t>(future)</a:t>
            </a:r>
          </a:p>
        </p:txBody>
      </p:sp>
    </p:spTree>
    <p:extLst>
      <p:ext uri="{BB962C8B-B14F-4D97-AF65-F5344CB8AC3E}">
        <p14:creationId xmlns:p14="http://schemas.microsoft.com/office/powerpoint/2010/main" val="306860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Ways to increase accuracy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079875"/>
          </a:xfrm>
        </p:spPr>
        <p:txBody>
          <a:bodyPr/>
          <a:lstStyle/>
          <a:p>
            <a:pPr marL="319088" indent="-319088" eaLnBrk="1" hangingPunct="1"/>
            <a:r>
              <a:rPr lang="en-AU" sz="2400">
                <a:latin typeface="Humnst777 BT" charset="0"/>
              </a:rPr>
              <a:t>Automatic addition of traditional evaluations of genotyped bulls when reach 5 years of age </a:t>
            </a:r>
            <a:endParaRPr lang="en-US" sz="2400">
              <a:latin typeface="Humnst777 BT" charset="0"/>
            </a:endParaRP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Possible genotyping of 10,000 bulls with semen in repository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Collaboration with more countries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Use of more SNP from HD chips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Full sequencing – Identify causative mutations</a:t>
            </a:r>
          </a:p>
        </p:txBody>
      </p:sp>
    </p:spTree>
    <p:extLst>
      <p:ext uri="{BB962C8B-B14F-4D97-AF65-F5344CB8AC3E}">
        <p14:creationId xmlns:p14="http://schemas.microsoft.com/office/powerpoint/2010/main" val="202831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Application to more traits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494213"/>
          </a:xfrm>
        </p:spPr>
        <p:txBody>
          <a:bodyPr/>
          <a:lstStyle/>
          <a:p>
            <a:pPr marL="319088" indent="-319088" eaLnBrk="1" hangingPunct="1">
              <a:spcAft>
                <a:spcPts val="3000"/>
              </a:spcAft>
            </a:pPr>
            <a:r>
              <a:rPr lang="en-AU" sz="2400">
                <a:latin typeface="Humnst777 BT" charset="0"/>
              </a:rPr>
              <a:t>Animal’s genotype is good for all traits </a:t>
            </a: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Traditional evaluations required for accurate estimates of SNP effects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Traditional evaluations not currently available for heat tolerance or feed efficiency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Research populations could provide data for traits that are expensive to measure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>
                <a:latin typeface="Humnst777 BT" charset="0"/>
              </a:rPr>
              <a:t>Will resulting evaluations work in target population?</a:t>
            </a:r>
          </a:p>
        </p:txBody>
      </p:sp>
    </p:spTree>
    <p:extLst>
      <p:ext uri="{BB962C8B-B14F-4D97-AF65-F5344CB8AC3E}">
        <p14:creationId xmlns:p14="http://schemas.microsoft.com/office/powerpoint/2010/main" val="320238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Impact on producers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94213"/>
          </a:xfrm>
        </p:spPr>
        <p:txBody>
          <a:bodyPr/>
          <a:lstStyle/>
          <a:p>
            <a:pPr marL="319088" indent="-319088" eaLnBrk="1" hangingPunct="1"/>
            <a:r>
              <a:rPr lang="en-US" sz="2400">
                <a:latin typeface="Humnst777 BT" charset="0"/>
              </a:rPr>
              <a:t>Young-bull evaluations with accuracy of early 1st­crop evaluations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AI organizations marketing genomically evaluated 2-year-olds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Genotype usually required for cow to be bull dam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Rate of genetic improvement likely to increase by up to 50%</a:t>
            </a:r>
          </a:p>
          <a:p>
            <a:pPr marL="319088" indent="-319088" eaLnBrk="1" hangingPunct="1"/>
            <a:r>
              <a:rPr lang="en-US" sz="2400">
                <a:latin typeface="Humnst777 BT" charset="0"/>
              </a:rPr>
              <a:t>Studs reducing progeny-test programs </a:t>
            </a:r>
          </a:p>
        </p:txBody>
      </p:sp>
    </p:spTree>
    <p:extLst>
      <p:ext uri="{BB962C8B-B14F-4D97-AF65-F5344CB8AC3E}">
        <p14:creationId xmlns:p14="http://schemas.microsoft.com/office/powerpoint/2010/main" val="23806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Summary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5114925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AU" sz="2400">
                <a:latin typeface="Humnst777 BT" charset="0"/>
              </a:rPr>
              <a:t>Extraordinarily rapid implementation of genomic 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AU" sz="2400">
                <a:latin typeface="Humnst777 BT" charset="0"/>
              </a:rPr>
              <a:t>Chips provide genotypes of high accuracy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AU" sz="2400">
                <a:latin typeface="Humnst777 BT" charset="0"/>
              </a:rPr>
              <a:t>Comprehensive checking insures quality of genotypes stored</a:t>
            </a:r>
            <a:endParaRPr lang="en-US" sz="2400">
              <a:latin typeface="Humnst777 BT" charset="0"/>
            </a:endParaRP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Young-bull acquisition and marketing now based on genomic 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>
                <a:latin typeface="Humnst777 BT" charset="0"/>
              </a:rPr>
              <a:t>Genotyping of many females because of lower cost low density chips</a:t>
            </a:r>
          </a:p>
        </p:txBody>
      </p:sp>
    </p:spTree>
    <p:extLst>
      <p:ext uri="{BB962C8B-B14F-4D97-AF65-F5344CB8AC3E}">
        <p14:creationId xmlns:p14="http://schemas.microsoft.com/office/powerpoint/2010/main" val="39458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umnst777 BT" charset="0"/>
              </a:rPr>
              <a:t>Why </a:t>
            </a:r>
            <a:r>
              <a:rPr lang="en-US" dirty="0" smtClean="0">
                <a:latin typeface="Humnst777 BT" charset="0"/>
              </a:rPr>
              <a:t>genomics </a:t>
            </a:r>
            <a:r>
              <a:rPr lang="en-US" dirty="0">
                <a:latin typeface="Humnst777 BT" charset="0"/>
              </a:rPr>
              <a:t>works in </a:t>
            </a:r>
            <a:r>
              <a:rPr lang="en-US" dirty="0" smtClean="0">
                <a:latin typeface="Humnst777 BT" charset="0"/>
              </a:rPr>
              <a:t>dairy</a:t>
            </a:r>
            <a:endParaRPr lang="en-US" dirty="0">
              <a:latin typeface="Humnst777 BT" charset="0"/>
            </a:endParaRP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510039" y="1371600"/>
            <a:ext cx="8226425" cy="4505849"/>
          </a:xfrm>
        </p:spPr>
        <p:txBody>
          <a:bodyPr/>
          <a:lstStyle/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Extensive historical data available 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 smtClean="0">
                <a:latin typeface="Humnst777 BT" charset="0"/>
              </a:rPr>
              <a:t>Well-developed </a:t>
            </a:r>
            <a:r>
              <a:rPr lang="en-US" sz="2400" dirty="0">
                <a:latin typeface="Humnst777 BT" charset="0"/>
              </a:rPr>
              <a:t>genetic evaluation program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Widespread use of AI sires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Progeny test programs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High valued animals, worth the cost of genotyping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Long generation interval which can be reduced substantially by genomics</a:t>
            </a:r>
          </a:p>
          <a:p>
            <a:pPr marL="319088" indent="-319088" eaLnBrk="1" hangingPunct="1">
              <a:spcAft>
                <a:spcPct val="70000"/>
              </a:spcAft>
              <a:buFont typeface="Monotype Sorts" charset="0"/>
              <a:buNone/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980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2007	</a:t>
            </a:r>
            <a:r>
              <a:rPr lang="en-US" sz="2400">
                <a:latin typeface="Humnst777 BT" charset="0"/>
              </a:rPr>
              <a:t>BovineSNP50 BeadChip available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Apr. 2008	</a:t>
            </a:r>
            <a:r>
              <a:rPr lang="en-US" sz="2400">
                <a:latin typeface="Humnst777 BT" charset="0"/>
              </a:rPr>
              <a:t>First unofficial evaluation 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Jan. 2009	</a:t>
            </a:r>
            <a:r>
              <a:rPr lang="en-US" sz="2400">
                <a:latin typeface="Humnst777 BT" charset="0"/>
              </a:rPr>
              <a:t>Genomic evaluations official for</a:t>
            </a:r>
          </a:p>
          <a:p>
            <a:pPr lvl="4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Holstein and Jersey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Aug. 2009	</a:t>
            </a:r>
            <a:r>
              <a:rPr lang="en-US" sz="2400">
                <a:latin typeface="Humnst777 BT" charset="0"/>
              </a:rPr>
              <a:t>Official for Brown Swiss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2010	</a:t>
            </a:r>
            <a:r>
              <a:rPr lang="en-US" sz="2400">
                <a:latin typeface="Humnst777 BT" charset="0"/>
              </a:rPr>
              <a:t>Unofficial evaluations from 3K chip</a:t>
            </a:r>
          </a:p>
          <a:p>
            <a:pPr marL="319088" indent="-319088" eaLnBrk="1" hangingPunct="1">
              <a:lnSpc>
                <a:spcPts val="2800"/>
              </a:lnSpc>
              <a:spcAft>
                <a:spcPts val="1800"/>
              </a:spcAft>
              <a:buFont typeface="Monotype Sorts" charset="0"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	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2010	</a:t>
            </a:r>
            <a:r>
              <a:rPr lang="en-US" sz="2400">
                <a:latin typeface="Humnst777 BT" charset="0"/>
              </a:rPr>
              <a:t>3K genomic evaluations to be official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2011</a:t>
            </a:r>
            <a:r>
              <a:rPr lang="en-US" sz="2400">
                <a:latin typeface="Humnst777 BT" charset="0"/>
              </a:rPr>
              <a:t> 	Infinium BovineLD BeadChip available</a:t>
            </a:r>
          </a:p>
        </p:txBody>
      </p:sp>
    </p:spTree>
    <p:extLst>
      <p:ext uri="{BB962C8B-B14F-4D97-AF65-F5344CB8AC3E}">
        <p14:creationId xmlns:p14="http://schemas.microsoft.com/office/powerpoint/2010/main" val="11568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>
                <a:latin typeface="Trebuchet MS" charset="0"/>
              </a:rPr>
              <a:t>Current sources of data</a:t>
            </a:r>
          </a:p>
        </p:txBody>
      </p:sp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609600" y="2995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724400" y="2995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667000" y="1852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724400" y="1304925"/>
            <a:ext cx="1728788" cy="989013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780213" y="1852613"/>
            <a:ext cx="1728787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7388" y="3128963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AIPL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72025" y="3128963"/>
            <a:ext cx="16303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CDCB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716213" y="1989138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NAAB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94250" y="1425575"/>
            <a:ext cx="16303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PDCA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24663" y="2001838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DHI</a:t>
            </a: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7008813" y="3910013"/>
            <a:ext cx="1728787" cy="989012"/>
          </a:xfrm>
          <a:prstGeom prst="ellipse">
            <a:avLst/>
          </a:prstGeom>
          <a:solidFill>
            <a:srgbClr val="FFFF00"/>
          </a:solidFill>
          <a:ln w="1908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002463" y="4219575"/>
            <a:ext cx="1793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313"/>
              </a:spcBef>
              <a:buClrTx/>
              <a:buFontTx/>
              <a:buNone/>
            </a:pPr>
            <a:r>
              <a:rPr lang="en-US" sz="2100" b="1">
                <a:solidFill>
                  <a:srgbClr val="3333CC"/>
                </a:solidFill>
                <a:latin typeface="Humnst777 BT" charset="0"/>
              </a:rPr>
              <a:t>Universities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88925" y="4424363"/>
            <a:ext cx="82057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AIPL</a:t>
            </a:r>
            <a:r>
              <a:rPr lang="en-US" sz="2000" b="1">
                <a:solidFill>
                  <a:srgbClr val="808080"/>
                </a:solidFill>
                <a:latin typeface="Humnst777 BT" charset="0"/>
              </a:rPr>
              <a:t> 	</a:t>
            </a:r>
            <a:r>
              <a:rPr lang="en-US" sz="2000" b="1">
                <a:latin typeface="Humnst777 BT" charset="0"/>
              </a:rPr>
              <a:t>Animal Improvement Programs Lab., USDA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CDCB</a:t>
            </a:r>
            <a:r>
              <a:rPr lang="en-US" sz="2000" b="1">
                <a:latin typeface="Humnst777 BT" charset="0"/>
              </a:rPr>
              <a:t>	Council on Dairy Cattle Breeding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DHI</a:t>
            </a:r>
            <a:r>
              <a:rPr lang="en-US" sz="2000" b="1">
                <a:latin typeface="Humnst777 BT" charset="0"/>
              </a:rPr>
              <a:t>	Dairy Herd Improvement (milk recording organizations)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NAAB</a:t>
            </a:r>
            <a:r>
              <a:rPr lang="en-US" sz="2000" b="1">
                <a:latin typeface="Humnst777 BT" charset="0"/>
              </a:rPr>
              <a:t>	National Association of Animal Breeders (AI)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PDCA</a:t>
            </a:r>
            <a:r>
              <a:rPr lang="en-US" sz="2000" b="1">
                <a:latin typeface="Humnst777 BT" charset="0"/>
              </a:rPr>
              <a:t>	Purebred Dairy Cattle Association (breed registries)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233863" y="2614613"/>
            <a:ext cx="727075" cy="527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200775" y="2611438"/>
            <a:ext cx="733425" cy="527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6364288" y="3635375"/>
            <a:ext cx="733425" cy="533400"/>
          </a:xfrm>
          <a:prstGeom prst="line">
            <a:avLst/>
          </a:prstGeom>
          <a:noFill/>
          <a:ln w="57240">
            <a:solidFill>
              <a:srgbClr val="FFFF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2355850" y="3479800"/>
            <a:ext cx="2366963" cy="1588"/>
          </a:xfrm>
          <a:prstGeom prst="line">
            <a:avLst/>
          </a:prstGeom>
          <a:noFill/>
          <a:ln w="76320" cap="rnd">
            <a:solidFill>
              <a:srgbClr val="FFFFFF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5599113" y="2276475"/>
            <a:ext cx="1587" cy="714375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7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>
                <a:latin typeface="Trebuchet MS" charset="0"/>
              </a:rPr>
              <a:t>Sources of genomic data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4591050" y="2528888"/>
            <a:ext cx="1588" cy="2422525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7102475" y="3122613"/>
            <a:ext cx="1600200" cy="1233487"/>
          </a:xfrm>
          <a:prstGeom prst="ellipse">
            <a:avLst/>
          </a:prstGeom>
          <a:solidFill>
            <a:srgbClr val="FFCC00"/>
          </a:solidFill>
          <a:ln w="1908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92950" y="3429000"/>
            <a:ext cx="16303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500" b="1">
                <a:solidFill>
                  <a:srgbClr val="3333CC"/>
                </a:solidFill>
              </a:rPr>
              <a:t>Genomic Evaluation Lab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829050" y="1295400"/>
            <a:ext cx="1600200" cy="1233488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741738" y="1608138"/>
            <a:ext cx="17573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Requester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(Ex: AI, breeds)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74663" y="3122613"/>
            <a:ext cx="1600200" cy="1233487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790950" y="4951413"/>
            <a:ext cx="1600200" cy="1233487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3451225"/>
            <a:ext cx="163036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Dairy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producers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776663" y="5270500"/>
            <a:ext cx="16303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DNA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laboratories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838325" y="2241550"/>
            <a:ext cx="2098675" cy="1162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194300" y="4111625"/>
            <a:ext cx="2057400" cy="11239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771650" y="4038600"/>
            <a:ext cx="2133600" cy="1173163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422900" y="2362200"/>
            <a:ext cx="1835150" cy="995363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276850" y="2286000"/>
            <a:ext cx="1873250" cy="1009650"/>
          </a:xfrm>
          <a:prstGeom prst="line">
            <a:avLst/>
          </a:prstGeom>
          <a:noFill/>
          <a:ln w="57240" cap="rnd">
            <a:solidFill>
              <a:srgbClr val="FFCC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 rot="19860000">
            <a:off x="1919288" y="24876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 rot="1740000">
            <a:off x="1857375" y="4602163"/>
            <a:ext cx="16303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368800" y="4086225"/>
            <a:ext cx="16303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 rot="19860000">
            <a:off x="5462588" y="46974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genotypes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 rot="1740000">
            <a:off x="5557838" y="248126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nominations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 rot="1740000">
            <a:off x="5348288" y="28305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>
                <a:solidFill>
                  <a:srgbClr val="FFCC00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349247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How does genetic selection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307815"/>
            <a:ext cx="8360461" cy="406265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how certain we are about our estimate of an animal’s genetic merit (genomics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smtClean="0"/>
              <a:t>how “picky”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</a:t>
            </a:r>
            <a:r>
              <a:rPr lang="en-US" sz="2400" dirty="0" smtClean="0"/>
              <a:t>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139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6425" cy="549275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Traditional evaluations 3X/year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52120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Yield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Milk, Fat, Protein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Type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Stature, Udder characteristics, feet and legs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Calving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Calving Ease, Stillbirth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Functional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Somatic Cell, Productive Life, Fertility</a:t>
            </a:r>
          </a:p>
        </p:txBody>
      </p:sp>
    </p:spTree>
    <p:extLst>
      <p:ext uri="{BB962C8B-B14F-4D97-AF65-F5344CB8AC3E}">
        <p14:creationId xmlns:p14="http://schemas.microsoft.com/office/powerpoint/2010/main" val="29278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Calculation of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idx="1"/>
          </p:nvPr>
        </p:nvSpPr>
        <p:spPr>
          <a:xfrm>
            <a:off x="510039" y="1371599"/>
            <a:ext cx="8226425" cy="4144724"/>
          </a:xfrm>
        </p:spPr>
        <p:txBody>
          <a:bodyPr/>
          <a:lstStyle/>
          <a:p>
            <a:pPr marL="341313" indent="-341313">
              <a:spcAft>
                <a:spcPts val="1600"/>
              </a:spcAft>
            </a:pPr>
            <a:r>
              <a:rPr lang="en-US" sz="2400" dirty="0" err="1">
                <a:solidFill>
                  <a:srgbClr val="FFFF00"/>
                </a:solidFill>
                <a:latin typeface="Humnst777 BT" charset="0"/>
              </a:rPr>
              <a:t>Deregressed</a:t>
            </a:r>
            <a:r>
              <a:rPr lang="en-US" sz="2400" dirty="0">
                <a:solidFill>
                  <a:srgbClr val="FFFF00"/>
                </a:solidFill>
                <a:latin typeface="Humnst777 BT" charset="0"/>
              </a:rPr>
              <a:t> </a:t>
            </a:r>
            <a:r>
              <a:rPr lang="en-US" sz="2400" dirty="0">
                <a:latin typeface="Humnst777 BT" charset="0"/>
              </a:rPr>
              <a:t>values derived from traditional evaluations of predictor animals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Allele substitutions random effects estimated for </a:t>
            </a:r>
            <a:r>
              <a:rPr lang="en-US" sz="2400" dirty="0">
                <a:solidFill>
                  <a:srgbClr val="00FF00"/>
                </a:solidFill>
                <a:latin typeface="Humnst777 BT" charset="0"/>
              </a:rPr>
              <a:t>45,187</a:t>
            </a:r>
            <a:r>
              <a:rPr lang="en-US" sz="2400" dirty="0">
                <a:latin typeface="Humnst777 BT" charset="0"/>
              </a:rPr>
              <a:t> SNP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Polygenic effect estimated for genetic variation not captured by SNP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Selection Index combination of genomic and traditional not included in genomic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Applied to yield, fitness, </a:t>
            </a:r>
            <a:r>
              <a:rPr lang="en-US" sz="2400" dirty="0" smtClean="0">
                <a:latin typeface="Humnst777 BT" charset="0"/>
              </a:rPr>
              <a:t>calving, </a:t>
            </a:r>
            <a:r>
              <a:rPr lang="en-US" sz="2400" dirty="0">
                <a:latin typeface="Humnst777 BT" charset="0"/>
              </a:rPr>
              <a:t>and type traits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429" y="27305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5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686" cy="584775"/>
          </a:xfrm>
        </p:spPr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merit </a:t>
            </a:r>
            <a:r>
              <a:rPr lang="en-US" dirty="0" smtClean="0"/>
              <a:t>of Jersey bulls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71047"/>
              </p:ext>
            </p:extLst>
          </p:nvPr>
        </p:nvGraphicFramePr>
        <p:xfrm>
          <a:off x="478402" y="1113860"/>
          <a:ext cx="8472062" cy="51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0830" y="567168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Breeding Year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43740" y="3179619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Net Merit ($)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903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 smtClean="0"/>
              <a:t>What is </a:t>
            </a:r>
            <a:r>
              <a:rPr lang="en-US"/>
              <a:t>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18491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 smtClean="0">
                <a:solidFill>
                  <a:srgbClr val="FFFF00"/>
                </a:solidFill>
                <a:latin typeface="Trebuchet MS" pitchFamily="34" charset="0"/>
              </a:rPr>
              <a:t>What is </a:t>
            </a:r>
            <a:r>
              <a:rPr lang="en-US" sz="3600" b="1">
                <a:solidFill>
                  <a:srgbClr val="FFFF00"/>
                </a:solidFill>
                <a:latin typeface="Trebuchet MS" pitchFamily="34" charset="0"/>
              </a:rPr>
              <a:t>a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78306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Holstein prediction accuracy</a:t>
            </a:r>
          </a:p>
        </p:txBody>
      </p:sp>
      <p:graphicFrame>
        <p:nvGraphicFramePr>
          <p:cNvPr id="64588" name="Group 76"/>
          <p:cNvGraphicFramePr>
            <a:graphicFrameLocks noGrp="1"/>
          </p:cNvGraphicFramePr>
          <p:nvPr>
            <p:ph type="tbl" idx="1"/>
          </p:nvPr>
        </p:nvGraphicFramePr>
        <p:xfrm>
          <a:off x="419100" y="1233488"/>
          <a:ext cx="8226424" cy="4754880"/>
        </p:xfrm>
        <a:graphic>
          <a:graphicData uri="http://schemas.openxmlformats.org/drawingml/2006/table">
            <a:tbl>
              <a:tblPr/>
              <a:tblGrid>
                <a:gridCol w="2128353"/>
                <a:gridCol w="1712610"/>
                <a:gridCol w="1223958"/>
                <a:gridCol w="1489226"/>
                <a:gridCol w="1672277"/>
              </a:tblGrid>
              <a:tr h="327025"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Bias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REL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REL gain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−64.3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67.1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28.6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−2.7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69.8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31.3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61.5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23.0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1.00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86.5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79.0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40.4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PL (months)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53.0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SCS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61.2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27.0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DPR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51.2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Sire 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0.73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31.0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Daughter 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−1.1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38.4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19.9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Sire SB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1.5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3.7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Daughter SB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− 0.2</a:t>
                      </a: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13.2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963738" y="6000287"/>
            <a:ext cx="581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dirty="0"/>
              <a:t>a </a:t>
            </a:r>
            <a:r>
              <a:rPr lang="en-US" sz="1600" b="1" dirty="0"/>
              <a:t>PL=productive life,</a:t>
            </a:r>
            <a:r>
              <a:rPr lang="en-US" sz="1600" dirty="0"/>
              <a:t> </a:t>
            </a:r>
            <a:r>
              <a:rPr lang="en-US" sz="1600" b="1" dirty="0"/>
              <a:t>CE = calving ease and SB = stillbirth.</a:t>
            </a:r>
          </a:p>
          <a:p>
            <a:r>
              <a:rPr lang="en-US" sz="1600" b="1" i="1" dirty="0"/>
              <a:t>b </a:t>
            </a:r>
            <a:r>
              <a:rPr lang="en-US" sz="1600" b="1" dirty="0"/>
              <a:t>2011 </a:t>
            </a:r>
            <a:r>
              <a:rPr lang="en-US" sz="1600" b="1" dirty="0" err="1"/>
              <a:t>deregressed</a:t>
            </a:r>
            <a:r>
              <a:rPr lang="en-US" sz="1600" b="1" dirty="0"/>
              <a:t> value – 2007 genomic evaluation.</a:t>
            </a:r>
          </a:p>
        </p:txBody>
      </p:sp>
    </p:spTree>
    <p:extLst>
      <p:ext uri="{BB962C8B-B14F-4D97-AF65-F5344CB8AC3E}">
        <p14:creationId xmlns:p14="http://schemas.microsoft.com/office/powerpoint/2010/main" val="412146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26188"/>
            <a:ext cx="23336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umnst777 BT" charset="0"/>
              </a:rPr>
              <a:t>Many chips are available</a:t>
            </a:r>
            <a:endParaRPr lang="en-US" dirty="0">
              <a:latin typeface="Humnst777 BT" charset="0"/>
            </a:endParaRP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9088" indent="-319088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BovineSNP50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Version 1 54,001 SNP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Version 2 54,609 SNP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45,187 used in evaluations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319088" indent="-319088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HD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777,962 SNP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Only 50K SNP used,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&gt;1700 in database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endParaRPr lang="en-US" sz="2400" dirty="0" smtClean="0"/>
          </a:p>
          <a:p>
            <a:pPr marL="250825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LD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6,909 SNP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Replaced 3K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133508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557338"/>
            <a:ext cx="1344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7019925" y="19161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HD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292725" y="12684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50KV2 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8243888" y="28527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LD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141663"/>
            <a:ext cx="12842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</a:t>
            </a:r>
            <a:r>
              <a:rPr lang="en-US" dirty="0" smtClean="0"/>
              <a:t>and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Genotypes</a:t>
            </a:r>
            <a:r>
              <a:rPr lang="en-US" sz="2800" dirty="0"/>
              <a:t> indicate how many copies of each allele were inherited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FF00"/>
                </a:solidFill>
              </a:rPr>
              <a:t>Haplotypes</a:t>
            </a:r>
            <a:r>
              <a:rPr lang="en-US" sz="2800" dirty="0"/>
              <a:t> indicate which alleles are on which chromosome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Observed</a:t>
            </a:r>
            <a:r>
              <a:rPr lang="en-US" sz="2800" dirty="0"/>
              <a:t> genotypes partitioned into the two </a:t>
            </a:r>
            <a:r>
              <a:rPr lang="en-US" sz="2800" dirty="0">
                <a:solidFill>
                  <a:srgbClr val="00FF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Pedigree </a:t>
            </a:r>
            <a:r>
              <a:rPr lang="en-US" sz="2400" dirty="0" err="1"/>
              <a:t>haplotyping</a:t>
            </a:r>
            <a:r>
              <a:rPr lang="en-US" sz="2400" dirty="0"/>
              <a:t> uses relatives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</a:t>
            </a:r>
            <a:r>
              <a:rPr lang="en-US" sz="2400" dirty="0" err="1"/>
              <a:t>haplotyping</a:t>
            </a:r>
            <a:r>
              <a:rPr lang="en-US" sz="2400" dirty="0"/>
              <a:t> finds matching allele patterns</a:t>
            </a:r>
          </a:p>
        </p:txBody>
      </p:sp>
    </p:spTree>
    <p:extLst>
      <p:ext uri="{BB962C8B-B14F-4D97-AF65-F5344CB8AC3E}">
        <p14:creationId xmlns:p14="http://schemas.microsoft.com/office/powerpoint/2010/main" val="9104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77" y="139068"/>
            <a:ext cx="8226425" cy="584775"/>
          </a:xfrm>
        </p:spPr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 – </a:t>
            </a:r>
            <a:r>
              <a:rPr lang="en-US" sz="2800" dirty="0" smtClean="0">
                <a:solidFill>
                  <a:srgbClr val="00FF00"/>
                </a:solidFill>
              </a:rPr>
              <a:t>findhap.f90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Begin with population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Divide chromosomes into segments, </a:t>
            </a:r>
            <a:r>
              <a:rPr lang="en-US" dirty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250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75</a:t>
            </a:r>
            <a:r>
              <a:rPr lang="en-US" dirty="0" smtClean="0"/>
              <a:t> </a:t>
            </a:r>
            <a:r>
              <a:rPr lang="en-US" dirty="0"/>
              <a:t>SNP /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List </a:t>
            </a:r>
            <a:r>
              <a:rPr lang="en-US" dirty="0" err="1"/>
              <a:t>haplotypes</a:t>
            </a:r>
            <a:r>
              <a:rPr lang="en-US" dirty="0"/>
              <a:t> by genotype match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dirty="0" err="1"/>
              <a:t>fastPhase</a:t>
            </a:r>
            <a:r>
              <a:rPr lang="en-US" dirty="0"/>
              <a:t>, IMPUTE </a:t>
            </a:r>
          </a:p>
          <a:p>
            <a:pPr>
              <a:lnSpc>
                <a:spcPct val="90000"/>
              </a:lnSpc>
            </a:pPr>
            <a:r>
              <a:rPr lang="en-US" dirty="0"/>
              <a:t>End with pedigree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Detect crossover, fix </a:t>
            </a:r>
            <a:r>
              <a:rPr lang="en-US" dirty="0" err="1"/>
              <a:t>noninheritance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Impute </a:t>
            </a:r>
            <a:r>
              <a:rPr lang="en-US" dirty="0" err="1"/>
              <a:t>nongenotyped</a:t>
            </a:r>
            <a:r>
              <a:rPr lang="en-US" dirty="0"/>
              <a:t> ancestors</a:t>
            </a:r>
          </a:p>
        </p:txBody>
      </p:sp>
    </p:spTree>
    <p:extLst>
      <p:ext uri="{BB962C8B-B14F-4D97-AF65-F5344CB8AC3E}">
        <p14:creationId xmlns:p14="http://schemas.microsoft.com/office/powerpoint/2010/main" val="350545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39" y="1099470"/>
            <a:ext cx="8226425" cy="5416868"/>
          </a:xfrm>
        </p:spPr>
        <p:txBody>
          <a:bodyPr/>
          <a:lstStyle/>
          <a:p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936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52,449</a:t>
            </a:r>
            <a:r>
              <a:rPr lang="en-US" dirty="0" smtClean="0"/>
              <a:t> carrier sire-by-carrier MGS fertility records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3.1%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/>
            <a:r>
              <a:rPr lang="en-US" dirty="0" smtClean="0"/>
              <a:t>Some slightly higher stillbirth rates</a:t>
            </a:r>
          </a:p>
          <a:p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6425" cy="549275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Use of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2770188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>
                <a:ea typeface="+mn-ea"/>
              </a:rPr>
              <a:t>Bulls to sell semen from</a:t>
            </a:r>
          </a:p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>
                <a:ea typeface="+mn-ea"/>
              </a:rPr>
              <a:t>Parents of next generation of bulls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Cows for embryo donation</a:t>
            </a:r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  <a:defRPr/>
            </a:pPr>
            <a:endParaRPr lang="en-US" sz="2400" dirty="0" smtClean="0"/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041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" y="128135"/>
            <a:ext cx="8226425" cy="584775"/>
          </a:xfrm>
        </p:spPr>
        <p:txBody>
          <a:bodyPr/>
          <a:lstStyle/>
          <a:p>
            <a:r>
              <a:rPr lang="en-US" dirty="0" smtClean="0"/>
              <a:t>We’re working on 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ry_Result_Default_Fredd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428" y="1062618"/>
            <a:ext cx="8927782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585" y="5971900"/>
            <a:ext cx="89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Cole, J.B., and Null, D.J. 2012</a:t>
            </a:r>
            <a:r>
              <a:rPr lang="en-US" dirty="0"/>
              <a:t>. AIPL Research Report GENOMIC2: Use of chromosomal predicted transmitting abilities. Available: </a:t>
            </a:r>
            <a:r>
              <a:rPr lang="en-US" dirty="0">
                <a:hlinkClick r:id="rId3"/>
              </a:rPr>
              <a:t>http://aipl.arsusda.gov/reference/</a:t>
            </a:r>
            <a:r>
              <a:rPr lang="en-US" dirty="0" smtClean="0">
                <a:hlinkClick r:id="rId3"/>
              </a:rPr>
              <a:t>chromosomal_pta_query.html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Impact on producers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510039" y="1371600"/>
            <a:ext cx="8226425" cy="4688114"/>
          </a:xfrm>
        </p:spPr>
        <p:txBody>
          <a:bodyPr/>
          <a:lstStyle/>
          <a:p>
            <a:pPr marL="319088" indent="-319088" eaLnBrk="1" hangingPunct="1"/>
            <a:r>
              <a:rPr lang="en-US" sz="2400" dirty="0">
                <a:latin typeface="Humnst777 BT" charset="0"/>
              </a:rPr>
              <a:t>Young-bull evaluations with accuracy of early 1st­crop evaluations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AI organizations marketing </a:t>
            </a:r>
            <a:r>
              <a:rPr lang="en-US" sz="2400" dirty="0" err="1">
                <a:latin typeface="Humnst777 BT" charset="0"/>
              </a:rPr>
              <a:t>genomically</a:t>
            </a:r>
            <a:r>
              <a:rPr lang="en-US" sz="2400" dirty="0">
                <a:latin typeface="Humnst777 BT" charset="0"/>
              </a:rPr>
              <a:t> evaluated 2-year-olds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Genotype usually required for cow to be bull dam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Rate of genetic improvement likely to increase by up to 50%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Studs reducing progeny-test programs </a:t>
            </a:r>
          </a:p>
        </p:txBody>
      </p:sp>
    </p:spTree>
    <p:extLst>
      <p:ext uri="{BB962C8B-B14F-4D97-AF65-F5344CB8AC3E}">
        <p14:creationId xmlns:p14="http://schemas.microsoft.com/office/powerpoint/2010/main" val="3124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value of </a:t>
            </a:r>
            <a:r>
              <a:rPr lang="en-US" dirty="0" err="1" smtClean="0"/>
              <a:t>Mendelian</a:t>
            </a:r>
            <a:r>
              <a:rPr lang="en-US" dirty="0" smtClean="0"/>
              <a:t> sampling no longer equal to 0</a:t>
            </a:r>
          </a:p>
          <a:p>
            <a:r>
              <a:rPr lang="en-US" dirty="0" smtClean="0"/>
              <a:t>Key assumption of animal models</a:t>
            </a:r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err="1" smtClean="0"/>
              <a:t>Patry</a:t>
            </a:r>
            <a:r>
              <a:rPr lang="en-US" dirty="0" smtClean="0"/>
              <a:t>, </a:t>
            </a:r>
            <a:r>
              <a:rPr lang="en-US" dirty="0" err="1" smtClean="0"/>
              <a:t>Ducrocq</a:t>
            </a:r>
            <a:r>
              <a:rPr lang="en-US" dirty="0" smtClean="0"/>
              <a:t> 2011 GSE 43:30</a:t>
            </a:r>
          </a:p>
          <a:p>
            <a:pPr lvl="1"/>
            <a:r>
              <a:rPr lang="en-US" dirty="0" err="1" smtClean="0"/>
              <a:t>Vitezica</a:t>
            </a:r>
            <a:r>
              <a:rPr lang="en-US" dirty="0" smtClean="0"/>
              <a:t> et al 2011 Genet Res (</a:t>
            </a:r>
            <a:r>
              <a:rPr lang="en-US" dirty="0" err="1" smtClean="0"/>
              <a:t>Camb</a:t>
            </a:r>
            <a:r>
              <a:rPr lang="en-US" dirty="0" smtClean="0"/>
              <a:t>)  pp. 1–10.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from Pre-Selection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Bulls born in 2008, progeny tested in 2009, with daughter records in 2012, were pre-selected: </a:t>
            </a:r>
          </a:p>
          <a:p>
            <a:pPr lvl="1"/>
            <a:r>
              <a:rPr lang="en-US" dirty="0" smtClean="0"/>
              <a:t>3,434 genotyped vs. 1,096 sampled</a:t>
            </a:r>
          </a:p>
          <a:p>
            <a:pPr lvl="1"/>
            <a:r>
              <a:rPr lang="en-US" dirty="0" smtClean="0"/>
              <a:t>Now &gt;10 genotyped per 1 marketed</a:t>
            </a:r>
          </a:p>
          <a:p>
            <a:r>
              <a:rPr lang="en-US" dirty="0" smtClean="0"/>
              <a:t>Potential for bias:</a:t>
            </a:r>
          </a:p>
          <a:p>
            <a:pPr lvl="1"/>
            <a:r>
              <a:rPr lang="en-US" dirty="0" smtClean="0"/>
              <a:t>178 genotyped progeny</a:t>
            </a:r>
          </a:p>
          <a:p>
            <a:pPr lvl="1"/>
            <a:r>
              <a:rPr lang="en-US" dirty="0" smtClean="0"/>
              <a:t>32 sons progeny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Pre-Selection Bias Now Beginning</a:t>
            </a:r>
            <a:endParaRPr lang="en-US" dirty="0"/>
          </a:p>
        </p:txBody>
      </p:sp>
      <p:pic>
        <p:nvPicPr>
          <p:cNvPr id="4" name="Picture 129" descr="7HO06417d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964" y="4339786"/>
            <a:ext cx="3214254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5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039" y="1090399"/>
            <a:ext cx="8226425" cy="196977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1-Step</a:t>
            </a:r>
            <a:r>
              <a:rPr lang="en-US" dirty="0" smtClean="0"/>
              <a:t> to incorporate genotypes</a:t>
            </a:r>
          </a:p>
          <a:p>
            <a:pPr lvl="1"/>
            <a:r>
              <a:rPr lang="en-US" dirty="0" smtClean="0"/>
              <a:t>Flexible models, many recent studies</a:t>
            </a:r>
          </a:p>
          <a:p>
            <a:pPr lvl="1"/>
            <a:r>
              <a:rPr lang="en-US" dirty="0" smtClean="0"/>
              <a:t>Foreign data not yet included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Multi-step</a:t>
            </a:r>
            <a:r>
              <a:rPr lang="en-US" dirty="0" smtClean="0"/>
              <a:t> GEBV, then insert in AM</a:t>
            </a:r>
          </a:p>
          <a:p>
            <a:pPr lvl="1"/>
            <a:r>
              <a:rPr lang="en-US" dirty="0" smtClean="0"/>
              <a:t>Same trait (</a:t>
            </a:r>
            <a:r>
              <a:rPr lang="en-US" dirty="0" err="1" smtClean="0"/>
              <a:t>Ducrocq</a:t>
            </a:r>
            <a:r>
              <a:rPr lang="en-US" dirty="0" smtClean="0"/>
              <a:t> and Liu, 2009)</a:t>
            </a:r>
          </a:p>
          <a:p>
            <a:pPr lvl="1"/>
            <a:r>
              <a:rPr lang="en-US" dirty="0" smtClean="0"/>
              <a:t>Or correlated trait (</a:t>
            </a:r>
            <a:r>
              <a:rPr lang="en-US" dirty="0" err="1" smtClean="0"/>
              <a:t>Mantysaari</a:t>
            </a:r>
            <a:r>
              <a:rPr lang="en-US" dirty="0" smtClean="0"/>
              <a:t> and </a:t>
            </a:r>
            <a:r>
              <a:rPr lang="en-US" dirty="0" err="1" smtClean="0"/>
              <a:t>Stranden</a:t>
            </a:r>
            <a:r>
              <a:rPr lang="en-US" dirty="0" smtClean="0"/>
              <a:t>, 2010; Stoop et al, 2011)</a:t>
            </a:r>
          </a:p>
          <a:p>
            <a:pPr lvl="1"/>
            <a:r>
              <a:rPr lang="en-US" dirty="0" smtClean="0"/>
              <a:t>Foreign genotyped bulls included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Reduce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7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set enrichment analysis-SNP</a:t>
            </a:r>
          </a:p>
        </p:txBody>
      </p:sp>
      <p:pic>
        <p:nvPicPr>
          <p:cNvPr id="179281" name="Rounded Rectangle 5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85875"/>
            <a:ext cx="1766888" cy="731838"/>
          </a:xfrm>
          <a:prstGeom prst="rect">
            <a:avLst/>
          </a:prstGeom>
          <a:noFill/>
        </p:spPr>
      </p:pic>
      <p:sp>
        <p:nvSpPr>
          <p:cNvPr id="179282" name="Text Box 82"/>
          <p:cNvSpPr txBox="1">
            <a:spLocks noChangeArrowheads="1"/>
          </p:cNvSpPr>
          <p:nvPr/>
        </p:nvSpPr>
        <p:spPr bwMode="auto">
          <a:xfrm>
            <a:off x="6724650" y="1357313"/>
            <a:ext cx="15827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latin typeface="Calibri" pitchFamily="34" charset="0"/>
              </a:rPr>
              <a:t>Gene    pathways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(G)</a:t>
            </a:r>
            <a:endParaRPr lang="en-US" sz="1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0349" y="1324843"/>
            <a:ext cx="1726249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GWAS results</a:t>
            </a:r>
            <a:endParaRPr lang="en-US" sz="1600" i="1">
              <a:solidFill>
                <a:srgbClr val="FFFF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289" name="Rectangle 59"/>
          <p:cNvSpPr>
            <a:spLocks noChangeArrowheads="1"/>
          </p:cNvSpPr>
          <p:nvPr/>
        </p:nvSpPr>
        <p:spPr bwMode="auto">
          <a:xfrm>
            <a:off x="228600" y="4038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Score increase is proportional to SNP test statistic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290" name="Rectangle 60"/>
          <p:cNvSpPr>
            <a:spLocks noChangeArrowheads="1"/>
          </p:cNvSpPr>
          <p:nvPr/>
        </p:nvSpPr>
        <p:spPr bwMode="auto">
          <a:xfrm>
            <a:off x="409575" y="5181600"/>
            <a:ext cx="3962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Nominal </a:t>
            </a:r>
            <a:r>
              <a:rPr lang="en-US" sz="1500" b="1" i="1">
                <a:latin typeface="Calibri" pitchFamily="34" charset="0"/>
              </a:rPr>
              <a:t>p</a:t>
            </a:r>
            <a:r>
              <a:rPr lang="en-US" sz="1500" b="1">
                <a:latin typeface="Calibri" pitchFamily="34" charset="0"/>
              </a:rPr>
              <a:t>-value corrected for multiple testing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709441" y="5607918"/>
            <a:ext cx="1727922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Pathways with moderate effects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20" name="Text Box 120"/>
          <p:cNvSpPr txBox="1">
            <a:spLocks noChangeArrowheads="1"/>
          </p:cNvSpPr>
          <p:nvPr/>
        </p:nvSpPr>
        <p:spPr bwMode="auto">
          <a:xfrm>
            <a:off x="1143000" y="6291263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Holden et al., 2008 (Bioinformatics 89:1669-1683. doi:10.2527/jas.2010-3681)</a:t>
            </a:r>
          </a:p>
        </p:txBody>
      </p:sp>
      <p:sp>
        <p:nvSpPr>
          <p:cNvPr id="2" name="Rounded Rectangle 58"/>
          <p:cNvSpPr/>
          <p:nvPr/>
        </p:nvSpPr>
        <p:spPr>
          <a:xfrm>
            <a:off x="647154" y="24821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ranked by significance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(L)</a:t>
            </a:r>
          </a:p>
        </p:txBody>
      </p:sp>
      <p:sp>
        <p:nvSpPr>
          <p:cNvPr id="3" name="Rounded Rectangle 58"/>
          <p:cNvSpPr/>
          <p:nvPr/>
        </p:nvSpPr>
        <p:spPr>
          <a:xfrm>
            <a:off x="6635204" y="2477368"/>
            <a:ext cx="1727921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in pathway genes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(S)</a:t>
            </a:r>
          </a:p>
        </p:txBody>
      </p:sp>
      <p:sp>
        <p:nvSpPr>
          <p:cNvPr id="179327" name="Line 127"/>
          <p:cNvSpPr>
            <a:spLocks noChangeShapeType="1"/>
          </p:cNvSpPr>
          <p:nvPr/>
        </p:nvSpPr>
        <p:spPr bwMode="auto">
          <a:xfrm>
            <a:off x="1600200" y="1981200"/>
            <a:ext cx="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28" name="Line 128"/>
          <p:cNvSpPr>
            <a:spLocks noChangeShapeType="1"/>
          </p:cNvSpPr>
          <p:nvPr/>
        </p:nvSpPr>
        <p:spPr bwMode="auto">
          <a:xfrm>
            <a:off x="7558088" y="1981200"/>
            <a:ext cx="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ounded Rectangle 58"/>
          <p:cNvSpPr/>
          <p:nvPr/>
        </p:nvSpPr>
        <p:spPr>
          <a:xfrm>
            <a:off x="3711029" y="33203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Score increases for each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L</a:t>
            </a:r>
            <a:r>
              <a:rPr lang="en-US" sz="1800" b="1" baseline="-25000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i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S</a:t>
            </a:r>
          </a:p>
        </p:txBody>
      </p:sp>
      <p:sp>
        <p:nvSpPr>
          <p:cNvPr id="179332" name="Line 132"/>
          <p:cNvSpPr>
            <a:spLocks noChangeShapeType="1"/>
          </p:cNvSpPr>
          <p:nvPr/>
        </p:nvSpPr>
        <p:spPr bwMode="auto">
          <a:xfrm>
            <a:off x="2438400" y="2819400"/>
            <a:ext cx="4114800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4" name="Line 134"/>
          <p:cNvSpPr>
            <a:spLocks noChangeShapeType="1"/>
          </p:cNvSpPr>
          <p:nvPr/>
        </p:nvSpPr>
        <p:spPr bwMode="auto">
          <a:xfrm>
            <a:off x="4572000" y="2819400"/>
            <a:ext cx="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6" name="Line 136"/>
          <p:cNvSpPr>
            <a:spLocks noChangeShapeType="1"/>
          </p:cNvSpPr>
          <p:nvPr/>
        </p:nvSpPr>
        <p:spPr bwMode="auto">
          <a:xfrm>
            <a:off x="4572000" y="5105400"/>
            <a:ext cx="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7" name="Line 137"/>
          <p:cNvSpPr>
            <a:spLocks noChangeShapeType="1"/>
          </p:cNvSpPr>
          <p:nvPr/>
        </p:nvSpPr>
        <p:spPr bwMode="auto">
          <a:xfrm>
            <a:off x="4572000" y="3962400"/>
            <a:ext cx="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3709441" y="4463330"/>
            <a:ext cx="1727922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Permutation test and FDR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41" name="Rectangle 59"/>
          <p:cNvSpPr>
            <a:spLocks noChangeArrowheads="1"/>
          </p:cNvSpPr>
          <p:nvPr/>
        </p:nvSpPr>
        <p:spPr bwMode="auto">
          <a:xfrm>
            <a:off x="2419350" y="2514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Includes all SNP, S, that are included in L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342" name="Rectangle 59"/>
          <p:cNvSpPr>
            <a:spLocks noChangeArrowheads="1"/>
          </p:cNvSpPr>
          <p:nvPr/>
        </p:nvSpPr>
        <p:spPr bwMode="auto">
          <a:xfrm>
            <a:off x="6324600" y="3810000"/>
            <a:ext cx="25146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b="1">
                <a:latin typeface="Calibri" pitchFamily="34" charset="0"/>
              </a:rPr>
              <a:t>The more SNP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en-US" sz="1800" b="1">
                <a:latin typeface="Calibri" pitchFamily="34" charset="0"/>
              </a:rPr>
              <a:t> that appear near the top of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1800" b="1">
                <a:latin typeface="Calibri" pitchFamily="34" charset="0"/>
              </a:rPr>
              <a:t>, the higher the Enrichment Score</a:t>
            </a:r>
            <a:endParaRPr lang="en-US" sz="1800" i="1">
              <a:latin typeface="Calibri" pitchFamily="34" charset="0"/>
            </a:endParaRPr>
          </a:p>
        </p:txBody>
      </p:sp>
      <p:sp>
        <p:nvSpPr>
          <p:cNvPr id="179344" name="Line 144"/>
          <p:cNvSpPr>
            <a:spLocks noChangeShapeType="1"/>
          </p:cNvSpPr>
          <p:nvPr/>
        </p:nvSpPr>
        <p:spPr bwMode="auto">
          <a:xfrm>
            <a:off x="5486400" y="3657600"/>
            <a:ext cx="762000" cy="7620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weight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Need to add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00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 hope to identify regulatory networks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143000" y="6262688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hlink"/>
                </a:solidFill>
              </a:rPr>
              <a:t>Fortes et al., 2011 (J. Animal Sci. 89:1669-1683. doi:10.2527/jas.2010-3681)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990600"/>
            <a:ext cx="52451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33338" y="2438400"/>
            <a:ext cx="1905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Candidate genes and pathways that affect age at puberty common to both breeds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600200" y="3581400"/>
            <a:ext cx="2819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Freeform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22750" y="3049588"/>
            <a:ext cx="990600" cy="935037"/>
          </a:xfrm>
          <a:custGeom>
            <a:avLst/>
            <a:gdLst>
              <a:gd name="T0" fmla="+- 0 13160 11729"/>
              <a:gd name="T1" fmla="*/ T0 w 2751"/>
              <a:gd name="T2" fmla="+- 0 11054 8470"/>
              <a:gd name="T3" fmla="*/ 11054 h 2600"/>
              <a:gd name="T4" fmla="+- 0 13181 11729"/>
              <a:gd name="T5" fmla="*/ T4 w 2751"/>
              <a:gd name="T6" fmla="+- 0 11038 8470"/>
              <a:gd name="T7" fmla="*/ 11038 h 2600"/>
              <a:gd name="T8" fmla="+- 0 13192 11729"/>
              <a:gd name="T9" fmla="*/ T8 w 2751"/>
              <a:gd name="T10" fmla="+- 0 11043 8470"/>
              <a:gd name="T11" fmla="*/ 11043 h 2600"/>
              <a:gd name="T12" fmla="+- 0 13212 11729"/>
              <a:gd name="T13" fmla="*/ T12 w 2751"/>
              <a:gd name="T14" fmla="+- 0 11025 8470"/>
              <a:gd name="T15" fmla="*/ 11025 h 2600"/>
              <a:gd name="T16" fmla="+- 0 13262 11729"/>
              <a:gd name="T17" fmla="*/ T16 w 2751"/>
              <a:gd name="T18" fmla="+- 0 10979 8470"/>
              <a:gd name="T19" fmla="*/ 10979 h 2600"/>
              <a:gd name="T20" fmla="+- 0 13302 11729"/>
              <a:gd name="T21" fmla="*/ T20 w 2751"/>
              <a:gd name="T22" fmla="+- 0 10923 8470"/>
              <a:gd name="T23" fmla="*/ 10923 h 2600"/>
              <a:gd name="T24" fmla="+- 0 13355 11729"/>
              <a:gd name="T25" fmla="*/ T24 w 2751"/>
              <a:gd name="T26" fmla="+- 0 10879 8470"/>
              <a:gd name="T27" fmla="*/ 10879 h 2600"/>
              <a:gd name="T28" fmla="+- 0 13376 11729"/>
              <a:gd name="T29" fmla="*/ T28 w 2751"/>
              <a:gd name="T30" fmla="+- 0 10862 8470"/>
              <a:gd name="T31" fmla="*/ 10862 h 2600"/>
              <a:gd name="T32" fmla="+- 0 13400 11729"/>
              <a:gd name="T33" fmla="*/ T32 w 2751"/>
              <a:gd name="T34" fmla="+- 0 10853 8470"/>
              <a:gd name="T35" fmla="*/ 10853 h 2600"/>
              <a:gd name="T36" fmla="+- 0 13421 11729"/>
              <a:gd name="T37" fmla="*/ T36 w 2751"/>
              <a:gd name="T38" fmla="+- 0 10837 8470"/>
              <a:gd name="T39" fmla="*/ 10837 h 2600"/>
              <a:gd name="T40" fmla="+- 0 13465 11729"/>
              <a:gd name="T41" fmla="*/ T40 w 2751"/>
              <a:gd name="T42" fmla="+- 0 10804 8470"/>
              <a:gd name="T43" fmla="*/ 10804 h 2600"/>
              <a:gd name="T44" fmla="+- 0 13484 11729"/>
              <a:gd name="T45" fmla="*/ T44 w 2751"/>
              <a:gd name="T46" fmla="+- 0 10774 8470"/>
              <a:gd name="T47" fmla="*/ 10774 h 2600"/>
              <a:gd name="T48" fmla="+- 0 13518 11729"/>
              <a:gd name="T49" fmla="*/ T48 w 2751"/>
              <a:gd name="T50" fmla="+- 0 10735 8470"/>
              <a:gd name="T51" fmla="*/ 10735 h 2600"/>
              <a:gd name="T52" fmla="+- 0 13568 11729"/>
              <a:gd name="T53" fmla="*/ T52 w 2751"/>
              <a:gd name="T54" fmla="+- 0 10678 8470"/>
              <a:gd name="T55" fmla="*/ 10678 h 2600"/>
              <a:gd name="T56" fmla="+- 0 13635 11729"/>
              <a:gd name="T57" fmla="*/ T56 w 2751"/>
              <a:gd name="T58" fmla="+- 0 10624 8470"/>
              <a:gd name="T59" fmla="*/ 10624 h 2600"/>
              <a:gd name="T60" fmla="+- 0 13676 11729"/>
              <a:gd name="T61" fmla="*/ T60 w 2751"/>
              <a:gd name="T62" fmla="+- 0 10561 8470"/>
              <a:gd name="T63" fmla="*/ 10561 h 2600"/>
              <a:gd name="T64" fmla="+- 0 13702 11729"/>
              <a:gd name="T65" fmla="*/ T64 w 2751"/>
              <a:gd name="T66" fmla="+- 0 10522 8470"/>
              <a:gd name="T67" fmla="*/ 10522 h 2600"/>
              <a:gd name="T68" fmla="+- 0 13710 11729"/>
              <a:gd name="T69" fmla="*/ T68 w 2751"/>
              <a:gd name="T70" fmla="+- 0 10473 8470"/>
              <a:gd name="T71" fmla="*/ 10473 h 2600"/>
              <a:gd name="T72" fmla="+- 0 13736 11729"/>
              <a:gd name="T73" fmla="*/ T72 w 2751"/>
              <a:gd name="T74" fmla="+- 0 10436 8470"/>
              <a:gd name="T75" fmla="*/ 10436 h 2600"/>
              <a:gd name="T76" fmla="+- 0 13757 11729"/>
              <a:gd name="T77" fmla="*/ T76 w 2751"/>
              <a:gd name="T78" fmla="+- 0 10406 8470"/>
              <a:gd name="T79" fmla="*/ 10406 h 2600"/>
              <a:gd name="T80" fmla="+- 0 13791 11729"/>
              <a:gd name="T81" fmla="*/ T80 w 2751"/>
              <a:gd name="T82" fmla="+- 0 10383 8470"/>
              <a:gd name="T83" fmla="*/ 10383 h 2600"/>
              <a:gd name="T84" fmla="+- 0 13812 11729"/>
              <a:gd name="T85" fmla="*/ T84 w 2751"/>
              <a:gd name="T86" fmla="+- 0 10352 8470"/>
              <a:gd name="T87" fmla="*/ 10352 h 2600"/>
              <a:gd name="T88" fmla="+- 0 13842 11729"/>
              <a:gd name="T89" fmla="*/ T88 w 2751"/>
              <a:gd name="T90" fmla="+- 0 10308 8470"/>
              <a:gd name="T91" fmla="*/ 10308 h 2600"/>
              <a:gd name="T92" fmla="+- 0 13863 11729"/>
              <a:gd name="T93" fmla="*/ T92 w 2751"/>
              <a:gd name="T94" fmla="+- 0 10261 8470"/>
              <a:gd name="T95" fmla="*/ 10261 h 2600"/>
              <a:gd name="T96" fmla="+- 0 13888 11729"/>
              <a:gd name="T97" fmla="*/ T96 w 2751"/>
              <a:gd name="T98" fmla="+- 0 10214 8470"/>
              <a:gd name="T99" fmla="*/ 10214 h 2600"/>
              <a:gd name="T100" fmla="+- 0 13930 11729"/>
              <a:gd name="T101" fmla="*/ T100 w 2751"/>
              <a:gd name="T102" fmla="+- 0 10136 8470"/>
              <a:gd name="T103" fmla="*/ 10136 h 2600"/>
              <a:gd name="T104" fmla="+- 0 13962 11729"/>
              <a:gd name="T105" fmla="*/ T104 w 2751"/>
              <a:gd name="T106" fmla="+- 0 10050 8470"/>
              <a:gd name="T107" fmla="*/ 10050 h 2600"/>
              <a:gd name="T108" fmla="+- 0 14007 11729"/>
              <a:gd name="T109" fmla="*/ T108 w 2751"/>
              <a:gd name="T110" fmla="+- 0 9974 8470"/>
              <a:gd name="T111" fmla="*/ 9974 h 2600"/>
              <a:gd name="T112" fmla="+- 0 14051 11729"/>
              <a:gd name="T113" fmla="*/ T112 w 2751"/>
              <a:gd name="T114" fmla="+- 0 9900 8470"/>
              <a:gd name="T115" fmla="*/ 9900 h 2600"/>
              <a:gd name="T116" fmla="+- 0 14102 11729"/>
              <a:gd name="T117" fmla="*/ T116 w 2751"/>
              <a:gd name="T118" fmla="+- 0 9834 8470"/>
              <a:gd name="T119" fmla="*/ 9834 h 2600"/>
              <a:gd name="T120" fmla="+- 0 14141 11729"/>
              <a:gd name="T121" fmla="*/ T120 w 2751"/>
              <a:gd name="T122" fmla="+- 0 9757 8470"/>
              <a:gd name="T123" fmla="*/ 9757 h 2600"/>
              <a:gd name="T124" fmla="+- 0 14177 11729"/>
              <a:gd name="T125" fmla="*/ T124 w 2751"/>
              <a:gd name="T126" fmla="+- 0 9685 8470"/>
              <a:gd name="T127" fmla="*/ 9685 h 2600"/>
              <a:gd name="T128" fmla="+- 0 14216 11729"/>
              <a:gd name="T129" fmla="*/ T128 w 2751"/>
              <a:gd name="T130" fmla="+- 0 9614 8470"/>
              <a:gd name="T131" fmla="*/ 9614 h 2600"/>
              <a:gd name="T132" fmla="+- 0 14252 11729"/>
              <a:gd name="T133" fmla="*/ T132 w 2751"/>
              <a:gd name="T134" fmla="+- 0 9542 8470"/>
              <a:gd name="T135" fmla="*/ 9542 h 2600"/>
              <a:gd name="T136" fmla="+- 0 14306 11729"/>
              <a:gd name="T137" fmla="*/ T136 w 2751"/>
              <a:gd name="T138" fmla="+- 0 9432 8470"/>
              <a:gd name="T139" fmla="*/ 9432 h 2600"/>
              <a:gd name="T140" fmla="+- 0 14371 11729"/>
              <a:gd name="T141" fmla="*/ T140 w 2751"/>
              <a:gd name="T142" fmla="+- 0 9318 8470"/>
              <a:gd name="T143" fmla="*/ 9318 h 2600"/>
              <a:gd name="T144" fmla="+- 0 14410 11729"/>
              <a:gd name="T145" fmla="*/ T144 w 2751"/>
              <a:gd name="T146" fmla="+- 0 9208 8470"/>
              <a:gd name="T147" fmla="*/ 9208 h 2600"/>
              <a:gd name="T148" fmla="+- 0 14427 11729"/>
              <a:gd name="T149" fmla="*/ T148 w 2751"/>
              <a:gd name="T150" fmla="+- 0 9159 8470"/>
              <a:gd name="T151" fmla="*/ 9159 h 2600"/>
              <a:gd name="T152" fmla="+- 0 14431 11729"/>
              <a:gd name="T153" fmla="*/ T152 w 2751"/>
              <a:gd name="T154" fmla="+- 0 9123 8470"/>
              <a:gd name="T155" fmla="*/ 9123 h 2600"/>
              <a:gd name="T156" fmla="+- 0 14437 11729"/>
              <a:gd name="T157" fmla="*/ T156 w 2751"/>
              <a:gd name="T158" fmla="+- 0 9076 8470"/>
              <a:gd name="T159" fmla="*/ 9076 h 2600"/>
              <a:gd name="T160" fmla="+- 0 14446 11729"/>
              <a:gd name="T161" fmla="*/ T160 w 2751"/>
              <a:gd name="T162" fmla="+- 0 9008 8470"/>
              <a:gd name="T163" fmla="*/ 9008 h 2600"/>
              <a:gd name="T164" fmla="+- 0 14448 11729"/>
              <a:gd name="T165" fmla="*/ T164 w 2751"/>
              <a:gd name="T166" fmla="+- 0 8938 8470"/>
              <a:gd name="T167" fmla="*/ 8938 h 2600"/>
              <a:gd name="T168" fmla="+- 0 14455 11729"/>
              <a:gd name="T169" fmla="*/ T168 w 2751"/>
              <a:gd name="T170" fmla="+- 0 8872 8470"/>
              <a:gd name="T171" fmla="*/ 8872 h 2600"/>
              <a:gd name="T172" fmla="+- 0 14459 11729"/>
              <a:gd name="T173" fmla="*/ T172 w 2751"/>
              <a:gd name="T174" fmla="+- 0 8835 8470"/>
              <a:gd name="T175" fmla="*/ 8835 h 2600"/>
              <a:gd name="T176" fmla="+- 0 14459 11729"/>
              <a:gd name="T177" fmla="*/ T176 w 2751"/>
              <a:gd name="T178" fmla="+- 0 8795 8470"/>
              <a:gd name="T179" fmla="*/ 8795 h 2600"/>
              <a:gd name="T180" fmla="+- 0 14464 11729"/>
              <a:gd name="T181" fmla="*/ T180 w 2751"/>
              <a:gd name="T182" fmla="+- 0 8761 8470"/>
              <a:gd name="T183" fmla="*/ 8761 h 2600"/>
              <a:gd name="T184" fmla="+- 0 14467 11729"/>
              <a:gd name="T185" fmla="*/ T184 w 2751"/>
              <a:gd name="T186" fmla="+- 0 8739 8470"/>
              <a:gd name="T187" fmla="*/ 8739 h 2600"/>
              <a:gd name="T188" fmla="+- 0 14475 11729"/>
              <a:gd name="T189" fmla="*/ T188 w 2751"/>
              <a:gd name="T190" fmla="+- 0 8715 8470"/>
              <a:gd name="T191" fmla="*/ 8715 h 2600"/>
              <a:gd name="T192" fmla="+- 0 14477 11729"/>
              <a:gd name="T193" fmla="*/ T192 w 2751"/>
              <a:gd name="T194" fmla="+- 0 8695 8470"/>
              <a:gd name="T195" fmla="*/ 8695 h 2600"/>
              <a:gd name="T196" fmla="+- 0 14478 11729"/>
              <a:gd name="T197" fmla="*/ T196 w 2751"/>
              <a:gd name="T198" fmla="+- 0 8690 8470"/>
              <a:gd name="T199" fmla="*/ 8690 h 2600"/>
              <a:gd name="T200" fmla="+- 0 14478 11729"/>
              <a:gd name="T201" fmla="*/ T200 w 2751"/>
              <a:gd name="T202" fmla="+- 0 8685 8470"/>
              <a:gd name="T203" fmla="*/ 8685 h 2600"/>
              <a:gd name="T204" fmla="+- 0 14479 11729"/>
              <a:gd name="T205" fmla="*/ T204 w 2751"/>
              <a:gd name="T206" fmla="+- 0 8680 8470"/>
              <a:gd name="T207" fmla="*/ 8680 h 2600"/>
              <a:gd name="T208" fmla="+- 0 14409 11729"/>
              <a:gd name="T209" fmla="*/ T208 w 2751"/>
              <a:gd name="T210" fmla="+- 0 8665 8470"/>
              <a:gd name="T211" fmla="*/ 8665 h 2600"/>
              <a:gd name="T212" fmla="+- 0 14351 11729"/>
              <a:gd name="T213" fmla="*/ T212 w 2751"/>
              <a:gd name="T214" fmla="+- 0 8650 8470"/>
              <a:gd name="T215" fmla="*/ 8650 h 2600"/>
              <a:gd name="T216" fmla="+- 0 14279 11729"/>
              <a:gd name="T217" fmla="*/ T216 w 2751"/>
              <a:gd name="T218" fmla="+- 0 8650 8470"/>
              <a:gd name="T219" fmla="*/ 8650 h 2600"/>
              <a:gd name="T220" fmla="+- 0 14223 11729"/>
              <a:gd name="T221" fmla="*/ T220 w 2751"/>
              <a:gd name="T222" fmla="+- 0 8650 8470"/>
              <a:gd name="T223" fmla="*/ 8650 h 2600"/>
              <a:gd name="T224" fmla="+- 0 14174 11729"/>
              <a:gd name="T225" fmla="*/ T224 w 2751"/>
              <a:gd name="T226" fmla="+- 0 8653 8470"/>
              <a:gd name="T227" fmla="*/ 8653 h 2600"/>
              <a:gd name="T228" fmla="+- 0 14118 11729"/>
              <a:gd name="T229" fmla="*/ T228 w 2751"/>
              <a:gd name="T230" fmla="+- 0 8645 8470"/>
              <a:gd name="T231" fmla="*/ 8645 h 2600"/>
              <a:gd name="T232" fmla="+- 0 14032 11729"/>
              <a:gd name="T233" fmla="*/ T232 w 2751"/>
              <a:gd name="T234" fmla="+- 0 8633 8470"/>
              <a:gd name="T235" fmla="*/ 8633 h 2600"/>
              <a:gd name="T236" fmla="+- 0 13954 11729"/>
              <a:gd name="T237" fmla="*/ T236 w 2751"/>
              <a:gd name="T238" fmla="+- 0 8594 8470"/>
              <a:gd name="T239" fmla="*/ 8594 h 2600"/>
              <a:gd name="T240" fmla="+- 0 13868 11729"/>
              <a:gd name="T241" fmla="*/ T240 w 2751"/>
              <a:gd name="T242" fmla="+- 0 8579 8470"/>
              <a:gd name="T243" fmla="*/ 8579 h 2600"/>
              <a:gd name="T244" fmla="+- 0 13824 11729"/>
              <a:gd name="T245" fmla="*/ T244 w 2751"/>
              <a:gd name="T246" fmla="+- 0 8571 8470"/>
              <a:gd name="T247" fmla="*/ 8571 h 2600"/>
              <a:gd name="T248" fmla="+- 0 13777 11729"/>
              <a:gd name="T249" fmla="*/ T248 w 2751"/>
              <a:gd name="T250" fmla="+- 0 8568 8470"/>
              <a:gd name="T251" fmla="*/ 8568 h 2600"/>
              <a:gd name="T252" fmla="+- 0 13733 11729"/>
              <a:gd name="T253" fmla="*/ T252 w 2751"/>
              <a:gd name="T254" fmla="+- 0 8556 8470"/>
              <a:gd name="T255" fmla="*/ 8556 h 26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751" h="2600" extrusionOk="0">
                <a:moveTo>
                  <a:pt x="1431" y="2584"/>
                </a:moveTo>
                <a:cubicBezTo>
                  <a:pt x="1452" y="2568"/>
                  <a:pt x="1463" y="2573"/>
                  <a:pt x="1483" y="2555"/>
                </a:cubicBezTo>
                <a:cubicBezTo>
                  <a:pt x="1533" y="2509"/>
                  <a:pt x="1573" y="2453"/>
                  <a:pt x="1626" y="2409"/>
                </a:cubicBezTo>
                <a:cubicBezTo>
                  <a:pt x="1647" y="2392"/>
                  <a:pt x="1671" y="2383"/>
                  <a:pt x="1692" y="2367"/>
                </a:cubicBezTo>
                <a:cubicBezTo>
                  <a:pt x="1736" y="2334"/>
                  <a:pt x="1755" y="2304"/>
                  <a:pt x="1789" y="2265"/>
                </a:cubicBezTo>
                <a:cubicBezTo>
                  <a:pt x="1839" y="2208"/>
                  <a:pt x="1906" y="2154"/>
                  <a:pt x="1947" y="2091"/>
                </a:cubicBezTo>
                <a:cubicBezTo>
                  <a:pt x="1973" y="2052"/>
                  <a:pt x="1981" y="2003"/>
                  <a:pt x="2007" y="1966"/>
                </a:cubicBezTo>
                <a:cubicBezTo>
                  <a:pt x="2028" y="1936"/>
                  <a:pt x="2062" y="1913"/>
                  <a:pt x="2083" y="1882"/>
                </a:cubicBezTo>
                <a:cubicBezTo>
                  <a:pt x="2113" y="1838"/>
                  <a:pt x="2134" y="1791"/>
                  <a:pt x="2159" y="1744"/>
                </a:cubicBezTo>
                <a:cubicBezTo>
                  <a:pt x="2201" y="1666"/>
                  <a:pt x="2233" y="1580"/>
                  <a:pt x="2278" y="1504"/>
                </a:cubicBezTo>
                <a:cubicBezTo>
                  <a:pt x="2322" y="1430"/>
                  <a:pt x="2373" y="1364"/>
                  <a:pt x="2412" y="1287"/>
                </a:cubicBezTo>
                <a:cubicBezTo>
                  <a:pt x="2448" y="1215"/>
                  <a:pt x="2487" y="1144"/>
                  <a:pt x="2523" y="1072"/>
                </a:cubicBezTo>
                <a:cubicBezTo>
                  <a:pt x="2577" y="962"/>
                  <a:pt x="2642" y="848"/>
                  <a:pt x="2681" y="738"/>
                </a:cubicBezTo>
                <a:cubicBezTo>
                  <a:pt x="2698" y="689"/>
                  <a:pt x="2702" y="653"/>
                  <a:pt x="2708" y="606"/>
                </a:cubicBezTo>
                <a:cubicBezTo>
                  <a:pt x="2717" y="538"/>
                  <a:pt x="2719" y="468"/>
                  <a:pt x="2726" y="402"/>
                </a:cubicBezTo>
                <a:cubicBezTo>
                  <a:pt x="2730" y="365"/>
                  <a:pt x="2730" y="325"/>
                  <a:pt x="2735" y="291"/>
                </a:cubicBezTo>
                <a:cubicBezTo>
                  <a:pt x="2738" y="269"/>
                  <a:pt x="2746" y="245"/>
                  <a:pt x="2748" y="225"/>
                </a:cubicBezTo>
                <a:cubicBezTo>
                  <a:pt x="2749" y="220"/>
                  <a:pt x="2749" y="215"/>
                  <a:pt x="2750" y="210"/>
                </a:cubicBezTo>
                <a:cubicBezTo>
                  <a:pt x="2680" y="195"/>
                  <a:pt x="2622" y="180"/>
                  <a:pt x="2550" y="180"/>
                </a:cubicBezTo>
                <a:cubicBezTo>
                  <a:pt x="2494" y="180"/>
                  <a:pt x="2445" y="183"/>
                  <a:pt x="2389" y="175"/>
                </a:cubicBezTo>
                <a:cubicBezTo>
                  <a:pt x="2303" y="163"/>
                  <a:pt x="2225" y="124"/>
                  <a:pt x="2139" y="109"/>
                </a:cubicBezTo>
                <a:cubicBezTo>
                  <a:pt x="2095" y="101"/>
                  <a:pt x="2048" y="98"/>
                  <a:pt x="2004" y="86"/>
                </a:cubicBezTo>
                <a:cubicBezTo>
                  <a:pt x="1979" y="79"/>
                  <a:pt x="1956" y="68"/>
                  <a:pt x="1930" y="62"/>
                </a:cubicBezTo>
                <a:cubicBezTo>
                  <a:pt x="1813" y="33"/>
                  <a:pt x="1692" y="44"/>
                  <a:pt x="1572" y="22"/>
                </a:cubicBezTo>
                <a:cubicBezTo>
                  <a:pt x="1457" y="0"/>
                  <a:pt x="1372" y="10"/>
                  <a:pt x="1257" y="25"/>
                </a:cubicBezTo>
                <a:cubicBezTo>
                  <a:pt x="1165" y="37"/>
                  <a:pt x="1071" y="55"/>
                  <a:pt x="978" y="50"/>
                </a:cubicBezTo>
                <a:cubicBezTo>
                  <a:pt x="917" y="47"/>
                  <a:pt x="855" y="31"/>
                  <a:pt x="795" y="32"/>
                </a:cubicBezTo>
                <a:cubicBezTo>
                  <a:pt x="647" y="33"/>
                  <a:pt x="488" y="48"/>
                  <a:pt x="343" y="74"/>
                </a:cubicBezTo>
                <a:cubicBezTo>
                  <a:pt x="258" y="89"/>
                  <a:pt x="158" y="111"/>
                  <a:pt x="81" y="144"/>
                </a:cubicBezTo>
                <a:cubicBezTo>
                  <a:pt x="8" y="175"/>
                  <a:pt x="12" y="179"/>
                  <a:pt x="0" y="255"/>
                </a:cubicBezTo>
                <a:cubicBezTo>
                  <a:pt x="-10" y="320"/>
                  <a:pt x="29" y="348"/>
                  <a:pt x="39" y="405"/>
                </a:cubicBezTo>
                <a:cubicBezTo>
                  <a:pt x="64" y="552"/>
                  <a:pt x="76" y="653"/>
                  <a:pt x="129" y="790"/>
                </a:cubicBezTo>
                <a:cubicBezTo>
                  <a:pt x="154" y="856"/>
                  <a:pt x="169" y="922"/>
                  <a:pt x="202" y="983"/>
                </a:cubicBezTo>
                <a:cubicBezTo>
                  <a:pt x="224" y="1023"/>
                  <a:pt x="256" y="1061"/>
                  <a:pt x="277" y="1099"/>
                </a:cubicBezTo>
                <a:cubicBezTo>
                  <a:pt x="302" y="1143"/>
                  <a:pt x="314" y="1185"/>
                  <a:pt x="334" y="1230"/>
                </a:cubicBezTo>
                <a:cubicBezTo>
                  <a:pt x="361" y="1290"/>
                  <a:pt x="389" y="1354"/>
                  <a:pt x="425" y="1408"/>
                </a:cubicBezTo>
                <a:cubicBezTo>
                  <a:pt x="444" y="1437"/>
                  <a:pt x="469" y="1461"/>
                  <a:pt x="487" y="1490"/>
                </a:cubicBezTo>
                <a:cubicBezTo>
                  <a:pt x="530" y="1559"/>
                  <a:pt x="564" y="1631"/>
                  <a:pt x="617" y="1693"/>
                </a:cubicBezTo>
                <a:cubicBezTo>
                  <a:pt x="641" y="1721"/>
                  <a:pt x="673" y="1745"/>
                  <a:pt x="697" y="1774"/>
                </a:cubicBezTo>
                <a:cubicBezTo>
                  <a:pt x="748" y="1836"/>
                  <a:pt x="798" y="1907"/>
                  <a:pt x="842" y="1974"/>
                </a:cubicBezTo>
                <a:cubicBezTo>
                  <a:pt x="888" y="2043"/>
                  <a:pt x="924" y="2107"/>
                  <a:pt x="989" y="2160"/>
                </a:cubicBezTo>
                <a:cubicBezTo>
                  <a:pt x="1031" y="2194"/>
                  <a:pt x="1081" y="2220"/>
                  <a:pt x="1126" y="2249"/>
                </a:cubicBezTo>
                <a:cubicBezTo>
                  <a:pt x="1166" y="2275"/>
                  <a:pt x="1211" y="2298"/>
                  <a:pt x="1250" y="2323"/>
                </a:cubicBezTo>
                <a:cubicBezTo>
                  <a:pt x="1305" y="2358"/>
                  <a:pt x="1366" y="2409"/>
                  <a:pt x="1408" y="2458"/>
                </a:cubicBezTo>
                <a:cubicBezTo>
                  <a:pt x="1454" y="2512"/>
                  <a:pt x="1487" y="2528"/>
                  <a:pt x="1537" y="2565"/>
                </a:cubicBezTo>
                <a:cubicBezTo>
                  <a:pt x="1540" y="2570"/>
                  <a:pt x="1544" y="2575"/>
                  <a:pt x="1547" y="2580"/>
                </a:cubicBezTo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51" y="1066800"/>
            <a:ext cx="4735162" cy="47244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3731" y="5746201"/>
            <a:ext cx="7343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Fortes et al., 2011 (J. Animal Sci. 89:1669-1683. doi:10.2527/jas.2010-3681)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533" y="1126069"/>
            <a:ext cx="2121081" cy="73866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 network – the</a:t>
            </a:r>
          </a:p>
          <a:p>
            <a:r>
              <a:rPr lang="en-US" sz="1400" dirty="0" smtClean="0"/>
              <a:t>red center identifies</a:t>
            </a:r>
          </a:p>
          <a:p>
            <a:r>
              <a:rPr lang="en-US" sz="1400" dirty="0" smtClean="0"/>
              <a:t>highly connected nodes.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2239614" y="1481667"/>
            <a:ext cx="368119" cy="13734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8534" y="4038603"/>
            <a:ext cx="2184399" cy="73866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Subnetwork</a:t>
            </a:r>
            <a:r>
              <a:rPr lang="en-US" sz="1400" dirty="0" smtClean="0"/>
              <a:t> of interacting</a:t>
            </a:r>
          </a:p>
          <a:p>
            <a:r>
              <a:rPr lang="en-US" sz="1400" dirty="0" smtClean="0"/>
              <a:t>transcription factors from</a:t>
            </a:r>
          </a:p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FF00"/>
                </a:solidFill>
              </a:rPr>
              <a:t>puberty network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298882" y="4385733"/>
            <a:ext cx="334251" cy="5266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239002" y="3674535"/>
            <a:ext cx="1794932" cy="160043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Subnetwork</a:t>
            </a:r>
            <a:r>
              <a:rPr lang="en-US" sz="1400" dirty="0" smtClean="0"/>
              <a:t> of interacting</a:t>
            </a:r>
          </a:p>
          <a:p>
            <a:r>
              <a:rPr lang="en-US" sz="1400" dirty="0" smtClean="0"/>
              <a:t>transcription factors from a collection of </a:t>
            </a:r>
            <a:r>
              <a:rPr lang="en-US" sz="1400" dirty="0" smtClean="0">
                <a:solidFill>
                  <a:srgbClr val="00FF00"/>
                </a:solidFill>
              </a:rPr>
              <a:t>mouse and human</a:t>
            </a:r>
          </a:p>
          <a:p>
            <a:r>
              <a:rPr lang="en-US" sz="1400" dirty="0" smtClean="0">
                <a:solidFill>
                  <a:srgbClr val="00FF00"/>
                </a:solidFill>
              </a:rPr>
              <a:t>data</a:t>
            </a:r>
            <a:r>
              <a:rPr lang="en-US" sz="1400" dirty="0" smtClean="0"/>
              <a:t>. (Validation step.)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5604933" y="4402668"/>
            <a:ext cx="1634069" cy="6700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825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Enriched pathways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1020249"/>
            <a:ext cx="8873067" cy="539689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3731" y="6161084"/>
            <a:ext cx="7343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Fortes et al., 2011 (J. Animal Sci. 89:1669-1683. doi:10.2527/jas.2010-3681)</a:t>
            </a:r>
          </a:p>
        </p:txBody>
      </p:sp>
    </p:spTree>
    <p:extLst>
      <p:ext uri="{BB962C8B-B14F-4D97-AF65-F5344CB8AC3E}">
        <p14:creationId xmlns:p14="http://schemas.microsoft.com/office/powerpoint/2010/main" val="201100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>
            <a:off x="323850" y="1341438"/>
            <a:ext cx="7777163" cy="50403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16557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852738"/>
            <a:ext cx="2057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109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13684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10842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Parents Selected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5150" y="1916113"/>
            <a:ext cx="309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Dam Inseminated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2924175"/>
            <a:ext cx="28797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lvl="1" indent="-319088" algn="ctr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 b="1">
                <a:solidFill>
                  <a:srgbClr val="FFFF00"/>
                </a:solidFill>
              </a:rPr>
              <a:t>Em</a:t>
            </a:r>
            <a:r>
              <a:rPr lang="en-US" sz="2000">
                <a:solidFill>
                  <a:srgbClr val="FFFF00"/>
                </a:solidFill>
              </a:rPr>
              <a:t>bryo Transferred to          Recipient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76663" y="3213100"/>
            <a:ext cx="1227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Bull Born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63713" y="3933825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Semen collected (1yr)</a:t>
            </a:r>
            <a:endParaRPr lang="en-US" sz="20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08625" y="4292600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Daughters Born (9 m later) </a:t>
            </a:r>
            <a:endParaRPr lang="en-US" sz="20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00338" y="5445125"/>
            <a:ext cx="395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Daughters have calves (2yr later)</a:t>
            </a:r>
            <a:endParaRPr lang="en-US" sz="20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0288" y="5157788"/>
            <a:ext cx="2160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Bull Receives Progeny Test </a:t>
            </a:r>
          </a:p>
          <a:p>
            <a:r>
              <a:rPr lang="en-US" sz="2000">
                <a:solidFill>
                  <a:srgbClr val="FFFF00"/>
                </a:solidFill>
              </a:rPr>
              <a:t>         (5 yrs)</a:t>
            </a:r>
            <a:endParaRPr lang="en-US" sz="20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288" y="142875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Lifecycle of bull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6350" y="1196752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1" name="Straight Connector 20"/>
          <p:cNvCxnSpPr/>
          <p:nvPr/>
        </p:nvCxnSpPr>
        <p:spPr bwMode="auto">
          <a:xfrm>
            <a:off x="1365250" y="198884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2" name="Straight Connector 21"/>
          <p:cNvCxnSpPr/>
          <p:nvPr/>
        </p:nvCxnSpPr>
        <p:spPr bwMode="auto">
          <a:xfrm>
            <a:off x="2371725" y="2852936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3" name="Straight Connector 22"/>
          <p:cNvCxnSpPr/>
          <p:nvPr/>
        </p:nvCxnSpPr>
        <p:spPr bwMode="auto">
          <a:xfrm>
            <a:off x="3382963" y="328498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4" name="Straight Connector 23"/>
          <p:cNvCxnSpPr/>
          <p:nvPr/>
        </p:nvCxnSpPr>
        <p:spPr bwMode="auto">
          <a:xfrm>
            <a:off x="4175125" y="400506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5" name="Straight Connector 24"/>
          <p:cNvCxnSpPr/>
          <p:nvPr/>
        </p:nvCxnSpPr>
        <p:spPr bwMode="auto">
          <a:xfrm>
            <a:off x="5041900" y="436510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6" name="Straight Connector 25"/>
          <p:cNvCxnSpPr/>
          <p:nvPr/>
        </p:nvCxnSpPr>
        <p:spPr bwMode="auto">
          <a:xfrm>
            <a:off x="6480175" y="5517232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7" name="Straight Connector 26"/>
          <p:cNvCxnSpPr/>
          <p:nvPr/>
        </p:nvCxnSpPr>
        <p:spPr bwMode="auto">
          <a:xfrm>
            <a:off x="7486650" y="594928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7461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3597275" y="342900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065588" y="3429000"/>
            <a:ext cx="174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>
                <a:solidFill>
                  <a:srgbClr val="FF0000"/>
                </a:solidFill>
              </a:rPr>
              <a:t>Genomic Test</a:t>
            </a:r>
          </a:p>
        </p:txBody>
      </p:sp>
    </p:spTree>
    <p:extLst>
      <p:ext uri="{BB962C8B-B14F-4D97-AF65-F5344CB8AC3E}">
        <p14:creationId xmlns:p14="http://schemas.microsoft.com/office/powerpoint/2010/main" val="29844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factor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0" y="1032934"/>
            <a:ext cx="7186602" cy="550041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8367" y="6262688"/>
            <a:ext cx="5342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Fortes et al., 2011 (J. Animal Sci. 89:1669-1683. doi:10.2527/jas.2010-3681)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2934" y="1041402"/>
            <a:ext cx="1651000" cy="28931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Yellow genes were submitted to database.</a:t>
            </a:r>
          </a:p>
          <a:p>
            <a:endParaRPr lang="en-US" sz="1400" dirty="0"/>
          </a:p>
          <a:p>
            <a:r>
              <a:rPr lang="en-US" sz="1400" dirty="0" smtClean="0"/>
              <a:t>Other nodes were mined from </a:t>
            </a:r>
            <a:r>
              <a:rPr lang="en-US" sz="1400" dirty="0" err="1" smtClean="0"/>
              <a:t>FunCoup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Red: protein-protein interaction</a:t>
            </a:r>
          </a:p>
          <a:p>
            <a:endParaRPr lang="en-US" sz="1400" dirty="0"/>
          </a:p>
          <a:p>
            <a:r>
              <a:rPr lang="en-US" sz="1400" dirty="0" smtClean="0"/>
              <a:t>Blue: mRNA </a:t>
            </a:r>
            <a:r>
              <a:rPr lang="en-US" sz="1400" dirty="0" err="1" smtClean="0"/>
              <a:t>coexpression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6685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for birth weight PTA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" y="1193801"/>
            <a:ext cx="8915400" cy="4631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6874" y="3290501"/>
            <a:ext cx="270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85" y="5798739"/>
            <a:ext cx="70247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Cole et al.(2013), unpublished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6879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KEGG pathways for birth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Waiting on DMB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4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have divergent populations</a:t>
            </a:r>
          </a:p>
        </p:txBody>
      </p:sp>
      <p:graphicFrame>
        <p:nvGraphicFramePr>
          <p:cNvPr id="188505" name="Object 89"/>
          <p:cNvGraphicFramePr>
            <a:graphicFrameLocks noGrp="1" noChangeAspect="1"/>
          </p:cNvGraphicFramePr>
          <p:nvPr>
            <p:ph idx="1"/>
          </p:nvPr>
        </p:nvGraphicFramePr>
        <p:xfrm>
          <a:off x="990600" y="900113"/>
          <a:ext cx="731520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Worksheet" r:id="rId4" imgW="3762451" imgH="2800502" progId="Excel.Sheet.8">
                  <p:embed/>
                </p:oleObj>
              </mc:Choice>
              <mc:Fallback>
                <p:oleObj name="Worksheet" r:id="rId4" imgW="3762451" imgH="28005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0113"/>
                        <a:ext cx="7315200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07" name="Text Box 91"/>
          <p:cNvSpPr txBox="1">
            <a:spLocks noChangeArrowheads="1"/>
          </p:cNvSpPr>
          <p:nvPr/>
        </p:nvSpPr>
        <p:spPr bwMode="auto">
          <a:xfrm>
            <a:off x="1143000" y="6305550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Cole et al., 2005 (J. Dairy Sci. 88(4):1529–1539)</a:t>
            </a:r>
          </a:p>
        </p:txBody>
      </p:sp>
    </p:spTree>
    <p:extLst>
      <p:ext uri="{BB962C8B-B14F-4D97-AF65-F5344CB8AC3E}">
        <p14:creationId xmlns:p14="http://schemas.microsoft.com/office/powerpoint/2010/main" val="2856333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going to find big QTL</a:t>
            </a:r>
          </a:p>
          <a:p>
            <a:r>
              <a:rPr lang="en-US" dirty="0" smtClean="0"/>
              <a:t>We may identify gene networks affecting complex phenotypes</a:t>
            </a:r>
          </a:p>
          <a:p>
            <a:r>
              <a:rPr lang="en-US" dirty="0" smtClean="0"/>
              <a:t>We’re going to learn how much we don’t know about functional genomics in the cow</a:t>
            </a:r>
          </a:p>
        </p:txBody>
      </p:sp>
    </p:spTree>
    <p:extLst>
      <p:ext uri="{BB962C8B-B14F-4D97-AF65-F5344CB8AC3E}">
        <p14:creationId xmlns:p14="http://schemas.microsoft.com/office/powerpoint/2010/main" val="227879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59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529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289" y="1126430"/>
            <a:ext cx="7074308" cy="5223333"/>
            <a:chOff x="760097" y="1126430"/>
            <a:chExt cx="7074308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60097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14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75"/>
            <a:ext cx="8226425" cy="549275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Benefit of genomics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3370263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>
                <a:ea typeface="+mn-ea"/>
              </a:rPr>
              <a:t>Determine value of bull at birth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accuracy of selection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Reduce generation interval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selection intensity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rate of genetic gain</a:t>
            </a:r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318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827588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2007	</a:t>
            </a:r>
            <a:r>
              <a:rPr lang="en-US" sz="2400">
                <a:latin typeface="Humnst777 BT" charset="0"/>
              </a:rPr>
              <a:t>BovineSNP50 BeadChip available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Apr. 2008	</a:t>
            </a:r>
            <a:r>
              <a:rPr lang="en-US" sz="2400">
                <a:latin typeface="Humnst777 BT" charset="0"/>
              </a:rPr>
              <a:t>First unofficial evaluation 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Jan. 2009	</a:t>
            </a:r>
            <a:r>
              <a:rPr lang="en-US" sz="2400">
                <a:latin typeface="Humnst777 BT" charset="0"/>
              </a:rPr>
              <a:t>Genomic evaluations official for</a:t>
            </a:r>
          </a:p>
          <a:p>
            <a:pPr lvl="4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Holstein and Jersey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Aug. 2009	</a:t>
            </a:r>
            <a:r>
              <a:rPr lang="en-US" sz="2400">
                <a:latin typeface="Humnst777 BT" charset="0"/>
              </a:rPr>
              <a:t>Official for Brown Swiss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2010	</a:t>
            </a:r>
            <a:r>
              <a:rPr lang="en-US" sz="2400">
                <a:latin typeface="Humnst777 BT" charset="0"/>
              </a:rPr>
              <a:t>Unofficial evaluations from 3K chip</a:t>
            </a:r>
          </a:p>
          <a:p>
            <a:pPr marL="319088" indent="-319088" eaLnBrk="1" hangingPunct="1">
              <a:lnSpc>
                <a:spcPts val="2800"/>
              </a:lnSpc>
              <a:spcAft>
                <a:spcPts val="1800"/>
              </a:spcAft>
              <a:buFont typeface="Monotype Sorts" charset="0"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	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2010	</a:t>
            </a:r>
            <a:r>
              <a:rPr lang="en-US" sz="2400">
                <a:latin typeface="Humnst777 BT" charset="0"/>
              </a:rPr>
              <a:t>3K genomic evaluations to be official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2011</a:t>
            </a:r>
            <a:r>
              <a:rPr lang="en-US" sz="2400">
                <a:latin typeface="Humnst777 BT" charset="0"/>
              </a:rPr>
              <a:t> 	Infinium BovineLD BeadChip available</a:t>
            </a:r>
          </a:p>
        </p:txBody>
      </p:sp>
    </p:spTree>
    <p:extLst>
      <p:ext uri="{BB962C8B-B14F-4D97-AF65-F5344CB8AC3E}">
        <p14:creationId xmlns:p14="http://schemas.microsoft.com/office/powerpoint/2010/main" val="24108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Cattle SNP Collaboration - iBMAC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3671888" cy="4516438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spcAft>
                <a:spcPts val="2400"/>
              </a:spcAft>
            </a:pPr>
            <a:r>
              <a:rPr lang="en-US" sz="2000">
                <a:latin typeface="Humnst777 BT" charset="0"/>
              </a:rPr>
              <a:t>Develop 60,000 Bead Illumina iSelect® assay</a:t>
            </a:r>
          </a:p>
          <a:p>
            <a:pPr marL="635000" lvl="1">
              <a:lnSpc>
                <a:spcPct val="90000"/>
              </a:lnSpc>
              <a:spcAft>
                <a:spcPct val="0"/>
              </a:spcAft>
            </a:pPr>
            <a:r>
              <a:rPr lang="en-US" sz="2000">
                <a:latin typeface="Humnst777 BT" charset="0"/>
              </a:rPr>
              <a:t>USDA-ARS Beltsville Agricultural Research Center: Bovine Functional Genomics Laboratory and Animal Improvement Programs Laboratory</a:t>
            </a:r>
          </a:p>
          <a:p>
            <a:pPr marL="635000" lvl="1">
              <a:lnSpc>
                <a:spcPct val="90000"/>
              </a:lnSpc>
              <a:spcAft>
                <a:spcPct val="0"/>
              </a:spcAft>
            </a:pPr>
            <a:r>
              <a:rPr lang="en-US" sz="2000">
                <a:latin typeface="Humnst777 BT" charset="0"/>
              </a:rPr>
              <a:t>University of Missouri</a:t>
            </a:r>
          </a:p>
          <a:p>
            <a:pPr marL="635000" lvl="1">
              <a:lnSpc>
                <a:spcPct val="90000"/>
              </a:lnSpc>
              <a:spcAft>
                <a:spcPct val="0"/>
              </a:spcAft>
            </a:pPr>
            <a:r>
              <a:rPr lang="en-US" sz="2000">
                <a:latin typeface="Humnst777 BT" charset="0"/>
              </a:rPr>
              <a:t>University of Alberta</a:t>
            </a:r>
          </a:p>
          <a:p>
            <a:pPr marL="635000" lvl="1">
              <a:lnSpc>
                <a:spcPct val="90000"/>
              </a:lnSpc>
              <a:spcAft>
                <a:spcPct val="30000"/>
              </a:spcAft>
            </a:pPr>
            <a:r>
              <a:rPr lang="en-US" sz="2000">
                <a:latin typeface="Humnst777 BT" charset="0"/>
              </a:rPr>
              <a:t>USDA-ARS US Meat Animal Research Center</a:t>
            </a:r>
          </a:p>
          <a:p>
            <a:pPr marL="292100" indent="-292100">
              <a:lnSpc>
                <a:spcPct val="90000"/>
              </a:lnSpc>
              <a:spcAft>
                <a:spcPts val="2400"/>
              </a:spcAft>
            </a:pPr>
            <a:r>
              <a:rPr lang="en-US" sz="2000">
                <a:latin typeface="Humnst777 BT" charset="0"/>
              </a:rPr>
              <a:t>Started w/ 60,800 beads – 54,000 useable SNP</a:t>
            </a:r>
          </a:p>
        </p:txBody>
      </p:sp>
      <p:pic>
        <p:nvPicPr>
          <p:cNvPr id="12292" name="Picture 2" descr="C:\Documents and Settings\Curt Van Tassell\My Documents\Downloads\CVT TSS 72 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48577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14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66046</TotalTime>
  <Words>2676</Words>
  <Application>Microsoft Macintosh PowerPoint</Application>
  <PresentationFormat>On-screen Show (4:3)</PresentationFormat>
  <Paragraphs>591</Paragraphs>
  <Slides>67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smh08</vt:lpstr>
      <vt:lpstr>Photo Editor Photo</vt:lpstr>
      <vt:lpstr>Worksheet</vt:lpstr>
      <vt:lpstr>Genomic selection and systems biology – lessons from dairy cattle breeding</vt:lpstr>
      <vt:lpstr>Dairy Cattle</vt:lpstr>
      <vt:lpstr>Data Collection</vt:lpstr>
      <vt:lpstr>Traditional evaluations 3X/year</vt:lpstr>
      <vt:lpstr>Use of evaluations</vt:lpstr>
      <vt:lpstr>PowerPoint Presentation</vt:lpstr>
      <vt:lpstr>Benefit of genomics</vt:lpstr>
      <vt:lpstr>History of genomic evaluations</vt:lpstr>
      <vt:lpstr>Cattle SNP Collaboration - iBMAC</vt:lpstr>
      <vt:lpstr>Participants</vt:lpstr>
      <vt:lpstr>Use of HD</vt:lpstr>
      <vt:lpstr>LD chip</vt:lpstr>
      <vt:lpstr>Development of LD chip</vt:lpstr>
      <vt:lpstr>Genomic evaluation  program steps</vt:lpstr>
      <vt:lpstr>Responsibilities of requester</vt:lpstr>
      <vt:lpstr>Steps to prepare genotypes</vt:lpstr>
      <vt:lpstr>What can go wrong</vt:lpstr>
      <vt:lpstr>Lab QC</vt:lpstr>
      <vt:lpstr>Before clustering adjustment</vt:lpstr>
      <vt:lpstr>After clustering adjustment</vt:lpstr>
      <vt:lpstr>Parentage validation and discovery</vt:lpstr>
      <vt:lpstr>Checking facility</vt:lpstr>
      <vt:lpstr>Imputation</vt:lpstr>
      <vt:lpstr>Recessive defect discovery</vt:lpstr>
      <vt:lpstr>Haplotypes impacting fertility</vt:lpstr>
      <vt:lpstr>Collaboration</vt:lpstr>
      <vt:lpstr>Calculation of genomic evaluations</vt:lpstr>
      <vt:lpstr>Reliabilities for young Holsteins*</vt:lpstr>
      <vt:lpstr>Use of genomic evaluations</vt:lpstr>
      <vt:lpstr>Use of LD genomic evaluations</vt:lpstr>
      <vt:lpstr>Ways to increase accuracy</vt:lpstr>
      <vt:lpstr>Application to more traits</vt:lpstr>
      <vt:lpstr>Impact on producers</vt:lpstr>
      <vt:lpstr>Summary</vt:lpstr>
      <vt:lpstr>Why genomics works in dairy</vt:lpstr>
      <vt:lpstr>History of genomic evaluations</vt:lpstr>
      <vt:lpstr>PowerPoint Presentation</vt:lpstr>
      <vt:lpstr>PowerPoint Presentation</vt:lpstr>
      <vt:lpstr>How does genetic selection work?</vt:lpstr>
      <vt:lpstr>Calculation of genomic evaluations</vt:lpstr>
      <vt:lpstr>Genetic merit of Jersey bulls</vt:lpstr>
      <vt:lpstr>What is a SNP genotype worth?</vt:lpstr>
      <vt:lpstr>PowerPoint Presentation</vt:lpstr>
      <vt:lpstr>Holstein prediction accuracy</vt:lpstr>
      <vt:lpstr>Many chips are available</vt:lpstr>
      <vt:lpstr>Genotypes and haplotypes</vt:lpstr>
      <vt:lpstr>O-Style Haplotypes Chromosome 15</vt:lpstr>
      <vt:lpstr>Haplotyping program – findhap.f90</vt:lpstr>
      <vt:lpstr>Recessive defect discovery</vt:lpstr>
      <vt:lpstr>We’re working on new tools</vt:lpstr>
      <vt:lpstr>Impact on producers</vt:lpstr>
      <vt:lpstr>Bias from Pre-Selection</vt:lpstr>
      <vt:lpstr>Pre-Selection Bias Now Beginning</vt:lpstr>
      <vt:lpstr>Methods to Reduce Bias</vt:lpstr>
      <vt:lpstr>Gene set enrichment analysis-SNP</vt:lpstr>
      <vt:lpstr>Adaptive weight matrix</vt:lpstr>
      <vt:lpstr>We hope to identify regulatory networks</vt:lpstr>
      <vt:lpstr>Network analysis</vt:lpstr>
      <vt:lpstr>Enriched pathways</vt:lpstr>
      <vt:lpstr>Transcription factor network</vt:lpstr>
      <vt:lpstr>GWAS for birth weight PTA</vt:lpstr>
      <vt:lpstr>KEGG pathways for birth weight</vt:lpstr>
      <vt:lpstr>We have divergent populations</vt:lpstr>
      <vt:lpstr>What can we learn from this?</vt:lpstr>
      <vt:lpstr>Conclusions</vt:lpstr>
      <vt:lpstr>Acknowledgments</vt:lpstr>
      <vt:lpstr>Questions?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1866</cp:revision>
  <cp:lastPrinted>2001-08-24T14:44:42Z</cp:lastPrinted>
  <dcterms:created xsi:type="dcterms:W3CDTF">2002-07-16T13:01:30Z</dcterms:created>
  <dcterms:modified xsi:type="dcterms:W3CDTF">2013-05-20T13:34:37Z</dcterms:modified>
  <cp:category>Interbull</cp:category>
</cp:coreProperties>
</file>