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3" r:id="rId2"/>
    <p:sldId id="359" r:id="rId3"/>
    <p:sldId id="370" r:id="rId4"/>
    <p:sldId id="371" r:id="rId5"/>
    <p:sldId id="382" r:id="rId6"/>
    <p:sldId id="372" r:id="rId7"/>
    <p:sldId id="373" r:id="rId8"/>
    <p:sldId id="377" r:id="rId9"/>
    <p:sldId id="378" r:id="rId10"/>
    <p:sldId id="380" r:id="rId11"/>
    <p:sldId id="357" r:id="rId12"/>
    <p:sldId id="364" r:id="rId13"/>
    <p:sldId id="363" r:id="rId14"/>
    <p:sldId id="362" r:id="rId15"/>
    <p:sldId id="365" r:id="rId16"/>
    <p:sldId id="367" r:id="rId17"/>
    <p:sldId id="381" r:id="rId18"/>
    <p:sldId id="369" r:id="rId19"/>
    <p:sldId id="368" r:id="rId20"/>
    <p:sldId id="3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  <a:srgbClr val="00563F"/>
    <a:srgbClr val="003542"/>
    <a:srgbClr val="003546"/>
    <a:srgbClr val="001322"/>
    <a:srgbClr val="FFFF66"/>
    <a:srgbClr val="1171FF"/>
    <a:srgbClr val="00A850"/>
    <a:srgbClr val="0042A2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1" autoAdjust="0"/>
    <p:restoredTop sz="94639" autoAdjust="0"/>
  </p:normalViewPr>
  <p:slideViewPr>
    <p:cSldViewPr snapToGrid="0">
      <p:cViewPr varScale="1">
        <p:scale>
          <a:sx n="68" d="100"/>
          <a:sy n="68" d="100"/>
        </p:scale>
        <p:origin x="-19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7EBB807-EFF4-234F-807D-155DBCE415A0}" type="slidenum">
              <a:rPr lang="en-US">
                <a:solidFill>
                  <a:srgbClr val="FFFF00"/>
                </a:solidFill>
              </a:rPr>
              <a:pPr algn="r" eaLnBrk="1" hangingPunct="1"/>
              <a:t>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CE6C5-79DB-42C1-85C8-7967D116CB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B2AFDE9-57F5-8C4E-9A35-0B3130CF493C}" type="slidenum">
              <a:rPr lang="en-US">
                <a:solidFill>
                  <a:srgbClr val="FFFF00"/>
                </a:solidFill>
              </a:rPr>
              <a:pPr algn="r" eaLnBrk="1" hangingPunct="1"/>
              <a:t>7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8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3886200"/>
            <a:ext cx="7772400" cy="2118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Dr. George </a:t>
            </a:r>
            <a:r>
              <a:rPr lang="en-US" sz="3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Wiggans, Acting Research Leader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Bldg. 005, Room 306, BARC-West</a:t>
            </a:r>
          </a:p>
          <a:p>
            <a:pPr marL="0" marR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301-504-8334 (main office); 301-504-8092 (fax)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301-504-8407 (personal office, Room 322)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  <a:hlinkClick r:id="rId2"/>
              </a:rPr>
              <a:t>George.Wiggans@ars.usda.gov</a:t>
            </a:r>
            <a:endParaRPr lang="en-US" sz="27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1706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523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507685" y="6583680"/>
            <a:ext cx="9332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Wiggans, 2013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RL meeting, 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Aug. 15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16.gif"/><Relationship Id="rId5" Type="http://schemas.openxmlformats.org/officeDocument/2006/relationships/image" Target="../media/image20.jpeg"/><Relationship Id="rId15" Type="http://schemas.openxmlformats.org/officeDocument/2006/relationships/image" Target="../media/image18.jpeg"/><Relationship Id="rId10" Type="http://schemas.openxmlformats.org/officeDocument/2006/relationships/image" Target="../media/image25.jpeg"/><Relationship Id="rId4" Type="http://schemas.openxmlformats.org/officeDocument/2006/relationships/image" Target="../media/image4.gif"/><Relationship Id="rId9" Type="http://schemas.openxmlformats.org/officeDocument/2006/relationships/image" Target="../media/image2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1829" y="0"/>
            <a:ext cx="4662171" cy="33157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799" y="320040"/>
            <a:ext cx="7772400" cy="2564805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4600" dirty="0" smtClean="0"/>
              <a:t>Animal </a:t>
            </a:r>
            <a:br>
              <a:rPr lang="en-US" sz="4600" dirty="0" smtClean="0"/>
            </a:br>
            <a:r>
              <a:rPr lang="en-US" sz="4600" dirty="0" smtClean="0"/>
              <a:t>Improvement </a:t>
            </a:r>
            <a:br>
              <a:rPr lang="en-US" sz="4600" dirty="0" smtClean="0"/>
            </a:br>
            <a:r>
              <a:rPr lang="en-US" sz="4600" dirty="0" smtClean="0"/>
              <a:t>Programs</a:t>
            </a:r>
            <a:br>
              <a:rPr lang="en-US" sz="4600" dirty="0" smtClean="0"/>
            </a:br>
            <a:r>
              <a:rPr lang="en-US" sz="4600" dirty="0" smtClean="0"/>
              <a:t>Laboratory</a:t>
            </a:r>
            <a:endParaRPr lang="en-US" sz="4600" dirty="0">
              <a:solidFill>
                <a:srgbClr val="FFFF66"/>
              </a:solidFill>
            </a:endParaRPr>
          </a:p>
        </p:txBody>
      </p:sp>
      <p:pic>
        <p:nvPicPr>
          <p:cNvPr id="3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855" flipV="1">
            <a:off x="5836328" y="345242"/>
            <a:ext cx="924907" cy="157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5541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Recent accomplishments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39704"/>
          </a:xfrm>
        </p:spPr>
        <p:txBody>
          <a:bodyPr/>
          <a:lstStyle/>
          <a:p>
            <a:pPr marL="282575" indent="-282575">
              <a:lnSpc>
                <a:spcPts val="2600"/>
              </a:lnSpc>
              <a:spcAft>
                <a:spcPts val="3000"/>
              </a:spcAft>
            </a:pPr>
            <a:r>
              <a:rPr lang="en-US" sz="2500" dirty="0" smtClean="0"/>
              <a:t>Introduction of free genetic tests for inherited defects of dairy cattle</a:t>
            </a:r>
          </a:p>
          <a:p>
            <a:pPr marL="282575" indent="-282575">
              <a:lnSpc>
                <a:spcPts val="2600"/>
              </a:lnSpc>
              <a:spcAft>
                <a:spcPts val="3000"/>
              </a:spcAft>
            </a:pPr>
            <a:r>
              <a:rPr lang="en-US" sz="2500" dirty="0" smtClean="0"/>
              <a:t>Development of a genomic mating program for dairy cattle</a:t>
            </a:r>
          </a:p>
          <a:p>
            <a:pPr marL="282575" indent="-282575">
              <a:lnSpc>
                <a:spcPts val="2600"/>
              </a:lnSpc>
              <a:spcAft>
                <a:spcPts val="3000"/>
              </a:spcAft>
            </a:pPr>
            <a:r>
              <a:rPr lang="en-US" sz="2500" dirty="0" smtClean="0"/>
              <a:t>Development of international genomic evaluations for young bulls</a:t>
            </a:r>
          </a:p>
          <a:p>
            <a:pPr marL="282575" indent="-282575">
              <a:lnSpc>
                <a:spcPts val="2600"/>
              </a:lnSpc>
              <a:spcAft>
                <a:spcPts val="3000"/>
              </a:spcAft>
            </a:pPr>
            <a:r>
              <a:rPr lang="en-US" sz="2500" dirty="0" smtClean="0"/>
              <a:t>Identification of specific chromosomal regions with significant effects on economically important traits</a:t>
            </a:r>
          </a:p>
          <a:p>
            <a:pPr marL="282575" indent="-282575">
              <a:lnSpc>
                <a:spcPts val="2600"/>
              </a:lnSpc>
              <a:spcAft>
                <a:spcPts val="3000"/>
              </a:spcAft>
            </a:pPr>
            <a:r>
              <a:rPr lang="en-US" sz="2500" dirty="0" smtClean="0"/>
              <a:t>Determination of accuracy improvement for genomic evaluations through use of more DNA markers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AIPL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65352"/>
          </a:xfrm>
        </p:spPr>
        <p:txBody>
          <a:bodyPr/>
          <a:lstStyle/>
          <a:p>
            <a:pPr marL="341313" indent="-341313">
              <a:spcAft>
                <a:spcPts val="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Laboratory</a:t>
            </a:r>
          </a:p>
          <a:p>
            <a:pPr marL="684213" lvl="1" indent="-333375">
              <a:spcAft>
                <a:spcPts val="0"/>
              </a:spcAft>
            </a:pPr>
            <a:r>
              <a:rPr lang="en-US" sz="3000" dirty="0" smtClean="0"/>
              <a:t>4 SYs</a:t>
            </a:r>
          </a:p>
          <a:p>
            <a:pPr marL="684213" lvl="1" indent="-333375">
              <a:spcAft>
                <a:spcPts val="0"/>
              </a:spcAft>
            </a:pPr>
            <a:r>
              <a:rPr lang="en-US" sz="3000" dirty="0" smtClean="0"/>
              <a:t>6 support scientists</a:t>
            </a:r>
          </a:p>
          <a:p>
            <a:pPr marL="684213" lvl="1" indent="-333375">
              <a:spcAft>
                <a:spcPts val="0"/>
              </a:spcAft>
            </a:pPr>
            <a:r>
              <a:rPr lang="en-US" sz="3000" dirty="0" smtClean="0"/>
              <a:t>4 IT specialists</a:t>
            </a:r>
          </a:p>
          <a:p>
            <a:pPr marL="684213" lvl="1" indent="-333375">
              <a:spcAft>
                <a:spcPts val="2400"/>
              </a:spcAft>
            </a:pPr>
            <a:r>
              <a:rPr lang="en-US" sz="3000" dirty="0" smtClean="0"/>
              <a:t>1 PSA</a:t>
            </a:r>
          </a:p>
          <a:p>
            <a:pPr marL="341313" indent="-341313">
              <a:spcAft>
                <a:spcPts val="6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On-site collaborators</a:t>
            </a:r>
          </a:p>
          <a:p>
            <a:pPr marL="684213" lvl="1" indent="-333375">
              <a:spcAft>
                <a:spcPts val="600"/>
              </a:spcAft>
            </a:pPr>
            <a:r>
              <a:rPr lang="en-US" sz="3000" dirty="0" smtClean="0"/>
              <a:t>Council of Dairy Cattle Breeding </a:t>
            </a:r>
            <a:r>
              <a:rPr lang="en-US" sz="3000" dirty="0" smtClean="0">
                <a:solidFill>
                  <a:srgbClr val="00563F"/>
                </a:solidFill>
              </a:rPr>
              <a:t>(2 consultants)</a:t>
            </a:r>
          </a:p>
          <a:p>
            <a:pPr marL="684213" lvl="1" indent="-333375">
              <a:spcAft>
                <a:spcPts val="0"/>
              </a:spcAft>
            </a:pPr>
            <a:r>
              <a:rPr lang="en-US" sz="3000" dirty="0" smtClean="0"/>
              <a:t>National Association of Animal Breeders</a:t>
            </a:r>
          </a:p>
          <a:p>
            <a:pPr marL="684213" lvl="1" indent="-333375">
              <a:lnSpc>
                <a:spcPts val="3200"/>
              </a:lnSpc>
              <a:spcAft>
                <a:spcPts val="0"/>
              </a:spcAft>
              <a:buNone/>
            </a:pP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00563F"/>
                </a:solidFill>
              </a:rPr>
              <a:t>(1 postdoctoral researcher</a:t>
            </a:r>
            <a:r>
              <a:rPr lang="en-US" sz="3000" dirty="0" smtClean="0"/>
              <a:t>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George Wiggans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154984"/>
          </a:xfrm>
        </p:spPr>
        <p:txBody>
          <a:bodyPr/>
          <a:lstStyle/>
          <a:p>
            <a:pPr lvl="0">
              <a:lnSpc>
                <a:spcPts val="3400"/>
              </a:lnSpc>
              <a:spcAft>
                <a:spcPts val="36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Ph.D., Cornell University, 1978</a:t>
            </a:r>
          </a:p>
          <a:p>
            <a:pPr lvl="0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Genomic data collection, quality, </a:t>
            </a:r>
          </a:p>
          <a:p>
            <a:pPr marL="339725" lvl="1" indent="-339725">
              <a:lnSpc>
                <a:spcPts val="3400"/>
              </a:lnSpc>
              <a:spcAft>
                <a:spcPts val="3600"/>
              </a:spcAft>
              <a:buNone/>
            </a:pPr>
            <a:r>
              <a:rPr lang="en-US" sz="3000" dirty="0" smtClean="0"/>
              <a:t>	and management</a:t>
            </a:r>
          </a:p>
          <a:p>
            <a:pPr lvl="0">
              <a:lnSpc>
                <a:spcPts val="3400"/>
              </a:lnSpc>
              <a:spcAft>
                <a:spcPts val="3600"/>
              </a:spcAft>
            </a:pPr>
            <a:r>
              <a:rPr lang="en-US" sz="3000" dirty="0" smtClean="0"/>
              <a:t>Development of special-purpose genotyping chips</a:t>
            </a:r>
          </a:p>
          <a:p>
            <a:pPr lvl="0">
              <a:lnSpc>
                <a:spcPts val="3400"/>
              </a:lnSpc>
              <a:spcAft>
                <a:spcPts val="3600"/>
              </a:spcAft>
            </a:pPr>
            <a:r>
              <a:rPr lang="en-US" sz="3000" dirty="0" smtClean="0"/>
              <a:t>Enhancement of genomic evaluation methods</a:t>
            </a:r>
            <a:endParaRPr lang="en-US" sz="3000" dirty="0"/>
          </a:p>
        </p:txBody>
      </p:sp>
      <p:pic>
        <p:nvPicPr>
          <p:cNvPr id="4" name="Picture 3" descr="GRWiggans_ADSA Fellow head shot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6995160" y="274320"/>
            <a:ext cx="1828800" cy="243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Paul VanRaden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770537"/>
          </a:xfrm>
        </p:spPr>
        <p:txBody>
          <a:bodyPr/>
          <a:lstStyle/>
          <a:p>
            <a:pPr lvl="0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Ph.D., Iowa State University, 1986</a:t>
            </a:r>
          </a:p>
          <a:p>
            <a:pPr lvl="0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Development of genomic </a:t>
            </a:r>
          </a:p>
          <a:p>
            <a:pPr marL="339725" lvl="1" indent="-339725">
              <a:lnSpc>
                <a:spcPts val="3400"/>
              </a:lnSpc>
              <a:spcAft>
                <a:spcPts val="3000"/>
              </a:spcAft>
              <a:buNone/>
            </a:pPr>
            <a:r>
              <a:rPr lang="en-US" sz="3000" dirty="0" smtClean="0"/>
              <a:t>	evaluation methods</a:t>
            </a:r>
          </a:p>
          <a:p>
            <a:pPr lvl="0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Imputation of missing genomic data</a:t>
            </a:r>
          </a:p>
          <a:p>
            <a:pPr lvl="0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Dominance, </a:t>
            </a:r>
            <a:r>
              <a:rPr lang="en-US" sz="3000" dirty="0" err="1" smtClean="0"/>
              <a:t>epistasis</a:t>
            </a:r>
            <a:r>
              <a:rPr lang="en-US" sz="3000" dirty="0" smtClean="0"/>
              <a:t>, and imprinting of marker effects</a:t>
            </a:r>
          </a:p>
          <a:p>
            <a:pPr lvl="0">
              <a:lnSpc>
                <a:spcPts val="3400"/>
              </a:lnSpc>
              <a:spcAft>
                <a:spcPts val="3600"/>
              </a:spcAft>
            </a:pPr>
            <a:r>
              <a:rPr lang="en-US" sz="3000" dirty="0" smtClean="0"/>
              <a:t>Fine mapping of causative mutations</a:t>
            </a:r>
            <a:endParaRPr lang="en-US" sz="3000" dirty="0"/>
          </a:p>
        </p:txBody>
      </p:sp>
      <p:pic>
        <p:nvPicPr>
          <p:cNvPr id="5" name="Picture 4" descr="head shot 1995.jpg"/>
          <p:cNvPicPr>
            <a:picLocks noChangeAspect="1"/>
          </p:cNvPicPr>
          <p:nvPr/>
        </p:nvPicPr>
        <p:blipFill>
          <a:blip r:embed="rId3" cstate="print">
            <a:lum bright="15000" contrast="10000"/>
          </a:blip>
          <a:srcRect l="2008" b="10854"/>
          <a:stretch>
            <a:fillRect/>
          </a:stretch>
        </p:blipFill>
        <p:spPr>
          <a:xfrm>
            <a:off x="6995160" y="274320"/>
            <a:ext cx="1828800" cy="244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John Cole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591000"/>
          </a:xfrm>
        </p:spPr>
        <p:txBody>
          <a:bodyPr/>
          <a:lstStyle/>
          <a:p>
            <a:pPr lvl="0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Ph.D., Louisiana State University,</a:t>
            </a:r>
          </a:p>
          <a:p>
            <a:pPr lvl="0">
              <a:lnSpc>
                <a:spcPts val="3400"/>
              </a:lnSpc>
              <a:spcAft>
                <a:spcPts val="3000"/>
              </a:spcAft>
              <a:buNone/>
            </a:pPr>
            <a:r>
              <a:rPr lang="en-US" sz="3000" dirty="0" smtClean="0">
                <a:solidFill>
                  <a:srgbClr val="00563F"/>
                </a:solidFill>
              </a:rPr>
              <a:t>	2003</a:t>
            </a:r>
          </a:p>
          <a:p>
            <a:pPr lvl="0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Visualization of genomic data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Use of haplotypes in breeding programs</a:t>
            </a:r>
          </a:p>
          <a:p>
            <a:pPr lvl="0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Genetic evaluation of health and fertility</a:t>
            </a:r>
          </a:p>
          <a:p>
            <a:pPr lvl="0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Development and enhancement of genetic-economic selection indexes</a:t>
            </a:r>
          </a:p>
        </p:txBody>
      </p:sp>
      <p:pic>
        <p:nvPicPr>
          <p:cNvPr id="5" name="Picture 4" descr="JCole-adjusted.jpg"/>
          <p:cNvPicPr>
            <a:picLocks noChangeAspect="1"/>
          </p:cNvPicPr>
          <p:nvPr/>
        </p:nvPicPr>
        <p:blipFill>
          <a:blip r:embed="rId3" cstate="print">
            <a:lum bright="-5000" contrast="10000"/>
          </a:blip>
          <a:stretch>
            <a:fillRect/>
          </a:stretch>
        </p:blipFill>
        <p:spPr>
          <a:xfrm>
            <a:off x="6995160" y="274320"/>
            <a:ext cx="1828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Derek Bickhart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206280"/>
          </a:xfrm>
        </p:spPr>
        <p:txBody>
          <a:bodyPr/>
          <a:lstStyle/>
          <a:p>
            <a:pPr lvl="0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Ph.D., University of Connecticut,</a:t>
            </a:r>
          </a:p>
          <a:p>
            <a:pPr lvl="0">
              <a:lnSpc>
                <a:spcPts val="3400"/>
              </a:lnSpc>
              <a:spcAft>
                <a:spcPts val="3000"/>
              </a:spcAft>
              <a:buNone/>
            </a:pPr>
            <a:r>
              <a:rPr lang="en-US" sz="3000" dirty="0" smtClean="0">
                <a:solidFill>
                  <a:srgbClr val="00563F"/>
                </a:solidFill>
              </a:rPr>
              <a:t>	2010</a:t>
            </a:r>
          </a:p>
          <a:p>
            <a:pPr lvl="0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Identification of genetic variants </a:t>
            </a:r>
          </a:p>
          <a:p>
            <a:pPr lvl="0">
              <a:lnSpc>
                <a:spcPts val="3400"/>
              </a:lnSpc>
              <a:spcAft>
                <a:spcPts val="3000"/>
              </a:spcAft>
              <a:buNone/>
            </a:pPr>
            <a:r>
              <a:rPr lang="en-US" sz="3000" dirty="0" smtClean="0"/>
              <a:t>	using full-sequence genomic data</a:t>
            </a:r>
          </a:p>
          <a:p>
            <a:pPr lvl="0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Tools to exploit DNA sequence data to find new markers and disease loci</a:t>
            </a:r>
          </a:p>
          <a:p>
            <a:pPr lvl="0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Enhancement of genomic evaluation methods</a:t>
            </a:r>
            <a:endParaRPr lang="en-US" sz="3000" dirty="0"/>
          </a:p>
        </p:txBody>
      </p:sp>
      <p:pic>
        <p:nvPicPr>
          <p:cNvPr id="10" name="Picture 9" descr="derek.gif"/>
          <p:cNvPicPr>
            <a:picLocks noChangeAspect="1"/>
          </p:cNvPicPr>
          <p:nvPr/>
        </p:nvPicPr>
        <p:blipFill>
          <a:blip r:embed="rId3" cstate="print">
            <a:lum bright="-5000" contrast="20000"/>
          </a:blip>
          <a:srcRect l="10963" r="16611"/>
          <a:stretch>
            <a:fillRect/>
          </a:stretch>
        </p:blipFill>
        <p:spPr>
          <a:xfrm>
            <a:off x="6995160" y="274320"/>
            <a:ext cx="1828731" cy="244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Chuanyu Sun </a:t>
            </a:r>
            <a:r>
              <a:rPr lang="en-US" dirty="0" smtClean="0">
                <a:solidFill>
                  <a:srgbClr val="FFFF66"/>
                </a:solidFill>
              </a:rPr>
              <a:t>(NAAB)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744889"/>
          </a:xfrm>
        </p:spPr>
        <p:txBody>
          <a:bodyPr/>
          <a:lstStyle/>
          <a:p>
            <a:pPr lvl="0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Ph.D., China Agricultural and</a:t>
            </a:r>
          </a:p>
          <a:p>
            <a:pPr lvl="0">
              <a:lnSpc>
                <a:spcPts val="3400"/>
              </a:lnSpc>
              <a:spcAft>
                <a:spcPts val="2800"/>
              </a:spcAft>
              <a:buNone/>
            </a:pPr>
            <a:r>
              <a:rPr lang="en-US" sz="3000" dirty="0" smtClean="0">
                <a:solidFill>
                  <a:srgbClr val="00563F"/>
                </a:solidFill>
              </a:rPr>
              <a:t>	Aarhus Universities, 2009</a:t>
            </a:r>
          </a:p>
          <a:p>
            <a:pPr lvl="0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Mating programs with genomic </a:t>
            </a:r>
          </a:p>
          <a:p>
            <a:pPr lvl="0">
              <a:lnSpc>
                <a:spcPts val="3400"/>
              </a:lnSpc>
              <a:spcAft>
                <a:spcPts val="2800"/>
              </a:spcAft>
              <a:buNone/>
            </a:pPr>
            <a:r>
              <a:rPr lang="en-US" sz="3000" dirty="0" smtClean="0"/>
              <a:t>	relationships and dominance effects</a:t>
            </a:r>
          </a:p>
          <a:p>
            <a:pPr lvl="0">
              <a:lnSpc>
                <a:spcPts val="3400"/>
              </a:lnSpc>
              <a:spcAft>
                <a:spcPts val="2800"/>
              </a:spcAft>
            </a:pPr>
            <a:r>
              <a:rPr lang="en-US" sz="3000" dirty="0" smtClean="0"/>
              <a:t>Increased long-term response to genomic selection by selecting for favorable alleles</a:t>
            </a:r>
          </a:p>
          <a:p>
            <a:pPr lvl="0">
              <a:lnSpc>
                <a:spcPts val="3400"/>
              </a:lnSpc>
              <a:spcAft>
                <a:spcPts val="3600"/>
              </a:spcAft>
            </a:pPr>
            <a:r>
              <a:rPr lang="en-US" sz="3000" dirty="0" smtClean="0"/>
              <a:t>Improved prediction ability for genomic selection by including dominance effect</a:t>
            </a:r>
            <a:endParaRPr lang="en-US" sz="3000" dirty="0"/>
          </a:p>
        </p:txBody>
      </p:sp>
      <p:pic>
        <p:nvPicPr>
          <p:cNvPr id="7" name="Picture 6" descr="Chuanyu GraduateImage.jpg"/>
          <p:cNvPicPr>
            <a:picLocks noChangeAspect="1"/>
          </p:cNvPicPr>
          <p:nvPr/>
        </p:nvPicPr>
        <p:blipFill>
          <a:blip r:embed="rId3" cstate="print"/>
          <a:srcRect l="5440" t="13307" r="9414" b="11364"/>
          <a:stretch>
            <a:fillRect/>
          </a:stretch>
        </p:blipFill>
        <p:spPr>
          <a:xfrm>
            <a:off x="6995160" y="274320"/>
            <a:ext cx="1828800" cy="243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pPr lvl="0"/>
            <a:r>
              <a:rPr lang="en-US" sz="4000" dirty="0" smtClean="0"/>
              <a:t>Adriana </a:t>
            </a:r>
            <a:r>
              <a:rPr lang="en-US" sz="4000" dirty="0" err="1" smtClean="0"/>
              <a:t>Garc</a:t>
            </a:r>
            <a:r>
              <a:rPr lang="en-US" sz="4000" dirty="0" err="1" smtClean="0">
                <a:latin typeface="Calibri"/>
              </a:rPr>
              <a:t>í</a:t>
            </a:r>
            <a:r>
              <a:rPr lang="en-US" sz="4000" dirty="0" err="1" smtClean="0"/>
              <a:t>a</a:t>
            </a:r>
            <a:r>
              <a:rPr lang="en-US" sz="4000" dirty="0" smtClean="0"/>
              <a:t>-Ruiz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3385542"/>
          </a:xfrm>
        </p:spPr>
        <p:txBody>
          <a:bodyPr/>
          <a:lstStyle/>
          <a:p>
            <a:pPr marL="341313" indent="-341313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Ph.D</a:t>
            </a:r>
            <a:r>
              <a:rPr lang="en-US" sz="3000" dirty="0" smtClean="0">
                <a:solidFill>
                  <a:srgbClr val="00563F"/>
                </a:solidFill>
              </a:rPr>
              <a:t>. candidate,</a:t>
            </a:r>
            <a:r>
              <a:rPr lang="en-US" sz="3000" i="1" dirty="0" smtClean="0">
                <a:solidFill>
                  <a:srgbClr val="00563F"/>
                </a:solidFill>
              </a:rPr>
              <a:t> </a:t>
            </a:r>
            <a:r>
              <a:rPr lang="en-US" sz="3000" dirty="0" smtClean="0">
                <a:solidFill>
                  <a:srgbClr val="00563F"/>
                </a:solidFill>
              </a:rPr>
              <a:t>UNAM, M</a:t>
            </a:r>
            <a:r>
              <a:rPr lang="en-US" sz="3000" dirty="0" smtClean="0">
                <a:solidFill>
                  <a:srgbClr val="00563F"/>
                </a:solidFill>
                <a:latin typeface="Calibri"/>
              </a:rPr>
              <a:t>é</a:t>
            </a:r>
            <a:r>
              <a:rPr lang="en-US" sz="3000" dirty="0" smtClean="0">
                <a:solidFill>
                  <a:srgbClr val="00563F"/>
                </a:solidFill>
              </a:rPr>
              <a:t>xico</a:t>
            </a:r>
          </a:p>
          <a:p>
            <a:pPr marL="341313" indent="-341313">
              <a:lnSpc>
                <a:spcPts val="3400"/>
              </a:lnSpc>
              <a:spcAft>
                <a:spcPts val="0"/>
              </a:spcAft>
            </a:pPr>
            <a:r>
              <a:rPr lang="en-US" sz="3000" dirty="0" smtClean="0"/>
              <a:t>Graduate student visiting jointly </a:t>
            </a:r>
            <a:endParaRPr lang="en-US" sz="3000" dirty="0" smtClean="0"/>
          </a:p>
          <a:p>
            <a:pPr marL="692151" lvl="1" indent="-341313">
              <a:lnSpc>
                <a:spcPts val="3400"/>
              </a:lnSpc>
              <a:spcAft>
                <a:spcPts val="0"/>
              </a:spcAft>
              <a:buNone/>
            </a:pPr>
            <a:r>
              <a:rPr lang="en-US" sz="3000" dirty="0" smtClean="0"/>
              <a:t>with Bovine </a:t>
            </a:r>
            <a:r>
              <a:rPr lang="en-US" sz="3000" dirty="0" smtClean="0"/>
              <a:t>Functional Genomics </a:t>
            </a:r>
            <a:endParaRPr lang="en-US" sz="3000" dirty="0" smtClean="0"/>
          </a:p>
          <a:p>
            <a:pPr marL="692151" lvl="1" indent="-341313">
              <a:lnSpc>
                <a:spcPts val="3400"/>
              </a:lnSpc>
              <a:spcAft>
                <a:spcPts val="3000"/>
              </a:spcAft>
              <a:buNone/>
            </a:pPr>
            <a:r>
              <a:rPr lang="en-US" sz="3000" dirty="0" smtClean="0"/>
              <a:t>Laboratory </a:t>
            </a:r>
            <a:r>
              <a:rPr lang="en-US" sz="3000" dirty="0" smtClean="0"/>
              <a:t>and AIPL</a:t>
            </a:r>
          </a:p>
          <a:p>
            <a:pPr marL="341313" indent="-341313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Genomic </a:t>
            </a:r>
            <a:r>
              <a:rPr lang="en-US" sz="3000" dirty="0" smtClean="0"/>
              <a:t>determination of </a:t>
            </a:r>
            <a:r>
              <a:rPr lang="en-US" sz="3000" dirty="0" smtClean="0"/>
              <a:t>similarity between Mexican </a:t>
            </a:r>
            <a:r>
              <a:rPr lang="en-US" sz="3000" dirty="0" smtClean="0"/>
              <a:t>and U.S. </a:t>
            </a:r>
            <a:r>
              <a:rPr lang="en-US" sz="3000" dirty="0" smtClean="0"/>
              <a:t>Holsteins</a:t>
            </a:r>
          </a:p>
        </p:txBody>
      </p:sp>
      <p:pic>
        <p:nvPicPr>
          <p:cNvPr id="6" name="Picture 5" descr="Adriana Gr.jpg"/>
          <p:cNvPicPr>
            <a:picLocks noChangeAspect="1"/>
          </p:cNvPicPr>
          <p:nvPr/>
        </p:nvPicPr>
        <p:blipFill>
          <a:blip r:embed="rId3" cstate="print"/>
          <a:srcRect r="16354" b="22690"/>
          <a:stretch>
            <a:fillRect/>
          </a:stretch>
        </p:blipFill>
        <p:spPr>
          <a:xfrm>
            <a:off x="6995160" y="274320"/>
            <a:ext cx="1828800" cy="2431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CDCB NFCA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54984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36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CDCB</a:t>
            </a:r>
            <a:r>
              <a:rPr lang="en-US" sz="3000" dirty="0" smtClean="0"/>
              <a:t> responsible for receiving data, computing, and delivering U.S. genetic evaluations for dairy cattle</a:t>
            </a:r>
          </a:p>
          <a:p>
            <a:pPr>
              <a:lnSpc>
                <a:spcPts val="3600"/>
              </a:lnSpc>
              <a:spcAft>
                <a:spcPts val="36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USDA</a:t>
            </a:r>
            <a:r>
              <a:rPr lang="en-US" sz="3000" dirty="0" smtClean="0"/>
              <a:t> responsible for research and development to improve the evaluation system</a:t>
            </a:r>
          </a:p>
          <a:p>
            <a:pPr>
              <a:lnSpc>
                <a:spcPts val="3600"/>
              </a:lnSpc>
              <a:spcAft>
                <a:spcPts val="3600"/>
              </a:spcAft>
            </a:pPr>
            <a:r>
              <a:rPr lang="en-US" sz="3000" dirty="0" smtClean="0"/>
              <a:t>CDCB and USDA employees co-located in Beltsville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CDCB consultants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3570208"/>
          </a:xfrm>
        </p:spPr>
        <p:txBody>
          <a:bodyPr/>
          <a:lstStyle/>
          <a:p>
            <a:pPr marL="393700" lvl="0" indent="-393700">
              <a:spcAft>
                <a:spcPts val="0"/>
              </a:spcAft>
            </a:pPr>
            <a:r>
              <a:rPr lang="en-US" dirty="0" smtClean="0"/>
              <a:t>Duane Norman, </a:t>
            </a:r>
          </a:p>
          <a:p>
            <a:pPr marL="393700" lvl="0" indent="-393700">
              <a:spcAft>
                <a:spcPts val="0"/>
              </a:spcAft>
              <a:buNone/>
            </a:pPr>
            <a:r>
              <a:rPr lang="en-US" dirty="0" smtClean="0"/>
              <a:t>	interim administrator</a:t>
            </a:r>
          </a:p>
          <a:p>
            <a:pPr marL="393700" lvl="0" indent="-393700">
              <a:spcAft>
                <a:spcPts val="4800"/>
              </a:spcAft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563F"/>
                </a:solidFill>
              </a:rPr>
              <a:t>(retired AIPL RL)</a:t>
            </a:r>
          </a:p>
          <a:p>
            <a:pPr marL="393700" lvl="0" indent="-393700">
              <a:spcAft>
                <a:spcPts val="0"/>
              </a:spcAft>
            </a:pPr>
            <a:r>
              <a:rPr lang="en-US" dirty="0" smtClean="0"/>
              <a:t>Leigh Walton, </a:t>
            </a:r>
          </a:p>
          <a:p>
            <a:pPr marL="393700" lvl="0" indent="-393700">
              <a:spcAft>
                <a:spcPts val="0"/>
              </a:spcAft>
              <a:buNone/>
            </a:pPr>
            <a:r>
              <a:rPr lang="en-US" dirty="0" smtClean="0"/>
              <a:t>	interim technical applications manager </a:t>
            </a:r>
            <a:r>
              <a:rPr lang="en-US" dirty="0" smtClean="0">
                <a:solidFill>
                  <a:srgbClr val="00563F"/>
                </a:solidFill>
              </a:rPr>
              <a:t>(retired AIPL IT section leader)</a:t>
            </a:r>
            <a:endParaRPr lang="en-US" dirty="0">
              <a:solidFill>
                <a:srgbClr val="00563F"/>
              </a:solidFill>
            </a:endParaRPr>
          </a:p>
        </p:txBody>
      </p:sp>
      <p:pic>
        <p:nvPicPr>
          <p:cNvPr id="9" name="Picture 8" descr="duane-leigh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6360" y="274320"/>
            <a:ext cx="3657600" cy="263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0382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Discovery and development of improved methods for genetic and genomic evaluation of economically important traits of dairy animals</a:t>
            </a:r>
          </a:p>
          <a:p>
            <a:pPr lvl="1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Yield</a:t>
            </a:r>
            <a:r>
              <a:rPr lang="en-US" sz="2800" dirty="0" smtClean="0">
                <a:solidFill>
                  <a:srgbClr val="00563F"/>
                </a:solidFill>
              </a:rPr>
              <a:t> (milk, fat, and protein)</a:t>
            </a:r>
          </a:p>
          <a:p>
            <a:pPr lvl="1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Conformation</a:t>
            </a:r>
            <a:r>
              <a:rPr lang="en-US" sz="2800" dirty="0" smtClean="0">
                <a:solidFill>
                  <a:srgbClr val="00563F"/>
                </a:solidFill>
              </a:rPr>
              <a:t> (overall and individual traits)</a:t>
            </a:r>
          </a:p>
          <a:p>
            <a:pPr lvl="1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Longevity</a:t>
            </a:r>
            <a:r>
              <a:rPr lang="en-US" sz="2800" dirty="0" smtClean="0">
                <a:solidFill>
                  <a:srgbClr val="00563F"/>
                </a:solidFill>
              </a:rPr>
              <a:t> (productive life)</a:t>
            </a:r>
          </a:p>
          <a:p>
            <a:pPr lvl="1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Fertility</a:t>
            </a:r>
            <a:r>
              <a:rPr lang="en-US" sz="2800" dirty="0" smtClean="0">
                <a:solidFill>
                  <a:srgbClr val="00563F"/>
                </a:solidFill>
              </a:rPr>
              <a:t> (conception and pregnancy rates)</a:t>
            </a:r>
          </a:p>
          <a:p>
            <a:pPr lvl="1">
              <a:lnSpc>
                <a:spcPts val="3200"/>
              </a:lnSpc>
              <a:spcAft>
                <a:spcPts val="300"/>
              </a:spcAft>
            </a:pPr>
            <a:r>
              <a:rPr lang="en-US" sz="2800" dirty="0" smtClean="0"/>
              <a:t>Calving</a:t>
            </a:r>
            <a:r>
              <a:rPr lang="en-US" sz="2800" dirty="0" smtClean="0">
                <a:solidFill>
                  <a:srgbClr val="00563F"/>
                </a:solidFill>
              </a:rPr>
              <a:t> (dystocia and stillbirth)</a:t>
            </a:r>
          </a:p>
          <a:p>
            <a:pPr lvl="1"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Health </a:t>
            </a:r>
            <a:r>
              <a:rPr lang="en-US" sz="2800" dirty="0" smtClean="0">
                <a:solidFill>
                  <a:srgbClr val="00563F"/>
                </a:solidFill>
              </a:rPr>
              <a:t>(resistance to disease and heat stress)</a:t>
            </a:r>
          </a:p>
          <a:p>
            <a:pPr lvl="1"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Feed efficiency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AIPL research group</a:t>
            </a:r>
            <a:endParaRPr lang="en-US" dirty="0"/>
          </a:p>
        </p:txBody>
      </p:sp>
      <p:pic>
        <p:nvPicPr>
          <p:cNvPr id="5" name="Picture 4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111" y="1320856"/>
            <a:ext cx="4709160" cy="33491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3889" flipV="1">
            <a:off x="3670420" y="1759835"/>
            <a:ext cx="868680" cy="14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huanyu_Facebook.jpg"/>
          <p:cNvPicPr>
            <a:picLocks noChangeAspect="1"/>
          </p:cNvPicPr>
          <p:nvPr/>
        </p:nvPicPr>
        <p:blipFill>
          <a:blip r:embed="rId5" cstate="print"/>
          <a:srcRect l="48274" t="29538" r="38133" b="48001"/>
          <a:stretch>
            <a:fillRect/>
          </a:stretch>
        </p:blipFill>
        <p:spPr>
          <a:xfrm>
            <a:off x="2468134" y="4856651"/>
            <a:ext cx="1027522" cy="1273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/>
          <p:cNvGrpSpPr/>
          <p:nvPr/>
        </p:nvGrpSpPr>
        <p:grpSpPr>
          <a:xfrm>
            <a:off x="7088957" y="1225486"/>
            <a:ext cx="1675142" cy="3069127"/>
            <a:chOff x="7315200" y="1112363"/>
            <a:chExt cx="1675142" cy="3069127"/>
          </a:xfrm>
        </p:grpSpPr>
        <p:pic>
          <p:nvPicPr>
            <p:cNvPr id="28" name="Picture 27" descr="AIPL_2010_cropped.jpg"/>
            <p:cNvPicPr>
              <a:picLocks noChangeAspect="1"/>
            </p:cNvPicPr>
            <p:nvPr/>
          </p:nvPicPr>
          <p:blipFill>
            <a:blip r:embed="rId6" cstate="print"/>
            <a:srcRect l="19754" t="15770" r="68428" b="56433"/>
            <a:stretch>
              <a:fillRect/>
            </a:stretch>
          </p:blipFill>
          <p:spPr>
            <a:xfrm>
              <a:off x="7579149" y="1112363"/>
              <a:ext cx="960120" cy="14069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AIPL_2010_cropped.jpg"/>
            <p:cNvPicPr>
              <a:picLocks noChangeAspect="1"/>
            </p:cNvPicPr>
            <p:nvPr/>
          </p:nvPicPr>
          <p:blipFill>
            <a:blip r:embed="rId6" cstate="print"/>
            <a:srcRect l="66452" t="19614" r="20281" b="55988"/>
            <a:stretch>
              <a:fillRect/>
            </a:stretch>
          </p:blipFill>
          <p:spPr>
            <a:xfrm rot="241535">
              <a:off x="7984502" y="1875934"/>
              <a:ext cx="1005840" cy="11521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 descr="AIPL_2010_cropped.jpg"/>
            <p:cNvPicPr>
              <a:picLocks noChangeAspect="1"/>
            </p:cNvPicPr>
            <p:nvPr/>
          </p:nvPicPr>
          <p:blipFill>
            <a:blip r:embed="rId6" cstate="print"/>
            <a:srcRect l="59595" t="48920" r="26014" b="22343"/>
            <a:stretch>
              <a:fillRect/>
            </a:stretch>
          </p:blipFill>
          <p:spPr>
            <a:xfrm rot="21014601">
              <a:off x="7315200" y="2017336"/>
              <a:ext cx="960120" cy="11942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AIPL_2010_cropped.jpg"/>
            <p:cNvPicPr>
              <a:picLocks noChangeAspect="1"/>
            </p:cNvPicPr>
            <p:nvPr/>
          </p:nvPicPr>
          <p:blipFill>
            <a:blip r:embed="rId6" cstate="print"/>
            <a:srcRect l="8634" t="29526" r="77555" b="42346"/>
            <a:stretch>
              <a:fillRect/>
            </a:stretch>
          </p:blipFill>
          <p:spPr>
            <a:xfrm rot="21361842">
              <a:off x="7884650" y="2627144"/>
              <a:ext cx="914400" cy="11600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AIPL_2010_cropped.jpg"/>
            <p:cNvPicPr>
              <a:picLocks noChangeAspect="1"/>
            </p:cNvPicPr>
            <p:nvPr/>
          </p:nvPicPr>
          <p:blipFill>
            <a:blip r:embed="rId6" cstate="print"/>
            <a:srcRect l="55382" t="-102" r="32450" b="74370"/>
            <a:stretch>
              <a:fillRect/>
            </a:stretch>
          </p:blipFill>
          <p:spPr>
            <a:xfrm>
              <a:off x="7385540" y="2976944"/>
              <a:ext cx="914400" cy="12045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397369" y="1225488"/>
            <a:ext cx="1850728" cy="3123333"/>
            <a:chOff x="161694" y="1310331"/>
            <a:chExt cx="1850728" cy="3123333"/>
          </a:xfrm>
        </p:grpSpPr>
        <p:pic>
          <p:nvPicPr>
            <p:cNvPr id="32" name="Picture 31" descr="GRWiggans_ADSA Fellow_2010-AIPL Centennial w-Beth Wiggans.jpg"/>
            <p:cNvPicPr>
              <a:picLocks noChangeAspect="1"/>
            </p:cNvPicPr>
            <p:nvPr/>
          </p:nvPicPr>
          <p:blipFill>
            <a:blip r:embed="rId7" cstate="print"/>
            <a:srcRect l="46644" t="-1362" r="12410" b="57180"/>
            <a:stretch>
              <a:fillRect/>
            </a:stretch>
          </p:blipFill>
          <p:spPr>
            <a:xfrm>
              <a:off x="669305" y="1310331"/>
              <a:ext cx="1097280" cy="13491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 descr="AIPL_2010_cropped.jpg"/>
            <p:cNvPicPr>
              <a:picLocks noChangeAspect="1"/>
            </p:cNvPicPr>
            <p:nvPr/>
          </p:nvPicPr>
          <p:blipFill>
            <a:blip r:embed="rId8" cstate="print"/>
            <a:srcRect l="13924" t="60502" r="69462" b="10573"/>
            <a:stretch>
              <a:fillRect/>
            </a:stretch>
          </p:blipFill>
          <p:spPr>
            <a:xfrm rot="175935">
              <a:off x="161694" y="2152637"/>
              <a:ext cx="1097280" cy="11900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 descr="Jesse_SMH_cropped.jpg"/>
            <p:cNvPicPr>
              <a:picLocks noChangeAspect="1"/>
            </p:cNvPicPr>
            <p:nvPr/>
          </p:nvPicPr>
          <p:blipFill>
            <a:blip r:embed="rId9" cstate="print"/>
            <a:srcRect l="47585" t="6808" r="20331" b="73485"/>
            <a:stretch>
              <a:fillRect/>
            </a:stretch>
          </p:blipFill>
          <p:spPr>
            <a:xfrm rot="696665">
              <a:off x="869422" y="2218124"/>
              <a:ext cx="1143000" cy="12659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AIPL_2010_cropped.jpg"/>
            <p:cNvPicPr>
              <a:picLocks noChangeAspect="1"/>
            </p:cNvPicPr>
            <p:nvPr/>
          </p:nvPicPr>
          <p:blipFill>
            <a:blip r:embed="rId10" cstate="print"/>
            <a:srcRect l="82040" t="49828" r="3101" b="19182"/>
            <a:stretch>
              <a:fillRect/>
            </a:stretch>
          </p:blipFill>
          <p:spPr>
            <a:xfrm>
              <a:off x="942677" y="3186265"/>
              <a:ext cx="960120" cy="12473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AIPL_2010_cropped.jpg"/>
            <p:cNvPicPr>
              <a:picLocks noChangeAspect="1"/>
            </p:cNvPicPr>
            <p:nvPr/>
          </p:nvPicPr>
          <p:blipFill>
            <a:blip r:embed="rId6" cstate="print"/>
            <a:srcRect t="62130" r="85998" b="12138"/>
            <a:stretch>
              <a:fillRect/>
            </a:stretch>
          </p:blipFill>
          <p:spPr>
            <a:xfrm rot="21375487">
              <a:off x="253319" y="2966868"/>
              <a:ext cx="1005840" cy="11514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44"/>
          <p:cNvGrpSpPr/>
          <p:nvPr/>
        </p:nvGrpSpPr>
        <p:grpSpPr>
          <a:xfrm>
            <a:off x="7334529" y="4204355"/>
            <a:ext cx="1413546" cy="1995451"/>
            <a:chOff x="7343952" y="4326903"/>
            <a:chExt cx="1413546" cy="1995451"/>
          </a:xfrm>
        </p:grpSpPr>
        <p:pic>
          <p:nvPicPr>
            <p:cNvPr id="36" name="Picture 35" descr="derek.gif"/>
            <p:cNvPicPr>
              <a:picLocks noChangeAspect="1"/>
            </p:cNvPicPr>
            <p:nvPr/>
          </p:nvPicPr>
          <p:blipFill>
            <a:blip r:embed="rId11" cstate="print">
              <a:lum bright="-5000" contrast="20000"/>
            </a:blip>
            <a:srcRect l="10963" t="-11236" r="16611" b="8915"/>
            <a:stretch>
              <a:fillRect/>
            </a:stretch>
          </p:blipFill>
          <p:spPr>
            <a:xfrm>
              <a:off x="7343952" y="4326903"/>
              <a:ext cx="1005840" cy="13740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AIPL_2010_cropped.jpg"/>
            <p:cNvPicPr>
              <a:picLocks noChangeAspect="1"/>
            </p:cNvPicPr>
            <p:nvPr/>
          </p:nvPicPr>
          <p:blipFill>
            <a:blip r:embed="rId6" cstate="print"/>
            <a:srcRect l="33245" t="31641" r="54123" b="41876"/>
            <a:stretch>
              <a:fillRect/>
            </a:stretch>
          </p:blipFill>
          <p:spPr>
            <a:xfrm rot="579897">
              <a:off x="7843098" y="5128182"/>
              <a:ext cx="914400" cy="11941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468749" y="4157219"/>
            <a:ext cx="1512353" cy="2072113"/>
            <a:chOff x="289639" y="4232633"/>
            <a:chExt cx="1512353" cy="2072113"/>
          </a:xfrm>
        </p:grpSpPr>
        <p:pic>
          <p:nvPicPr>
            <p:cNvPr id="40" name="Picture 39" descr="JCole-adjusted.jpg"/>
            <p:cNvPicPr>
              <a:picLocks noChangeAspect="1"/>
            </p:cNvPicPr>
            <p:nvPr/>
          </p:nvPicPr>
          <p:blipFill>
            <a:blip r:embed="rId12" cstate="print">
              <a:lum bright="-5000" contrast="10000"/>
            </a:blip>
            <a:srcRect l="-5696" t="-5838"/>
            <a:stretch>
              <a:fillRect/>
            </a:stretch>
          </p:blipFill>
          <p:spPr>
            <a:xfrm>
              <a:off x="584462" y="4232633"/>
              <a:ext cx="1005840" cy="13429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Dnull-adjusted.jpg"/>
            <p:cNvPicPr>
              <a:picLocks noChangeAspect="1"/>
            </p:cNvPicPr>
            <p:nvPr/>
          </p:nvPicPr>
          <p:blipFill>
            <a:blip r:embed="rId13" cstate="print"/>
            <a:srcRect l="2965" t="-6059" r="2899" b="8436"/>
            <a:stretch>
              <a:fillRect/>
            </a:stretch>
          </p:blipFill>
          <p:spPr>
            <a:xfrm rot="707358">
              <a:off x="915024" y="5078317"/>
              <a:ext cx="886968" cy="12264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AIPL_2010_cropped.jpg"/>
            <p:cNvPicPr>
              <a:picLocks noChangeAspect="1"/>
            </p:cNvPicPr>
            <p:nvPr/>
          </p:nvPicPr>
          <p:blipFill>
            <a:blip r:embed="rId6" cstate="print"/>
            <a:srcRect l="44176" t="19134" r="44174" b="55782"/>
            <a:stretch>
              <a:fillRect/>
            </a:stretch>
          </p:blipFill>
          <p:spPr>
            <a:xfrm rot="21299090">
              <a:off x="289639" y="5036031"/>
              <a:ext cx="914400" cy="12263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3977134" y="4769502"/>
            <a:ext cx="1544581" cy="1509055"/>
            <a:chOff x="3487918" y="4788818"/>
            <a:chExt cx="1544581" cy="1509055"/>
          </a:xfrm>
        </p:grpSpPr>
        <p:pic>
          <p:nvPicPr>
            <p:cNvPr id="42" name="Picture 41" descr="duane-leigh-crop.jpg"/>
            <p:cNvPicPr>
              <a:picLocks noChangeAspect="1"/>
            </p:cNvPicPr>
            <p:nvPr/>
          </p:nvPicPr>
          <p:blipFill>
            <a:blip r:embed="rId14" cstate="print"/>
            <a:srcRect l="-2591" t="-5036" r="71920" b="49676"/>
            <a:stretch>
              <a:fillRect/>
            </a:stretch>
          </p:blipFill>
          <p:spPr>
            <a:xfrm>
              <a:off x="4072379" y="4788818"/>
              <a:ext cx="960120" cy="1250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42" descr="duane-leigh-crop.jpg"/>
            <p:cNvPicPr>
              <a:picLocks noChangeAspect="1"/>
            </p:cNvPicPr>
            <p:nvPr/>
          </p:nvPicPr>
          <p:blipFill>
            <a:blip r:embed="rId14" cstate="print"/>
            <a:srcRect l="72152" t="16750" b="33962"/>
            <a:stretch>
              <a:fillRect/>
            </a:stretch>
          </p:blipFill>
          <p:spPr>
            <a:xfrm>
              <a:off x="3487918" y="5071621"/>
              <a:ext cx="960120" cy="12262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0" name="Picture 29" descr="Adriana Gr.jpg"/>
          <p:cNvPicPr>
            <a:picLocks noChangeAspect="1"/>
          </p:cNvPicPr>
          <p:nvPr/>
        </p:nvPicPr>
        <p:blipFill>
          <a:blip r:embed="rId15" cstate="print"/>
          <a:srcRect l="-3608" t="-7665" r="17401" b="21546"/>
          <a:stretch>
            <a:fillRect/>
          </a:stretch>
        </p:blipFill>
        <p:spPr>
          <a:xfrm>
            <a:off x="6019073" y="4805082"/>
            <a:ext cx="914400" cy="1313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dairy background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24288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2700"/>
              </a:spcAft>
            </a:pPr>
            <a:r>
              <a:rPr lang="en-US" sz="2800" dirty="0" smtClean="0"/>
              <a:t>9 million cows</a:t>
            </a:r>
          </a:p>
          <a:p>
            <a:pPr>
              <a:lnSpc>
                <a:spcPts val="3000"/>
              </a:lnSpc>
              <a:spcAft>
                <a:spcPts val="2700"/>
              </a:spcAft>
            </a:pPr>
            <a:r>
              <a:rPr lang="en-US" sz="2800" dirty="0" smtClean="0"/>
              <a:t>Attempt to have a calf born every year</a:t>
            </a:r>
          </a:p>
          <a:p>
            <a:pPr>
              <a:lnSpc>
                <a:spcPts val="3000"/>
              </a:lnSpc>
              <a:spcAft>
                <a:spcPts val="2700"/>
              </a:spcAft>
            </a:pPr>
            <a:r>
              <a:rPr lang="en-US" sz="2800" dirty="0" smtClean="0"/>
              <a:t>Replaced after 2 or 3 years of milking</a:t>
            </a:r>
          </a:p>
          <a:p>
            <a:pPr>
              <a:lnSpc>
                <a:spcPts val="3000"/>
              </a:lnSpc>
              <a:spcAft>
                <a:spcPts val="2700"/>
              </a:spcAft>
            </a:pPr>
            <a:r>
              <a:rPr lang="en-US" sz="2800" dirty="0" smtClean="0"/>
              <a:t>Breeding through artificial insemination </a:t>
            </a:r>
            <a:r>
              <a:rPr lang="en-US" sz="2800" dirty="0" smtClean="0">
                <a:solidFill>
                  <a:srgbClr val="00563F"/>
                </a:solidFill>
              </a:rPr>
              <a:t>(AI)</a:t>
            </a:r>
          </a:p>
          <a:p>
            <a:pPr>
              <a:lnSpc>
                <a:spcPts val="3000"/>
              </a:lnSpc>
              <a:spcAft>
                <a:spcPts val="2700"/>
              </a:spcAft>
            </a:pPr>
            <a:r>
              <a:rPr lang="en-US" sz="2800" dirty="0" smtClean="0"/>
              <a:t>Popular bulls have 10,000+ offspring</a:t>
            </a:r>
          </a:p>
          <a:p>
            <a:pPr>
              <a:lnSpc>
                <a:spcPts val="3000"/>
              </a:lnSpc>
              <a:spcAft>
                <a:spcPts val="2700"/>
              </a:spcAft>
            </a:pPr>
            <a:r>
              <a:rPr lang="en-US" sz="2800" dirty="0" smtClean="0"/>
              <a:t>Cows can have many progeny though </a:t>
            </a:r>
            <a:r>
              <a:rPr lang="en-US" sz="2800" dirty="0" err="1" smtClean="0"/>
              <a:t>superovulation</a:t>
            </a:r>
            <a:r>
              <a:rPr lang="en-US" sz="2800" dirty="0" smtClean="0"/>
              <a:t> and embryo transfer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8396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1261872"/>
            <a:ext cx="7772400" cy="485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U.S. dairy population and milk yield</a:t>
            </a:r>
          </a:p>
        </p:txBody>
      </p:sp>
      <p:pic>
        <p:nvPicPr>
          <p:cNvPr id="9" name="Picture 8" descr="carton_USDA-blu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8046" y="2293140"/>
            <a:ext cx="320040" cy="520743"/>
          </a:xfrm>
          <a:prstGeom prst="rect">
            <a:avLst/>
          </a:prstGeom>
        </p:spPr>
      </p:pic>
      <p:pic>
        <p:nvPicPr>
          <p:cNvPr id="10" name="Picture 9" descr="carton_USDA-blu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9904" y="4211710"/>
            <a:ext cx="320040" cy="520743"/>
          </a:xfrm>
          <a:prstGeom prst="rect">
            <a:avLst/>
          </a:prstGeom>
        </p:spPr>
      </p:pic>
      <p:pic>
        <p:nvPicPr>
          <p:cNvPr id="11" name="Picture 10" descr="carton_USDA-blue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0189" y="4737804"/>
            <a:ext cx="228600" cy="3719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2693097" y="2367419"/>
            <a:ext cx="338202" cy="22546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cow_USDA-gree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8734" y="2313866"/>
            <a:ext cx="685800" cy="4656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5824603" y="3885156"/>
            <a:ext cx="576197" cy="23590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cow_USDA-gree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109" y="3781499"/>
            <a:ext cx="685800" cy="465676"/>
          </a:xfrm>
          <a:prstGeom prst="rect">
            <a:avLst/>
          </a:prstGeom>
        </p:spPr>
      </p:pic>
      <p:pic>
        <p:nvPicPr>
          <p:cNvPr id="18" name="Picture 17" descr="cow_USDA-gree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0564" y="4334732"/>
            <a:ext cx="502920" cy="341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3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1261872"/>
            <a:ext cx="7772400" cy="48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Trend for DHI Holsteins </a:t>
            </a:r>
          </a:p>
        </p:txBody>
      </p:sp>
      <p:pic>
        <p:nvPicPr>
          <p:cNvPr id="7" name="Picture 6" descr="carton_USDA-blu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049" y="1719030"/>
            <a:ext cx="320040" cy="520743"/>
          </a:xfrm>
          <a:prstGeom prst="rect">
            <a:avLst/>
          </a:prstGeom>
        </p:spPr>
      </p:pic>
      <p:pic>
        <p:nvPicPr>
          <p:cNvPr id="8" name="Picture 7" descr="carton_USDA-blu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2249" y="3487287"/>
            <a:ext cx="320040" cy="520743"/>
          </a:xfrm>
          <a:prstGeom prst="rect">
            <a:avLst/>
          </a:prstGeom>
        </p:spPr>
      </p:pic>
      <p:pic>
        <p:nvPicPr>
          <p:cNvPr id="10" name="Picture 9" descr="carton_USDA-blu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027" y="1723205"/>
            <a:ext cx="320040" cy="52074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020122" y="3117283"/>
            <a:ext cx="563457" cy="502920"/>
            <a:chOff x="7045174" y="3104757"/>
            <a:chExt cx="563457" cy="50292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202466" y="3244241"/>
              <a:ext cx="225468" cy="18789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DNA gree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533819">
              <a:off x="7075443" y="3074488"/>
              <a:ext cx="502920" cy="563457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 bwMode="auto">
          <a:xfrm>
            <a:off x="2306876" y="2519819"/>
            <a:ext cx="448849" cy="16075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DNA gree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33819">
            <a:off x="2355218" y="2350065"/>
            <a:ext cx="502920" cy="56345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790494" y="4509760"/>
            <a:ext cx="563457" cy="502920"/>
            <a:chOff x="7045174" y="3104757"/>
            <a:chExt cx="563457" cy="50292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187853" y="3154471"/>
              <a:ext cx="212942" cy="35072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DNA gree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4533819">
              <a:off x="7075443" y="3074488"/>
              <a:ext cx="502920" cy="563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993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88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Dairy cattle t</a:t>
            </a:r>
            <a:r>
              <a:rPr lang="en-US" sz="3800" dirty="0" smtClean="0"/>
              <a:t>raits evaluated by USDA</a:t>
            </a:r>
          </a:p>
        </p:txBody>
      </p:sp>
      <p:graphicFrame>
        <p:nvGraphicFramePr>
          <p:cNvPr id="1198128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235150606"/>
              </p:ext>
            </p:extLst>
          </p:nvPr>
        </p:nvGraphicFramePr>
        <p:xfrm>
          <a:off x="495675" y="1469867"/>
          <a:ext cx="8422081" cy="4343400"/>
        </p:xfrm>
        <a:graphic>
          <a:graphicData uri="http://schemas.openxmlformats.org/drawingml/2006/table">
            <a:tbl>
              <a:tblPr/>
              <a:tblGrid>
                <a:gridCol w="974276"/>
                <a:gridCol w="7447805"/>
              </a:tblGrid>
              <a:tr h="19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1926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 &amp; fat yields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yield, conformation (type)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life, somatic cell score (mastitis resistance)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1999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Calving ease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Stillbirth rate, bull conception rate, milking speed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and heifer conception rates,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genomic evaluation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Mobility, calving-to-insemination interval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87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vine g-n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004" y="1275368"/>
            <a:ext cx="2286000" cy="44958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 of genomics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001095"/>
          </a:xfrm>
        </p:spPr>
        <p:txBody>
          <a:bodyPr/>
          <a:lstStyle/>
          <a:p>
            <a:pPr marL="395288" indent="-395288">
              <a:spcAft>
                <a:spcPts val="3000"/>
              </a:spcAft>
            </a:pPr>
            <a:r>
              <a:rPr lang="en-US" dirty="0" smtClean="0"/>
              <a:t>Determine value of bull at birth</a:t>
            </a:r>
          </a:p>
          <a:p>
            <a:pPr marL="395288" indent="-395288">
              <a:spcAft>
                <a:spcPts val="3000"/>
              </a:spcAft>
            </a:pPr>
            <a:r>
              <a:rPr lang="en-US" dirty="0" smtClean="0"/>
              <a:t>Increase accuracy of selection</a:t>
            </a:r>
          </a:p>
          <a:p>
            <a:pPr marL="395288" indent="-395288">
              <a:spcAft>
                <a:spcPts val="3000"/>
              </a:spcAft>
            </a:pPr>
            <a:r>
              <a:rPr lang="en-US" dirty="0" smtClean="0"/>
              <a:t>Reduce generation interval</a:t>
            </a:r>
          </a:p>
          <a:p>
            <a:pPr marL="395288" indent="-395288">
              <a:spcAft>
                <a:spcPts val="3000"/>
              </a:spcAft>
            </a:pPr>
            <a:r>
              <a:rPr lang="en-US" dirty="0" smtClean="0"/>
              <a:t>Increase selection intensity</a:t>
            </a:r>
          </a:p>
          <a:p>
            <a:pPr marL="395288" indent="-395288">
              <a:spcAft>
                <a:spcPts val="3000"/>
              </a:spcAft>
            </a:pPr>
            <a:r>
              <a:rPr lang="en-US" dirty="0" smtClean="0"/>
              <a:t>Increase rate of genetic gain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8775" y="5608948"/>
            <a:ext cx="28347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Bovine G-Nome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45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Extensive historical data available 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Well-developed genetic evaluation program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Widespread use of AI sires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Progeny-test programs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High-value animals worth the cost of genotyping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Long generation interval that can be reduced substantially by genomics	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1245-31000-101-00D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24315"/>
          </a:xfrm>
        </p:spPr>
        <p:txBody>
          <a:bodyPr/>
          <a:lstStyle/>
          <a:p>
            <a:pPr marL="282575" indent="-282575">
              <a:spcAft>
                <a:spcPts val="2400"/>
              </a:spcAft>
            </a:pPr>
            <a:r>
              <a:rPr lang="en-US" sz="2600" dirty="0" smtClean="0"/>
              <a:t>Improving genetic predictions in dairy animals using phenotypic and genomic information</a:t>
            </a:r>
          </a:p>
          <a:p>
            <a:pPr marL="519113" lvl="1" indent="-236538">
              <a:spcAft>
                <a:spcPts val="2400"/>
              </a:spcAft>
            </a:pPr>
            <a:r>
              <a:rPr lang="en-US" sz="2600" dirty="0" smtClean="0">
                <a:solidFill>
                  <a:srgbClr val="00563F"/>
                </a:solidFill>
              </a:rPr>
              <a:t>Objective 1: </a:t>
            </a:r>
            <a:r>
              <a:rPr lang="en-US" sz="2600" dirty="0" smtClean="0"/>
              <a:t>Expand national and international collection of phenotypic and genotypic data</a:t>
            </a:r>
          </a:p>
          <a:p>
            <a:pPr marL="519113" lvl="1" indent="-236538">
              <a:spcAft>
                <a:spcPts val="2400"/>
              </a:spcAft>
            </a:pPr>
            <a:r>
              <a:rPr lang="en-US" sz="2600" dirty="0" smtClean="0">
                <a:solidFill>
                  <a:srgbClr val="00563F"/>
                </a:solidFill>
              </a:rPr>
              <a:t>Objective 2: </a:t>
            </a:r>
            <a:r>
              <a:rPr lang="en-US" sz="2600" dirty="0" smtClean="0"/>
              <a:t>Develop more accurate genomic evaluation system with advanced, efficient methods to combine pedigrees, genotypes, and phenotypes for all animals</a:t>
            </a:r>
          </a:p>
          <a:p>
            <a:pPr marL="519113" lvl="1" indent="-236538">
              <a:spcAft>
                <a:spcPts val="0"/>
              </a:spcAft>
            </a:pPr>
            <a:r>
              <a:rPr lang="en-US" sz="2600" dirty="0" smtClean="0">
                <a:solidFill>
                  <a:srgbClr val="00563F"/>
                </a:solidFill>
              </a:rPr>
              <a:t>Objective 3: </a:t>
            </a:r>
            <a:r>
              <a:rPr lang="en-US" sz="2600" dirty="0" smtClean="0"/>
              <a:t>Use economic analysis to maximize genetic progress and financial benefits from collected data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6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99FFCC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19714</TotalTime>
  <Words>545</Words>
  <Application>Microsoft Office PowerPoint</Application>
  <PresentationFormat>On-screen Show (4:3)</PresentationFormat>
  <Paragraphs>141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AIPL-2013</vt:lpstr>
      <vt:lpstr>Animal  Improvement  Programs Laboratory</vt:lpstr>
      <vt:lpstr>Mission</vt:lpstr>
      <vt:lpstr>U.S. dairy background</vt:lpstr>
      <vt:lpstr>U.S. dairy population and milk yield</vt:lpstr>
      <vt:lpstr>Trend for DHI Holsteins </vt:lpstr>
      <vt:lpstr>Dairy cattle traits evaluated by USDA</vt:lpstr>
      <vt:lpstr>Benefit of genomics</vt:lpstr>
      <vt:lpstr>Why genomics works for dairy cattle</vt:lpstr>
      <vt:lpstr>Project 1245-31000-101-00D</vt:lpstr>
      <vt:lpstr>Recent accomplishments</vt:lpstr>
      <vt:lpstr>AIPL staff</vt:lpstr>
      <vt:lpstr>George Wiggans</vt:lpstr>
      <vt:lpstr>Paul VanRaden</vt:lpstr>
      <vt:lpstr>John Cole</vt:lpstr>
      <vt:lpstr>Derek Bickhart</vt:lpstr>
      <vt:lpstr>Chuanyu Sun (NAAB)</vt:lpstr>
      <vt:lpstr>Adriana García-Ruiz</vt:lpstr>
      <vt:lpstr>CDCB NFCA</vt:lpstr>
      <vt:lpstr>CDCB consultants</vt:lpstr>
      <vt:lpstr>Current AIPL research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Suzanne Hubbard</cp:lastModifiedBy>
  <cp:revision>1215</cp:revision>
  <dcterms:created xsi:type="dcterms:W3CDTF">2013-01-04T23:00:14Z</dcterms:created>
  <dcterms:modified xsi:type="dcterms:W3CDTF">2013-08-01T19:40:07Z</dcterms:modified>
</cp:coreProperties>
</file>