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36"/>
  </p:notesMasterIdLst>
  <p:handoutMasterIdLst>
    <p:handoutMasterId r:id="rId37"/>
  </p:handoutMasterIdLst>
  <p:sldIdLst>
    <p:sldId id="256" r:id="rId2"/>
    <p:sldId id="789" r:id="rId3"/>
    <p:sldId id="810" r:id="rId4"/>
    <p:sldId id="820" r:id="rId5"/>
    <p:sldId id="794" r:id="rId6"/>
    <p:sldId id="795" r:id="rId7"/>
    <p:sldId id="802" r:id="rId8"/>
    <p:sldId id="797" r:id="rId9"/>
    <p:sldId id="796" r:id="rId10"/>
    <p:sldId id="799" r:id="rId11"/>
    <p:sldId id="798" r:id="rId12"/>
    <p:sldId id="822" r:id="rId13"/>
    <p:sldId id="823" r:id="rId14"/>
    <p:sldId id="824" r:id="rId15"/>
    <p:sldId id="809" r:id="rId16"/>
    <p:sldId id="807" r:id="rId17"/>
    <p:sldId id="821" r:id="rId18"/>
    <p:sldId id="803" r:id="rId19"/>
    <p:sldId id="804" r:id="rId20"/>
    <p:sldId id="818" r:id="rId21"/>
    <p:sldId id="782" r:id="rId22"/>
    <p:sldId id="779" r:id="rId23"/>
    <p:sldId id="833" r:id="rId24"/>
    <p:sldId id="826" r:id="rId25"/>
    <p:sldId id="827" r:id="rId26"/>
    <p:sldId id="828" r:id="rId27"/>
    <p:sldId id="829" r:id="rId28"/>
    <p:sldId id="830" r:id="rId29"/>
    <p:sldId id="819" r:id="rId30"/>
    <p:sldId id="793" r:id="rId31"/>
    <p:sldId id="801" r:id="rId32"/>
    <p:sldId id="724" r:id="rId33"/>
    <p:sldId id="723" r:id="rId34"/>
    <p:sldId id="832" r:id="rId35"/>
  </p:sldIdLst>
  <p:sldSz cx="9144000" cy="6858000" type="screen4x3"/>
  <p:notesSz cx="6985000" cy="9283700"/>
  <p:embeddedFontLst>
    <p:embeddedFont>
      <p:font typeface="Humnst777 BT" pitchFamily="34" charset="0"/>
      <p:regular r:id="rId38"/>
      <p:bold r:id="rId39"/>
      <p:italic r:id="rId40"/>
      <p:boldItalic r:id="rId41"/>
    </p:embeddedFont>
    <p:embeddedFont>
      <p:font typeface="Monotype Sorts" pitchFamily="2" charset="2"/>
      <p:regular r:id="rId42"/>
    </p:embeddedFont>
    <p:embeddedFont>
      <p:font typeface="Calibri" pitchFamily="34" charset="0"/>
      <p:regular r:id="rId43"/>
      <p:bold r:id="rId44"/>
      <p:italic r:id="rId45"/>
      <p:boldItalic r:id="rId46"/>
    </p:embeddedFont>
    <p:embeddedFont>
      <p:font typeface="SimSun" pitchFamily="2" charset="-122"/>
      <p:regular r:id="rId47"/>
    </p:embeddedFont>
    <p:embeddedFont>
      <p:font typeface="Verdana" pitchFamily="34" charset="0"/>
      <p:regular r:id="rId48"/>
      <p:bold r:id="rId49"/>
      <p:italic r:id="rId50"/>
      <p:boldItalic r:id="rId51"/>
    </p:embeddedFont>
  </p:embeddedFontLst>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0FF00"/>
    <a:srgbClr val="FFFF00"/>
    <a:srgbClr val="000000"/>
    <a:srgbClr val="0000FF"/>
    <a:srgbClr val="990000"/>
    <a:srgbClr val="CC3300"/>
    <a:srgbClr val="FF99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01" autoAdjust="0"/>
    <p:restoredTop sz="94713" autoAdjust="0"/>
  </p:normalViewPr>
  <p:slideViewPr>
    <p:cSldViewPr>
      <p:cViewPr varScale="1">
        <p:scale>
          <a:sx n="76" d="100"/>
          <a:sy n="76" d="100"/>
        </p:scale>
        <p:origin x="-712" y="-72"/>
      </p:cViewPr>
      <p:guideLst>
        <p:guide orient="horz" pos="1680"/>
        <p:guide pos="1200"/>
        <p:guide pos="39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52" y="-96"/>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ul\AppData\Local\Microsoft\Windows\Temporary%20Internet%20Files\Content.Outlook\A0KF8R6M\etpc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Sheet2!$B$2</c:f>
              <c:strCache>
                <c:ptCount val="1"/>
                <c:pt idx="0">
                  <c:v>Female</c:v>
                </c:pt>
              </c:strCache>
            </c:strRef>
          </c:tx>
          <c:spPr>
            <a:ln>
              <a:solidFill>
                <a:srgbClr val="FFFF00"/>
              </a:solidFill>
            </a:ln>
          </c:spPr>
          <c:marker>
            <c:spPr>
              <a:solidFill>
                <a:srgbClr val="FFFF00"/>
              </a:solidFill>
              <a:ln>
                <a:solidFill>
                  <a:srgbClr val="FFFF00"/>
                </a:solidFill>
              </a:ln>
            </c:spPr>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Sheet2!$B$3:$B$15</c:f>
              <c:numCache>
                <c:formatCode>General</c:formatCode>
                <c:ptCount val="13"/>
                <c:pt idx="0">
                  <c:v>15644</c:v>
                </c:pt>
                <c:pt idx="1">
                  <c:v>15611</c:v>
                </c:pt>
                <c:pt idx="2">
                  <c:v>16295</c:v>
                </c:pt>
                <c:pt idx="3">
                  <c:v>16797</c:v>
                </c:pt>
                <c:pt idx="4">
                  <c:v>17107</c:v>
                </c:pt>
                <c:pt idx="5">
                  <c:v>19521</c:v>
                </c:pt>
                <c:pt idx="6">
                  <c:v>21964</c:v>
                </c:pt>
                <c:pt idx="7">
                  <c:v>22452</c:v>
                </c:pt>
                <c:pt idx="8">
                  <c:v>25969</c:v>
                </c:pt>
                <c:pt idx="9">
                  <c:v>30688</c:v>
                </c:pt>
                <c:pt idx="10">
                  <c:v>31764</c:v>
                </c:pt>
                <c:pt idx="11">
                  <c:v>34105</c:v>
                </c:pt>
                <c:pt idx="12">
                  <c:v>45954</c:v>
                </c:pt>
              </c:numCache>
            </c:numRef>
          </c:val>
        </c:ser>
        <c:ser>
          <c:idx val="1"/>
          <c:order val="1"/>
          <c:tx>
            <c:strRef>
              <c:f>Sheet2!$C$2</c:f>
              <c:strCache>
                <c:ptCount val="1"/>
                <c:pt idx="0">
                  <c:v>Male</c:v>
                </c:pt>
              </c:strCache>
            </c:strRef>
          </c:tx>
          <c:spPr>
            <a:ln>
              <a:solidFill>
                <a:schemeClr val="accent1"/>
              </a:solidFill>
            </a:ln>
          </c:spPr>
          <c:marker>
            <c:symbol val="square"/>
            <c:size val="7"/>
            <c:spPr>
              <a:solidFill>
                <a:schemeClr val="accent1"/>
              </a:solidFill>
              <a:ln>
                <a:solidFill>
                  <a:schemeClr val="accent1"/>
                </a:solidFill>
              </a:ln>
            </c:spPr>
          </c:marker>
          <c:cat>
            <c:numRef>
              <c:f>Sheet2!$A$3:$A$15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Sheet2!$C$3:$C$15</c:f>
              <c:numCache>
                <c:formatCode>General</c:formatCode>
                <c:ptCount val="13"/>
                <c:pt idx="0">
                  <c:v>12669</c:v>
                </c:pt>
                <c:pt idx="1">
                  <c:v>12922</c:v>
                </c:pt>
                <c:pt idx="2">
                  <c:v>13093</c:v>
                </c:pt>
                <c:pt idx="3">
                  <c:v>12765</c:v>
                </c:pt>
                <c:pt idx="4">
                  <c:v>12351</c:v>
                </c:pt>
                <c:pt idx="5">
                  <c:v>12586</c:v>
                </c:pt>
                <c:pt idx="6">
                  <c:v>13480</c:v>
                </c:pt>
                <c:pt idx="7">
                  <c:v>13251</c:v>
                </c:pt>
                <c:pt idx="8">
                  <c:v>14697</c:v>
                </c:pt>
                <c:pt idx="9">
                  <c:v>17484</c:v>
                </c:pt>
                <c:pt idx="10">
                  <c:v>20496</c:v>
                </c:pt>
                <c:pt idx="11">
                  <c:v>21506</c:v>
                </c:pt>
                <c:pt idx="12">
                  <c:v>22334</c:v>
                </c:pt>
              </c:numCache>
            </c:numRef>
          </c:val>
        </c:ser>
        <c:marker val="1"/>
        <c:axId val="68648320"/>
        <c:axId val="68596480"/>
      </c:lineChart>
      <c:catAx>
        <c:axId val="68648320"/>
        <c:scaling>
          <c:orientation val="minMax"/>
        </c:scaling>
        <c:axPos val="b"/>
        <c:title>
          <c:tx>
            <c:rich>
              <a:bodyPr/>
              <a:lstStyle/>
              <a:p>
                <a:pPr>
                  <a:defRPr sz="1400">
                    <a:latin typeface="Verdana" pitchFamily="34" charset="0"/>
                    <a:ea typeface="Verdana" pitchFamily="34" charset="0"/>
                    <a:cs typeface="Verdana" pitchFamily="34" charset="0"/>
                  </a:defRPr>
                </a:pPr>
                <a:r>
                  <a:rPr lang="en-US" sz="1600" dirty="0">
                    <a:latin typeface="Verdana" pitchFamily="34" charset="0"/>
                    <a:ea typeface="Verdana" pitchFamily="34" charset="0"/>
                    <a:cs typeface="Verdana" pitchFamily="34" charset="0"/>
                  </a:rPr>
                  <a:t>Year of birth</a:t>
                </a:r>
              </a:p>
            </c:rich>
          </c:tx>
        </c:title>
        <c:numFmt formatCode="General" sourceLinked="1"/>
        <c:tickLblPos val="nextTo"/>
        <c:spPr>
          <a:ln w="25400">
            <a:solidFill>
              <a:schemeClr val="tx1"/>
            </a:solidFill>
          </a:ln>
        </c:spPr>
        <c:txPr>
          <a:bodyPr rot="-1800000"/>
          <a:lstStyle/>
          <a:p>
            <a:pPr>
              <a:defRPr sz="1400" b="1">
                <a:latin typeface="Verdana" pitchFamily="34" charset="0"/>
                <a:ea typeface="Verdana" pitchFamily="34" charset="0"/>
                <a:cs typeface="Verdana" pitchFamily="34" charset="0"/>
              </a:defRPr>
            </a:pPr>
            <a:endParaRPr lang="en-US"/>
          </a:p>
        </c:txPr>
        <c:crossAx val="68596480"/>
        <c:crosses val="autoZero"/>
        <c:auto val="1"/>
        <c:lblAlgn val="ctr"/>
        <c:lblOffset val="100"/>
      </c:catAx>
      <c:valAx>
        <c:axId val="68596480"/>
        <c:scaling>
          <c:orientation val="minMax"/>
          <c:max val="50000"/>
          <c:min val="0"/>
        </c:scaling>
        <c:axPos val="l"/>
        <c:title>
          <c:tx>
            <c:rich>
              <a:bodyPr rot="-5400000" vert="horz"/>
              <a:lstStyle/>
              <a:p>
                <a:pPr>
                  <a:defRPr sz="1400">
                    <a:latin typeface="Verdana" pitchFamily="34" charset="0"/>
                    <a:ea typeface="Verdana" pitchFamily="34" charset="0"/>
                    <a:cs typeface="Verdana" pitchFamily="34" charset="0"/>
                  </a:defRPr>
                </a:pPr>
                <a:r>
                  <a:rPr lang="en-US" sz="1600" dirty="0">
                    <a:latin typeface="Verdana" pitchFamily="34" charset="0"/>
                    <a:ea typeface="Verdana" pitchFamily="34" charset="0"/>
                    <a:cs typeface="Verdana" pitchFamily="34" charset="0"/>
                  </a:rPr>
                  <a:t>ET animals (thousands)</a:t>
                </a:r>
              </a:p>
            </c:rich>
          </c:tx>
          <c:layout>
            <c:manualLayout>
              <c:xMode val="edge"/>
              <c:yMode val="edge"/>
              <c:x val="1.4647887843775628E-3"/>
              <c:y val="0.16395698990386656"/>
            </c:manualLayout>
          </c:layout>
        </c:title>
        <c:numFmt formatCode="General" sourceLinked="1"/>
        <c:tickLblPos val="nextTo"/>
        <c:spPr>
          <a:ln w="25400">
            <a:solidFill>
              <a:schemeClr val="tx1"/>
            </a:solidFill>
          </a:ln>
        </c:spPr>
        <c:txPr>
          <a:bodyPr/>
          <a:lstStyle/>
          <a:p>
            <a:pPr>
              <a:defRPr sz="1400" b="1">
                <a:latin typeface="Verdana" pitchFamily="34" charset="0"/>
                <a:ea typeface="Verdana" pitchFamily="34" charset="0"/>
                <a:cs typeface="Verdana" pitchFamily="34" charset="0"/>
              </a:defRPr>
            </a:pPr>
            <a:endParaRPr lang="en-US"/>
          </a:p>
        </c:txPr>
        <c:crossAx val="68648320"/>
        <c:crosses val="autoZero"/>
        <c:crossBetween val="midCat"/>
        <c:dispUnits>
          <c:builtInUnit val="thousands"/>
        </c:dispUnits>
      </c:valAx>
    </c:plotArea>
    <c:legend>
      <c:legendPos val="t"/>
      <c:layout>
        <c:manualLayout>
          <c:xMode val="edge"/>
          <c:yMode val="edge"/>
          <c:x val="0.56167138836425579"/>
          <c:y val="0.23630799581142425"/>
          <c:w val="0.24844870794095494"/>
          <c:h val="4.6133196966993813E-2"/>
        </c:manualLayout>
      </c:layout>
      <c:txPr>
        <a:bodyPr/>
        <a:lstStyle/>
        <a:p>
          <a:pPr>
            <a:defRPr sz="1400" b="1">
              <a:latin typeface="Verdana" pitchFamily="34" charset="0"/>
              <a:ea typeface="Verdana" pitchFamily="34" charset="0"/>
              <a:cs typeface="Verdana" pitchFamily="34" charset="0"/>
            </a:defRPr>
          </a:pPr>
          <a:endParaRPr lang="en-US"/>
        </a:p>
      </c:txPr>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2579" tIns="46290" rIns="92579" bIns="46290" numCol="1" anchor="t" anchorCtr="0" compatLnSpc="1">
            <a:prstTxWarp prst="textNoShape">
              <a:avLst/>
            </a:prstTxWarp>
          </a:bodyPr>
          <a:lstStyle>
            <a:lvl1pPr defTabSz="926459">
              <a:defRPr>
                <a:cs typeface="+mn-cs"/>
              </a:defRPr>
            </a:lvl1pPr>
          </a:lstStyle>
          <a:p>
            <a:pPr>
              <a:defRPr/>
            </a:pPr>
            <a:endParaRPr lang="en-AU"/>
          </a:p>
        </p:txBody>
      </p:sp>
      <p:sp>
        <p:nvSpPr>
          <p:cNvPr id="21507" name="Rectangle 3"/>
          <p:cNvSpPr>
            <a:spLocks noGrp="1" noChangeArrowheads="1"/>
          </p:cNvSpPr>
          <p:nvPr>
            <p:ph type="dt" sz="quarter" idx="1"/>
          </p:nvPr>
        </p:nvSpPr>
        <p:spPr bwMode="auto">
          <a:xfrm>
            <a:off x="3957638" y="0"/>
            <a:ext cx="3027362" cy="465138"/>
          </a:xfrm>
          <a:prstGeom prst="rect">
            <a:avLst/>
          </a:prstGeom>
          <a:noFill/>
          <a:ln w="9525">
            <a:noFill/>
            <a:miter lim="800000"/>
            <a:headEnd/>
            <a:tailEnd/>
          </a:ln>
          <a:effectLst/>
        </p:spPr>
        <p:txBody>
          <a:bodyPr vert="horz" wrap="square" lIns="92579" tIns="46290" rIns="92579" bIns="46290" numCol="1" anchor="t" anchorCtr="0" compatLnSpc="1">
            <a:prstTxWarp prst="textNoShape">
              <a:avLst/>
            </a:prstTxWarp>
          </a:bodyPr>
          <a:lstStyle>
            <a:lvl1pPr algn="r" defTabSz="926459">
              <a:defRPr>
                <a:solidFill>
                  <a:srgbClr val="FFFF00"/>
                </a:solidFill>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18563"/>
            <a:ext cx="3027363" cy="465137"/>
          </a:xfrm>
          <a:prstGeom prst="rect">
            <a:avLst/>
          </a:prstGeom>
          <a:noFill/>
          <a:ln w="9525">
            <a:noFill/>
            <a:miter lim="800000"/>
            <a:headEnd/>
            <a:tailEnd/>
          </a:ln>
          <a:effectLst/>
        </p:spPr>
        <p:txBody>
          <a:bodyPr vert="horz" wrap="square" lIns="92579" tIns="46290" rIns="92579" bIns="46290" numCol="1" anchor="b" anchorCtr="0" compatLnSpc="1">
            <a:prstTxWarp prst="textNoShape">
              <a:avLst/>
            </a:prstTxWarp>
          </a:bodyPr>
          <a:lstStyle>
            <a:lvl1pPr defTabSz="926459">
              <a:defRPr>
                <a:solidFill>
                  <a:srgbClr val="FFFF00"/>
                </a:solidFill>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57638" y="8818563"/>
            <a:ext cx="3027362" cy="465137"/>
          </a:xfrm>
          <a:prstGeom prst="rect">
            <a:avLst/>
          </a:prstGeom>
          <a:noFill/>
          <a:ln w="9525">
            <a:noFill/>
            <a:miter lim="800000"/>
            <a:headEnd/>
            <a:tailEnd/>
          </a:ln>
          <a:effectLst/>
        </p:spPr>
        <p:txBody>
          <a:bodyPr vert="horz" wrap="square" lIns="92579" tIns="46290" rIns="92579" bIns="46290" numCol="1" anchor="b" anchorCtr="0" compatLnSpc="1">
            <a:prstTxWarp prst="textNoShape">
              <a:avLst/>
            </a:prstTxWarp>
          </a:bodyPr>
          <a:lstStyle>
            <a:lvl1pPr algn="r" defTabSz="926459">
              <a:defRPr>
                <a:solidFill>
                  <a:srgbClr val="FFFF00"/>
                </a:solidFill>
                <a:cs typeface="+mn-cs"/>
              </a:defRPr>
            </a:lvl1pPr>
          </a:lstStyle>
          <a:p>
            <a:pPr>
              <a:defRPr/>
            </a:pPr>
            <a:fld id="{C9C6310F-1A7E-43EB-9DD3-A44BFFB1DA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2579" tIns="46290" rIns="92579" bIns="46290" numCol="1" anchor="t" anchorCtr="0" compatLnSpc="1">
            <a:prstTxWarp prst="textNoShape">
              <a:avLst/>
            </a:prstTxWarp>
          </a:bodyPr>
          <a:lstStyle>
            <a:lvl1pPr defTabSz="926459">
              <a:defRPr>
                <a:solidFill>
                  <a:srgbClr val="FFFF00"/>
                </a:solidFill>
                <a:cs typeface="+mn-cs"/>
              </a:defRPr>
            </a:lvl1pPr>
          </a:lstStyle>
          <a:p>
            <a:pPr>
              <a:defRPr/>
            </a:pPr>
            <a:endParaRPr lang="en-US"/>
          </a:p>
        </p:txBody>
      </p:sp>
      <p:sp>
        <p:nvSpPr>
          <p:cNvPr id="8195"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92579" tIns="46290" rIns="92579" bIns="46290" numCol="1" anchor="t" anchorCtr="0" compatLnSpc="1">
            <a:prstTxWarp prst="textNoShape">
              <a:avLst/>
            </a:prstTxWarp>
          </a:bodyPr>
          <a:lstStyle>
            <a:lvl1pPr algn="r" defTabSz="926459">
              <a:defRPr>
                <a:solidFill>
                  <a:srgbClr val="FFFF00"/>
                </a:solidFill>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74750" y="695325"/>
            <a:ext cx="4637088" cy="34798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1863" y="4410075"/>
            <a:ext cx="5121275" cy="4178300"/>
          </a:xfrm>
          <a:prstGeom prst="rect">
            <a:avLst/>
          </a:prstGeom>
          <a:noFill/>
          <a:ln w="9525">
            <a:noFill/>
            <a:miter lim="800000"/>
            <a:headEnd/>
            <a:tailEnd/>
          </a:ln>
          <a:effectLst/>
        </p:spPr>
        <p:txBody>
          <a:bodyPr vert="horz" wrap="square" lIns="92579" tIns="46290" rIns="92579" bIns="462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92579" tIns="46290" rIns="92579" bIns="46290" numCol="1" anchor="b" anchorCtr="0" compatLnSpc="1">
            <a:prstTxWarp prst="textNoShape">
              <a:avLst/>
            </a:prstTxWarp>
          </a:bodyPr>
          <a:lstStyle>
            <a:lvl1pPr defTabSz="926459">
              <a:defRPr>
                <a:solidFill>
                  <a:srgbClr val="FFFF00"/>
                </a:solidFill>
                <a:cs typeface="+mn-cs"/>
              </a:defRPr>
            </a:lvl1pPr>
          </a:lstStyle>
          <a:p>
            <a:pPr>
              <a:defRPr/>
            </a:pPr>
            <a:endParaRPr lang="en-US"/>
          </a:p>
        </p:txBody>
      </p:sp>
      <p:sp>
        <p:nvSpPr>
          <p:cNvPr id="8199"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92579" tIns="46290" rIns="92579" bIns="46290" numCol="1" anchor="b" anchorCtr="0" compatLnSpc="1">
            <a:prstTxWarp prst="textNoShape">
              <a:avLst/>
            </a:prstTxWarp>
          </a:bodyPr>
          <a:lstStyle>
            <a:lvl1pPr algn="r" defTabSz="926459">
              <a:defRPr>
                <a:solidFill>
                  <a:srgbClr val="FFFF00"/>
                </a:solidFill>
                <a:cs typeface="+mn-cs"/>
              </a:defRPr>
            </a:lvl1pPr>
          </a:lstStyle>
          <a:p>
            <a:pPr>
              <a:defRPr/>
            </a:pPr>
            <a:fld id="{3DB26FD4-1C16-4175-A473-7E75FAC44C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pPr defTabSz="925513"/>
            <a:fld id="{C8760661-CD67-4530-8D70-8F0AD17C6D6C}" type="slidenum">
              <a:rPr lang="en-US" smtClean="0">
                <a:cs typeface="Arial" charset="0"/>
              </a:rPr>
              <a:pPr defTabSz="925513"/>
              <a:t>1</a:t>
            </a:fld>
            <a:endParaRPr lang="en-US" smtClean="0">
              <a:cs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r>
              <a:rPr lang="en-US" smtClean="0"/>
              <a:t>As of March, 2014</a:t>
            </a:r>
          </a:p>
        </p:txBody>
      </p:sp>
      <p:sp>
        <p:nvSpPr>
          <p:cNvPr id="16387" name="Slide Number Placeholder 3"/>
          <p:cNvSpPr>
            <a:spLocks noGrp="1"/>
          </p:cNvSpPr>
          <p:nvPr>
            <p:ph type="sldNum" sz="quarter" idx="5"/>
          </p:nvPr>
        </p:nvSpPr>
        <p:spPr>
          <a:noFill/>
        </p:spPr>
        <p:txBody>
          <a:bodyPr/>
          <a:lstStyle/>
          <a:p>
            <a:pPr defTabSz="925513"/>
            <a:fld id="{1CC25058-0729-4F09-B9B9-2FB76150EC7F}" type="slidenum">
              <a:rPr lang="en-US" smtClean="0">
                <a:cs typeface="Arial" charset="0"/>
              </a:rPr>
              <a:pPr defTabSz="925513"/>
              <a:t>3</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25513"/>
            <a:fld id="{4E8B4A24-BA67-4E8E-821F-4366C336B67A}" type="slidenum">
              <a:rPr lang="en-US" smtClean="0">
                <a:cs typeface="Arial" charset="0"/>
              </a:rPr>
              <a:pPr defTabSz="925513"/>
              <a:t>8</a:t>
            </a:fld>
            <a:endParaRPr lang="en-US" smtClean="0">
              <a:cs typeface="Arial" charset="0"/>
            </a:endParaRPr>
          </a:p>
        </p:txBody>
      </p:sp>
      <p:sp>
        <p:nvSpPr>
          <p:cNvPr id="22530" name="Rectangle 7"/>
          <p:cNvSpPr txBox="1">
            <a:spLocks noGrp="1" noChangeArrowheads="1"/>
          </p:cNvSpPr>
          <p:nvPr/>
        </p:nvSpPr>
        <p:spPr bwMode="auto">
          <a:xfrm>
            <a:off x="3957638" y="8820150"/>
            <a:ext cx="3027362" cy="463550"/>
          </a:xfrm>
          <a:prstGeom prst="rect">
            <a:avLst/>
          </a:prstGeom>
          <a:noFill/>
          <a:ln w="9525">
            <a:noFill/>
            <a:miter lim="800000"/>
            <a:headEnd/>
            <a:tailEnd/>
          </a:ln>
        </p:spPr>
        <p:txBody>
          <a:bodyPr lIns="92579" tIns="46290" rIns="92579" bIns="46290" anchor="b"/>
          <a:lstStyle/>
          <a:p>
            <a:pPr algn="r" defTabSz="925513"/>
            <a:fld id="{ACBEFFB5-1005-4554-A4FB-655490809B5A}" type="slidenum">
              <a:rPr lang="en-US">
                <a:solidFill>
                  <a:srgbClr val="FFFF00"/>
                </a:solidFill>
              </a:rPr>
              <a:pPr algn="r" defTabSz="925513"/>
              <a:t>8</a:t>
            </a:fld>
            <a:endParaRPr lang="en-US">
              <a:solidFill>
                <a:srgbClr val="FFFF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25513"/>
            <a:fld id="{B244583C-83B8-418D-B5FD-86A652E60414}" type="slidenum">
              <a:rPr lang="en-US" smtClean="0">
                <a:cs typeface="Arial" charset="0"/>
              </a:rPr>
              <a:pPr defTabSz="925513"/>
              <a:t>13</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227013" indent="-227013"/>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684213" y="3656013"/>
            <a:ext cx="7848600" cy="2800350"/>
          </a:xfrm>
          <a:prstGeom prst="rect">
            <a:avLst/>
          </a:prstGeom>
          <a:noFill/>
          <a:ln w="9525">
            <a:noFill/>
            <a:miter lim="800000"/>
            <a:headEnd/>
            <a:tailEnd/>
          </a:ln>
          <a:effectLst/>
        </p:spPr>
        <p:txBody>
          <a:bodyPr lIns="0" tIns="0" rIns="0" bIns="0">
            <a:spAutoFit/>
          </a:bodyPr>
          <a:lstStyle/>
          <a:p>
            <a:pPr>
              <a:defRPr/>
            </a:pPr>
            <a:r>
              <a:rPr lang="en-US" sz="2800" b="1" dirty="0">
                <a:solidFill>
                  <a:srgbClr val="FFFF00"/>
                </a:solidFill>
                <a:latin typeface="Humnst777 BT" pitchFamily="34" charset="0"/>
                <a:cs typeface="+mn-cs"/>
              </a:rPr>
              <a:t>Paul VanRaden,</a:t>
            </a:r>
            <a:r>
              <a:rPr lang="en-US" sz="2800" b="1" dirty="0">
                <a:solidFill>
                  <a:srgbClr val="FFFF00"/>
                </a:solidFill>
                <a:cs typeface="+mn-cs"/>
              </a:rPr>
              <a:t> Chuanyu Sun, Tabatha Cooper, Dan Null, and John Cole</a:t>
            </a:r>
            <a:endParaRPr lang="en-US" sz="2800" b="1" dirty="0">
              <a:solidFill>
                <a:srgbClr val="FFFF00"/>
              </a:solidFill>
              <a:latin typeface="Humnst777 BT" pitchFamily="34" charset="0"/>
              <a:cs typeface="+mn-cs"/>
            </a:endParaRPr>
          </a:p>
          <a:p>
            <a:pPr>
              <a:defRPr/>
            </a:pPr>
            <a:r>
              <a:rPr lang="en-US" sz="2800" b="1" dirty="0">
                <a:latin typeface="Humnst777 BT" pitchFamily="34" charset="0"/>
                <a:cs typeface="+mn-cs"/>
              </a:rPr>
              <a:t>Animal Improvement Programs Laboratory</a:t>
            </a:r>
          </a:p>
          <a:p>
            <a:pPr>
              <a:defRPr/>
            </a:pPr>
            <a:r>
              <a:rPr lang="en-US" sz="2800" b="1" dirty="0">
                <a:latin typeface="Humnst777 BT" pitchFamily="34" charset="0"/>
                <a:cs typeface="+mn-cs"/>
              </a:rPr>
              <a:t>Agricultural Research Service, USDA </a:t>
            </a:r>
          </a:p>
          <a:p>
            <a:pPr>
              <a:spcAft>
                <a:spcPct val="50000"/>
              </a:spcAft>
              <a:defRPr/>
            </a:pPr>
            <a:r>
              <a:rPr lang="en-US" sz="2800" b="1" dirty="0">
                <a:latin typeface="Humnst777 BT" pitchFamily="34" charset="0"/>
                <a:cs typeface="+mn-cs"/>
              </a:rPr>
              <a:t>Beltsville, MD</a:t>
            </a:r>
          </a:p>
          <a:p>
            <a:pPr>
              <a:defRPr/>
            </a:pPr>
            <a:r>
              <a:rPr lang="en-US" sz="2800" b="1" dirty="0">
                <a:solidFill>
                  <a:srgbClr val="FFFF00"/>
                </a:solidFill>
                <a:latin typeface="Humnst777 BT" pitchFamily="34" charset="0"/>
                <a:cs typeface="+mn-cs"/>
              </a:rPr>
              <a:t>paul.vanraden@ars.usda.gov</a:t>
            </a:r>
          </a:p>
        </p:txBody>
      </p:sp>
      <p:grpSp>
        <p:nvGrpSpPr>
          <p:cNvPr id="4" name="Group 34"/>
          <p:cNvGrpSpPr>
            <a:grpSpLocks/>
          </p:cNvGrpSpPr>
          <p:nvPr/>
        </p:nvGrpSpPr>
        <p:grpSpPr bwMode="auto">
          <a:xfrm>
            <a:off x="8229600" y="6172200"/>
            <a:ext cx="812800" cy="566738"/>
            <a:chOff x="5088" y="3888"/>
            <a:chExt cx="512" cy="357"/>
          </a:xfrm>
        </p:grpSpPr>
        <p:pic>
          <p:nvPicPr>
            <p:cNvPr id="5" name="Picture 32" descr="usda-ars"/>
            <p:cNvPicPr>
              <a:picLocks noChangeAspect="1" noChangeArrowheads="1"/>
            </p:cNvPicPr>
            <p:nvPr userDrawn="1"/>
          </p:nvPicPr>
          <p:blipFill>
            <a:blip r:embed="rId2" cstate="print"/>
            <a:srcRect/>
            <a:stretch>
              <a:fillRect/>
            </a:stretch>
          </p:blipFill>
          <p:spPr bwMode="auto">
            <a:xfrm>
              <a:off x="5088" y="3888"/>
              <a:ext cx="512" cy="357"/>
            </a:xfrm>
            <a:prstGeom prst="rect">
              <a:avLst/>
            </a:prstGeom>
            <a:noFill/>
            <a:ln w="9525">
              <a:noFill/>
              <a:miter lim="800000"/>
              <a:headEnd/>
              <a:tailEnd/>
            </a:ln>
          </p:spPr>
        </p:pic>
        <p:sp>
          <p:nvSpPr>
            <p:cNvPr id="6" name="Text Box 33"/>
            <p:cNvSpPr txBox="1">
              <a:spLocks noChangeArrowheads="1"/>
            </p:cNvSpPr>
            <p:nvPr userDrawn="1"/>
          </p:nvSpPr>
          <p:spPr bwMode="ltGray">
            <a:xfrm>
              <a:off x="5120" y="4135"/>
              <a:ext cx="352" cy="96"/>
            </a:xfrm>
            <a:prstGeom prst="rect">
              <a:avLst/>
            </a:prstGeom>
            <a:noFill/>
            <a:ln w="9525">
              <a:noFill/>
              <a:miter lim="800000"/>
              <a:headEnd/>
              <a:tailEnd/>
            </a:ln>
            <a:effectLst/>
          </p:spPr>
          <p:txBody>
            <a:bodyPr lIns="0" tIns="0" rIns="0" bIns="0" anchor="ctr">
              <a:spAutoFit/>
            </a:bodyPr>
            <a:lstStyle/>
            <a:p>
              <a:pPr algn="ctr" eaLnBrk="0" hangingPunct="0">
                <a:spcBef>
                  <a:spcPct val="50000"/>
                </a:spcBef>
                <a:defRPr/>
              </a:pPr>
              <a:endParaRPr kumimoji="1" lang="en-US" sz="1000" b="1" dirty="0">
                <a:latin typeface="Humnst777 BT" pitchFamily="34" charset="0"/>
                <a:cs typeface="+mn-cs"/>
              </a:endParaRPr>
            </a:p>
          </p:txBody>
        </p:sp>
      </p:grpSp>
      <p:grpSp>
        <p:nvGrpSpPr>
          <p:cNvPr id="7" name="Group 45"/>
          <p:cNvGrpSpPr>
            <a:grpSpLocks/>
          </p:cNvGrpSpPr>
          <p:nvPr/>
        </p:nvGrpSpPr>
        <p:grpSpPr bwMode="auto">
          <a:xfrm>
            <a:off x="0" y="3198813"/>
            <a:ext cx="9144000" cy="80962"/>
            <a:chOff x="0" y="604"/>
            <a:chExt cx="5760" cy="51"/>
          </a:xfrm>
        </p:grpSpPr>
        <p:sp>
          <p:nvSpPr>
            <p:cNvPr id="8" name="Rectangle 46"/>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cs typeface="+mn-cs"/>
              </a:endParaRPr>
            </a:p>
          </p:txBody>
        </p:sp>
        <p:sp>
          <p:nvSpPr>
            <p:cNvPr id="9" name="Rectangle 47"/>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cs typeface="+mn-cs"/>
              </a:endParaRPr>
            </a:p>
          </p:txBody>
        </p:sp>
        <p:sp>
          <p:nvSpPr>
            <p:cNvPr id="10" name="Rectangle 48"/>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cs typeface="+mn-cs"/>
              </a:endParaRPr>
            </a:p>
          </p:txBody>
        </p:sp>
      </p:grpSp>
      <p:sp>
        <p:nvSpPr>
          <p:cNvPr id="11" name="Text Box 50"/>
          <p:cNvSpPr txBox="1">
            <a:spLocks noChangeArrowheads="1"/>
          </p:cNvSpPr>
          <p:nvPr/>
        </p:nvSpPr>
        <p:spPr bwMode="ltGray">
          <a:xfrm>
            <a:off x="7034213" y="6561138"/>
            <a:ext cx="1092200" cy="185737"/>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a:latin typeface="Humnst777 BT" pitchFamily="34" charset="0"/>
                <a:cs typeface="+mn-cs"/>
              </a:rPr>
              <a:t>Paul VanRaden</a:t>
            </a:r>
          </a:p>
        </p:txBody>
      </p:sp>
      <p:sp>
        <p:nvSpPr>
          <p:cNvPr id="12" name="Text Box 51"/>
          <p:cNvSpPr txBox="1">
            <a:spLocks noChangeArrowheads="1"/>
          </p:cNvSpPr>
          <p:nvPr/>
        </p:nvSpPr>
        <p:spPr bwMode="ltGray">
          <a:xfrm>
            <a:off x="227013" y="6561138"/>
            <a:ext cx="6505575" cy="185737"/>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lang="en-US" dirty="0">
                <a:cs typeface="+mn-cs"/>
              </a:rPr>
              <a:t>ICAR / Interbull annual meeting, Berlin, Germany, May 20, 2014 </a:t>
            </a:r>
            <a:r>
              <a:rPr kumimoji="1" lang="en-US" b="1" dirty="0">
                <a:latin typeface="Humnst777 BT"/>
                <a:cs typeface="+mn-cs"/>
              </a:rPr>
              <a:t>(</a:t>
            </a:r>
            <a:fld id="{4A34E497-D0E3-49D3-A8BF-AFBCE8C3C450}" type="slidenum">
              <a:rPr kumimoji="1" lang="en-US" b="1">
                <a:latin typeface="Humnst777 BT"/>
                <a:cs typeface="+mn-cs"/>
              </a:rPr>
              <a:pPr eaLnBrk="0" hangingPunct="0">
                <a:spcBef>
                  <a:spcPct val="50000"/>
                </a:spcBef>
                <a:defRPr/>
              </a:pPr>
              <a:t>‹#›</a:t>
            </a:fld>
            <a:r>
              <a:rPr kumimoji="1" lang="en-US" b="1" dirty="0">
                <a:latin typeface="Humnst777 BT"/>
                <a:cs typeface="+mn-cs"/>
              </a:rPr>
              <a:t>)</a:t>
            </a:r>
          </a:p>
        </p:txBody>
      </p:sp>
      <p:sp>
        <p:nvSpPr>
          <p:cNvPr id="276482" name="Rectangle 2"/>
          <p:cNvSpPr>
            <a:spLocks noGrp="1" noChangeArrowheads="1"/>
          </p:cNvSpPr>
          <p:nvPr>
            <p:ph type="ctrTitle"/>
          </p:nvPr>
        </p:nvSpPr>
        <p:spPr>
          <a:xfrm>
            <a:off x="455613" y="455613"/>
            <a:ext cx="7769225" cy="609600"/>
          </a:xfrm>
        </p:spPr>
        <p:txBody>
          <a:bodyPr/>
          <a:lstStyle>
            <a:lvl1pPr>
              <a:defRPr sz="4000" b="0"/>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371600"/>
            <a:ext cx="8226425" cy="2062103"/>
          </a:xfrm>
        </p:spPr>
        <p:txBody>
          <a:bodyPr/>
          <a:lstStyle>
            <a:lvl1pPr marL="320040" indent="-320040">
              <a:spcAft>
                <a:spcPts val="3000"/>
              </a:spcAft>
              <a:defRPr/>
            </a:lvl1pPr>
            <a:lvl2pPr marL="594360" indent="-228600">
              <a:spcAft>
                <a:spcPts val="3000"/>
              </a:spcAft>
              <a:defRPr/>
            </a:lvl2pPr>
            <a:lvl3pPr marL="1005840" indent="-411480">
              <a:spcAft>
                <a:spcPts val="3000"/>
              </a:spcAft>
              <a:buFont typeface="Humnst777 BT"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33488"/>
            <a:ext cx="4037012"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33488"/>
            <a:ext cx="8226425" cy="1924050"/>
          </a:xfrm>
        </p:spPr>
        <p:txBody>
          <a:bodyPr/>
          <a:lstStyle/>
          <a:p>
            <a:pPr lvl="0"/>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33488"/>
            <a:ext cx="4037012" cy="192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275475" name="Text Box 19"/>
          <p:cNvSpPr txBox="1">
            <a:spLocks noChangeArrowheads="1"/>
          </p:cNvSpPr>
          <p:nvPr/>
        </p:nvSpPr>
        <p:spPr bwMode="ltGray">
          <a:xfrm>
            <a:off x="7034213" y="6561138"/>
            <a:ext cx="1092200" cy="185737"/>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a:solidFill>
                  <a:srgbClr val="FFFF00"/>
                </a:solidFill>
                <a:latin typeface="Humnst777 BT" pitchFamily="34" charset="0"/>
                <a:cs typeface="+mn-cs"/>
              </a:rPr>
              <a:t>Paul VanRaden</a:t>
            </a:r>
          </a:p>
        </p:txBody>
      </p:sp>
      <p:sp>
        <p:nvSpPr>
          <p:cNvPr id="1027" name="Rectangle 2"/>
          <p:cNvSpPr>
            <a:spLocks noGrp="1" noChangeArrowheads="1"/>
          </p:cNvSpPr>
          <p:nvPr>
            <p:ph type="title"/>
          </p:nvPr>
        </p:nvSpPr>
        <p:spPr bwMode="auto">
          <a:xfrm>
            <a:off x="455613" y="182563"/>
            <a:ext cx="8226425"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455613" y="1233488"/>
            <a:ext cx="8226425" cy="1924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grpSp>
        <p:nvGrpSpPr>
          <p:cNvPr id="1029" name="Group 33"/>
          <p:cNvGrpSpPr>
            <a:grpSpLocks/>
          </p:cNvGrpSpPr>
          <p:nvPr/>
        </p:nvGrpSpPr>
        <p:grpSpPr bwMode="auto">
          <a:xfrm>
            <a:off x="8226425" y="6169025"/>
            <a:ext cx="812800" cy="566738"/>
            <a:chOff x="5182" y="3886"/>
            <a:chExt cx="512" cy="357"/>
          </a:xfrm>
        </p:grpSpPr>
        <p:pic>
          <p:nvPicPr>
            <p:cNvPr id="1035" name="Picture 24" descr="usda-ars"/>
            <p:cNvPicPr>
              <a:picLocks noChangeAspect="1" noChangeArrowheads="1"/>
            </p:cNvPicPr>
            <p:nvPr/>
          </p:nvPicPr>
          <p:blipFill>
            <a:blip r:embed="rId10" cstate="print"/>
            <a:srcRect/>
            <a:stretch>
              <a:fillRect/>
            </a:stretch>
          </p:blipFill>
          <p:spPr bwMode="auto">
            <a:xfrm>
              <a:off x="5182" y="3886"/>
              <a:ext cx="512" cy="357"/>
            </a:xfrm>
            <a:prstGeom prst="rect">
              <a:avLst/>
            </a:prstGeom>
            <a:noFill/>
            <a:ln w="9525">
              <a:noFill/>
              <a:miter lim="800000"/>
              <a:headEnd/>
              <a:tailEnd/>
            </a:ln>
          </p:spPr>
        </p:pic>
        <p:sp>
          <p:nvSpPr>
            <p:cNvPr id="275487" name="Text Box 31"/>
            <p:cNvSpPr txBox="1">
              <a:spLocks noChangeArrowheads="1"/>
            </p:cNvSpPr>
            <p:nvPr userDrawn="1"/>
          </p:nvSpPr>
          <p:spPr bwMode="ltGray">
            <a:xfrm>
              <a:off x="5222" y="4135"/>
              <a:ext cx="352" cy="96"/>
            </a:xfrm>
            <a:prstGeom prst="rect">
              <a:avLst/>
            </a:prstGeom>
            <a:noFill/>
            <a:ln w="9525">
              <a:noFill/>
              <a:miter lim="800000"/>
              <a:headEnd/>
              <a:tailEnd/>
            </a:ln>
            <a:effectLst/>
          </p:spPr>
          <p:txBody>
            <a:bodyPr lIns="0" tIns="0" rIns="0" bIns="0" anchor="ctr">
              <a:spAutoFit/>
            </a:bodyPr>
            <a:lstStyle/>
            <a:p>
              <a:pPr algn="ctr" eaLnBrk="0" hangingPunct="0">
                <a:spcBef>
                  <a:spcPct val="50000"/>
                </a:spcBef>
                <a:defRPr/>
              </a:pPr>
              <a:endParaRPr kumimoji="1" lang="en-US" sz="1000" b="1" dirty="0">
                <a:latin typeface="Humnst777 BT"/>
                <a:cs typeface="+mn-cs"/>
              </a:endParaRPr>
            </a:p>
          </p:txBody>
        </p:sp>
      </p:grpSp>
      <p:grpSp>
        <p:nvGrpSpPr>
          <p:cNvPr id="1030" name="Group 38"/>
          <p:cNvGrpSpPr>
            <a:grpSpLocks/>
          </p:cNvGrpSpPr>
          <p:nvPr/>
        </p:nvGrpSpPr>
        <p:grpSpPr bwMode="auto">
          <a:xfrm>
            <a:off x="0" y="822325"/>
            <a:ext cx="9144000" cy="80963"/>
            <a:chOff x="0" y="604"/>
            <a:chExt cx="5760" cy="51"/>
          </a:xfrm>
        </p:grpSpPr>
        <p:sp>
          <p:nvSpPr>
            <p:cNvPr id="275491" name="Rectangle 35"/>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cs typeface="+mn-cs"/>
              </a:endParaRPr>
            </a:p>
          </p:txBody>
        </p:sp>
        <p:sp>
          <p:nvSpPr>
            <p:cNvPr id="275492" name="Rectangle 36"/>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cs typeface="+mn-cs"/>
              </a:endParaRPr>
            </a:p>
          </p:txBody>
        </p:sp>
        <p:sp>
          <p:nvSpPr>
            <p:cNvPr id="275493" name="Rectangle 37"/>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cs typeface="+mn-cs"/>
              </a:endParaRPr>
            </a:p>
          </p:txBody>
        </p:sp>
      </p:grpSp>
      <p:sp>
        <p:nvSpPr>
          <p:cNvPr id="275496" name="Text Box 40"/>
          <p:cNvSpPr txBox="1">
            <a:spLocks noChangeArrowheads="1"/>
          </p:cNvSpPr>
          <p:nvPr/>
        </p:nvSpPr>
        <p:spPr bwMode="ltGray">
          <a:xfrm>
            <a:off x="227013" y="6561138"/>
            <a:ext cx="6216650" cy="185737"/>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lang="en-US" dirty="0">
                <a:solidFill>
                  <a:srgbClr val="FFFF00"/>
                </a:solidFill>
                <a:cs typeface="+mn-cs"/>
              </a:rPr>
              <a:t>ICAR / Interbull annual meeting, Berlin, Germany  May 20, 2014   </a:t>
            </a:r>
            <a:r>
              <a:rPr kumimoji="1" lang="en-US" b="1" dirty="0">
                <a:solidFill>
                  <a:srgbClr val="FFFF00"/>
                </a:solidFill>
                <a:latin typeface="Humnst777 BT"/>
                <a:cs typeface="+mn-cs"/>
              </a:rPr>
              <a:t>(</a:t>
            </a:r>
            <a:fld id="{784B07E4-4E63-4DFF-B5AC-3F3D5851593D}" type="slidenum">
              <a:rPr kumimoji="1" lang="en-US" b="1">
                <a:solidFill>
                  <a:srgbClr val="FFFF00"/>
                </a:solidFill>
                <a:latin typeface="Humnst777 BT"/>
                <a:cs typeface="+mn-cs"/>
              </a:rPr>
              <a:pPr eaLnBrk="0" hangingPunct="0">
                <a:spcBef>
                  <a:spcPct val="50000"/>
                </a:spcBef>
                <a:defRPr/>
              </a:pPr>
              <a:t>‹#›</a:t>
            </a:fld>
            <a:r>
              <a:rPr kumimoji="1" lang="en-US" b="1" dirty="0">
                <a:solidFill>
                  <a:srgbClr val="FFFF00"/>
                </a:solidFill>
                <a:latin typeface="Humnst777 BT"/>
                <a:cs typeface="+mn-cs"/>
              </a:rPr>
              <a:t>)</a:t>
            </a:r>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Humnst777 BT" pitchFamily="34" charset="0"/>
        </a:defRPr>
      </a:lvl2pPr>
      <a:lvl3pPr algn="l" rtl="0" eaLnBrk="0" fontAlgn="base" hangingPunct="0">
        <a:spcBef>
          <a:spcPct val="0"/>
        </a:spcBef>
        <a:spcAft>
          <a:spcPct val="0"/>
        </a:spcAft>
        <a:defRPr sz="3600" b="1">
          <a:solidFill>
            <a:schemeClr val="tx2"/>
          </a:solidFill>
          <a:latin typeface="Humnst777 BT" pitchFamily="34" charset="0"/>
        </a:defRPr>
      </a:lvl3pPr>
      <a:lvl4pPr algn="l" rtl="0" eaLnBrk="0" fontAlgn="base" hangingPunct="0">
        <a:spcBef>
          <a:spcPct val="0"/>
        </a:spcBef>
        <a:spcAft>
          <a:spcPct val="0"/>
        </a:spcAft>
        <a:defRPr sz="3600" b="1">
          <a:solidFill>
            <a:schemeClr val="tx2"/>
          </a:solidFill>
          <a:latin typeface="Humnst777 BT" pitchFamily="34" charset="0"/>
        </a:defRPr>
      </a:lvl4pPr>
      <a:lvl5pPr algn="l" rtl="0" eaLnBrk="0" fontAlgn="base" hangingPunct="0">
        <a:spcBef>
          <a:spcPct val="0"/>
        </a:spcBef>
        <a:spcAft>
          <a:spcPct val="0"/>
        </a:spcAft>
        <a:defRPr sz="3600" b="1">
          <a:solidFill>
            <a:schemeClr val="tx2"/>
          </a:solidFill>
          <a:latin typeface="Humnst777 BT" pitchFamily="34" charset="0"/>
        </a:defRPr>
      </a:lvl5pPr>
      <a:lvl6pPr marL="457200" algn="l" rtl="0" fontAlgn="base">
        <a:spcBef>
          <a:spcPct val="0"/>
        </a:spcBef>
        <a:spcAft>
          <a:spcPct val="0"/>
        </a:spcAft>
        <a:defRPr sz="3600" b="1">
          <a:solidFill>
            <a:schemeClr val="tx2"/>
          </a:solidFill>
          <a:latin typeface="Humnst777 BT" pitchFamily="34" charset="0"/>
        </a:defRPr>
      </a:lvl6pPr>
      <a:lvl7pPr marL="914400" algn="l" rtl="0" fontAlgn="base">
        <a:spcBef>
          <a:spcPct val="0"/>
        </a:spcBef>
        <a:spcAft>
          <a:spcPct val="0"/>
        </a:spcAft>
        <a:defRPr sz="3600" b="1">
          <a:solidFill>
            <a:schemeClr val="tx2"/>
          </a:solidFill>
          <a:latin typeface="Humnst777 BT" pitchFamily="34" charset="0"/>
        </a:defRPr>
      </a:lvl7pPr>
      <a:lvl8pPr marL="1371600" algn="l" rtl="0" fontAlgn="base">
        <a:spcBef>
          <a:spcPct val="0"/>
        </a:spcBef>
        <a:spcAft>
          <a:spcPct val="0"/>
        </a:spcAft>
        <a:defRPr sz="3600" b="1">
          <a:solidFill>
            <a:schemeClr val="tx2"/>
          </a:solidFill>
          <a:latin typeface="Humnst777 BT" pitchFamily="34" charset="0"/>
        </a:defRPr>
      </a:lvl8pPr>
      <a:lvl9pPr marL="1828800" algn="l" rtl="0" fontAlgn="base">
        <a:spcBef>
          <a:spcPct val="0"/>
        </a:spcBef>
        <a:spcAft>
          <a:spcPct val="0"/>
        </a:spcAft>
        <a:defRPr sz="3600" b="1">
          <a:solidFill>
            <a:schemeClr val="tx2"/>
          </a:solidFill>
          <a:latin typeface="Humnst777 BT" pitchFamily="34" charset="0"/>
        </a:defRPr>
      </a:lvl9pPr>
    </p:titleStyle>
    <p:bodyStyle>
      <a:lvl1pPr marL="292100" indent="-292100" algn="l" rtl="0" eaLnBrk="0" fontAlgn="base" hangingPunct="0">
        <a:spcBef>
          <a:spcPct val="0"/>
        </a:spcBef>
        <a:spcAft>
          <a:spcPts val="2400"/>
        </a:spcAft>
        <a:buClr>
          <a:srgbClr val="009900"/>
        </a:buClr>
        <a:buSzPct val="67000"/>
        <a:buFont typeface="Monotype Sorts" pitchFamily="2" charset="2"/>
        <a:buChar char="l"/>
        <a:defRPr sz="2800" b="1">
          <a:solidFill>
            <a:schemeClr val="tx1"/>
          </a:solidFill>
          <a:latin typeface="+mn-lt"/>
          <a:ea typeface="+mn-ea"/>
          <a:cs typeface="+mn-cs"/>
        </a:defRPr>
      </a:lvl1pPr>
      <a:lvl2pPr marL="635000" indent="-228600" algn="l" rtl="0" eaLnBrk="0" fontAlgn="base" hangingPunct="0">
        <a:spcBef>
          <a:spcPct val="0"/>
        </a:spcBef>
        <a:spcAft>
          <a:spcPts val="2400"/>
        </a:spcAft>
        <a:buClr>
          <a:srgbClr val="009900"/>
        </a:buClr>
        <a:buSzPct val="80000"/>
        <a:buFont typeface="Monotype Sorts" pitchFamily="2" charset="2"/>
        <a:buChar char="w"/>
        <a:defRPr sz="2800" b="1">
          <a:solidFill>
            <a:schemeClr val="tx1"/>
          </a:solidFill>
          <a:latin typeface="+mn-lt"/>
        </a:defRPr>
      </a:lvl2pPr>
      <a:lvl3pPr marL="1206500" indent="-457200" algn="l" rtl="0" eaLnBrk="0" fontAlgn="base" hangingPunct="0">
        <a:spcBef>
          <a:spcPct val="0"/>
        </a:spcBef>
        <a:spcAft>
          <a:spcPts val="2400"/>
        </a:spcAft>
        <a:buClr>
          <a:schemeClr val="tx1"/>
        </a:buClr>
        <a:buSzPct val="120000"/>
        <a:buFont typeface="Humnst777 BT" pitchFamily="34" charset="0"/>
        <a:buChar char="−"/>
        <a:defRPr sz="2800" b="1">
          <a:solidFill>
            <a:schemeClr val="tx1"/>
          </a:solidFill>
          <a:latin typeface="+mn-lt"/>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323850" y="800100"/>
            <a:ext cx="8569325" cy="1354138"/>
          </a:xfrm>
        </p:spPr>
        <p:txBody>
          <a:bodyPr/>
          <a:lstStyle/>
          <a:p>
            <a:r>
              <a:rPr lang="en-US" sz="4400" b="1" smtClean="0">
                <a:solidFill>
                  <a:srgbClr val="FFFF00"/>
                </a:solidFill>
              </a:rPr>
              <a:t>Genotypes are Useful for More Than Genomic Evaluation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Discovery of missing ancestors</a:t>
            </a:r>
          </a:p>
        </p:txBody>
      </p:sp>
      <p:graphicFrame>
        <p:nvGraphicFramePr>
          <p:cNvPr id="4" name="Table 3"/>
          <p:cNvGraphicFramePr>
            <a:graphicFrameLocks noGrp="1"/>
          </p:cNvGraphicFramePr>
          <p:nvPr/>
        </p:nvGraphicFramePr>
        <p:xfrm>
          <a:off x="468313" y="1155700"/>
          <a:ext cx="8208962" cy="3352800"/>
        </p:xfrm>
        <a:graphic>
          <a:graphicData uri="http://schemas.openxmlformats.org/drawingml/2006/table">
            <a:tbl>
              <a:tblPr/>
              <a:tblGrid>
                <a:gridCol w="2288056"/>
                <a:gridCol w="2069547"/>
                <a:gridCol w="2049534"/>
                <a:gridCol w="1801775"/>
              </a:tblGrid>
              <a:tr h="558903">
                <a:tc>
                  <a:txBody>
                    <a:bodyPr/>
                    <a:lstStyle/>
                    <a:p>
                      <a:pPr marL="0" marR="0">
                        <a:lnSpc>
                          <a:spcPct val="115000"/>
                        </a:lnSpc>
                        <a:spcBef>
                          <a:spcPts val="0"/>
                        </a:spcBef>
                        <a:spcAft>
                          <a:spcPts val="0"/>
                        </a:spcAft>
                      </a:pP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15000"/>
                        </a:lnSpc>
                        <a:spcBef>
                          <a:spcPts val="0"/>
                        </a:spcBef>
                        <a:spcAft>
                          <a:spcPts val="0"/>
                        </a:spcAft>
                      </a:pPr>
                      <a:r>
                        <a:rPr lang="en-US" sz="2400" b="1" dirty="0" smtClean="0">
                          <a:solidFill>
                            <a:srgbClr val="66FF66"/>
                          </a:solidFill>
                          <a:latin typeface="Humnst777 BT" pitchFamily="34" charset="0"/>
                          <a:ea typeface="Calibri"/>
                          <a:cs typeface="Times New Roman"/>
                        </a:rPr>
                        <a:t>Ancestor discovered (if genotyped)</a:t>
                      </a:r>
                      <a:endParaRPr lang="en-US" sz="2400" b="1" dirty="0">
                        <a:solidFill>
                          <a:srgbClr val="66FF66"/>
                        </a:solidFill>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400" b="1" dirty="0">
                        <a:solidFill>
                          <a:srgbClr val="66FF66"/>
                        </a:solidFill>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558903">
                <a:tc>
                  <a:txBody>
                    <a:bodyPr/>
                    <a:lstStyle/>
                    <a:p>
                      <a:pPr marL="0" marR="0">
                        <a:lnSpc>
                          <a:spcPct val="115000"/>
                        </a:lnSpc>
                        <a:spcBef>
                          <a:spcPts val="0"/>
                        </a:spcBef>
                        <a:spcAft>
                          <a:spcPts val="0"/>
                        </a:spcAft>
                      </a:pP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Sire</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MGS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MGGS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8903">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Breed</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r>
                        <a:rPr lang="en-US" sz="2400" b="1" baseline="30000" dirty="0" smtClean="0">
                          <a:latin typeface="Humnst777 BT" pitchFamily="34" charset="0"/>
                          <a:ea typeface="Calibri"/>
                          <a:cs typeface="Times New Roman"/>
                        </a:rPr>
                        <a: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Correct</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8903">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Holstein</a:t>
                      </a: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97</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92</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r>
              <a:tr h="558903">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Jersey</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95</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95</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tcPr>
                </a:tc>
              </a:tr>
              <a:tr h="558903">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Brown Swiss</a:t>
                      </a: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100</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97</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85</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603" name="TextBox 5"/>
          <p:cNvSpPr txBox="1">
            <a:spLocks noChangeArrowheads="1"/>
          </p:cNvSpPr>
          <p:nvPr/>
        </p:nvSpPr>
        <p:spPr bwMode="auto">
          <a:xfrm>
            <a:off x="900113" y="4868863"/>
            <a:ext cx="6702425" cy="708025"/>
          </a:xfrm>
          <a:prstGeom prst="rect">
            <a:avLst/>
          </a:prstGeom>
          <a:noFill/>
          <a:ln w="9525">
            <a:noFill/>
            <a:miter lim="800000"/>
            <a:headEnd/>
            <a:tailEnd/>
          </a:ln>
        </p:spPr>
        <p:txBody>
          <a:bodyPr>
            <a:spAutoFit/>
          </a:bodyPr>
          <a:lstStyle/>
          <a:p>
            <a:r>
              <a:rPr lang="en-US" sz="2000" b="1"/>
              <a:t>* % Correct = Top ranked candidate ancestor matches the true ancestor.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MGS accuracy by chip </a:t>
            </a:r>
          </a:p>
        </p:txBody>
      </p:sp>
      <p:graphicFrame>
        <p:nvGraphicFramePr>
          <p:cNvPr id="4" name="Table 3"/>
          <p:cNvGraphicFramePr>
            <a:graphicFrameLocks noGrp="1"/>
          </p:cNvGraphicFramePr>
          <p:nvPr/>
        </p:nvGraphicFramePr>
        <p:xfrm>
          <a:off x="123825" y="1408113"/>
          <a:ext cx="8997950" cy="4038600"/>
        </p:xfrm>
        <a:graphic>
          <a:graphicData uri="http://schemas.openxmlformats.org/drawingml/2006/table">
            <a:tbl>
              <a:tblPr/>
              <a:tblGrid>
                <a:gridCol w="2553274"/>
                <a:gridCol w="1096071"/>
                <a:gridCol w="2138997"/>
                <a:gridCol w="984392"/>
                <a:gridCol w="2225407"/>
              </a:tblGrid>
              <a:tr h="673169">
                <a:tc>
                  <a:txBody>
                    <a:bodyPr/>
                    <a:lstStyle/>
                    <a:p>
                      <a:pPr marL="0" marR="0">
                        <a:lnSpc>
                          <a:spcPct val="115000"/>
                        </a:lnSpc>
                        <a:spcBef>
                          <a:spcPts val="0"/>
                        </a:spcBef>
                        <a:spcAft>
                          <a:spcPts val="0"/>
                        </a:spcAft>
                      </a:pP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2400" b="1" dirty="0">
                          <a:solidFill>
                            <a:srgbClr val="66FF66"/>
                          </a:solidFill>
                          <a:latin typeface="Humnst777 BT" pitchFamily="34" charset="0"/>
                          <a:ea typeface="Calibri"/>
                          <a:cs typeface="Times New Roman"/>
                        </a:rPr>
                        <a:t>SNP Method</a:t>
                      </a: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lnSpc>
                          <a:spcPct val="115000"/>
                        </a:lnSpc>
                        <a:spcBef>
                          <a:spcPts val="0"/>
                        </a:spcBef>
                        <a:spcAft>
                          <a:spcPts val="0"/>
                        </a:spcAft>
                      </a:pPr>
                      <a:r>
                        <a:rPr lang="en-US" sz="2400" b="1" dirty="0">
                          <a:solidFill>
                            <a:srgbClr val="66FF66"/>
                          </a:solidFill>
                          <a:latin typeface="Humnst777 BT" pitchFamily="34" charset="0"/>
                          <a:ea typeface="Calibri"/>
                          <a:cs typeface="Times New Roman"/>
                        </a:rPr>
                        <a:t>HAP Method</a:t>
                      </a: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73169">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Chip </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N</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a:t>
                      </a:r>
                      <a:r>
                        <a:rPr lang="en-US" sz="2400" b="1" dirty="0" smtClean="0">
                          <a:latin typeface="Humnst777 BT" pitchFamily="34" charset="0"/>
                          <a:ea typeface="Calibri"/>
                          <a:cs typeface="Times New Roman"/>
                        </a:rPr>
                        <a:t>Confirmed</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N</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 Confirmed</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169">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Bovine50K</a:t>
                      </a: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727075" algn="dec"/>
                        </a:tabLst>
                      </a:pPr>
                      <a:r>
                        <a:rPr lang="en-US" sz="2400" b="1" dirty="0">
                          <a:latin typeface="Humnst777 BT" pitchFamily="34" charset="0"/>
                          <a:ea typeface="Calibri"/>
                          <a:cs typeface="Times New Roman"/>
                        </a:rPr>
                        <a:t>3,620</a:t>
                      </a: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97</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647700" algn="dec"/>
                        </a:tabLst>
                      </a:pPr>
                      <a:r>
                        <a:rPr lang="en-US" sz="2400" b="1" dirty="0">
                          <a:latin typeface="Humnst777 BT" pitchFamily="34" charset="0"/>
                          <a:ea typeface="Calibri"/>
                          <a:cs typeface="Times New Roman"/>
                        </a:rPr>
                        <a:t>3,197</a:t>
                      </a: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98</a:t>
                      </a:r>
                      <a:endParaRPr lang="en-US" sz="2400" b="1" dirty="0">
                        <a:latin typeface="Humnst777 BT" pitchFamily="34" charset="0"/>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673169">
                <a:tc>
                  <a:txBody>
                    <a:bodyPr/>
                    <a:lstStyle/>
                    <a:p>
                      <a:pPr marL="0" marR="0">
                        <a:lnSpc>
                          <a:spcPct val="115000"/>
                        </a:lnSpc>
                        <a:spcBef>
                          <a:spcPts val="0"/>
                        </a:spcBef>
                        <a:spcAft>
                          <a:spcPts val="0"/>
                        </a:spcAft>
                      </a:pPr>
                      <a:r>
                        <a:rPr lang="en-US" sz="2400" b="1" dirty="0">
                          <a:solidFill>
                            <a:srgbClr val="00FF00"/>
                          </a:solidFill>
                          <a:latin typeface="Humnst777 BT" pitchFamily="34" charset="0"/>
                          <a:ea typeface="Calibri"/>
                          <a:cs typeface="Times New Roman"/>
                        </a:rPr>
                        <a:t>Bovine3K</a:t>
                      </a: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727075" algn="dec"/>
                        </a:tabLst>
                      </a:pPr>
                      <a:r>
                        <a:rPr lang="en-US" sz="2400" b="1" dirty="0">
                          <a:latin typeface="Humnst777 BT" pitchFamily="34" charset="0"/>
                          <a:ea typeface="Calibri"/>
                          <a:cs typeface="Times New Roman"/>
                        </a:rPr>
                        <a:t>1,733</a:t>
                      </a: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78</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647700" algn="dec"/>
                        </a:tabLst>
                      </a:pPr>
                      <a:r>
                        <a:rPr lang="en-US" sz="2400" b="1" dirty="0">
                          <a:latin typeface="Humnst777 BT" pitchFamily="34" charset="0"/>
                          <a:ea typeface="Calibri"/>
                          <a:cs typeface="Times New Roman"/>
                        </a:rPr>
                        <a:t>1,455</a:t>
                      </a: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94</a:t>
                      </a:r>
                      <a:endParaRPr lang="en-US" sz="2400" b="1" dirty="0">
                        <a:latin typeface="Humnst777 BT" pitchFamily="34" charset="0"/>
                        <a:ea typeface="Calibri"/>
                        <a:cs typeface="Times New Roman"/>
                      </a:endParaRPr>
                    </a:p>
                  </a:txBody>
                  <a:tcPr marL="68580" marR="68580" marT="0" marB="0" anchor="b">
                    <a:lnL>
                      <a:noFill/>
                    </a:lnL>
                    <a:lnR>
                      <a:noFill/>
                    </a:lnR>
                    <a:lnT>
                      <a:noFill/>
                    </a:lnT>
                    <a:lnB>
                      <a:noFill/>
                    </a:lnB>
                    <a:lnTlToBr w="12700" cmpd="sng">
                      <a:noFill/>
                      <a:prstDash val="solid"/>
                    </a:lnTlToBr>
                    <a:lnBlToTr w="12700" cmpd="sng">
                      <a:noFill/>
                      <a:prstDash val="solid"/>
                    </a:lnBlToTr>
                  </a:tcPr>
                </a:tc>
              </a:tr>
              <a:tr h="673169">
                <a:tc>
                  <a:txBody>
                    <a:bodyPr/>
                    <a:lstStyle/>
                    <a:p>
                      <a:pPr marL="0" marR="0">
                        <a:lnSpc>
                          <a:spcPct val="115000"/>
                        </a:lnSpc>
                        <a:spcBef>
                          <a:spcPts val="0"/>
                        </a:spcBef>
                        <a:spcAft>
                          <a:spcPts val="0"/>
                        </a:spcAft>
                      </a:pPr>
                      <a:r>
                        <a:rPr lang="en-US" sz="2400" b="1" dirty="0" smtClean="0">
                          <a:solidFill>
                            <a:srgbClr val="00FF00"/>
                          </a:solidFill>
                          <a:latin typeface="Humnst777 BT" pitchFamily="34" charset="0"/>
                          <a:ea typeface="Calibri"/>
                          <a:cs typeface="Times New Roman"/>
                        </a:rPr>
                        <a:t>Imputed dams</a:t>
                      </a:r>
                      <a:endParaRPr lang="en-US" sz="2400" b="1" dirty="0">
                        <a:solidFill>
                          <a:srgbClr val="00FF00"/>
                        </a:solidFill>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612775" algn="dec"/>
                        </a:tabLst>
                      </a:pPr>
                      <a:r>
                        <a:rPr lang="en-US" sz="2400" b="1" dirty="0">
                          <a:latin typeface="Humnst777 BT" pitchFamily="34" charset="0"/>
                          <a:ea typeface="Calibri"/>
                          <a:cs typeface="Times New Roman"/>
                        </a:rPr>
                        <a:t>--</a:t>
                      </a: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a:latin typeface="Humnst777 BT" pitchFamily="34" charset="0"/>
                          <a:ea typeface="Calibri"/>
                          <a:cs typeface="Times New Roman"/>
                        </a:rPr>
                        <a:t>--</a:t>
                      </a: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647700" algn="dec"/>
                        </a:tabLst>
                      </a:pPr>
                      <a:r>
                        <a:rPr lang="en-US" sz="2400" b="1" dirty="0">
                          <a:latin typeface="Humnst777 BT" pitchFamily="34" charset="0"/>
                          <a:ea typeface="Calibri"/>
                          <a:cs typeface="Times New Roman"/>
                        </a:rPr>
                        <a:t>106</a:t>
                      </a: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92</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3169">
                <a:tc>
                  <a:txBody>
                    <a:bodyPr/>
                    <a:lstStyle/>
                    <a:p>
                      <a:pPr marL="0" marR="0">
                        <a:lnSpc>
                          <a:spcPct val="115000"/>
                        </a:lnSpc>
                        <a:spcBef>
                          <a:spcPts val="0"/>
                        </a:spcBef>
                        <a:spcAft>
                          <a:spcPts val="0"/>
                        </a:spcAft>
                      </a:pPr>
                      <a:r>
                        <a:rPr lang="en-US" sz="2400" b="1" dirty="0" err="1" smtClean="0">
                          <a:solidFill>
                            <a:srgbClr val="00FF00"/>
                          </a:solidFill>
                          <a:latin typeface="Humnst777 BT" pitchFamily="34" charset="0"/>
                          <a:ea typeface="Calibri"/>
                          <a:cs typeface="Times New Roman"/>
                        </a:rPr>
                        <a:t>Bovine</a:t>
                      </a:r>
                      <a:r>
                        <a:rPr lang="en-US" sz="2400" b="1" baseline="0" dirty="0" err="1" smtClean="0">
                          <a:solidFill>
                            <a:srgbClr val="00FF00"/>
                          </a:solidFill>
                          <a:latin typeface="Humnst777 BT" pitchFamily="34" charset="0"/>
                          <a:ea typeface="Calibri"/>
                          <a:cs typeface="Times New Roman"/>
                        </a:rPr>
                        <a:t>LD</a:t>
                      </a:r>
                      <a:r>
                        <a:rPr lang="en-US" sz="2400" b="1" baseline="0" dirty="0" smtClean="0">
                          <a:solidFill>
                            <a:srgbClr val="00FF00"/>
                          </a:solidFill>
                          <a:latin typeface="Humnst777 BT" pitchFamily="34" charset="0"/>
                          <a:ea typeface="Calibri"/>
                          <a:cs typeface="Times New Roman"/>
                        </a:rPr>
                        <a:t> &amp; GGP</a:t>
                      </a:r>
                      <a:endParaRPr lang="en-US" sz="2400" b="1" dirty="0">
                        <a:solidFill>
                          <a:srgbClr val="00FF00"/>
                        </a:solidFill>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727075" algn="dec"/>
                        </a:tabLst>
                      </a:pPr>
                      <a:r>
                        <a:rPr lang="en-US" sz="2400" b="1" dirty="0" smtClean="0">
                          <a:latin typeface="Humnst777 BT" pitchFamily="34" charset="0"/>
                          <a:ea typeface="Calibri"/>
                          <a:cs typeface="Times New Roman"/>
                        </a:rPr>
                        <a:t>7,690</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96</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tabLst>
                          <a:tab pos="647700" algn="dec"/>
                        </a:tabLst>
                      </a:pPr>
                      <a:r>
                        <a:rPr lang="en-US" sz="2400" b="1" dirty="0" smtClean="0">
                          <a:latin typeface="Humnst777 BT" pitchFamily="34" charset="0"/>
                          <a:ea typeface="Calibri"/>
                          <a:cs typeface="Times New Roman"/>
                        </a:rPr>
                        <a:t>--</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latin typeface="Humnst777 BT" pitchFamily="34" charset="0"/>
                          <a:ea typeface="Calibri"/>
                          <a:cs typeface="Times New Roman"/>
                        </a:rPr>
                        <a:t>--</a:t>
                      </a:r>
                      <a:endParaRPr lang="en-US" sz="2400" b="1" dirty="0">
                        <a:latin typeface="Humnst777 BT" pitchFamily="34" charset="0"/>
                        <a:ea typeface="Calibri"/>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5613" y="182563"/>
            <a:ext cx="8688387" cy="554037"/>
          </a:xfrm>
        </p:spPr>
        <p:txBody>
          <a:bodyPr/>
          <a:lstStyle/>
          <a:p>
            <a:r>
              <a:rPr lang="en-US" smtClean="0"/>
              <a:t>Genotyped ancestors, actual bull</a:t>
            </a:r>
            <a:r>
              <a:rPr lang="en-US" sz="1200" smtClean="0">
                <a:solidFill>
                  <a:srgbClr val="00FF00"/>
                </a:solidFill>
              </a:rPr>
              <a:t>(HOUSA73431994)</a:t>
            </a:r>
          </a:p>
        </p:txBody>
      </p:sp>
      <p:sp>
        <p:nvSpPr>
          <p:cNvPr id="26626" name="TextBox 2"/>
          <p:cNvSpPr txBox="1">
            <a:spLocks noChangeArrowheads="1"/>
          </p:cNvSpPr>
          <p:nvPr/>
        </p:nvSpPr>
        <p:spPr bwMode="auto">
          <a:xfrm>
            <a:off x="179388" y="836613"/>
            <a:ext cx="7777162" cy="6002337"/>
          </a:xfrm>
          <a:prstGeom prst="rect">
            <a:avLst/>
          </a:prstGeom>
          <a:noFill/>
          <a:ln w="9525">
            <a:noFill/>
            <a:miter lim="800000"/>
            <a:headEnd/>
            <a:tailEnd/>
          </a:ln>
        </p:spPr>
        <p:txBody>
          <a:bodyPr>
            <a:spAutoFit/>
          </a:bodyPr>
          <a:lstStyle/>
          <a:p>
            <a:r>
              <a:rPr lang="en-US" b="1"/>
              <a:t>					777K		777K</a:t>
            </a:r>
          </a:p>
          <a:p>
            <a:r>
              <a:rPr lang="en-US" b="1"/>
              <a:t>			        50K				- - -</a:t>
            </a:r>
          </a:p>
          <a:p>
            <a:r>
              <a:rPr lang="en-US" b="1"/>
              <a:t>					50K		50K</a:t>
            </a:r>
          </a:p>
          <a:p>
            <a:r>
              <a:rPr lang="en-US" b="1"/>
              <a:t>		50K					50K</a:t>
            </a:r>
          </a:p>
          <a:p>
            <a:r>
              <a:rPr lang="en-US" b="1"/>
              <a:t>					777K		777K</a:t>
            </a:r>
          </a:p>
          <a:p>
            <a:r>
              <a:rPr lang="en-US" b="1"/>
              <a:t>			        50K				- - -</a:t>
            </a:r>
          </a:p>
          <a:p>
            <a:r>
              <a:rPr lang="en-US" b="1"/>
              <a:t>					</a:t>
            </a:r>
            <a:r>
              <a:rPr lang="en-US" b="1">
                <a:solidFill>
                  <a:srgbClr val="FFFF00"/>
                </a:solidFill>
              </a:rPr>
              <a:t>3K</a:t>
            </a:r>
            <a:r>
              <a:rPr lang="en-US" b="1"/>
              <a:t>		777K</a:t>
            </a:r>
          </a:p>
          <a:p>
            <a:r>
              <a:rPr lang="en-US" b="1"/>
              <a:t>	    50K						50K</a:t>
            </a:r>
          </a:p>
          <a:p>
            <a:r>
              <a:rPr lang="en-US" b="1"/>
              <a:t>					777K		777K</a:t>
            </a:r>
          </a:p>
          <a:p>
            <a:r>
              <a:rPr lang="en-US" b="1"/>
              <a:t>			        50K				</a:t>
            </a:r>
            <a:r>
              <a:rPr lang="en-US" b="1">
                <a:solidFill>
                  <a:srgbClr val="FFFF00"/>
                </a:solidFill>
              </a:rPr>
              <a:t>Imputed</a:t>
            </a:r>
          </a:p>
          <a:p>
            <a:r>
              <a:rPr lang="en-US" b="1"/>
              <a:t>					</a:t>
            </a:r>
            <a:r>
              <a:rPr lang="en-US" b="1">
                <a:solidFill>
                  <a:srgbClr val="FFFF00"/>
                </a:solidFill>
              </a:rPr>
              <a:t>Imputed</a:t>
            </a:r>
            <a:r>
              <a:rPr lang="en-US" b="1"/>
              <a:t>		50K</a:t>
            </a:r>
          </a:p>
          <a:p>
            <a:r>
              <a:rPr lang="en-US" b="1"/>
              <a:t>		50K					</a:t>
            </a:r>
            <a:r>
              <a:rPr lang="en-US" b="1">
                <a:solidFill>
                  <a:srgbClr val="FFFF00"/>
                </a:solidFill>
              </a:rPr>
              <a:t>Imputed</a:t>
            </a:r>
          </a:p>
          <a:p>
            <a:r>
              <a:rPr lang="en-US" b="1"/>
              <a:t>					50K		777K</a:t>
            </a:r>
          </a:p>
          <a:p>
            <a:r>
              <a:rPr lang="en-US" b="1"/>
              <a:t>			        50K				50K</a:t>
            </a:r>
          </a:p>
          <a:p>
            <a:r>
              <a:rPr lang="en-US" b="1"/>
              <a:t>					50K		777K</a:t>
            </a:r>
          </a:p>
          <a:p>
            <a:r>
              <a:rPr lang="en-US" b="1"/>
              <a:t>         </a:t>
            </a:r>
            <a:r>
              <a:rPr lang="en-US" b="1">
                <a:solidFill>
                  <a:srgbClr val="FFFF00"/>
                </a:solidFill>
              </a:rPr>
              <a:t>9K</a:t>
            </a:r>
            <a:r>
              <a:rPr lang="en-US" b="1"/>
              <a:t>							- - -</a:t>
            </a:r>
          </a:p>
          <a:p>
            <a:r>
              <a:rPr lang="en-US" b="1"/>
              <a:t>					777K		777K</a:t>
            </a:r>
          </a:p>
          <a:p>
            <a:r>
              <a:rPr lang="en-US" b="1"/>
              <a:t>			        50K				</a:t>
            </a:r>
            <a:r>
              <a:rPr lang="en-US" b="1">
                <a:solidFill>
                  <a:srgbClr val="FFFF00"/>
                </a:solidFill>
              </a:rPr>
              <a:t>Imputed</a:t>
            </a:r>
          </a:p>
          <a:p>
            <a:r>
              <a:rPr lang="en-US" b="1"/>
              <a:t>					</a:t>
            </a:r>
            <a:r>
              <a:rPr lang="en-US" b="1">
                <a:solidFill>
                  <a:srgbClr val="FFFF00"/>
                </a:solidFill>
              </a:rPr>
              <a:t>Imputed</a:t>
            </a:r>
            <a:r>
              <a:rPr lang="en-US" b="1"/>
              <a:t>		50K</a:t>
            </a:r>
          </a:p>
          <a:p>
            <a:r>
              <a:rPr lang="en-US" b="1"/>
              <a:t>		50K					</a:t>
            </a:r>
            <a:r>
              <a:rPr lang="en-US" b="1">
                <a:solidFill>
                  <a:srgbClr val="FFFF00"/>
                </a:solidFill>
              </a:rPr>
              <a:t>Imputed</a:t>
            </a:r>
          </a:p>
          <a:p>
            <a:r>
              <a:rPr lang="en-US" b="1"/>
              <a:t>					50K		777K</a:t>
            </a:r>
          </a:p>
          <a:p>
            <a:r>
              <a:rPr lang="en-US" b="1"/>
              <a:t>			        50K				50K</a:t>
            </a:r>
          </a:p>
          <a:p>
            <a:r>
              <a:rPr lang="en-US" b="1"/>
              <a:t>					</a:t>
            </a:r>
            <a:r>
              <a:rPr lang="en-US" b="1">
                <a:solidFill>
                  <a:srgbClr val="FFFF00"/>
                </a:solidFill>
              </a:rPr>
              <a:t>3K</a:t>
            </a:r>
            <a:r>
              <a:rPr lang="en-US" b="1"/>
              <a:t>		777K</a:t>
            </a:r>
          </a:p>
          <a:p>
            <a:r>
              <a:rPr lang="en-US" b="1"/>
              <a:t>	     </a:t>
            </a:r>
            <a:r>
              <a:rPr lang="en-US" b="1">
                <a:solidFill>
                  <a:srgbClr val="FFFF00"/>
                </a:solidFill>
              </a:rPr>
              <a:t>9K</a:t>
            </a:r>
            <a:r>
              <a:rPr lang="en-US" b="1"/>
              <a:t>						50K</a:t>
            </a:r>
          </a:p>
          <a:p>
            <a:r>
              <a:rPr lang="en-US" b="1"/>
              <a:t>					50K		777K</a:t>
            </a:r>
          </a:p>
          <a:p>
            <a:r>
              <a:rPr lang="en-US" b="1"/>
              <a:t>			        50K				50K</a:t>
            </a:r>
          </a:p>
          <a:p>
            <a:r>
              <a:rPr lang="en-US" b="1"/>
              <a:t>					50K		777K</a:t>
            </a:r>
          </a:p>
          <a:p>
            <a:r>
              <a:rPr lang="en-US" b="1"/>
              <a:t>		50K					</a:t>
            </a:r>
            <a:r>
              <a:rPr lang="en-US" b="1">
                <a:solidFill>
                  <a:srgbClr val="FFFF00"/>
                </a:solidFill>
              </a:rPr>
              <a:t>Imputed</a:t>
            </a:r>
          </a:p>
          <a:p>
            <a:r>
              <a:rPr lang="en-US" b="1"/>
              <a:t>					777K		777K</a:t>
            </a:r>
          </a:p>
          <a:p>
            <a:r>
              <a:rPr lang="en-US" b="1"/>
              <a:t>			        50K				- - -</a:t>
            </a:r>
          </a:p>
          <a:p>
            <a:r>
              <a:rPr lang="en-US" b="1"/>
              <a:t>					</a:t>
            </a:r>
            <a:r>
              <a:rPr lang="en-US" b="1">
                <a:solidFill>
                  <a:srgbClr val="FFFF00"/>
                </a:solidFill>
              </a:rPr>
              <a:t>Imputed</a:t>
            </a:r>
            <a:r>
              <a:rPr lang="en-US" b="1"/>
              <a:t>		777K</a:t>
            </a:r>
          </a:p>
          <a:p>
            <a:r>
              <a:rPr lang="en-US" b="1"/>
              <a:t>							50K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5613" y="182563"/>
            <a:ext cx="8226425" cy="1477962"/>
          </a:xfrm>
        </p:spPr>
        <p:txBody>
          <a:bodyPr/>
          <a:lstStyle/>
          <a:p>
            <a:r>
              <a:rPr lang="en-US" smtClean="0"/>
              <a:t>Haplotype pedigree</a:t>
            </a:r>
            <a:br>
              <a:rPr lang="en-US" smtClean="0"/>
            </a:br>
            <a:r>
              <a:rPr lang="en-US" smtClean="0"/>
              <a:t/>
            </a:r>
            <a:br>
              <a:rPr lang="en-US" smtClean="0"/>
            </a:br>
            <a:r>
              <a:rPr lang="en-US" sz="2400" smtClean="0">
                <a:solidFill>
                  <a:schemeClr val="accent1"/>
                </a:solidFill>
              </a:rPr>
              <a:t>Chromosome 15, O-Style</a:t>
            </a:r>
          </a:p>
        </p:txBody>
      </p:sp>
      <p:sp>
        <p:nvSpPr>
          <p:cNvPr id="27650" name="Line 3"/>
          <p:cNvSpPr>
            <a:spLocks noChangeShapeType="1"/>
          </p:cNvSpPr>
          <p:nvPr/>
        </p:nvSpPr>
        <p:spPr bwMode="auto">
          <a:xfrm>
            <a:off x="5791200" y="5715000"/>
            <a:ext cx="304800" cy="0"/>
          </a:xfrm>
          <a:prstGeom prst="line">
            <a:avLst/>
          </a:prstGeom>
          <a:noFill/>
          <a:ln w="76200">
            <a:solidFill>
              <a:srgbClr val="FF9900"/>
            </a:solidFill>
            <a:round/>
            <a:headEnd/>
            <a:tailEnd/>
          </a:ln>
        </p:spPr>
        <p:txBody>
          <a:bodyPr/>
          <a:lstStyle/>
          <a:p>
            <a:endParaRPr lang="en-US"/>
          </a:p>
        </p:txBody>
      </p:sp>
      <p:sp>
        <p:nvSpPr>
          <p:cNvPr id="27651" name="Line 4"/>
          <p:cNvSpPr>
            <a:spLocks noChangeShapeType="1"/>
          </p:cNvSpPr>
          <p:nvPr/>
        </p:nvSpPr>
        <p:spPr bwMode="auto">
          <a:xfrm>
            <a:off x="1676400" y="3200400"/>
            <a:ext cx="914400" cy="0"/>
          </a:xfrm>
          <a:prstGeom prst="line">
            <a:avLst/>
          </a:prstGeom>
          <a:noFill/>
          <a:ln w="9525">
            <a:noFill/>
            <a:round/>
            <a:headEnd/>
            <a:tailEnd/>
          </a:ln>
        </p:spPr>
        <p:txBody>
          <a:bodyPr/>
          <a:lstStyle/>
          <a:p>
            <a:endParaRPr lang="en-US"/>
          </a:p>
        </p:txBody>
      </p:sp>
      <p:sp>
        <p:nvSpPr>
          <p:cNvPr id="27652" name="Line 5"/>
          <p:cNvSpPr>
            <a:spLocks noChangeShapeType="1"/>
          </p:cNvSpPr>
          <p:nvPr/>
        </p:nvSpPr>
        <p:spPr bwMode="auto">
          <a:xfrm flipH="1">
            <a:off x="2133600" y="2438400"/>
            <a:ext cx="304800" cy="0"/>
          </a:xfrm>
          <a:prstGeom prst="line">
            <a:avLst/>
          </a:prstGeom>
          <a:noFill/>
          <a:ln w="38100">
            <a:solidFill>
              <a:schemeClr val="tx1"/>
            </a:solidFill>
            <a:round/>
            <a:headEnd/>
            <a:tailEnd/>
          </a:ln>
        </p:spPr>
        <p:txBody>
          <a:bodyPr/>
          <a:lstStyle/>
          <a:p>
            <a:endParaRPr lang="en-US"/>
          </a:p>
        </p:txBody>
      </p:sp>
      <p:sp>
        <p:nvSpPr>
          <p:cNvPr id="27653" name="Line 6"/>
          <p:cNvSpPr>
            <a:spLocks noChangeShapeType="1"/>
          </p:cNvSpPr>
          <p:nvPr/>
        </p:nvSpPr>
        <p:spPr bwMode="auto">
          <a:xfrm flipH="1">
            <a:off x="2133600" y="4876800"/>
            <a:ext cx="228600" cy="0"/>
          </a:xfrm>
          <a:prstGeom prst="line">
            <a:avLst/>
          </a:prstGeom>
          <a:noFill/>
          <a:ln w="38100">
            <a:solidFill>
              <a:schemeClr val="tx1"/>
            </a:solidFill>
            <a:round/>
            <a:headEnd/>
            <a:tailEnd/>
          </a:ln>
        </p:spPr>
        <p:txBody>
          <a:bodyPr/>
          <a:lstStyle/>
          <a:p>
            <a:endParaRPr lang="en-US"/>
          </a:p>
        </p:txBody>
      </p:sp>
      <p:sp>
        <p:nvSpPr>
          <p:cNvPr id="27654" name="Line 7"/>
          <p:cNvSpPr>
            <a:spLocks noChangeShapeType="1"/>
          </p:cNvSpPr>
          <p:nvPr/>
        </p:nvSpPr>
        <p:spPr bwMode="auto">
          <a:xfrm>
            <a:off x="2133600" y="2438400"/>
            <a:ext cx="0" cy="2438400"/>
          </a:xfrm>
          <a:prstGeom prst="line">
            <a:avLst/>
          </a:prstGeom>
          <a:noFill/>
          <a:ln w="38100">
            <a:solidFill>
              <a:schemeClr val="tx1"/>
            </a:solidFill>
            <a:round/>
            <a:headEnd/>
            <a:tailEnd/>
          </a:ln>
        </p:spPr>
        <p:txBody>
          <a:bodyPr/>
          <a:lstStyle/>
          <a:p>
            <a:endParaRPr lang="en-US"/>
          </a:p>
        </p:txBody>
      </p:sp>
      <p:sp>
        <p:nvSpPr>
          <p:cNvPr id="27655" name="Line 8"/>
          <p:cNvSpPr>
            <a:spLocks noChangeShapeType="1"/>
          </p:cNvSpPr>
          <p:nvPr/>
        </p:nvSpPr>
        <p:spPr bwMode="auto">
          <a:xfrm flipH="1">
            <a:off x="1828800" y="3733800"/>
            <a:ext cx="304800" cy="0"/>
          </a:xfrm>
          <a:prstGeom prst="line">
            <a:avLst/>
          </a:prstGeom>
          <a:noFill/>
          <a:ln w="38100">
            <a:solidFill>
              <a:schemeClr val="tx1"/>
            </a:solidFill>
            <a:round/>
            <a:headEnd/>
            <a:tailEnd/>
          </a:ln>
        </p:spPr>
        <p:txBody>
          <a:bodyPr/>
          <a:lstStyle/>
          <a:p>
            <a:endParaRPr lang="en-US"/>
          </a:p>
        </p:txBody>
      </p:sp>
      <p:sp>
        <p:nvSpPr>
          <p:cNvPr id="27656" name="Line 9"/>
          <p:cNvSpPr>
            <a:spLocks noChangeShapeType="1"/>
          </p:cNvSpPr>
          <p:nvPr/>
        </p:nvSpPr>
        <p:spPr bwMode="auto">
          <a:xfrm flipH="1">
            <a:off x="4267200" y="1828800"/>
            <a:ext cx="228600" cy="0"/>
          </a:xfrm>
          <a:prstGeom prst="line">
            <a:avLst/>
          </a:prstGeom>
          <a:noFill/>
          <a:ln w="38100">
            <a:solidFill>
              <a:schemeClr val="tx1"/>
            </a:solidFill>
            <a:round/>
            <a:headEnd/>
            <a:tailEnd/>
          </a:ln>
        </p:spPr>
        <p:txBody>
          <a:bodyPr/>
          <a:lstStyle/>
          <a:p>
            <a:endParaRPr lang="en-US"/>
          </a:p>
        </p:txBody>
      </p:sp>
      <p:sp>
        <p:nvSpPr>
          <p:cNvPr id="27657" name="Line 10"/>
          <p:cNvSpPr>
            <a:spLocks noChangeShapeType="1"/>
          </p:cNvSpPr>
          <p:nvPr/>
        </p:nvSpPr>
        <p:spPr bwMode="auto">
          <a:xfrm flipH="1">
            <a:off x="4267200" y="3048000"/>
            <a:ext cx="228600" cy="0"/>
          </a:xfrm>
          <a:prstGeom prst="line">
            <a:avLst/>
          </a:prstGeom>
          <a:noFill/>
          <a:ln w="38100">
            <a:solidFill>
              <a:schemeClr val="tx1"/>
            </a:solidFill>
            <a:round/>
            <a:headEnd/>
            <a:tailEnd/>
          </a:ln>
        </p:spPr>
        <p:txBody>
          <a:bodyPr/>
          <a:lstStyle/>
          <a:p>
            <a:endParaRPr lang="en-US"/>
          </a:p>
        </p:txBody>
      </p:sp>
      <p:sp>
        <p:nvSpPr>
          <p:cNvPr id="27658" name="Line 11"/>
          <p:cNvSpPr>
            <a:spLocks noChangeShapeType="1"/>
          </p:cNvSpPr>
          <p:nvPr/>
        </p:nvSpPr>
        <p:spPr bwMode="auto">
          <a:xfrm flipH="1">
            <a:off x="4267200" y="4267200"/>
            <a:ext cx="228600" cy="0"/>
          </a:xfrm>
          <a:prstGeom prst="line">
            <a:avLst/>
          </a:prstGeom>
          <a:noFill/>
          <a:ln w="38100">
            <a:solidFill>
              <a:schemeClr val="tx1"/>
            </a:solidFill>
            <a:round/>
            <a:headEnd/>
            <a:tailEnd/>
          </a:ln>
        </p:spPr>
        <p:txBody>
          <a:bodyPr/>
          <a:lstStyle/>
          <a:p>
            <a:endParaRPr lang="en-US"/>
          </a:p>
        </p:txBody>
      </p:sp>
      <p:sp>
        <p:nvSpPr>
          <p:cNvPr id="27659" name="Line 12"/>
          <p:cNvSpPr>
            <a:spLocks noChangeShapeType="1"/>
          </p:cNvSpPr>
          <p:nvPr/>
        </p:nvSpPr>
        <p:spPr bwMode="auto">
          <a:xfrm flipH="1">
            <a:off x="4267200" y="5486400"/>
            <a:ext cx="228600" cy="0"/>
          </a:xfrm>
          <a:prstGeom prst="line">
            <a:avLst/>
          </a:prstGeom>
          <a:noFill/>
          <a:ln w="38100">
            <a:solidFill>
              <a:schemeClr val="tx1"/>
            </a:solidFill>
            <a:round/>
            <a:headEnd/>
            <a:tailEnd/>
          </a:ln>
        </p:spPr>
        <p:txBody>
          <a:bodyPr/>
          <a:lstStyle/>
          <a:p>
            <a:endParaRPr lang="en-US"/>
          </a:p>
        </p:txBody>
      </p:sp>
      <p:sp>
        <p:nvSpPr>
          <p:cNvPr id="27660" name="Line 13"/>
          <p:cNvSpPr>
            <a:spLocks noChangeShapeType="1"/>
          </p:cNvSpPr>
          <p:nvPr/>
        </p:nvSpPr>
        <p:spPr bwMode="auto">
          <a:xfrm>
            <a:off x="4267200" y="1828800"/>
            <a:ext cx="0" cy="1219200"/>
          </a:xfrm>
          <a:prstGeom prst="line">
            <a:avLst/>
          </a:prstGeom>
          <a:noFill/>
          <a:ln w="38100">
            <a:solidFill>
              <a:schemeClr val="tx1"/>
            </a:solidFill>
            <a:round/>
            <a:headEnd/>
            <a:tailEnd/>
          </a:ln>
        </p:spPr>
        <p:txBody>
          <a:bodyPr/>
          <a:lstStyle/>
          <a:p>
            <a:endParaRPr lang="en-US"/>
          </a:p>
        </p:txBody>
      </p:sp>
      <p:sp>
        <p:nvSpPr>
          <p:cNvPr id="27661" name="Line 14"/>
          <p:cNvSpPr>
            <a:spLocks noChangeShapeType="1"/>
          </p:cNvSpPr>
          <p:nvPr/>
        </p:nvSpPr>
        <p:spPr bwMode="auto">
          <a:xfrm flipH="1">
            <a:off x="4038600" y="2438400"/>
            <a:ext cx="228600" cy="0"/>
          </a:xfrm>
          <a:prstGeom prst="line">
            <a:avLst/>
          </a:prstGeom>
          <a:noFill/>
          <a:ln w="38100">
            <a:solidFill>
              <a:schemeClr val="tx1"/>
            </a:solidFill>
            <a:round/>
            <a:headEnd/>
            <a:tailEnd/>
          </a:ln>
        </p:spPr>
        <p:txBody>
          <a:bodyPr/>
          <a:lstStyle/>
          <a:p>
            <a:endParaRPr lang="en-US"/>
          </a:p>
        </p:txBody>
      </p:sp>
      <p:sp>
        <p:nvSpPr>
          <p:cNvPr id="27662" name="Line 15"/>
          <p:cNvSpPr>
            <a:spLocks noChangeShapeType="1"/>
          </p:cNvSpPr>
          <p:nvPr/>
        </p:nvSpPr>
        <p:spPr bwMode="auto">
          <a:xfrm flipH="1">
            <a:off x="3886200" y="4876800"/>
            <a:ext cx="381000" cy="0"/>
          </a:xfrm>
          <a:prstGeom prst="line">
            <a:avLst/>
          </a:prstGeom>
          <a:noFill/>
          <a:ln w="38100">
            <a:solidFill>
              <a:schemeClr val="tx1"/>
            </a:solidFill>
            <a:round/>
            <a:headEnd/>
            <a:tailEnd/>
          </a:ln>
        </p:spPr>
        <p:txBody>
          <a:bodyPr/>
          <a:lstStyle/>
          <a:p>
            <a:endParaRPr lang="en-US"/>
          </a:p>
        </p:txBody>
      </p:sp>
      <p:sp>
        <p:nvSpPr>
          <p:cNvPr id="27663" name="Line 16"/>
          <p:cNvSpPr>
            <a:spLocks noChangeShapeType="1"/>
          </p:cNvSpPr>
          <p:nvPr/>
        </p:nvSpPr>
        <p:spPr bwMode="auto">
          <a:xfrm>
            <a:off x="4267200" y="4267200"/>
            <a:ext cx="0" cy="1219200"/>
          </a:xfrm>
          <a:prstGeom prst="line">
            <a:avLst/>
          </a:prstGeom>
          <a:noFill/>
          <a:ln w="38100">
            <a:solidFill>
              <a:schemeClr val="tx1"/>
            </a:solidFill>
            <a:round/>
            <a:headEnd/>
            <a:tailEnd/>
          </a:ln>
        </p:spPr>
        <p:txBody>
          <a:bodyPr/>
          <a:lstStyle/>
          <a:p>
            <a:endParaRPr lang="en-US"/>
          </a:p>
        </p:txBody>
      </p:sp>
      <p:sp>
        <p:nvSpPr>
          <p:cNvPr id="27664" name="Line 17"/>
          <p:cNvSpPr>
            <a:spLocks noChangeShapeType="1"/>
          </p:cNvSpPr>
          <p:nvPr/>
        </p:nvSpPr>
        <p:spPr bwMode="auto">
          <a:xfrm flipH="1">
            <a:off x="6400800" y="2743200"/>
            <a:ext cx="304800" cy="0"/>
          </a:xfrm>
          <a:prstGeom prst="line">
            <a:avLst/>
          </a:prstGeom>
          <a:noFill/>
          <a:ln w="38100">
            <a:solidFill>
              <a:schemeClr val="tx1"/>
            </a:solidFill>
            <a:round/>
            <a:headEnd/>
            <a:tailEnd/>
          </a:ln>
        </p:spPr>
        <p:txBody>
          <a:bodyPr/>
          <a:lstStyle/>
          <a:p>
            <a:endParaRPr lang="en-US"/>
          </a:p>
        </p:txBody>
      </p:sp>
      <p:sp>
        <p:nvSpPr>
          <p:cNvPr id="27665" name="Line 18"/>
          <p:cNvSpPr>
            <a:spLocks noChangeShapeType="1"/>
          </p:cNvSpPr>
          <p:nvPr/>
        </p:nvSpPr>
        <p:spPr bwMode="auto">
          <a:xfrm flipH="1">
            <a:off x="6400800" y="3352800"/>
            <a:ext cx="304800" cy="0"/>
          </a:xfrm>
          <a:prstGeom prst="line">
            <a:avLst/>
          </a:prstGeom>
          <a:noFill/>
          <a:ln w="38100">
            <a:solidFill>
              <a:schemeClr val="tx1"/>
            </a:solidFill>
            <a:round/>
            <a:headEnd/>
            <a:tailEnd/>
          </a:ln>
        </p:spPr>
        <p:txBody>
          <a:bodyPr/>
          <a:lstStyle/>
          <a:p>
            <a:endParaRPr lang="en-US"/>
          </a:p>
        </p:txBody>
      </p:sp>
      <p:sp>
        <p:nvSpPr>
          <p:cNvPr id="27666" name="Line 19"/>
          <p:cNvSpPr>
            <a:spLocks noChangeShapeType="1"/>
          </p:cNvSpPr>
          <p:nvPr/>
        </p:nvSpPr>
        <p:spPr bwMode="auto">
          <a:xfrm flipH="1">
            <a:off x="6400800" y="3962400"/>
            <a:ext cx="304800" cy="0"/>
          </a:xfrm>
          <a:prstGeom prst="line">
            <a:avLst/>
          </a:prstGeom>
          <a:noFill/>
          <a:ln w="38100">
            <a:solidFill>
              <a:schemeClr val="tx1"/>
            </a:solidFill>
            <a:round/>
            <a:headEnd/>
            <a:tailEnd/>
          </a:ln>
        </p:spPr>
        <p:txBody>
          <a:bodyPr/>
          <a:lstStyle/>
          <a:p>
            <a:endParaRPr lang="en-US"/>
          </a:p>
        </p:txBody>
      </p:sp>
      <p:sp>
        <p:nvSpPr>
          <p:cNvPr id="27667" name="Line 20"/>
          <p:cNvSpPr>
            <a:spLocks noChangeShapeType="1"/>
          </p:cNvSpPr>
          <p:nvPr/>
        </p:nvSpPr>
        <p:spPr bwMode="auto">
          <a:xfrm flipH="1">
            <a:off x="6400800" y="4572000"/>
            <a:ext cx="304800" cy="0"/>
          </a:xfrm>
          <a:prstGeom prst="line">
            <a:avLst/>
          </a:prstGeom>
          <a:noFill/>
          <a:ln w="38100">
            <a:solidFill>
              <a:schemeClr val="tx1"/>
            </a:solidFill>
            <a:round/>
            <a:headEnd/>
            <a:tailEnd/>
          </a:ln>
        </p:spPr>
        <p:txBody>
          <a:bodyPr/>
          <a:lstStyle/>
          <a:p>
            <a:endParaRPr lang="en-US"/>
          </a:p>
        </p:txBody>
      </p:sp>
      <p:sp>
        <p:nvSpPr>
          <p:cNvPr id="27668" name="Line 21"/>
          <p:cNvSpPr>
            <a:spLocks noChangeShapeType="1"/>
          </p:cNvSpPr>
          <p:nvPr/>
        </p:nvSpPr>
        <p:spPr bwMode="auto">
          <a:xfrm>
            <a:off x="6705600" y="1371600"/>
            <a:ext cx="1600200" cy="0"/>
          </a:xfrm>
          <a:prstGeom prst="line">
            <a:avLst/>
          </a:prstGeom>
          <a:noFill/>
          <a:ln w="76200">
            <a:solidFill>
              <a:srgbClr val="6600FF"/>
            </a:solidFill>
            <a:round/>
            <a:headEnd/>
            <a:tailEnd/>
          </a:ln>
        </p:spPr>
        <p:txBody>
          <a:bodyPr/>
          <a:lstStyle/>
          <a:p>
            <a:endParaRPr lang="en-US"/>
          </a:p>
        </p:txBody>
      </p:sp>
      <p:sp>
        <p:nvSpPr>
          <p:cNvPr id="27669" name="Line 22"/>
          <p:cNvSpPr>
            <a:spLocks noChangeShapeType="1"/>
          </p:cNvSpPr>
          <p:nvPr/>
        </p:nvSpPr>
        <p:spPr bwMode="auto">
          <a:xfrm>
            <a:off x="6705600" y="1676400"/>
            <a:ext cx="1600200" cy="0"/>
          </a:xfrm>
          <a:prstGeom prst="line">
            <a:avLst/>
          </a:prstGeom>
          <a:noFill/>
          <a:ln w="76200">
            <a:solidFill>
              <a:srgbClr val="6699FF"/>
            </a:solidFill>
            <a:round/>
            <a:headEnd/>
            <a:tailEnd/>
          </a:ln>
        </p:spPr>
        <p:txBody>
          <a:bodyPr/>
          <a:lstStyle/>
          <a:p>
            <a:endParaRPr lang="en-US"/>
          </a:p>
        </p:txBody>
      </p:sp>
      <p:sp>
        <p:nvSpPr>
          <p:cNvPr id="27670" name="Line 23"/>
          <p:cNvSpPr>
            <a:spLocks noChangeShapeType="1"/>
          </p:cNvSpPr>
          <p:nvPr/>
        </p:nvSpPr>
        <p:spPr bwMode="auto">
          <a:xfrm>
            <a:off x="6705600" y="1981200"/>
            <a:ext cx="1600200" cy="0"/>
          </a:xfrm>
          <a:prstGeom prst="line">
            <a:avLst/>
          </a:prstGeom>
          <a:noFill/>
          <a:ln w="76200">
            <a:solidFill>
              <a:srgbClr val="00FFFF"/>
            </a:solidFill>
            <a:round/>
            <a:headEnd/>
            <a:tailEnd/>
          </a:ln>
        </p:spPr>
        <p:txBody>
          <a:bodyPr/>
          <a:lstStyle/>
          <a:p>
            <a:endParaRPr lang="en-US"/>
          </a:p>
        </p:txBody>
      </p:sp>
      <p:sp>
        <p:nvSpPr>
          <p:cNvPr id="27671" name="Line 24"/>
          <p:cNvSpPr>
            <a:spLocks noChangeShapeType="1"/>
          </p:cNvSpPr>
          <p:nvPr/>
        </p:nvSpPr>
        <p:spPr bwMode="auto">
          <a:xfrm>
            <a:off x="6705600" y="2286000"/>
            <a:ext cx="1600200" cy="0"/>
          </a:xfrm>
          <a:prstGeom prst="line">
            <a:avLst/>
          </a:prstGeom>
          <a:noFill/>
          <a:ln w="76200">
            <a:solidFill>
              <a:srgbClr val="00CC99"/>
            </a:solidFill>
            <a:round/>
            <a:headEnd/>
            <a:tailEnd/>
          </a:ln>
        </p:spPr>
        <p:txBody>
          <a:bodyPr/>
          <a:lstStyle/>
          <a:p>
            <a:endParaRPr lang="en-US"/>
          </a:p>
        </p:txBody>
      </p:sp>
      <p:sp>
        <p:nvSpPr>
          <p:cNvPr id="27672" name="Line 25"/>
          <p:cNvSpPr>
            <a:spLocks noChangeShapeType="1"/>
          </p:cNvSpPr>
          <p:nvPr/>
        </p:nvSpPr>
        <p:spPr bwMode="auto">
          <a:xfrm>
            <a:off x="6705600" y="2590800"/>
            <a:ext cx="1600200" cy="0"/>
          </a:xfrm>
          <a:prstGeom prst="line">
            <a:avLst/>
          </a:prstGeom>
          <a:noFill/>
          <a:ln w="76200">
            <a:solidFill>
              <a:srgbClr val="669900"/>
            </a:solidFill>
            <a:round/>
            <a:headEnd/>
            <a:tailEnd/>
          </a:ln>
        </p:spPr>
        <p:txBody>
          <a:bodyPr/>
          <a:lstStyle/>
          <a:p>
            <a:endParaRPr lang="en-US"/>
          </a:p>
        </p:txBody>
      </p:sp>
      <p:sp>
        <p:nvSpPr>
          <p:cNvPr id="27673" name="Line 26"/>
          <p:cNvSpPr>
            <a:spLocks noChangeShapeType="1"/>
          </p:cNvSpPr>
          <p:nvPr/>
        </p:nvSpPr>
        <p:spPr bwMode="auto">
          <a:xfrm>
            <a:off x="6705600" y="2895600"/>
            <a:ext cx="1600200" cy="0"/>
          </a:xfrm>
          <a:prstGeom prst="line">
            <a:avLst/>
          </a:prstGeom>
          <a:noFill/>
          <a:ln w="76200">
            <a:solidFill>
              <a:srgbClr val="66FF66"/>
            </a:solidFill>
            <a:round/>
            <a:headEnd/>
            <a:tailEnd/>
          </a:ln>
        </p:spPr>
        <p:txBody>
          <a:bodyPr/>
          <a:lstStyle/>
          <a:p>
            <a:endParaRPr lang="en-US"/>
          </a:p>
        </p:txBody>
      </p:sp>
      <p:sp>
        <p:nvSpPr>
          <p:cNvPr id="27674" name="Line 27"/>
          <p:cNvSpPr>
            <a:spLocks noChangeShapeType="1"/>
          </p:cNvSpPr>
          <p:nvPr/>
        </p:nvSpPr>
        <p:spPr bwMode="auto">
          <a:xfrm>
            <a:off x="6705600" y="3200400"/>
            <a:ext cx="1600200" cy="0"/>
          </a:xfrm>
          <a:prstGeom prst="line">
            <a:avLst/>
          </a:prstGeom>
          <a:noFill/>
          <a:ln w="76200">
            <a:solidFill>
              <a:srgbClr val="996633"/>
            </a:solidFill>
            <a:round/>
            <a:headEnd/>
            <a:tailEnd/>
          </a:ln>
        </p:spPr>
        <p:txBody>
          <a:bodyPr/>
          <a:lstStyle/>
          <a:p>
            <a:endParaRPr lang="en-US"/>
          </a:p>
        </p:txBody>
      </p:sp>
      <p:sp>
        <p:nvSpPr>
          <p:cNvPr id="27675" name="Line 28"/>
          <p:cNvSpPr>
            <a:spLocks noChangeShapeType="1"/>
          </p:cNvSpPr>
          <p:nvPr/>
        </p:nvSpPr>
        <p:spPr bwMode="auto">
          <a:xfrm>
            <a:off x="6705600" y="3505200"/>
            <a:ext cx="1600200" cy="0"/>
          </a:xfrm>
          <a:prstGeom prst="line">
            <a:avLst/>
          </a:prstGeom>
          <a:noFill/>
          <a:ln w="76200">
            <a:solidFill>
              <a:srgbClr val="CC9900"/>
            </a:solidFill>
            <a:round/>
            <a:headEnd/>
            <a:tailEnd/>
          </a:ln>
        </p:spPr>
        <p:txBody>
          <a:bodyPr/>
          <a:lstStyle/>
          <a:p>
            <a:endParaRPr lang="en-US"/>
          </a:p>
        </p:txBody>
      </p:sp>
      <p:sp>
        <p:nvSpPr>
          <p:cNvPr id="27676" name="Line 29"/>
          <p:cNvSpPr>
            <a:spLocks noChangeShapeType="1"/>
          </p:cNvSpPr>
          <p:nvPr/>
        </p:nvSpPr>
        <p:spPr bwMode="auto">
          <a:xfrm>
            <a:off x="6705600" y="3810000"/>
            <a:ext cx="1600200" cy="0"/>
          </a:xfrm>
          <a:prstGeom prst="line">
            <a:avLst/>
          </a:prstGeom>
          <a:noFill/>
          <a:ln w="76200">
            <a:solidFill>
              <a:srgbClr val="800000"/>
            </a:solidFill>
            <a:round/>
            <a:headEnd/>
            <a:tailEnd/>
          </a:ln>
        </p:spPr>
        <p:txBody>
          <a:bodyPr/>
          <a:lstStyle/>
          <a:p>
            <a:endParaRPr lang="en-US"/>
          </a:p>
        </p:txBody>
      </p:sp>
      <p:sp>
        <p:nvSpPr>
          <p:cNvPr id="27677" name="Line 30"/>
          <p:cNvSpPr>
            <a:spLocks noChangeShapeType="1"/>
          </p:cNvSpPr>
          <p:nvPr/>
        </p:nvSpPr>
        <p:spPr bwMode="auto">
          <a:xfrm>
            <a:off x="6705600" y="4114800"/>
            <a:ext cx="1600200" cy="0"/>
          </a:xfrm>
          <a:prstGeom prst="line">
            <a:avLst/>
          </a:prstGeom>
          <a:noFill/>
          <a:ln w="76200">
            <a:solidFill>
              <a:srgbClr val="FF9999"/>
            </a:solidFill>
            <a:round/>
            <a:headEnd/>
            <a:tailEnd/>
          </a:ln>
        </p:spPr>
        <p:txBody>
          <a:bodyPr/>
          <a:lstStyle/>
          <a:p>
            <a:endParaRPr lang="en-US"/>
          </a:p>
        </p:txBody>
      </p:sp>
      <p:sp>
        <p:nvSpPr>
          <p:cNvPr id="27678" name="Line 31"/>
          <p:cNvSpPr>
            <a:spLocks noChangeShapeType="1"/>
          </p:cNvSpPr>
          <p:nvPr/>
        </p:nvSpPr>
        <p:spPr bwMode="auto">
          <a:xfrm>
            <a:off x="6705600" y="4419600"/>
            <a:ext cx="1600200" cy="0"/>
          </a:xfrm>
          <a:prstGeom prst="line">
            <a:avLst/>
          </a:prstGeom>
          <a:noFill/>
          <a:ln w="76200">
            <a:solidFill>
              <a:srgbClr val="FF0000"/>
            </a:solidFill>
            <a:round/>
            <a:headEnd/>
            <a:tailEnd/>
          </a:ln>
        </p:spPr>
        <p:txBody>
          <a:bodyPr/>
          <a:lstStyle/>
          <a:p>
            <a:endParaRPr lang="en-US"/>
          </a:p>
        </p:txBody>
      </p:sp>
      <p:sp>
        <p:nvSpPr>
          <p:cNvPr id="27679" name="Line 32"/>
          <p:cNvSpPr>
            <a:spLocks noChangeShapeType="1"/>
          </p:cNvSpPr>
          <p:nvPr/>
        </p:nvSpPr>
        <p:spPr bwMode="auto">
          <a:xfrm>
            <a:off x="6705600" y="4724400"/>
            <a:ext cx="1600200" cy="0"/>
          </a:xfrm>
          <a:prstGeom prst="line">
            <a:avLst/>
          </a:prstGeom>
          <a:noFill/>
          <a:ln w="76200">
            <a:solidFill>
              <a:srgbClr val="FF66CC"/>
            </a:solidFill>
            <a:round/>
            <a:headEnd/>
            <a:tailEnd/>
          </a:ln>
        </p:spPr>
        <p:txBody>
          <a:bodyPr/>
          <a:lstStyle/>
          <a:p>
            <a:endParaRPr lang="en-US"/>
          </a:p>
        </p:txBody>
      </p:sp>
      <p:sp>
        <p:nvSpPr>
          <p:cNvPr id="27680" name="Line 33"/>
          <p:cNvSpPr>
            <a:spLocks noChangeShapeType="1"/>
          </p:cNvSpPr>
          <p:nvPr/>
        </p:nvSpPr>
        <p:spPr bwMode="auto">
          <a:xfrm>
            <a:off x="6705600" y="5029200"/>
            <a:ext cx="1600200" cy="0"/>
          </a:xfrm>
          <a:prstGeom prst="line">
            <a:avLst/>
          </a:prstGeom>
          <a:noFill/>
          <a:ln w="76200">
            <a:solidFill>
              <a:srgbClr val="9900CC"/>
            </a:solidFill>
            <a:round/>
            <a:headEnd/>
            <a:tailEnd/>
          </a:ln>
        </p:spPr>
        <p:txBody>
          <a:bodyPr/>
          <a:lstStyle/>
          <a:p>
            <a:endParaRPr lang="en-US"/>
          </a:p>
        </p:txBody>
      </p:sp>
      <p:sp>
        <p:nvSpPr>
          <p:cNvPr id="27681" name="Line 34"/>
          <p:cNvSpPr>
            <a:spLocks noChangeShapeType="1"/>
          </p:cNvSpPr>
          <p:nvPr/>
        </p:nvSpPr>
        <p:spPr bwMode="auto">
          <a:xfrm>
            <a:off x="6705600" y="5334000"/>
            <a:ext cx="1600200" cy="0"/>
          </a:xfrm>
          <a:prstGeom prst="line">
            <a:avLst/>
          </a:prstGeom>
          <a:noFill/>
          <a:ln w="76200">
            <a:solidFill>
              <a:srgbClr val="CC66FF"/>
            </a:solidFill>
            <a:round/>
            <a:headEnd/>
            <a:tailEnd/>
          </a:ln>
        </p:spPr>
        <p:txBody>
          <a:bodyPr/>
          <a:lstStyle/>
          <a:p>
            <a:endParaRPr lang="en-US"/>
          </a:p>
        </p:txBody>
      </p:sp>
      <p:sp>
        <p:nvSpPr>
          <p:cNvPr id="27682" name="Line 35"/>
          <p:cNvSpPr>
            <a:spLocks noChangeShapeType="1"/>
          </p:cNvSpPr>
          <p:nvPr/>
        </p:nvSpPr>
        <p:spPr bwMode="auto">
          <a:xfrm>
            <a:off x="6705600" y="5638800"/>
            <a:ext cx="1600200" cy="0"/>
          </a:xfrm>
          <a:prstGeom prst="line">
            <a:avLst/>
          </a:prstGeom>
          <a:noFill/>
          <a:ln w="76200">
            <a:solidFill>
              <a:srgbClr val="FF9900"/>
            </a:solidFill>
            <a:round/>
            <a:headEnd/>
            <a:tailEnd/>
          </a:ln>
        </p:spPr>
        <p:txBody>
          <a:bodyPr/>
          <a:lstStyle/>
          <a:p>
            <a:endParaRPr lang="en-US"/>
          </a:p>
        </p:txBody>
      </p:sp>
      <p:sp>
        <p:nvSpPr>
          <p:cNvPr id="27683" name="Line 36"/>
          <p:cNvSpPr>
            <a:spLocks noChangeShapeType="1"/>
          </p:cNvSpPr>
          <p:nvPr/>
        </p:nvSpPr>
        <p:spPr bwMode="auto">
          <a:xfrm>
            <a:off x="6705600" y="5943600"/>
            <a:ext cx="1600200" cy="0"/>
          </a:xfrm>
          <a:prstGeom prst="line">
            <a:avLst/>
          </a:prstGeom>
          <a:noFill/>
          <a:ln w="76200">
            <a:solidFill>
              <a:srgbClr val="FFFF00"/>
            </a:solidFill>
            <a:round/>
            <a:headEnd/>
            <a:tailEnd/>
          </a:ln>
        </p:spPr>
        <p:txBody>
          <a:bodyPr/>
          <a:lstStyle/>
          <a:p>
            <a:endParaRPr lang="en-US"/>
          </a:p>
        </p:txBody>
      </p:sp>
      <p:sp>
        <p:nvSpPr>
          <p:cNvPr id="27684" name="Line 37"/>
          <p:cNvSpPr>
            <a:spLocks noChangeShapeType="1"/>
          </p:cNvSpPr>
          <p:nvPr/>
        </p:nvSpPr>
        <p:spPr bwMode="auto">
          <a:xfrm flipH="1">
            <a:off x="6400800" y="1524000"/>
            <a:ext cx="304800" cy="0"/>
          </a:xfrm>
          <a:prstGeom prst="line">
            <a:avLst/>
          </a:prstGeom>
          <a:noFill/>
          <a:ln w="38100">
            <a:solidFill>
              <a:schemeClr val="tx1"/>
            </a:solidFill>
            <a:round/>
            <a:headEnd/>
            <a:tailEnd/>
          </a:ln>
        </p:spPr>
        <p:txBody>
          <a:bodyPr/>
          <a:lstStyle/>
          <a:p>
            <a:endParaRPr lang="en-US"/>
          </a:p>
        </p:txBody>
      </p:sp>
      <p:sp>
        <p:nvSpPr>
          <p:cNvPr id="27685" name="Line 38"/>
          <p:cNvSpPr>
            <a:spLocks noChangeShapeType="1"/>
          </p:cNvSpPr>
          <p:nvPr/>
        </p:nvSpPr>
        <p:spPr bwMode="auto">
          <a:xfrm flipH="1">
            <a:off x="6400800" y="2133600"/>
            <a:ext cx="304800" cy="0"/>
          </a:xfrm>
          <a:prstGeom prst="line">
            <a:avLst/>
          </a:prstGeom>
          <a:noFill/>
          <a:ln w="38100">
            <a:solidFill>
              <a:schemeClr val="tx1"/>
            </a:solidFill>
            <a:round/>
            <a:headEnd/>
            <a:tailEnd/>
          </a:ln>
        </p:spPr>
        <p:txBody>
          <a:bodyPr/>
          <a:lstStyle/>
          <a:p>
            <a:endParaRPr lang="en-US"/>
          </a:p>
        </p:txBody>
      </p:sp>
      <p:sp>
        <p:nvSpPr>
          <p:cNvPr id="27686" name="Line 39"/>
          <p:cNvSpPr>
            <a:spLocks noChangeShapeType="1"/>
          </p:cNvSpPr>
          <p:nvPr/>
        </p:nvSpPr>
        <p:spPr bwMode="auto">
          <a:xfrm>
            <a:off x="6400800" y="1524000"/>
            <a:ext cx="0" cy="609600"/>
          </a:xfrm>
          <a:prstGeom prst="line">
            <a:avLst/>
          </a:prstGeom>
          <a:noFill/>
          <a:ln w="38100">
            <a:solidFill>
              <a:schemeClr val="tx1"/>
            </a:solidFill>
            <a:round/>
            <a:headEnd/>
            <a:tailEnd/>
          </a:ln>
        </p:spPr>
        <p:txBody>
          <a:bodyPr/>
          <a:lstStyle/>
          <a:p>
            <a:endParaRPr lang="en-US"/>
          </a:p>
        </p:txBody>
      </p:sp>
      <p:sp>
        <p:nvSpPr>
          <p:cNvPr id="27687" name="Line 40"/>
          <p:cNvSpPr>
            <a:spLocks noChangeShapeType="1"/>
          </p:cNvSpPr>
          <p:nvPr/>
        </p:nvSpPr>
        <p:spPr bwMode="auto">
          <a:xfrm flipH="1">
            <a:off x="6096000" y="1828800"/>
            <a:ext cx="304800" cy="0"/>
          </a:xfrm>
          <a:prstGeom prst="line">
            <a:avLst/>
          </a:prstGeom>
          <a:noFill/>
          <a:ln w="38100">
            <a:solidFill>
              <a:schemeClr val="tx1"/>
            </a:solidFill>
            <a:round/>
            <a:headEnd/>
            <a:tailEnd/>
          </a:ln>
        </p:spPr>
        <p:txBody>
          <a:bodyPr/>
          <a:lstStyle/>
          <a:p>
            <a:endParaRPr lang="en-US"/>
          </a:p>
        </p:txBody>
      </p:sp>
      <p:sp>
        <p:nvSpPr>
          <p:cNvPr id="27688" name="Line 41"/>
          <p:cNvSpPr>
            <a:spLocks noChangeShapeType="1"/>
          </p:cNvSpPr>
          <p:nvPr/>
        </p:nvSpPr>
        <p:spPr bwMode="auto">
          <a:xfrm flipH="1">
            <a:off x="6400800" y="5181600"/>
            <a:ext cx="304800" cy="0"/>
          </a:xfrm>
          <a:prstGeom prst="line">
            <a:avLst/>
          </a:prstGeom>
          <a:noFill/>
          <a:ln w="38100">
            <a:solidFill>
              <a:schemeClr val="tx1"/>
            </a:solidFill>
            <a:round/>
            <a:headEnd/>
            <a:tailEnd/>
          </a:ln>
        </p:spPr>
        <p:txBody>
          <a:bodyPr/>
          <a:lstStyle/>
          <a:p>
            <a:endParaRPr lang="en-US"/>
          </a:p>
        </p:txBody>
      </p:sp>
      <p:sp>
        <p:nvSpPr>
          <p:cNvPr id="27689" name="Line 42"/>
          <p:cNvSpPr>
            <a:spLocks noChangeShapeType="1"/>
          </p:cNvSpPr>
          <p:nvPr/>
        </p:nvSpPr>
        <p:spPr bwMode="auto">
          <a:xfrm flipH="1">
            <a:off x="6400800" y="5791200"/>
            <a:ext cx="304800" cy="0"/>
          </a:xfrm>
          <a:prstGeom prst="line">
            <a:avLst/>
          </a:prstGeom>
          <a:noFill/>
          <a:ln w="38100">
            <a:solidFill>
              <a:schemeClr val="tx1"/>
            </a:solidFill>
            <a:round/>
            <a:headEnd/>
            <a:tailEnd/>
          </a:ln>
        </p:spPr>
        <p:txBody>
          <a:bodyPr/>
          <a:lstStyle/>
          <a:p>
            <a:endParaRPr lang="en-US"/>
          </a:p>
        </p:txBody>
      </p:sp>
      <p:sp>
        <p:nvSpPr>
          <p:cNvPr id="27690" name="Line 43"/>
          <p:cNvSpPr>
            <a:spLocks noChangeShapeType="1"/>
          </p:cNvSpPr>
          <p:nvPr/>
        </p:nvSpPr>
        <p:spPr bwMode="auto">
          <a:xfrm>
            <a:off x="6400800" y="5181600"/>
            <a:ext cx="0" cy="609600"/>
          </a:xfrm>
          <a:prstGeom prst="line">
            <a:avLst/>
          </a:prstGeom>
          <a:noFill/>
          <a:ln w="38100">
            <a:solidFill>
              <a:schemeClr val="tx1"/>
            </a:solidFill>
            <a:round/>
            <a:headEnd/>
            <a:tailEnd/>
          </a:ln>
        </p:spPr>
        <p:txBody>
          <a:bodyPr/>
          <a:lstStyle/>
          <a:p>
            <a:endParaRPr lang="en-US"/>
          </a:p>
        </p:txBody>
      </p:sp>
      <p:sp>
        <p:nvSpPr>
          <p:cNvPr id="27691" name="Line 44"/>
          <p:cNvSpPr>
            <a:spLocks noChangeShapeType="1"/>
          </p:cNvSpPr>
          <p:nvPr/>
        </p:nvSpPr>
        <p:spPr bwMode="auto">
          <a:xfrm flipH="1">
            <a:off x="6096000" y="5486400"/>
            <a:ext cx="304800" cy="0"/>
          </a:xfrm>
          <a:prstGeom prst="line">
            <a:avLst/>
          </a:prstGeom>
          <a:noFill/>
          <a:ln w="38100">
            <a:solidFill>
              <a:schemeClr val="tx1"/>
            </a:solidFill>
            <a:round/>
            <a:headEnd/>
            <a:tailEnd/>
          </a:ln>
        </p:spPr>
        <p:txBody>
          <a:bodyPr/>
          <a:lstStyle/>
          <a:p>
            <a:endParaRPr lang="en-US"/>
          </a:p>
        </p:txBody>
      </p:sp>
      <p:sp>
        <p:nvSpPr>
          <p:cNvPr id="27692" name="Line 45"/>
          <p:cNvSpPr>
            <a:spLocks noChangeShapeType="1"/>
          </p:cNvSpPr>
          <p:nvPr/>
        </p:nvSpPr>
        <p:spPr bwMode="auto">
          <a:xfrm flipH="1">
            <a:off x="6096000" y="4267200"/>
            <a:ext cx="304800" cy="0"/>
          </a:xfrm>
          <a:prstGeom prst="line">
            <a:avLst/>
          </a:prstGeom>
          <a:noFill/>
          <a:ln w="38100">
            <a:solidFill>
              <a:schemeClr val="tx1"/>
            </a:solidFill>
            <a:round/>
            <a:headEnd/>
            <a:tailEnd/>
          </a:ln>
        </p:spPr>
        <p:txBody>
          <a:bodyPr/>
          <a:lstStyle/>
          <a:p>
            <a:endParaRPr lang="en-US"/>
          </a:p>
        </p:txBody>
      </p:sp>
      <p:sp>
        <p:nvSpPr>
          <p:cNvPr id="27693" name="Line 46"/>
          <p:cNvSpPr>
            <a:spLocks noChangeShapeType="1"/>
          </p:cNvSpPr>
          <p:nvPr/>
        </p:nvSpPr>
        <p:spPr bwMode="auto">
          <a:xfrm flipH="1">
            <a:off x="6096000" y="3048000"/>
            <a:ext cx="304800" cy="0"/>
          </a:xfrm>
          <a:prstGeom prst="line">
            <a:avLst/>
          </a:prstGeom>
          <a:noFill/>
          <a:ln w="38100">
            <a:solidFill>
              <a:schemeClr val="tx1"/>
            </a:solidFill>
            <a:round/>
            <a:headEnd/>
            <a:tailEnd/>
          </a:ln>
        </p:spPr>
        <p:txBody>
          <a:bodyPr/>
          <a:lstStyle/>
          <a:p>
            <a:endParaRPr lang="en-US"/>
          </a:p>
        </p:txBody>
      </p:sp>
      <p:sp>
        <p:nvSpPr>
          <p:cNvPr id="27694" name="Line 47"/>
          <p:cNvSpPr>
            <a:spLocks noChangeShapeType="1"/>
          </p:cNvSpPr>
          <p:nvPr/>
        </p:nvSpPr>
        <p:spPr bwMode="auto">
          <a:xfrm>
            <a:off x="6400800" y="3962400"/>
            <a:ext cx="0" cy="609600"/>
          </a:xfrm>
          <a:prstGeom prst="line">
            <a:avLst/>
          </a:prstGeom>
          <a:noFill/>
          <a:ln w="38100">
            <a:solidFill>
              <a:schemeClr val="tx1"/>
            </a:solidFill>
            <a:round/>
            <a:headEnd/>
            <a:tailEnd/>
          </a:ln>
        </p:spPr>
        <p:txBody>
          <a:bodyPr/>
          <a:lstStyle/>
          <a:p>
            <a:endParaRPr lang="en-US"/>
          </a:p>
        </p:txBody>
      </p:sp>
      <p:sp>
        <p:nvSpPr>
          <p:cNvPr id="27695" name="Line 48"/>
          <p:cNvSpPr>
            <a:spLocks noChangeShapeType="1"/>
          </p:cNvSpPr>
          <p:nvPr/>
        </p:nvSpPr>
        <p:spPr bwMode="auto">
          <a:xfrm>
            <a:off x="6400800" y="2743200"/>
            <a:ext cx="0" cy="609600"/>
          </a:xfrm>
          <a:prstGeom prst="line">
            <a:avLst/>
          </a:prstGeom>
          <a:noFill/>
          <a:ln w="38100">
            <a:solidFill>
              <a:schemeClr val="tx1"/>
            </a:solidFill>
            <a:round/>
            <a:headEnd/>
            <a:tailEnd/>
          </a:ln>
        </p:spPr>
        <p:txBody>
          <a:bodyPr/>
          <a:lstStyle/>
          <a:p>
            <a:endParaRPr lang="en-US"/>
          </a:p>
        </p:txBody>
      </p:sp>
      <p:sp>
        <p:nvSpPr>
          <p:cNvPr id="27696" name="Line 49"/>
          <p:cNvSpPr>
            <a:spLocks noChangeShapeType="1"/>
          </p:cNvSpPr>
          <p:nvPr/>
        </p:nvSpPr>
        <p:spPr bwMode="auto">
          <a:xfrm>
            <a:off x="5638800" y="5715000"/>
            <a:ext cx="152400" cy="0"/>
          </a:xfrm>
          <a:prstGeom prst="line">
            <a:avLst/>
          </a:prstGeom>
          <a:noFill/>
          <a:ln w="76200">
            <a:solidFill>
              <a:srgbClr val="FFFF00"/>
            </a:solidFill>
            <a:round/>
            <a:headEnd/>
            <a:tailEnd/>
          </a:ln>
        </p:spPr>
        <p:txBody>
          <a:bodyPr/>
          <a:lstStyle/>
          <a:p>
            <a:endParaRPr lang="en-US"/>
          </a:p>
        </p:txBody>
      </p:sp>
      <p:sp>
        <p:nvSpPr>
          <p:cNvPr id="27697" name="Line 50"/>
          <p:cNvSpPr>
            <a:spLocks noChangeShapeType="1"/>
          </p:cNvSpPr>
          <p:nvPr/>
        </p:nvSpPr>
        <p:spPr bwMode="auto">
          <a:xfrm>
            <a:off x="4495800" y="5715000"/>
            <a:ext cx="228600" cy="0"/>
          </a:xfrm>
          <a:prstGeom prst="line">
            <a:avLst/>
          </a:prstGeom>
          <a:noFill/>
          <a:ln w="76200">
            <a:solidFill>
              <a:srgbClr val="FF9900"/>
            </a:solidFill>
            <a:round/>
            <a:headEnd/>
            <a:tailEnd/>
          </a:ln>
        </p:spPr>
        <p:txBody>
          <a:bodyPr/>
          <a:lstStyle/>
          <a:p>
            <a:endParaRPr lang="en-US"/>
          </a:p>
        </p:txBody>
      </p:sp>
      <p:sp>
        <p:nvSpPr>
          <p:cNvPr id="27698" name="Line 51"/>
          <p:cNvSpPr>
            <a:spLocks noChangeShapeType="1"/>
          </p:cNvSpPr>
          <p:nvPr/>
        </p:nvSpPr>
        <p:spPr bwMode="auto">
          <a:xfrm>
            <a:off x="5410200" y="5715000"/>
            <a:ext cx="228600" cy="0"/>
          </a:xfrm>
          <a:prstGeom prst="line">
            <a:avLst/>
          </a:prstGeom>
          <a:noFill/>
          <a:ln w="76200">
            <a:solidFill>
              <a:srgbClr val="FF9900"/>
            </a:solidFill>
            <a:round/>
            <a:headEnd/>
            <a:tailEnd/>
          </a:ln>
        </p:spPr>
        <p:txBody>
          <a:bodyPr/>
          <a:lstStyle/>
          <a:p>
            <a:endParaRPr lang="en-US"/>
          </a:p>
        </p:txBody>
      </p:sp>
      <p:sp>
        <p:nvSpPr>
          <p:cNvPr id="27699" name="Line 52"/>
          <p:cNvSpPr>
            <a:spLocks noChangeShapeType="1"/>
          </p:cNvSpPr>
          <p:nvPr/>
        </p:nvSpPr>
        <p:spPr bwMode="auto">
          <a:xfrm>
            <a:off x="4724400" y="5715000"/>
            <a:ext cx="685800" cy="0"/>
          </a:xfrm>
          <a:prstGeom prst="line">
            <a:avLst/>
          </a:prstGeom>
          <a:noFill/>
          <a:ln w="76200">
            <a:solidFill>
              <a:srgbClr val="FFFF00"/>
            </a:solidFill>
            <a:round/>
            <a:headEnd/>
            <a:tailEnd/>
          </a:ln>
        </p:spPr>
        <p:txBody>
          <a:bodyPr/>
          <a:lstStyle/>
          <a:p>
            <a:endParaRPr lang="en-US"/>
          </a:p>
        </p:txBody>
      </p:sp>
      <p:sp>
        <p:nvSpPr>
          <p:cNvPr id="27700" name="Line 60"/>
          <p:cNvSpPr>
            <a:spLocks noChangeShapeType="1"/>
          </p:cNvSpPr>
          <p:nvPr/>
        </p:nvSpPr>
        <p:spPr bwMode="auto">
          <a:xfrm>
            <a:off x="4495800" y="5257800"/>
            <a:ext cx="990600" cy="0"/>
          </a:xfrm>
          <a:prstGeom prst="line">
            <a:avLst/>
          </a:prstGeom>
          <a:noFill/>
          <a:ln w="76200">
            <a:solidFill>
              <a:srgbClr val="CC66FF"/>
            </a:solidFill>
            <a:round/>
            <a:headEnd/>
            <a:tailEnd/>
          </a:ln>
        </p:spPr>
        <p:txBody>
          <a:bodyPr/>
          <a:lstStyle/>
          <a:p>
            <a:endParaRPr lang="en-US"/>
          </a:p>
        </p:txBody>
      </p:sp>
      <p:sp>
        <p:nvSpPr>
          <p:cNvPr id="27701" name="Line 61"/>
          <p:cNvSpPr>
            <a:spLocks noChangeShapeType="1"/>
          </p:cNvSpPr>
          <p:nvPr/>
        </p:nvSpPr>
        <p:spPr bwMode="auto">
          <a:xfrm>
            <a:off x="5486400" y="5257800"/>
            <a:ext cx="609600" cy="0"/>
          </a:xfrm>
          <a:prstGeom prst="line">
            <a:avLst/>
          </a:prstGeom>
          <a:noFill/>
          <a:ln w="76200">
            <a:solidFill>
              <a:srgbClr val="9900CC"/>
            </a:solidFill>
            <a:round/>
            <a:headEnd/>
            <a:tailEnd/>
          </a:ln>
        </p:spPr>
        <p:txBody>
          <a:bodyPr/>
          <a:lstStyle/>
          <a:p>
            <a:endParaRPr lang="en-US"/>
          </a:p>
        </p:txBody>
      </p:sp>
      <p:sp>
        <p:nvSpPr>
          <p:cNvPr id="27702" name="Line 62"/>
          <p:cNvSpPr>
            <a:spLocks noChangeShapeType="1"/>
          </p:cNvSpPr>
          <p:nvPr/>
        </p:nvSpPr>
        <p:spPr bwMode="auto">
          <a:xfrm>
            <a:off x="4495800" y="4495800"/>
            <a:ext cx="457200" cy="0"/>
          </a:xfrm>
          <a:prstGeom prst="line">
            <a:avLst/>
          </a:prstGeom>
          <a:noFill/>
          <a:ln w="76200">
            <a:solidFill>
              <a:srgbClr val="FF0000"/>
            </a:solidFill>
            <a:round/>
            <a:headEnd/>
            <a:tailEnd/>
          </a:ln>
        </p:spPr>
        <p:txBody>
          <a:bodyPr/>
          <a:lstStyle/>
          <a:p>
            <a:endParaRPr lang="en-US"/>
          </a:p>
        </p:txBody>
      </p:sp>
      <p:sp>
        <p:nvSpPr>
          <p:cNvPr id="27703" name="Line 63"/>
          <p:cNvSpPr>
            <a:spLocks noChangeShapeType="1"/>
          </p:cNvSpPr>
          <p:nvPr/>
        </p:nvSpPr>
        <p:spPr bwMode="auto">
          <a:xfrm>
            <a:off x="4953000" y="4495800"/>
            <a:ext cx="914400" cy="0"/>
          </a:xfrm>
          <a:prstGeom prst="line">
            <a:avLst/>
          </a:prstGeom>
          <a:noFill/>
          <a:ln w="76200">
            <a:solidFill>
              <a:srgbClr val="FF66CC"/>
            </a:solidFill>
            <a:round/>
            <a:headEnd/>
            <a:tailEnd/>
          </a:ln>
        </p:spPr>
        <p:txBody>
          <a:bodyPr/>
          <a:lstStyle/>
          <a:p>
            <a:endParaRPr lang="en-US"/>
          </a:p>
        </p:txBody>
      </p:sp>
      <p:sp>
        <p:nvSpPr>
          <p:cNvPr id="27704" name="Line 64"/>
          <p:cNvSpPr>
            <a:spLocks noChangeShapeType="1"/>
          </p:cNvSpPr>
          <p:nvPr/>
        </p:nvSpPr>
        <p:spPr bwMode="auto">
          <a:xfrm>
            <a:off x="5867400" y="4495800"/>
            <a:ext cx="228600" cy="0"/>
          </a:xfrm>
          <a:prstGeom prst="line">
            <a:avLst/>
          </a:prstGeom>
          <a:noFill/>
          <a:ln w="76200">
            <a:solidFill>
              <a:srgbClr val="FF0000"/>
            </a:solidFill>
            <a:round/>
            <a:headEnd/>
            <a:tailEnd/>
          </a:ln>
        </p:spPr>
        <p:txBody>
          <a:bodyPr/>
          <a:lstStyle/>
          <a:p>
            <a:endParaRPr lang="en-US"/>
          </a:p>
        </p:txBody>
      </p:sp>
      <p:sp>
        <p:nvSpPr>
          <p:cNvPr id="27705" name="Line 65"/>
          <p:cNvSpPr>
            <a:spLocks noChangeShapeType="1"/>
          </p:cNvSpPr>
          <p:nvPr/>
        </p:nvSpPr>
        <p:spPr bwMode="auto">
          <a:xfrm>
            <a:off x="4495800" y="4038600"/>
            <a:ext cx="990600" cy="0"/>
          </a:xfrm>
          <a:prstGeom prst="line">
            <a:avLst/>
          </a:prstGeom>
          <a:noFill/>
          <a:ln w="76200">
            <a:solidFill>
              <a:srgbClr val="FF9999"/>
            </a:solidFill>
            <a:round/>
            <a:headEnd/>
            <a:tailEnd/>
          </a:ln>
        </p:spPr>
        <p:txBody>
          <a:bodyPr/>
          <a:lstStyle/>
          <a:p>
            <a:endParaRPr lang="en-US"/>
          </a:p>
        </p:txBody>
      </p:sp>
      <p:sp>
        <p:nvSpPr>
          <p:cNvPr id="27706" name="Line 66"/>
          <p:cNvSpPr>
            <a:spLocks noChangeShapeType="1"/>
          </p:cNvSpPr>
          <p:nvPr/>
        </p:nvSpPr>
        <p:spPr bwMode="auto">
          <a:xfrm>
            <a:off x="5486400" y="4038600"/>
            <a:ext cx="609600" cy="0"/>
          </a:xfrm>
          <a:prstGeom prst="line">
            <a:avLst/>
          </a:prstGeom>
          <a:noFill/>
          <a:ln w="76200">
            <a:solidFill>
              <a:srgbClr val="800000"/>
            </a:solidFill>
            <a:round/>
            <a:headEnd/>
            <a:tailEnd/>
          </a:ln>
        </p:spPr>
        <p:txBody>
          <a:bodyPr/>
          <a:lstStyle/>
          <a:p>
            <a:endParaRPr lang="en-US"/>
          </a:p>
        </p:txBody>
      </p:sp>
      <p:sp>
        <p:nvSpPr>
          <p:cNvPr id="27707" name="Line 67"/>
          <p:cNvSpPr>
            <a:spLocks noChangeShapeType="1"/>
          </p:cNvSpPr>
          <p:nvPr/>
        </p:nvSpPr>
        <p:spPr bwMode="auto">
          <a:xfrm>
            <a:off x="4495800" y="2057400"/>
            <a:ext cx="1600200" cy="0"/>
          </a:xfrm>
          <a:prstGeom prst="line">
            <a:avLst/>
          </a:prstGeom>
          <a:noFill/>
          <a:ln w="76200">
            <a:solidFill>
              <a:srgbClr val="00FFFF"/>
            </a:solidFill>
            <a:round/>
            <a:headEnd/>
            <a:tailEnd/>
          </a:ln>
        </p:spPr>
        <p:txBody>
          <a:bodyPr/>
          <a:lstStyle/>
          <a:p>
            <a:endParaRPr lang="en-US"/>
          </a:p>
        </p:txBody>
      </p:sp>
      <p:sp>
        <p:nvSpPr>
          <p:cNvPr id="27708" name="Line 68"/>
          <p:cNvSpPr>
            <a:spLocks noChangeShapeType="1"/>
          </p:cNvSpPr>
          <p:nvPr/>
        </p:nvSpPr>
        <p:spPr bwMode="auto">
          <a:xfrm>
            <a:off x="5943600" y="1600200"/>
            <a:ext cx="152400" cy="0"/>
          </a:xfrm>
          <a:prstGeom prst="line">
            <a:avLst/>
          </a:prstGeom>
          <a:noFill/>
          <a:ln w="76200">
            <a:solidFill>
              <a:srgbClr val="6600FF"/>
            </a:solidFill>
            <a:round/>
            <a:headEnd/>
            <a:tailEnd/>
          </a:ln>
        </p:spPr>
        <p:txBody>
          <a:bodyPr/>
          <a:lstStyle/>
          <a:p>
            <a:endParaRPr lang="en-US"/>
          </a:p>
        </p:txBody>
      </p:sp>
      <p:sp>
        <p:nvSpPr>
          <p:cNvPr id="27709" name="Line 69"/>
          <p:cNvSpPr>
            <a:spLocks noChangeShapeType="1"/>
          </p:cNvSpPr>
          <p:nvPr/>
        </p:nvSpPr>
        <p:spPr bwMode="auto">
          <a:xfrm>
            <a:off x="4495800" y="1600200"/>
            <a:ext cx="1447800" cy="0"/>
          </a:xfrm>
          <a:prstGeom prst="line">
            <a:avLst/>
          </a:prstGeom>
          <a:noFill/>
          <a:ln w="76200">
            <a:solidFill>
              <a:srgbClr val="6699FF"/>
            </a:solidFill>
            <a:round/>
            <a:headEnd/>
            <a:tailEnd/>
          </a:ln>
        </p:spPr>
        <p:txBody>
          <a:bodyPr/>
          <a:lstStyle/>
          <a:p>
            <a:endParaRPr lang="en-US"/>
          </a:p>
        </p:txBody>
      </p:sp>
      <p:sp>
        <p:nvSpPr>
          <p:cNvPr id="27710" name="Line 70"/>
          <p:cNvSpPr>
            <a:spLocks noChangeShapeType="1"/>
          </p:cNvSpPr>
          <p:nvPr/>
        </p:nvSpPr>
        <p:spPr bwMode="auto">
          <a:xfrm>
            <a:off x="4495800" y="2819400"/>
            <a:ext cx="1600200" cy="0"/>
          </a:xfrm>
          <a:prstGeom prst="line">
            <a:avLst/>
          </a:prstGeom>
          <a:noFill/>
          <a:ln w="76200">
            <a:solidFill>
              <a:srgbClr val="669900"/>
            </a:solidFill>
            <a:round/>
            <a:headEnd/>
            <a:tailEnd/>
          </a:ln>
        </p:spPr>
        <p:txBody>
          <a:bodyPr/>
          <a:lstStyle/>
          <a:p>
            <a:endParaRPr lang="en-US"/>
          </a:p>
        </p:txBody>
      </p:sp>
      <p:sp>
        <p:nvSpPr>
          <p:cNvPr id="27711" name="Line 71"/>
          <p:cNvSpPr>
            <a:spLocks noChangeShapeType="1"/>
          </p:cNvSpPr>
          <p:nvPr/>
        </p:nvSpPr>
        <p:spPr bwMode="auto">
          <a:xfrm>
            <a:off x="4495800" y="3276600"/>
            <a:ext cx="1600200" cy="0"/>
          </a:xfrm>
          <a:prstGeom prst="line">
            <a:avLst/>
          </a:prstGeom>
          <a:noFill/>
          <a:ln w="76200">
            <a:solidFill>
              <a:srgbClr val="996633"/>
            </a:solidFill>
            <a:round/>
            <a:headEnd/>
            <a:tailEnd/>
          </a:ln>
        </p:spPr>
        <p:txBody>
          <a:bodyPr/>
          <a:lstStyle/>
          <a:p>
            <a:endParaRPr lang="en-US"/>
          </a:p>
        </p:txBody>
      </p:sp>
      <p:sp>
        <p:nvSpPr>
          <p:cNvPr id="27712" name="Line 72"/>
          <p:cNvSpPr>
            <a:spLocks noChangeShapeType="1"/>
          </p:cNvSpPr>
          <p:nvPr/>
        </p:nvSpPr>
        <p:spPr bwMode="auto">
          <a:xfrm>
            <a:off x="2362200" y="5181600"/>
            <a:ext cx="990600" cy="0"/>
          </a:xfrm>
          <a:prstGeom prst="line">
            <a:avLst/>
          </a:prstGeom>
          <a:noFill/>
          <a:ln w="76200">
            <a:solidFill>
              <a:srgbClr val="CC66FF"/>
            </a:solidFill>
            <a:round/>
            <a:headEnd/>
            <a:tailEnd/>
          </a:ln>
        </p:spPr>
        <p:txBody>
          <a:bodyPr/>
          <a:lstStyle/>
          <a:p>
            <a:endParaRPr lang="en-US"/>
          </a:p>
        </p:txBody>
      </p:sp>
      <p:sp>
        <p:nvSpPr>
          <p:cNvPr id="27713" name="Line 73"/>
          <p:cNvSpPr>
            <a:spLocks noChangeShapeType="1"/>
          </p:cNvSpPr>
          <p:nvPr/>
        </p:nvSpPr>
        <p:spPr bwMode="auto">
          <a:xfrm>
            <a:off x="3352800" y="5181600"/>
            <a:ext cx="609600" cy="0"/>
          </a:xfrm>
          <a:prstGeom prst="line">
            <a:avLst/>
          </a:prstGeom>
          <a:noFill/>
          <a:ln w="76200">
            <a:solidFill>
              <a:srgbClr val="9900CC"/>
            </a:solidFill>
            <a:round/>
            <a:headEnd/>
            <a:tailEnd/>
          </a:ln>
        </p:spPr>
        <p:txBody>
          <a:bodyPr/>
          <a:lstStyle/>
          <a:p>
            <a:endParaRPr lang="en-US"/>
          </a:p>
        </p:txBody>
      </p:sp>
      <p:sp>
        <p:nvSpPr>
          <p:cNvPr id="27714" name="Line 74"/>
          <p:cNvSpPr>
            <a:spLocks noChangeShapeType="1"/>
          </p:cNvSpPr>
          <p:nvPr/>
        </p:nvSpPr>
        <p:spPr bwMode="auto">
          <a:xfrm>
            <a:off x="2362200" y="4572000"/>
            <a:ext cx="457200" cy="0"/>
          </a:xfrm>
          <a:prstGeom prst="line">
            <a:avLst/>
          </a:prstGeom>
          <a:noFill/>
          <a:ln w="76200">
            <a:solidFill>
              <a:srgbClr val="FF0000"/>
            </a:solidFill>
            <a:round/>
            <a:headEnd/>
            <a:tailEnd/>
          </a:ln>
        </p:spPr>
        <p:txBody>
          <a:bodyPr/>
          <a:lstStyle/>
          <a:p>
            <a:endParaRPr lang="en-US"/>
          </a:p>
        </p:txBody>
      </p:sp>
      <p:sp>
        <p:nvSpPr>
          <p:cNvPr id="27715" name="Line 75"/>
          <p:cNvSpPr>
            <a:spLocks noChangeShapeType="1"/>
          </p:cNvSpPr>
          <p:nvPr/>
        </p:nvSpPr>
        <p:spPr bwMode="auto">
          <a:xfrm>
            <a:off x="2819400" y="4572000"/>
            <a:ext cx="152400" cy="0"/>
          </a:xfrm>
          <a:prstGeom prst="line">
            <a:avLst/>
          </a:prstGeom>
          <a:noFill/>
          <a:ln w="76200">
            <a:solidFill>
              <a:srgbClr val="FF66CC"/>
            </a:solidFill>
            <a:round/>
            <a:headEnd/>
            <a:tailEnd/>
          </a:ln>
        </p:spPr>
        <p:txBody>
          <a:bodyPr/>
          <a:lstStyle/>
          <a:p>
            <a:endParaRPr lang="en-US"/>
          </a:p>
        </p:txBody>
      </p:sp>
      <p:sp>
        <p:nvSpPr>
          <p:cNvPr id="27716" name="Line 76"/>
          <p:cNvSpPr>
            <a:spLocks noChangeShapeType="1"/>
          </p:cNvSpPr>
          <p:nvPr/>
        </p:nvSpPr>
        <p:spPr bwMode="auto">
          <a:xfrm>
            <a:off x="3352800" y="4572000"/>
            <a:ext cx="609600" cy="0"/>
          </a:xfrm>
          <a:prstGeom prst="line">
            <a:avLst/>
          </a:prstGeom>
          <a:noFill/>
          <a:ln w="76200">
            <a:solidFill>
              <a:srgbClr val="800000"/>
            </a:solidFill>
            <a:round/>
            <a:headEnd/>
            <a:tailEnd/>
          </a:ln>
        </p:spPr>
        <p:txBody>
          <a:bodyPr/>
          <a:lstStyle/>
          <a:p>
            <a:endParaRPr lang="en-US"/>
          </a:p>
        </p:txBody>
      </p:sp>
      <p:sp>
        <p:nvSpPr>
          <p:cNvPr id="27717" name="Line 77"/>
          <p:cNvSpPr>
            <a:spLocks noChangeShapeType="1"/>
          </p:cNvSpPr>
          <p:nvPr/>
        </p:nvSpPr>
        <p:spPr bwMode="auto">
          <a:xfrm>
            <a:off x="2971800" y="4572000"/>
            <a:ext cx="381000" cy="0"/>
          </a:xfrm>
          <a:prstGeom prst="line">
            <a:avLst/>
          </a:prstGeom>
          <a:noFill/>
          <a:ln w="76200">
            <a:solidFill>
              <a:srgbClr val="FF9999"/>
            </a:solidFill>
            <a:round/>
            <a:headEnd/>
            <a:tailEnd/>
          </a:ln>
        </p:spPr>
        <p:txBody>
          <a:bodyPr/>
          <a:lstStyle/>
          <a:p>
            <a:endParaRPr lang="en-US"/>
          </a:p>
        </p:txBody>
      </p:sp>
      <p:sp>
        <p:nvSpPr>
          <p:cNvPr id="27718" name="Line 78"/>
          <p:cNvSpPr>
            <a:spLocks noChangeShapeType="1"/>
          </p:cNvSpPr>
          <p:nvPr/>
        </p:nvSpPr>
        <p:spPr bwMode="auto">
          <a:xfrm>
            <a:off x="2438400" y="2743200"/>
            <a:ext cx="1600200" cy="0"/>
          </a:xfrm>
          <a:prstGeom prst="line">
            <a:avLst/>
          </a:prstGeom>
          <a:noFill/>
          <a:ln w="76200">
            <a:solidFill>
              <a:srgbClr val="996633"/>
            </a:solidFill>
            <a:round/>
            <a:headEnd/>
            <a:tailEnd/>
          </a:ln>
        </p:spPr>
        <p:txBody>
          <a:bodyPr/>
          <a:lstStyle/>
          <a:p>
            <a:endParaRPr lang="en-US"/>
          </a:p>
        </p:txBody>
      </p:sp>
      <p:sp>
        <p:nvSpPr>
          <p:cNvPr id="27719" name="Line 79"/>
          <p:cNvSpPr>
            <a:spLocks noChangeShapeType="1"/>
          </p:cNvSpPr>
          <p:nvPr/>
        </p:nvSpPr>
        <p:spPr bwMode="auto">
          <a:xfrm>
            <a:off x="2743200" y="2133600"/>
            <a:ext cx="1143000" cy="0"/>
          </a:xfrm>
          <a:prstGeom prst="line">
            <a:avLst/>
          </a:prstGeom>
          <a:noFill/>
          <a:ln w="76200">
            <a:solidFill>
              <a:srgbClr val="6699FF"/>
            </a:solidFill>
            <a:round/>
            <a:headEnd/>
            <a:tailEnd/>
          </a:ln>
        </p:spPr>
        <p:txBody>
          <a:bodyPr/>
          <a:lstStyle/>
          <a:p>
            <a:endParaRPr lang="en-US"/>
          </a:p>
        </p:txBody>
      </p:sp>
      <p:sp>
        <p:nvSpPr>
          <p:cNvPr id="27720" name="Line 80"/>
          <p:cNvSpPr>
            <a:spLocks noChangeShapeType="1"/>
          </p:cNvSpPr>
          <p:nvPr/>
        </p:nvSpPr>
        <p:spPr bwMode="auto">
          <a:xfrm>
            <a:off x="3886200" y="2133600"/>
            <a:ext cx="152400" cy="0"/>
          </a:xfrm>
          <a:prstGeom prst="line">
            <a:avLst/>
          </a:prstGeom>
          <a:noFill/>
          <a:ln w="76200">
            <a:solidFill>
              <a:srgbClr val="6600FF"/>
            </a:solidFill>
            <a:round/>
            <a:headEnd/>
            <a:tailEnd/>
          </a:ln>
        </p:spPr>
        <p:txBody>
          <a:bodyPr/>
          <a:lstStyle/>
          <a:p>
            <a:endParaRPr lang="en-US"/>
          </a:p>
        </p:txBody>
      </p:sp>
      <p:sp>
        <p:nvSpPr>
          <p:cNvPr id="27721" name="Line 81"/>
          <p:cNvSpPr>
            <a:spLocks noChangeShapeType="1"/>
          </p:cNvSpPr>
          <p:nvPr/>
        </p:nvSpPr>
        <p:spPr bwMode="auto">
          <a:xfrm>
            <a:off x="2438400" y="2133600"/>
            <a:ext cx="381000" cy="0"/>
          </a:xfrm>
          <a:prstGeom prst="line">
            <a:avLst/>
          </a:prstGeom>
          <a:noFill/>
          <a:ln w="76200">
            <a:solidFill>
              <a:srgbClr val="00FFFF"/>
            </a:solidFill>
            <a:round/>
            <a:headEnd/>
            <a:tailEnd/>
          </a:ln>
        </p:spPr>
        <p:txBody>
          <a:bodyPr/>
          <a:lstStyle/>
          <a:p>
            <a:endParaRPr lang="en-US"/>
          </a:p>
        </p:txBody>
      </p:sp>
      <p:sp>
        <p:nvSpPr>
          <p:cNvPr id="27722" name="Line 82"/>
          <p:cNvSpPr>
            <a:spLocks noChangeShapeType="1"/>
          </p:cNvSpPr>
          <p:nvPr/>
        </p:nvSpPr>
        <p:spPr bwMode="auto">
          <a:xfrm>
            <a:off x="1219200" y="4191000"/>
            <a:ext cx="609600" cy="0"/>
          </a:xfrm>
          <a:prstGeom prst="line">
            <a:avLst/>
          </a:prstGeom>
          <a:noFill/>
          <a:ln w="76200">
            <a:solidFill>
              <a:srgbClr val="9900CC"/>
            </a:solidFill>
            <a:round/>
            <a:headEnd/>
            <a:tailEnd/>
          </a:ln>
        </p:spPr>
        <p:txBody>
          <a:bodyPr/>
          <a:lstStyle/>
          <a:p>
            <a:endParaRPr lang="en-US"/>
          </a:p>
        </p:txBody>
      </p:sp>
      <p:sp>
        <p:nvSpPr>
          <p:cNvPr id="27723" name="Line 83"/>
          <p:cNvSpPr>
            <a:spLocks noChangeShapeType="1"/>
          </p:cNvSpPr>
          <p:nvPr/>
        </p:nvSpPr>
        <p:spPr bwMode="auto">
          <a:xfrm>
            <a:off x="457200" y="4191000"/>
            <a:ext cx="762000" cy="0"/>
          </a:xfrm>
          <a:prstGeom prst="line">
            <a:avLst/>
          </a:prstGeom>
          <a:noFill/>
          <a:ln w="76200">
            <a:solidFill>
              <a:srgbClr val="CC66FF"/>
            </a:solidFill>
            <a:round/>
            <a:headEnd/>
            <a:tailEnd/>
          </a:ln>
        </p:spPr>
        <p:txBody>
          <a:bodyPr/>
          <a:lstStyle/>
          <a:p>
            <a:endParaRPr lang="en-US"/>
          </a:p>
        </p:txBody>
      </p:sp>
      <p:sp>
        <p:nvSpPr>
          <p:cNvPr id="27724" name="Line 84"/>
          <p:cNvSpPr>
            <a:spLocks noChangeShapeType="1"/>
          </p:cNvSpPr>
          <p:nvPr/>
        </p:nvSpPr>
        <p:spPr bwMode="auto">
          <a:xfrm>
            <a:off x="228600" y="4191000"/>
            <a:ext cx="228600" cy="0"/>
          </a:xfrm>
          <a:prstGeom prst="line">
            <a:avLst/>
          </a:prstGeom>
          <a:noFill/>
          <a:ln w="76200">
            <a:solidFill>
              <a:srgbClr val="FF0000"/>
            </a:solidFill>
            <a:round/>
            <a:headEnd/>
            <a:tailEnd/>
          </a:ln>
        </p:spPr>
        <p:txBody>
          <a:bodyPr/>
          <a:lstStyle/>
          <a:p>
            <a:endParaRPr lang="en-US"/>
          </a:p>
        </p:txBody>
      </p:sp>
      <p:sp>
        <p:nvSpPr>
          <p:cNvPr id="27725" name="Line 85"/>
          <p:cNvSpPr>
            <a:spLocks noChangeShapeType="1"/>
          </p:cNvSpPr>
          <p:nvPr/>
        </p:nvSpPr>
        <p:spPr bwMode="auto">
          <a:xfrm>
            <a:off x="533400" y="3276600"/>
            <a:ext cx="1143000" cy="0"/>
          </a:xfrm>
          <a:prstGeom prst="line">
            <a:avLst/>
          </a:prstGeom>
          <a:noFill/>
          <a:ln w="76200">
            <a:solidFill>
              <a:srgbClr val="6699FF"/>
            </a:solidFill>
            <a:round/>
            <a:headEnd/>
            <a:tailEnd/>
          </a:ln>
        </p:spPr>
        <p:txBody>
          <a:bodyPr/>
          <a:lstStyle/>
          <a:p>
            <a:endParaRPr lang="en-US"/>
          </a:p>
        </p:txBody>
      </p:sp>
      <p:sp>
        <p:nvSpPr>
          <p:cNvPr id="27726" name="Line 86"/>
          <p:cNvSpPr>
            <a:spLocks noChangeShapeType="1"/>
          </p:cNvSpPr>
          <p:nvPr/>
        </p:nvSpPr>
        <p:spPr bwMode="auto">
          <a:xfrm>
            <a:off x="1676400" y="3276600"/>
            <a:ext cx="152400" cy="0"/>
          </a:xfrm>
          <a:prstGeom prst="line">
            <a:avLst/>
          </a:prstGeom>
          <a:noFill/>
          <a:ln w="76200">
            <a:solidFill>
              <a:srgbClr val="6600FF"/>
            </a:solidFill>
            <a:round/>
            <a:headEnd/>
            <a:tailEnd/>
          </a:ln>
        </p:spPr>
        <p:txBody>
          <a:bodyPr/>
          <a:lstStyle/>
          <a:p>
            <a:endParaRPr lang="en-US"/>
          </a:p>
        </p:txBody>
      </p:sp>
      <p:sp>
        <p:nvSpPr>
          <p:cNvPr id="27727" name="Line 87"/>
          <p:cNvSpPr>
            <a:spLocks noChangeShapeType="1"/>
          </p:cNvSpPr>
          <p:nvPr/>
        </p:nvSpPr>
        <p:spPr bwMode="auto">
          <a:xfrm>
            <a:off x="304800" y="3276600"/>
            <a:ext cx="228600" cy="0"/>
          </a:xfrm>
          <a:prstGeom prst="line">
            <a:avLst/>
          </a:prstGeom>
          <a:noFill/>
          <a:ln w="76200">
            <a:solidFill>
              <a:srgbClr val="00FFFF"/>
            </a:solidFill>
            <a:round/>
            <a:headEnd/>
            <a:tailEnd/>
          </a:ln>
        </p:spPr>
        <p:txBody>
          <a:bodyPr/>
          <a:lstStyle/>
          <a:p>
            <a:endParaRPr lang="en-US"/>
          </a:p>
        </p:txBody>
      </p:sp>
      <p:sp>
        <p:nvSpPr>
          <p:cNvPr id="27728" name="Line 88"/>
          <p:cNvSpPr>
            <a:spLocks noChangeShapeType="1"/>
          </p:cNvSpPr>
          <p:nvPr/>
        </p:nvSpPr>
        <p:spPr bwMode="auto">
          <a:xfrm>
            <a:off x="228600" y="3276600"/>
            <a:ext cx="152400" cy="0"/>
          </a:xfrm>
          <a:prstGeom prst="line">
            <a:avLst/>
          </a:prstGeom>
          <a:noFill/>
          <a:ln w="76200">
            <a:solidFill>
              <a:srgbClr val="996633"/>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5613" y="182563"/>
            <a:ext cx="8226425" cy="554037"/>
          </a:xfrm>
        </p:spPr>
        <p:txBody>
          <a:bodyPr/>
          <a:lstStyle/>
          <a:p>
            <a:r>
              <a:rPr lang="en-US" smtClean="0"/>
              <a:t>Maternal / paternal haplotype values</a:t>
            </a:r>
          </a:p>
        </p:txBody>
      </p:sp>
      <p:pic>
        <p:nvPicPr>
          <p:cNvPr id="29698" name="Content Placeholder 3" descr="Query_Result_Default_Freddie.png"/>
          <p:cNvPicPr>
            <a:picLocks noGrp="1" noChangeAspect="1"/>
          </p:cNvPicPr>
          <p:nvPr>
            <p:ph idx="1"/>
          </p:nvPr>
        </p:nvPicPr>
        <p:blipFill>
          <a:blip r:embed="rId2" cstate="print"/>
          <a:srcRect/>
          <a:stretch>
            <a:fillRect/>
          </a:stretch>
        </p:blipFill>
        <p:spPr>
          <a:xfrm>
            <a:off x="109538" y="1036638"/>
            <a:ext cx="8928100" cy="4876800"/>
          </a:xfrm>
          <a:ln w="25400">
            <a:solidFill>
              <a:schemeClr val="tx1"/>
            </a:solidFill>
          </a:ln>
        </p:spPr>
      </p:pic>
      <p:sp>
        <p:nvSpPr>
          <p:cNvPr id="29699" name="Rectangle 4"/>
          <p:cNvSpPr>
            <a:spLocks noChangeArrowheads="1"/>
          </p:cNvSpPr>
          <p:nvPr/>
        </p:nvSpPr>
        <p:spPr bwMode="auto">
          <a:xfrm>
            <a:off x="15875" y="5851525"/>
            <a:ext cx="8763000" cy="708025"/>
          </a:xfrm>
          <a:prstGeom prst="rect">
            <a:avLst/>
          </a:prstGeom>
          <a:noFill/>
          <a:ln w="9525">
            <a:noFill/>
            <a:miter lim="800000"/>
            <a:headEnd/>
            <a:tailEnd/>
          </a:ln>
        </p:spPr>
        <p:txBody>
          <a:bodyPr>
            <a:spAutoFit/>
          </a:bodyPr>
          <a:lstStyle/>
          <a:p>
            <a:r>
              <a:rPr lang="en-US" sz="2000">
                <a:solidFill>
                  <a:srgbClr val="00FF00"/>
                </a:solidFill>
              </a:rPr>
              <a:t>https://www.cdcb.us/CF-queries/Bull_Chromosomal_EBV/bull_chromosomal_ebv.cfm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8313" y="115888"/>
            <a:ext cx="6624637" cy="554037"/>
          </a:xfrm>
        </p:spPr>
        <p:txBody>
          <a:bodyPr/>
          <a:lstStyle/>
          <a:p>
            <a:r>
              <a:rPr lang="en-US" altLang="zh-CN" smtClean="0">
                <a:solidFill>
                  <a:schemeClr val="tx1"/>
                </a:solidFill>
                <a:ea typeface="SimSun" pitchFamily="2" charset="-122"/>
              </a:rPr>
              <a:t>Pedigree or genomic mating?</a:t>
            </a:r>
            <a:endParaRPr lang="zh-CN" altLang="en-US" smtClean="0">
              <a:solidFill>
                <a:schemeClr val="tx1"/>
              </a:solidFill>
              <a:ea typeface="SimSun" pitchFamily="2" charset="-122"/>
            </a:endParaRPr>
          </a:p>
        </p:txBody>
      </p:sp>
      <p:sp>
        <p:nvSpPr>
          <p:cNvPr id="3" name="Content Placeholder 2"/>
          <p:cNvSpPr>
            <a:spLocks noGrp="1"/>
          </p:cNvSpPr>
          <p:nvPr>
            <p:ph sz="quarter" idx="1"/>
          </p:nvPr>
        </p:nvSpPr>
        <p:spPr>
          <a:xfrm>
            <a:off x="533400" y="1447800"/>
            <a:ext cx="8153400" cy="3505200"/>
          </a:xfrm>
        </p:spPr>
        <p:txBody>
          <a:bodyPr>
            <a:normAutofit fontScale="92500"/>
          </a:bodyPr>
          <a:lstStyle/>
          <a:p>
            <a:pPr>
              <a:defRPr/>
            </a:pPr>
            <a:r>
              <a:rPr lang="en-US" sz="2600" dirty="0" smtClean="0">
                <a:latin typeface="+mj-lt"/>
                <a:cs typeface="Arial" pitchFamily="34" charset="0"/>
              </a:rPr>
              <a:t>Computer mating programs have helped breeders identify potential mates with fewer </a:t>
            </a:r>
            <a:r>
              <a:rPr lang="en-US" sz="2600" dirty="0" smtClean="0">
                <a:solidFill>
                  <a:srgbClr val="FFFF00"/>
                </a:solidFill>
                <a:latin typeface="+mj-lt"/>
                <a:cs typeface="Arial" pitchFamily="34" charset="0"/>
              </a:rPr>
              <a:t>ancestors</a:t>
            </a:r>
            <a:r>
              <a:rPr lang="en-US" sz="2600" dirty="0" smtClean="0">
                <a:latin typeface="+mj-lt"/>
                <a:cs typeface="Arial" pitchFamily="34" charset="0"/>
              </a:rPr>
              <a:t> in common to reduce </a:t>
            </a:r>
            <a:r>
              <a:rPr lang="en-US" sz="2600" dirty="0" smtClean="0">
                <a:solidFill>
                  <a:srgbClr val="FFFF00"/>
                </a:solidFill>
                <a:latin typeface="+mj-lt"/>
                <a:cs typeface="Arial" pitchFamily="34" charset="0"/>
              </a:rPr>
              <a:t>pedigree inbreeding </a:t>
            </a:r>
          </a:p>
          <a:p>
            <a:pPr>
              <a:defRPr/>
            </a:pPr>
            <a:r>
              <a:rPr lang="en-US" sz="2600" dirty="0" smtClean="0">
                <a:latin typeface="+mj-lt"/>
                <a:cs typeface="Arial" pitchFamily="34" charset="0"/>
              </a:rPr>
              <a:t>Such programs could instead help breeders to identify potential mates with fewer </a:t>
            </a:r>
            <a:r>
              <a:rPr lang="en-US" sz="2600" dirty="0" smtClean="0">
                <a:solidFill>
                  <a:srgbClr val="FFFF00"/>
                </a:solidFill>
                <a:latin typeface="+mj-lt"/>
                <a:cs typeface="Arial" pitchFamily="34" charset="0"/>
              </a:rPr>
              <a:t>alleles</a:t>
            </a:r>
            <a:r>
              <a:rPr lang="en-US" sz="2600" dirty="0" smtClean="0">
                <a:latin typeface="+mj-lt"/>
                <a:cs typeface="Arial" pitchFamily="34" charset="0"/>
              </a:rPr>
              <a:t> in common to reduce </a:t>
            </a:r>
            <a:r>
              <a:rPr lang="en-US" sz="2600" dirty="0" smtClean="0">
                <a:solidFill>
                  <a:srgbClr val="FFFF00"/>
                </a:solidFill>
                <a:latin typeface="+mj-lt"/>
                <a:cs typeface="Arial" pitchFamily="34" charset="0"/>
              </a:rPr>
              <a:t>genomic inbreeding</a:t>
            </a:r>
          </a:p>
          <a:p>
            <a:pPr>
              <a:defRPr/>
            </a:pPr>
            <a:r>
              <a:rPr lang="en-US" altLang="zh-CN" sz="2600" dirty="0" smtClean="0"/>
              <a:t>This works best if both mates are genotyped</a:t>
            </a:r>
            <a:endParaRPr lang="zh-CN" altLang="en-US" sz="2600" dirty="0"/>
          </a:p>
        </p:txBody>
      </p:sp>
      <p:sp>
        <p:nvSpPr>
          <p:cNvPr id="4" name="TextBox 3"/>
          <p:cNvSpPr txBox="1"/>
          <p:nvPr/>
        </p:nvSpPr>
        <p:spPr>
          <a:xfrm>
            <a:off x="1905000" y="5562600"/>
            <a:ext cx="1524000" cy="584200"/>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altLang="zh-CN" sz="1600" b="1" dirty="0"/>
              <a:t>Pedigree relationships </a:t>
            </a:r>
            <a:endParaRPr lang="zh-CN" altLang="en-US" sz="1600" b="1" dirty="0"/>
          </a:p>
        </p:txBody>
      </p:sp>
      <p:sp>
        <p:nvSpPr>
          <p:cNvPr id="5" name="TextBox 4"/>
          <p:cNvSpPr txBox="1"/>
          <p:nvPr/>
        </p:nvSpPr>
        <p:spPr>
          <a:xfrm>
            <a:off x="5410200" y="5562600"/>
            <a:ext cx="1524000" cy="584200"/>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altLang="zh-CN" sz="1600" b="1" dirty="0"/>
              <a:t>Genomic relationships </a:t>
            </a:r>
            <a:endParaRPr lang="zh-CN" altLang="en-US" sz="1600" b="1" dirty="0"/>
          </a:p>
        </p:txBody>
      </p:sp>
      <p:sp>
        <p:nvSpPr>
          <p:cNvPr id="6" name="Right Arrow 5"/>
          <p:cNvSpPr/>
          <p:nvPr/>
        </p:nvSpPr>
        <p:spPr>
          <a:xfrm>
            <a:off x="3810000" y="57150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Straight Connector 6"/>
          <p:cNvCxnSpPr/>
          <p:nvPr/>
        </p:nvCxnSpPr>
        <p:spPr>
          <a:xfrm>
            <a:off x="76200" y="12192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pic>
        <p:nvPicPr>
          <p:cNvPr id="30727" name="Picture 2" descr="MASSEY"/>
          <p:cNvPicPr>
            <a:picLocks noChangeAspect="1" noChangeArrowheads="1"/>
          </p:cNvPicPr>
          <p:nvPr/>
        </p:nvPicPr>
        <p:blipFill>
          <a:blip r:embed="rId2" cstate="print"/>
          <a:srcRect/>
          <a:stretch>
            <a:fillRect/>
          </a:stretch>
        </p:blipFill>
        <p:spPr bwMode="auto">
          <a:xfrm>
            <a:off x="7640638" y="3429000"/>
            <a:ext cx="1503362" cy="1079500"/>
          </a:xfrm>
          <a:prstGeom prst="rect">
            <a:avLst/>
          </a:prstGeom>
          <a:noFill/>
          <a:ln w="9525">
            <a:noFill/>
            <a:miter lim="800000"/>
            <a:headEnd/>
            <a:tailEnd/>
          </a:ln>
        </p:spPr>
      </p:pic>
      <p:pic>
        <p:nvPicPr>
          <p:cNvPr id="30728" name="Picture 5" descr="holsteincow"/>
          <p:cNvPicPr>
            <a:picLocks noChangeAspect="1" noChangeArrowheads="1"/>
          </p:cNvPicPr>
          <p:nvPr/>
        </p:nvPicPr>
        <p:blipFill>
          <a:blip r:embed="rId3" cstate="print"/>
          <a:srcRect/>
          <a:stretch>
            <a:fillRect/>
          </a:stretch>
        </p:blipFill>
        <p:spPr bwMode="auto">
          <a:xfrm>
            <a:off x="7669213" y="4624388"/>
            <a:ext cx="1474787" cy="103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274638"/>
            <a:ext cx="7772400" cy="1108075"/>
          </a:xfrm>
        </p:spPr>
        <p:txBody>
          <a:bodyPr/>
          <a:lstStyle/>
          <a:p>
            <a:r>
              <a:rPr lang="en-US" altLang="zh-CN" smtClean="0">
                <a:ea typeface="SimSun" pitchFamily="2" charset="-122"/>
              </a:rPr>
              <a:t>Genomic mating programs</a:t>
            </a:r>
            <a:r>
              <a:rPr lang="en-US" altLang="zh-CN" i="1" smtClean="0">
                <a:latin typeface="Arial" charset="0"/>
                <a:ea typeface="SimSun" pitchFamily="2" charset="-122"/>
              </a:rPr>
              <a:t/>
            </a:r>
            <a:br>
              <a:rPr lang="en-US" altLang="zh-CN" i="1" smtClean="0">
                <a:latin typeface="Arial" charset="0"/>
                <a:ea typeface="SimSun" pitchFamily="2" charset="-122"/>
              </a:rPr>
            </a:br>
            <a:endParaRPr lang="zh-CN" altLang="en-US" smtClean="0">
              <a:ea typeface="SimSun" pitchFamily="2" charset="-122"/>
            </a:endParaRPr>
          </a:p>
        </p:txBody>
      </p:sp>
      <p:sp>
        <p:nvSpPr>
          <p:cNvPr id="3" name="Content Placeholder 2"/>
          <p:cNvSpPr>
            <a:spLocks noGrp="1"/>
          </p:cNvSpPr>
          <p:nvPr>
            <p:ph sz="quarter" idx="1"/>
          </p:nvPr>
        </p:nvSpPr>
        <p:spPr>
          <a:xfrm>
            <a:off x="762000" y="1295400"/>
            <a:ext cx="7924800" cy="5105400"/>
          </a:xfrm>
        </p:spPr>
        <p:txBody>
          <a:bodyPr>
            <a:normAutofit fontScale="92500" lnSpcReduction="10000"/>
          </a:bodyPr>
          <a:lstStyle/>
          <a:p>
            <a:pPr>
              <a:spcAft>
                <a:spcPts val="1200"/>
              </a:spcAft>
              <a:defRPr/>
            </a:pPr>
            <a:r>
              <a:rPr lang="en-US" dirty="0" smtClean="0">
                <a:latin typeface="+mj-lt"/>
                <a:cs typeface="Arial" pitchFamily="34" charset="0"/>
              </a:rPr>
              <a:t>Develop rapid methods to deliver genomic relationships (</a:t>
            </a:r>
            <a:r>
              <a:rPr lang="en-US" dirty="0" smtClean="0">
                <a:solidFill>
                  <a:srgbClr val="00FF00"/>
                </a:solidFill>
                <a:latin typeface="+mj-lt"/>
                <a:cs typeface="Arial" pitchFamily="34" charset="0"/>
              </a:rPr>
              <a:t>G</a:t>
            </a:r>
            <a:r>
              <a:rPr lang="en-US" dirty="0" smtClean="0">
                <a:latin typeface="+mj-lt"/>
                <a:cs typeface="Arial" pitchFamily="34" charset="0"/>
              </a:rPr>
              <a:t>) from central database to industry</a:t>
            </a:r>
          </a:p>
          <a:p>
            <a:pPr lvl="1">
              <a:spcAft>
                <a:spcPts val="1200"/>
              </a:spcAft>
              <a:defRPr/>
            </a:pPr>
            <a:r>
              <a:rPr lang="en-US" sz="2200" dirty="0" smtClean="0">
                <a:latin typeface="+mj-lt"/>
                <a:cs typeface="Arial" pitchFamily="34" charset="0"/>
              </a:rPr>
              <a:t>Compute </a:t>
            </a:r>
            <a:r>
              <a:rPr lang="en-US" sz="2200" dirty="0" smtClean="0">
                <a:solidFill>
                  <a:srgbClr val="00FF00"/>
                </a:solidFill>
                <a:latin typeface="+mj-lt"/>
                <a:cs typeface="Arial" pitchFamily="34" charset="0"/>
              </a:rPr>
              <a:t>G</a:t>
            </a:r>
            <a:r>
              <a:rPr lang="en-US" sz="2200" dirty="0" smtClean="0">
                <a:latin typeface="+mj-lt"/>
                <a:cs typeface="Arial" pitchFamily="34" charset="0"/>
              </a:rPr>
              <a:t> for females with only marketed bulls</a:t>
            </a:r>
          </a:p>
          <a:p>
            <a:pPr lvl="1">
              <a:spcAft>
                <a:spcPts val="1200"/>
              </a:spcAft>
              <a:defRPr/>
            </a:pPr>
            <a:r>
              <a:rPr lang="en-US" sz="2200" dirty="0" smtClean="0">
                <a:latin typeface="+mj-lt"/>
                <a:cs typeface="Arial" pitchFamily="34" charset="0"/>
              </a:rPr>
              <a:t>Compute </a:t>
            </a:r>
            <a:r>
              <a:rPr lang="en-US" sz="2200" dirty="0" smtClean="0">
                <a:solidFill>
                  <a:srgbClr val="00FF00"/>
                </a:solidFill>
                <a:latin typeface="+mj-lt"/>
                <a:cs typeface="Arial" pitchFamily="34" charset="0"/>
              </a:rPr>
              <a:t>G</a:t>
            </a:r>
            <a:r>
              <a:rPr lang="en-US" sz="2200" dirty="0" smtClean="0">
                <a:latin typeface="+mj-lt"/>
                <a:cs typeface="Arial" pitchFamily="34" charset="0"/>
              </a:rPr>
              <a:t> elements as needed by query</a:t>
            </a:r>
          </a:p>
          <a:p>
            <a:pPr lvl="1">
              <a:spcAft>
                <a:spcPts val="1200"/>
              </a:spcAft>
              <a:defRPr/>
            </a:pPr>
            <a:r>
              <a:rPr lang="en-US" sz="2200" dirty="0" smtClean="0">
                <a:latin typeface="+mj-lt"/>
                <a:cs typeface="Arial" pitchFamily="34" charset="0"/>
              </a:rPr>
              <a:t>Compute </a:t>
            </a:r>
            <a:r>
              <a:rPr lang="en-US" sz="2200" dirty="0" smtClean="0">
                <a:solidFill>
                  <a:srgbClr val="00FF00"/>
                </a:solidFill>
                <a:latin typeface="+mj-lt"/>
                <a:cs typeface="Arial" pitchFamily="34" charset="0"/>
              </a:rPr>
              <a:t>G</a:t>
            </a:r>
            <a:r>
              <a:rPr lang="en-US" sz="2200" dirty="0" smtClean="0">
                <a:latin typeface="+mj-lt"/>
                <a:cs typeface="Arial" pitchFamily="34" charset="0"/>
              </a:rPr>
              <a:t> once, then retrieve elements as needed</a:t>
            </a:r>
            <a:r>
              <a:rPr lang="en-US" dirty="0" smtClean="0">
                <a:latin typeface="+mj-lt"/>
                <a:cs typeface="Arial" pitchFamily="34" charset="0"/>
              </a:rPr>
              <a:t> </a:t>
            </a:r>
          </a:p>
          <a:p>
            <a:pPr>
              <a:spcAft>
                <a:spcPts val="1200"/>
              </a:spcAft>
              <a:defRPr/>
            </a:pPr>
            <a:r>
              <a:rPr lang="en-US" altLang="zh-CN" dirty="0" smtClean="0">
                <a:latin typeface="+mj-lt"/>
                <a:cs typeface="Arial" pitchFamily="34" charset="0"/>
              </a:rPr>
              <a:t>Compare methods to assign mates</a:t>
            </a:r>
          </a:p>
          <a:p>
            <a:pPr lvl="1">
              <a:spcAft>
                <a:spcPts val="1200"/>
              </a:spcAft>
              <a:defRPr/>
            </a:pPr>
            <a:r>
              <a:rPr lang="en-US" altLang="zh-CN" sz="2200" dirty="0" smtClean="0">
                <a:latin typeface="+mj-lt"/>
                <a:cs typeface="Arial" pitchFamily="34" charset="0"/>
              </a:rPr>
              <a:t>Minimize pedigree or genomic relationships</a:t>
            </a:r>
          </a:p>
          <a:p>
            <a:pPr lvl="2">
              <a:spcAft>
                <a:spcPts val="1200"/>
              </a:spcAft>
              <a:defRPr/>
            </a:pPr>
            <a:r>
              <a:rPr lang="en-US" sz="2000" dirty="0" smtClean="0">
                <a:latin typeface="+mj-lt"/>
                <a:cs typeface="Arial" pitchFamily="34" charset="0"/>
              </a:rPr>
              <a:t>Linear programming (LP)</a:t>
            </a:r>
          </a:p>
          <a:p>
            <a:pPr lvl="2">
              <a:spcAft>
                <a:spcPts val="1200"/>
              </a:spcAft>
              <a:defRPr/>
            </a:pPr>
            <a:r>
              <a:rPr lang="en-US" sz="2000" dirty="0" smtClean="0">
                <a:latin typeface="+mj-lt"/>
                <a:cs typeface="Arial" pitchFamily="34" charset="0"/>
              </a:rPr>
              <a:t>Sequentially choose least-related mates (</a:t>
            </a:r>
            <a:r>
              <a:rPr lang="en-US" sz="2000" u="sng" dirty="0" smtClean="0">
                <a:latin typeface="+mj-lt"/>
                <a:cs typeface="Arial" pitchFamily="34" charset="0"/>
                <a:hlinkClick r:id="" action="ppaction://hlinkfile"/>
              </a:rPr>
              <a:t>Pryce et al., 2012</a:t>
            </a:r>
            <a:r>
              <a:rPr lang="en-US" sz="2000" dirty="0" smtClean="0">
                <a:latin typeface="+mj-lt"/>
                <a:cs typeface="Arial" pitchFamily="34" charset="0"/>
              </a:rPr>
              <a:t>) </a:t>
            </a:r>
          </a:p>
          <a:p>
            <a:pPr lvl="2">
              <a:spcAft>
                <a:spcPts val="1200"/>
              </a:spcAft>
              <a:defRPr/>
            </a:pPr>
            <a:r>
              <a:rPr lang="en-US" sz="2000" dirty="0" smtClean="0">
                <a:latin typeface="+mj-lt"/>
                <a:cs typeface="Arial" pitchFamily="34" charset="0"/>
              </a:rPr>
              <a:t>Random mating</a:t>
            </a:r>
          </a:p>
          <a:p>
            <a:pPr lvl="1">
              <a:spcAft>
                <a:spcPts val="1200"/>
              </a:spcAft>
              <a:defRPr/>
            </a:pPr>
            <a:r>
              <a:rPr lang="en-US" altLang="zh-CN" sz="2200" dirty="0" smtClean="0">
                <a:latin typeface="+mj-lt"/>
                <a:cs typeface="Arial" pitchFamily="34" charset="0"/>
              </a:rPr>
              <a:t>Include or exclude dominance effects of markers</a:t>
            </a:r>
            <a:endParaRPr lang="zh-CN" altLang="en-US" sz="2200" dirty="0" smtClean="0">
              <a:latin typeface="+mj-lt"/>
              <a:cs typeface="Arial" pitchFamily="34" charset="0"/>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zh-CN" smtClean="0">
                <a:solidFill>
                  <a:schemeClr val="tx1"/>
                </a:solidFill>
                <a:ea typeface="SimSun" pitchFamily="2" charset="-122"/>
              </a:rPr>
              <a:t>Mating programs with dominance</a:t>
            </a:r>
            <a:endParaRPr lang="en-US" smtClean="0"/>
          </a:p>
        </p:txBody>
      </p:sp>
      <p:sp>
        <p:nvSpPr>
          <p:cNvPr id="32770" name="Content Placeholder 2"/>
          <p:cNvSpPr>
            <a:spLocks noGrp="1"/>
          </p:cNvSpPr>
          <p:nvPr>
            <p:ph idx="1"/>
          </p:nvPr>
        </p:nvSpPr>
        <p:spPr>
          <a:xfrm>
            <a:off x="455613" y="1371600"/>
            <a:ext cx="8226425" cy="4554538"/>
          </a:xfrm>
        </p:spPr>
        <p:txBody>
          <a:bodyPr/>
          <a:lstStyle/>
          <a:p>
            <a:pPr marL="319088" indent="-319088"/>
            <a:r>
              <a:rPr lang="en-US" smtClean="0"/>
              <a:t>With dominant genes, progeny merit may not equal the average of parents’ merit</a:t>
            </a:r>
          </a:p>
          <a:p>
            <a:pPr marL="319088" indent="-319088"/>
            <a:r>
              <a:rPr lang="en-US" smtClean="0"/>
              <a:t>Predicting dominance effects was difficult from pedigrees, but is easier with genomics</a:t>
            </a:r>
          </a:p>
          <a:p>
            <a:pPr marL="319088" indent="-319088"/>
            <a:r>
              <a:rPr lang="en-US" smtClean="0"/>
              <a:t>Dominance variance is smaller than additive</a:t>
            </a:r>
          </a:p>
          <a:p>
            <a:pPr marL="593725" lvl="1"/>
            <a:r>
              <a:rPr lang="en-US" smtClean="0">
                <a:solidFill>
                  <a:srgbClr val="FFFF00"/>
                </a:solidFill>
              </a:rPr>
              <a:t>4%</a:t>
            </a:r>
            <a:r>
              <a:rPr lang="en-US" smtClean="0"/>
              <a:t> dominance vs. </a:t>
            </a:r>
            <a:r>
              <a:rPr lang="en-US" smtClean="0">
                <a:solidFill>
                  <a:srgbClr val="FFFF00"/>
                </a:solidFill>
              </a:rPr>
              <a:t>25%</a:t>
            </a:r>
            <a:r>
              <a:rPr lang="en-US" smtClean="0"/>
              <a:t> additive for yield</a:t>
            </a:r>
          </a:p>
          <a:p>
            <a:pPr marL="593725" lvl="1"/>
            <a:r>
              <a:rPr lang="en-US" smtClean="0">
                <a:solidFill>
                  <a:srgbClr val="FFFF00"/>
                </a:solidFill>
              </a:rPr>
              <a:t>1%</a:t>
            </a:r>
            <a:r>
              <a:rPr lang="en-US" smtClean="0"/>
              <a:t> dominance vs. </a:t>
            </a:r>
            <a:r>
              <a:rPr lang="en-US" smtClean="0">
                <a:solidFill>
                  <a:srgbClr val="FFFF00"/>
                </a:solidFill>
              </a:rPr>
              <a:t>9%</a:t>
            </a:r>
            <a:r>
              <a:rPr lang="en-US" smtClean="0"/>
              <a:t> additive for SCS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274638"/>
            <a:ext cx="7772400" cy="792162"/>
          </a:xfrm>
        </p:spPr>
        <p:txBody>
          <a:bodyPr/>
          <a:lstStyle/>
          <a:p>
            <a:r>
              <a:rPr lang="en-US" altLang="zh-CN" smtClean="0">
                <a:solidFill>
                  <a:schemeClr val="tx1"/>
                </a:solidFill>
                <a:ea typeface="SimSun" pitchFamily="2" charset="-122"/>
              </a:rPr>
              <a:t>Mating program results</a:t>
            </a:r>
            <a:endParaRPr lang="zh-CN" altLang="en-US" smtClean="0">
              <a:solidFill>
                <a:schemeClr val="tx1"/>
              </a:solidFill>
              <a:ea typeface="SimSun" pitchFamily="2" charset="-122"/>
            </a:endParaRPr>
          </a:p>
        </p:txBody>
      </p:sp>
      <p:sp>
        <p:nvSpPr>
          <p:cNvPr id="33794" name="Content Placeholder 2"/>
          <p:cNvSpPr>
            <a:spLocks noGrp="1"/>
          </p:cNvSpPr>
          <p:nvPr>
            <p:ph sz="quarter" idx="1"/>
          </p:nvPr>
        </p:nvSpPr>
        <p:spPr>
          <a:xfrm>
            <a:off x="609600" y="1447800"/>
            <a:ext cx="7772400" cy="4572000"/>
          </a:xfrm>
        </p:spPr>
        <p:txBody>
          <a:bodyPr/>
          <a:lstStyle/>
          <a:p>
            <a:pPr marL="319088" indent="-319088">
              <a:spcBef>
                <a:spcPts val="1200"/>
              </a:spcBef>
              <a:spcAft>
                <a:spcPts val="1200"/>
              </a:spcAft>
            </a:pPr>
            <a:r>
              <a:rPr lang="en-US" sz="2200" smtClean="0">
                <a:latin typeface="Arial" charset="0"/>
                <a:cs typeface="Arial" charset="0"/>
              </a:rPr>
              <a:t>With linear programming, genomic inbreeding was:</a:t>
            </a:r>
          </a:p>
          <a:p>
            <a:pPr marL="593725" lvl="1">
              <a:spcBef>
                <a:spcPts val="1200"/>
              </a:spcBef>
              <a:spcAft>
                <a:spcPts val="1200"/>
              </a:spcAft>
            </a:pPr>
            <a:r>
              <a:rPr lang="en-US" sz="2200" smtClean="0">
                <a:latin typeface="Arial" charset="0"/>
                <a:cs typeface="Arial" charset="0"/>
              </a:rPr>
              <a:t>3% lower than with random mating</a:t>
            </a:r>
            <a:endParaRPr lang="zh-CN" altLang="en-US" sz="2200" smtClean="0">
              <a:latin typeface="Arial" charset="0"/>
              <a:ea typeface="SimSun" pitchFamily="2" charset="-122"/>
            </a:endParaRPr>
          </a:p>
          <a:p>
            <a:pPr marL="593725" lvl="1">
              <a:spcBef>
                <a:spcPts val="1200"/>
              </a:spcBef>
              <a:spcAft>
                <a:spcPts val="1200"/>
              </a:spcAft>
            </a:pPr>
            <a:r>
              <a:rPr lang="en-US" sz="2200" smtClean="0">
                <a:latin typeface="Arial" charset="0"/>
                <a:cs typeface="Arial" charset="0"/>
              </a:rPr>
              <a:t>1% lower than with sequential mate selection </a:t>
            </a:r>
          </a:p>
          <a:p>
            <a:pPr marL="319088" indent="-319088">
              <a:spcBef>
                <a:spcPts val="1200"/>
              </a:spcBef>
              <a:spcAft>
                <a:spcPts val="1200"/>
              </a:spcAft>
            </a:pPr>
            <a:r>
              <a:rPr lang="en-US" sz="2200" smtClean="0">
                <a:latin typeface="Arial" charset="0"/>
                <a:cs typeface="Arial" charset="0"/>
              </a:rPr>
              <a:t>Genomic instead of pedigree relationships:</a:t>
            </a:r>
          </a:p>
          <a:p>
            <a:pPr marL="593725" lvl="1">
              <a:spcBef>
                <a:spcPts val="1200"/>
              </a:spcBef>
              <a:spcAft>
                <a:spcPts val="1200"/>
              </a:spcAft>
            </a:pPr>
            <a:r>
              <a:rPr lang="en-US" sz="2200" smtClean="0">
                <a:latin typeface="Arial" charset="0"/>
                <a:cs typeface="Arial" charset="0"/>
              </a:rPr>
              <a:t>Added value was $32 * 184,693 calves = </a:t>
            </a:r>
            <a:r>
              <a:rPr lang="en-US" sz="2200" smtClean="0">
                <a:solidFill>
                  <a:srgbClr val="00FF00"/>
                </a:solidFill>
                <a:latin typeface="Arial" charset="0"/>
                <a:cs typeface="Arial" charset="0"/>
              </a:rPr>
              <a:t>$5.9 million / year</a:t>
            </a:r>
            <a:r>
              <a:rPr lang="en-US" sz="2200" smtClean="0">
                <a:latin typeface="Arial" charset="0"/>
                <a:cs typeface="Arial" charset="0"/>
              </a:rPr>
              <a:t> for Holstein females genotyped in 2013</a:t>
            </a:r>
          </a:p>
          <a:p>
            <a:pPr marL="319088" indent="-319088">
              <a:spcBef>
                <a:spcPts val="1200"/>
              </a:spcBef>
              <a:spcAft>
                <a:spcPts val="1200"/>
              </a:spcAft>
            </a:pPr>
            <a:r>
              <a:rPr lang="en-US" sz="2200" smtClean="0">
                <a:latin typeface="Arial" charset="0"/>
                <a:cs typeface="Arial" charset="0"/>
              </a:rPr>
              <a:t>Extra benefits from predicting dominance were small</a:t>
            </a:r>
            <a:endParaRPr lang="en-US" altLang="zh-CN" sz="2200" smtClean="0">
              <a:latin typeface="Arial" charset="0"/>
              <a:ea typeface="SimSun" pitchFamily="2" charset="-122"/>
            </a:endParaRPr>
          </a:p>
          <a:p>
            <a:pPr marL="319088" indent="-319088">
              <a:spcBef>
                <a:spcPts val="1200"/>
              </a:spcBef>
              <a:spcAft>
                <a:spcPts val="1200"/>
              </a:spcAft>
            </a:pPr>
            <a:r>
              <a:rPr lang="en-US" altLang="zh-CN" sz="2200" smtClean="0">
                <a:latin typeface="Arial" charset="0"/>
                <a:ea typeface="SimSun" pitchFamily="2" charset="-122"/>
              </a:rPr>
              <a:t>Developed mating software is ready for service</a:t>
            </a:r>
            <a:endParaRPr lang="zh-CN" altLang="en-US" sz="2200" smtClean="0">
              <a:latin typeface="Arial" charset="0"/>
              <a:ea typeface="SimSun" pitchFamily="2" charset="-122"/>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33400" y="228600"/>
            <a:ext cx="7772400" cy="868363"/>
          </a:xfrm>
        </p:spPr>
        <p:txBody>
          <a:bodyPr/>
          <a:lstStyle/>
          <a:p>
            <a:r>
              <a:rPr lang="en-US" altLang="zh-CN" smtClean="0">
                <a:solidFill>
                  <a:schemeClr val="tx1"/>
                </a:solidFill>
                <a:ea typeface="SimSun" pitchFamily="2" charset="-122"/>
              </a:rPr>
              <a:t>Genomic mating computation</a:t>
            </a:r>
            <a:endParaRPr lang="zh-CN" altLang="en-US" smtClean="0">
              <a:solidFill>
                <a:schemeClr val="tx1"/>
              </a:solidFill>
              <a:ea typeface="SimSun" pitchFamily="2" charset="-122"/>
            </a:endParaRPr>
          </a:p>
        </p:txBody>
      </p:sp>
      <p:graphicFrame>
        <p:nvGraphicFramePr>
          <p:cNvPr id="8" name="Content Placeholder 7"/>
          <p:cNvGraphicFramePr>
            <a:graphicFrameLocks noGrp="1"/>
          </p:cNvGraphicFramePr>
          <p:nvPr>
            <p:ph sz="quarter" idx="1"/>
          </p:nvPr>
        </p:nvGraphicFramePr>
        <p:xfrm>
          <a:off x="609600" y="2667000"/>
          <a:ext cx="8077200" cy="3281363"/>
        </p:xfrm>
        <a:graphic>
          <a:graphicData uri="http://schemas.openxmlformats.org/drawingml/2006/table">
            <a:tbl>
              <a:tblPr/>
              <a:tblGrid>
                <a:gridCol w="1730152"/>
                <a:gridCol w="1224136"/>
                <a:gridCol w="72008"/>
                <a:gridCol w="1152128"/>
                <a:gridCol w="25400"/>
                <a:gridCol w="1173336"/>
                <a:gridCol w="25400"/>
                <a:gridCol w="1368152"/>
                <a:gridCol w="72008"/>
                <a:gridCol w="1234482"/>
              </a:tblGrid>
              <a:tr h="359743">
                <a:tc rowSpan="3">
                  <a:txBody>
                    <a:bodyPr/>
                    <a:lstStyle/>
                    <a:p>
                      <a:pPr indent="228600" algn="just">
                        <a:lnSpc>
                          <a:spcPct val="115000"/>
                        </a:lnSpc>
                        <a:spcAft>
                          <a:spcPts val="0"/>
                        </a:spcAft>
                      </a:pPr>
                      <a:r>
                        <a:rPr lang="en-US" sz="1800" b="1" kern="100" dirty="0">
                          <a:solidFill>
                            <a:srgbClr val="FFFF00"/>
                          </a:solidFill>
                          <a:latin typeface="+mj-lt"/>
                          <a:ea typeface="SimSun"/>
                          <a:cs typeface="Times New Roman"/>
                        </a:rPr>
                        <a:t>Breed</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lgn="ctr">
                        <a:lnSpc>
                          <a:spcPct val="115000"/>
                        </a:lnSpc>
                        <a:spcAft>
                          <a:spcPts val="0"/>
                        </a:spcAft>
                      </a:pPr>
                      <a:r>
                        <a:rPr lang="en-US" sz="1800" b="1" kern="100" dirty="0">
                          <a:solidFill>
                            <a:srgbClr val="00FF00"/>
                          </a:solidFill>
                          <a:latin typeface="+mj-lt"/>
                          <a:ea typeface="SimSun"/>
                          <a:cs typeface="Times New Roman"/>
                        </a:rPr>
                        <a:t>G</a:t>
                      </a:r>
                      <a:r>
                        <a:rPr lang="en-US" sz="1800" b="1" kern="100" dirty="0">
                          <a:solidFill>
                            <a:schemeClr val="tx1"/>
                          </a:solidFill>
                          <a:latin typeface="+mj-lt"/>
                          <a:ea typeface="SimSun"/>
                          <a:cs typeface="Times New Roman"/>
                        </a:rPr>
                        <a:t> for </a:t>
                      </a:r>
                      <a:r>
                        <a:rPr lang="en-US" sz="1800" b="1" kern="100" dirty="0" smtClean="0">
                          <a:solidFill>
                            <a:schemeClr val="tx1"/>
                          </a:solidFill>
                          <a:latin typeface="+mj-lt"/>
                          <a:ea typeface="SimSun"/>
                          <a:cs typeface="Times New Roman"/>
                        </a:rPr>
                        <a:t>cows and all  proven </a:t>
                      </a:r>
                      <a:r>
                        <a:rPr lang="en-US" sz="1800" b="1" kern="100" dirty="0">
                          <a:solidFill>
                            <a:schemeClr val="tx1"/>
                          </a:solidFill>
                          <a:latin typeface="+mj-lt"/>
                          <a:ea typeface="SimSun"/>
                          <a:cs typeface="Times New Roman"/>
                        </a:rPr>
                        <a:t>bulls</a:t>
                      </a:r>
                      <a:endParaRPr lang="zh-CN" sz="1800" b="1" kern="100" dirty="0">
                        <a:solidFill>
                          <a:schemeClr val="tx1"/>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zh-CN" altLang="en-US"/>
                    </a:p>
                  </a:txBody>
                  <a:tcPr/>
                </a:tc>
                <a:tc rowSpan="3">
                  <a:txBody>
                    <a:bodyPr/>
                    <a:lstStyle/>
                    <a:p>
                      <a:pPr indent="228600" algn="ctr">
                        <a:lnSpc>
                          <a:spcPct val="115000"/>
                        </a:lnSpc>
                        <a:spcAft>
                          <a:spcPts val="0"/>
                        </a:spcAft>
                      </a:pP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228600" algn="ctr">
                        <a:lnSpc>
                          <a:spcPct val="115000"/>
                        </a:lnSpc>
                        <a:spcAft>
                          <a:spcPts val="0"/>
                        </a:spcAft>
                      </a:pPr>
                      <a:r>
                        <a:rPr lang="en-US" sz="1800" b="1" kern="100" dirty="0">
                          <a:solidFill>
                            <a:srgbClr val="00FF00"/>
                          </a:solidFill>
                          <a:latin typeface="+mj-lt"/>
                          <a:ea typeface="SimSun"/>
                          <a:cs typeface="Times New Roman"/>
                        </a:rPr>
                        <a:t>G</a:t>
                      </a:r>
                      <a:r>
                        <a:rPr lang="en-US" sz="1800" b="1" kern="100" dirty="0">
                          <a:solidFill>
                            <a:schemeClr val="tx1"/>
                          </a:solidFill>
                          <a:latin typeface="+mj-lt"/>
                          <a:ea typeface="SimSun"/>
                          <a:cs typeface="Times New Roman"/>
                        </a:rPr>
                        <a:t> for </a:t>
                      </a:r>
                      <a:r>
                        <a:rPr lang="en-US" sz="1800" b="1" kern="100" dirty="0" smtClean="0">
                          <a:solidFill>
                            <a:schemeClr val="tx1"/>
                          </a:solidFill>
                          <a:latin typeface="+mj-lt"/>
                          <a:ea typeface="SimSun"/>
                          <a:cs typeface="Times New Roman"/>
                        </a:rPr>
                        <a:t>cows and only marketed </a:t>
                      </a:r>
                      <a:r>
                        <a:rPr lang="en-US" sz="1800" b="1" kern="100" dirty="0">
                          <a:solidFill>
                            <a:schemeClr val="tx1"/>
                          </a:solidFill>
                          <a:latin typeface="+mj-lt"/>
                          <a:ea typeface="SimSun"/>
                          <a:cs typeface="Times New Roman"/>
                        </a:rPr>
                        <a:t>bulls</a:t>
                      </a:r>
                      <a:endParaRPr lang="zh-CN" sz="1800" b="1" kern="100" dirty="0">
                        <a:solidFill>
                          <a:schemeClr val="tx1"/>
                        </a:solidFill>
                        <a:latin typeface="+mj-lt"/>
                        <a:ea typeface="SimSu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tc>
              </a:tr>
              <a:tr h="179871">
                <a:tc vMerge="1">
                  <a:txBody>
                    <a:bodyPr/>
                    <a:lstStyle/>
                    <a:p>
                      <a:endParaRPr lang="zh-CN" altLang="en-US"/>
                    </a:p>
                  </a:txBody>
                  <a:tcPr/>
                </a:tc>
                <a:tc rowSpan="2">
                  <a:txBody>
                    <a:bodyPr/>
                    <a:lstStyle/>
                    <a:p>
                      <a:pPr indent="228600" algn="ctr">
                        <a:lnSpc>
                          <a:spcPct val="115000"/>
                        </a:lnSpc>
                        <a:spcAft>
                          <a:spcPts val="0"/>
                        </a:spcAft>
                      </a:pPr>
                      <a:r>
                        <a:rPr lang="en-US" sz="1800" b="1" kern="100" dirty="0" smtClean="0">
                          <a:solidFill>
                            <a:srgbClr val="FFFF00"/>
                          </a:solidFill>
                          <a:latin typeface="+mj-lt"/>
                          <a:ea typeface="SimSun"/>
                          <a:cs typeface="Times New Roman"/>
                        </a:rPr>
                        <a:t>Time</a:t>
                      </a:r>
                      <a:endParaRPr lang="zh-CN" sz="1800" b="1" kern="100" dirty="0">
                        <a:solidFill>
                          <a:srgbClr val="FFFF00"/>
                        </a:solidFill>
                        <a:latin typeface="+mj-lt"/>
                        <a:ea typeface="SimSun"/>
                        <a:cs typeface="Times New Roman"/>
                      </a:endParaRPr>
                    </a:p>
                    <a:p>
                      <a:pPr indent="228600" algn="ctr">
                        <a:lnSpc>
                          <a:spcPct val="115000"/>
                        </a:lnSpc>
                        <a:spcAft>
                          <a:spcPts val="0"/>
                        </a:spcAft>
                      </a:pPr>
                      <a:r>
                        <a:rPr lang="en-US" sz="1800" b="1" kern="100" dirty="0">
                          <a:solidFill>
                            <a:srgbClr val="FFFF00"/>
                          </a:solidFill>
                          <a:latin typeface="+mj-lt"/>
                          <a:ea typeface="SimSun"/>
                          <a:cs typeface="Times New Roman"/>
                        </a:rPr>
                        <a:t>(h:min:s)</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en-US" sz="1800" dirty="0"/>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28600" algn="ctr">
                        <a:lnSpc>
                          <a:spcPct val="115000"/>
                        </a:lnSpc>
                        <a:spcAft>
                          <a:spcPts val="0"/>
                        </a:spcAft>
                      </a:pPr>
                      <a:r>
                        <a:rPr lang="en-US" sz="1800" b="1" kern="100" dirty="0">
                          <a:solidFill>
                            <a:srgbClr val="FFFF00"/>
                          </a:solidFill>
                          <a:latin typeface="+mj-lt"/>
                          <a:ea typeface="SimSun"/>
                          <a:cs typeface="Times New Roman"/>
                        </a:rPr>
                        <a:t>Disk</a:t>
                      </a:r>
                      <a:endParaRPr lang="zh-CN" sz="1800" b="1" kern="100" dirty="0">
                        <a:solidFill>
                          <a:srgbClr val="FFFF00"/>
                        </a:solidFill>
                        <a:latin typeface="+mj-lt"/>
                        <a:ea typeface="SimSun"/>
                        <a:cs typeface="Times New Roman"/>
                      </a:endParaRPr>
                    </a:p>
                    <a:p>
                      <a:pPr indent="228600" algn="ctr">
                        <a:lnSpc>
                          <a:spcPct val="115000"/>
                        </a:lnSpc>
                        <a:spcAft>
                          <a:spcPts val="0"/>
                        </a:spcAft>
                      </a:pPr>
                      <a:r>
                        <a:rPr lang="en-US" sz="1800" b="1" kern="100" dirty="0" smtClean="0">
                          <a:solidFill>
                            <a:srgbClr val="FFFF00"/>
                          </a:solidFill>
                          <a:latin typeface="+mj-lt"/>
                          <a:ea typeface="SimSun"/>
                          <a:cs typeface="Times New Roman"/>
                        </a:rPr>
                        <a:t>Storage</a:t>
                      </a:r>
                      <a:endParaRPr lang="zh-CN" sz="1800" b="1" kern="100" dirty="0">
                        <a:solidFill>
                          <a:srgbClr val="FFFF00"/>
                        </a:solidFill>
                        <a:latin typeface="+mj-lt"/>
                        <a:ea typeface="SimSun"/>
                        <a:cs typeface="Times New Roman"/>
                      </a:endParaRPr>
                    </a:p>
                    <a:p>
                      <a:pPr indent="228600" algn="ctr">
                        <a:lnSpc>
                          <a:spcPct val="115000"/>
                        </a:lnSpc>
                        <a:spcAft>
                          <a:spcPts val="0"/>
                        </a:spcAft>
                      </a:pPr>
                      <a:r>
                        <a:rPr lang="en-US" sz="1800" b="1" kern="100" dirty="0" err="1" smtClean="0">
                          <a:solidFill>
                            <a:srgbClr val="FFFF00"/>
                          </a:solidFill>
                          <a:latin typeface="+mj-lt"/>
                          <a:ea typeface="SimSun"/>
                          <a:cs typeface="Times New Roman"/>
                        </a:rPr>
                        <a:t>Gbytes</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rowSpan="2">
                  <a:txBody>
                    <a:bodyPr/>
                    <a:lstStyle/>
                    <a:p>
                      <a:pPr indent="228600" algn="ctr">
                        <a:lnSpc>
                          <a:spcPct val="115000"/>
                        </a:lnSpc>
                        <a:spcAft>
                          <a:spcPts val="0"/>
                        </a:spcAft>
                      </a:pPr>
                      <a:r>
                        <a:rPr lang="en-US" sz="1800" b="1" kern="100" dirty="0">
                          <a:solidFill>
                            <a:srgbClr val="FFFF00"/>
                          </a:solidFill>
                          <a:latin typeface="+mj-lt"/>
                          <a:ea typeface="SimSun"/>
                          <a:cs typeface="Times New Roman"/>
                        </a:rPr>
                        <a:t>Animals</a:t>
                      </a:r>
                      <a:endParaRPr lang="zh-CN" sz="1800" b="1" kern="100" dirty="0">
                        <a:solidFill>
                          <a:srgbClr val="FFFF00"/>
                        </a:solidFill>
                        <a:latin typeface="+mj-lt"/>
                        <a:ea typeface="SimSun"/>
                        <a:cs typeface="Times New Roman"/>
                      </a:endParaRPr>
                    </a:p>
                    <a:p>
                      <a:pPr indent="228600" algn="ctr">
                        <a:lnSpc>
                          <a:spcPct val="115000"/>
                        </a:lnSpc>
                        <a:spcAft>
                          <a:spcPts val="0"/>
                        </a:spcAft>
                      </a:pPr>
                      <a:r>
                        <a:rPr lang="en-US" sz="1800" b="1" kern="100" dirty="0">
                          <a:solidFill>
                            <a:srgbClr val="FFFF00"/>
                          </a:solidFill>
                          <a:latin typeface="+mj-lt"/>
                          <a:ea typeface="SimSun"/>
                          <a:cs typeface="Times New Roman"/>
                        </a:rPr>
                        <a:t>(no.)</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en-US" dirty="0"/>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lgn="ctr">
                        <a:lnSpc>
                          <a:spcPct val="115000"/>
                        </a:lnSpc>
                        <a:spcAft>
                          <a:spcPts val="0"/>
                        </a:spcAft>
                      </a:pPr>
                      <a:r>
                        <a:rPr lang="en-US" sz="1800" b="1" kern="100" dirty="0" smtClean="0">
                          <a:solidFill>
                            <a:srgbClr val="FFFF00"/>
                          </a:solidFill>
                          <a:latin typeface="+mj-lt"/>
                          <a:ea typeface="SimSun"/>
                          <a:cs typeface="Times New Roman"/>
                        </a:rPr>
                        <a:t>Computing time</a:t>
                      </a:r>
                      <a:endParaRPr lang="zh-CN" sz="1800" b="1" kern="100" dirty="0">
                        <a:solidFill>
                          <a:srgbClr val="FFFF00"/>
                        </a:solidFill>
                        <a:latin typeface="+mj-lt"/>
                        <a:ea typeface="SimSu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zh-CN" altLang="en-US"/>
                    </a:p>
                  </a:txBody>
                  <a:tcPr/>
                </a:tc>
              </a:tr>
              <a:tr h="895758">
                <a:tc vMerge="1">
                  <a:txBody>
                    <a:bodyPr/>
                    <a:lstStyle/>
                    <a:p>
                      <a:endParaRPr lang="zh-CN" altLang="en-US"/>
                    </a:p>
                  </a:txBody>
                  <a:tcPr/>
                </a:tc>
                <a:tc vMerge="1">
                  <a:txBody>
                    <a:bodyPr/>
                    <a:lstStyle/>
                    <a:p>
                      <a:endParaRPr lang="zh-CN" altLang="en-US"/>
                    </a:p>
                  </a:txBody>
                  <a:tcPr/>
                </a:tc>
                <a:tc vMerge="1">
                  <a:txBody>
                    <a:bodyPr/>
                    <a:lstStyle/>
                    <a:p>
                      <a:endParaRPr 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en-US"/>
                    </a:p>
                  </a:txBody>
                  <a:tcPr/>
                </a:tc>
                <a:tc>
                  <a:txBody>
                    <a:bodyPr/>
                    <a:lstStyle/>
                    <a:p>
                      <a:pPr indent="228600" algn="ctr">
                        <a:lnSpc>
                          <a:spcPct val="115000"/>
                        </a:lnSpc>
                        <a:spcAft>
                          <a:spcPts val="0"/>
                        </a:spcAft>
                      </a:pPr>
                      <a:r>
                        <a:rPr lang="en-US" sz="1800" b="1" kern="100" dirty="0">
                          <a:solidFill>
                            <a:srgbClr val="FFFF00"/>
                          </a:solidFill>
                          <a:latin typeface="+mj-lt"/>
                          <a:ea typeface="SimSun"/>
                          <a:cs typeface="Times New Roman"/>
                        </a:rPr>
                        <a:t>Extraction (h:min:s)</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en-US" sz="1800" b="1" kern="100" dirty="0" err="1" smtClean="0">
                          <a:solidFill>
                            <a:srgbClr val="FFFF00"/>
                          </a:solidFill>
                          <a:latin typeface="+mj-lt"/>
                          <a:ea typeface="SimSun"/>
                          <a:cs typeface="Times New Roman"/>
                        </a:rPr>
                        <a:t>Recalcu-lation</a:t>
                      </a:r>
                      <a:r>
                        <a:rPr lang="en-US" sz="1800" b="1" kern="100" dirty="0" smtClean="0">
                          <a:solidFill>
                            <a:srgbClr val="FFFF00"/>
                          </a:solidFill>
                          <a:latin typeface="+mj-lt"/>
                          <a:ea typeface="SimSun"/>
                          <a:cs typeface="Times New Roman"/>
                        </a:rPr>
                        <a:t> </a:t>
                      </a:r>
                      <a:r>
                        <a:rPr lang="en-US" sz="1800" b="1" kern="100" dirty="0">
                          <a:solidFill>
                            <a:srgbClr val="FFFF00"/>
                          </a:solidFill>
                          <a:latin typeface="+mj-lt"/>
                          <a:ea typeface="SimSun"/>
                          <a:cs typeface="Times New Roman"/>
                        </a:rPr>
                        <a:t>(s)</a:t>
                      </a:r>
                      <a:endParaRPr lang="zh-CN" sz="1800" b="1" kern="100" dirty="0">
                        <a:solidFill>
                          <a:srgbClr val="FFFF00"/>
                        </a:solidFill>
                        <a:latin typeface="+mj-lt"/>
                        <a:ea typeface="SimSu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743">
                <a:tc>
                  <a:txBody>
                    <a:bodyPr/>
                    <a:lstStyle/>
                    <a:p>
                      <a:endParaRPr lang="en-US" sz="1800"/>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endParaRPr lang="en-US" sz="1800" dirty="0"/>
                    </a:p>
                  </a:txBody>
                  <a:tcPr marL="0" marR="3753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dirty="0"/>
                    </a:p>
                  </a:txBody>
                  <a:tcPr marL="0" marR="642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dirty="0"/>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800" dirty="0"/>
                    </a:p>
                  </a:txBody>
                  <a:tcPr marL="0" marR="214074" marT="0" marB="0">
                    <a:lnL>
                      <a:noFill/>
                    </a:lnL>
                    <a:lnR>
                      <a:noFill/>
                    </a:lnR>
                    <a:lnT w="12700" cap="flat" cmpd="sng" algn="ctr">
                      <a:solidFill>
                        <a:srgbClr val="000000"/>
                      </a:solidFill>
                      <a:prstDash val="solid"/>
                      <a:round/>
                      <a:headEnd type="none" w="med" len="med"/>
                      <a:tailEnd type="none" w="med" len="med"/>
                    </a:lnT>
                    <a:lnB>
                      <a:noFill/>
                    </a:lnB>
                  </a:tcPr>
                </a:tc>
              </a:tr>
              <a:tr h="359743">
                <a:tc>
                  <a:txBody>
                    <a:bodyPr/>
                    <a:lstStyle/>
                    <a:p>
                      <a:pPr indent="228600">
                        <a:lnSpc>
                          <a:spcPct val="115000"/>
                        </a:lnSpc>
                        <a:spcAft>
                          <a:spcPts val="0"/>
                        </a:spcAft>
                      </a:pPr>
                      <a:r>
                        <a:rPr lang="en-US" sz="1800" b="1" kern="100" dirty="0">
                          <a:solidFill>
                            <a:schemeClr val="tx1"/>
                          </a:solidFill>
                          <a:latin typeface="+mj-lt"/>
                          <a:ea typeface="SimSun"/>
                          <a:cs typeface="Times New Roman"/>
                        </a:rPr>
                        <a:t>Holstein</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a:solidFill>
                            <a:schemeClr val="tx1"/>
                          </a:solidFill>
                          <a:latin typeface="+mj-lt"/>
                          <a:ea typeface="SimSun"/>
                          <a:cs typeface="Times New Roman"/>
                        </a:rPr>
                        <a:t>16:22:42</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endParaRPr lang="en-US" sz="1800"/>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426</a:t>
                      </a:r>
                      <a:endParaRPr lang="zh-CN" sz="1800" b="1" kern="100" dirty="0">
                        <a:solidFill>
                          <a:schemeClr val="tx1"/>
                        </a:solidFill>
                        <a:latin typeface="+mj-lt"/>
                        <a:ea typeface="SimSun"/>
                        <a:cs typeface="Times New Roman"/>
                      </a:endParaRPr>
                    </a:p>
                  </a:txBody>
                  <a:tcPr marL="0" marR="37537" marT="0" marB="0">
                    <a:lnL>
                      <a:noFill/>
                    </a:lnL>
                    <a:lnR>
                      <a:noFill/>
                    </a:lnR>
                    <a:lnT>
                      <a:noFill/>
                    </a:lnT>
                    <a:lnB>
                      <a:noFill/>
                    </a:lnB>
                    <a:noFill/>
                  </a:tcPr>
                </a:tc>
                <a:tc>
                  <a:txBody>
                    <a:bodyPr/>
                    <a:lstStyle/>
                    <a:p>
                      <a:pPr indent="228600" algn="r">
                        <a:lnSpc>
                          <a:spcPct val="115000"/>
                        </a:lnSpc>
                        <a:spcAft>
                          <a:spcPts val="0"/>
                        </a:spcAft>
                      </a:pPr>
                      <a:endParaRPr lang="en-US" sz="1800" b="1" kern="100" dirty="0">
                        <a:solidFill>
                          <a:schemeClr val="tx1"/>
                        </a:solidFill>
                        <a:latin typeface="+mj-lt"/>
                        <a:ea typeface="SimSun"/>
                        <a:cs typeface="Times New Roman"/>
                      </a:endParaRPr>
                    </a:p>
                  </a:txBody>
                  <a:tcPr marL="0" marR="0" marT="0" marB="0">
                    <a:lnL>
                      <a:noFill/>
                    </a:lnL>
                    <a:lnR>
                      <a:noFill/>
                    </a:lnR>
                    <a:lnT>
                      <a:noFill/>
                    </a:lnT>
                    <a:lnB>
                      <a:noFill/>
                    </a:lnB>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1,817</a:t>
                      </a:r>
                      <a:endParaRPr lang="zh-CN" sz="1800" b="1" kern="100" dirty="0">
                        <a:solidFill>
                          <a:schemeClr val="tx1"/>
                        </a:solidFill>
                        <a:latin typeface="+mj-lt"/>
                        <a:ea typeface="SimSun"/>
                        <a:cs typeface="Times New Roman"/>
                      </a:endParaRPr>
                    </a:p>
                  </a:txBody>
                  <a:tcPr marL="0" marR="64296" marT="0" marB="0">
                    <a:lnL>
                      <a:noFill/>
                    </a:lnL>
                    <a:lnR>
                      <a:noFill/>
                    </a:lnR>
                    <a:lnT>
                      <a:noFill/>
                    </a:lnT>
                    <a:lnB>
                      <a:noFill/>
                    </a:lnB>
                    <a:noFill/>
                  </a:tcPr>
                </a:tc>
                <a:tc>
                  <a:txBody>
                    <a:bodyPr/>
                    <a:lstStyle/>
                    <a:p>
                      <a:endParaRPr lang="en-US"/>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1:58:06</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endParaRPr lang="en-US" sz="1800"/>
                    </a:p>
                  </a:txBody>
                  <a:tcPr marL="0" marR="0" marT="0" marB="0">
                    <a:lnL>
                      <a:noFill/>
                    </a:lnL>
                    <a:lnR>
                      <a:noFill/>
                    </a:lnR>
                    <a:lnT>
                      <a:noFill/>
                    </a:lnT>
                    <a:lnB>
                      <a:noFill/>
                    </a:lnB>
                    <a:noFill/>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31</a:t>
                      </a:r>
                      <a:endParaRPr lang="zh-CN" sz="1800" b="1" kern="100" dirty="0">
                        <a:solidFill>
                          <a:schemeClr val="tx1"/>
                        </a:solidFill>
                        <a:latin typeface="+mj-lt"/>
                        <a:ea typeface="SimSun"/>
                        <a:cs typeface="Times New Roman"/>
                      </a:endParaRPr>
                    </a:p>
                  </a:txBody>
                  <a:tcPr marL="0" marR="214074" marT="0" marB="0">
                    <a:lnL>
                      <a:noFill/>
                    </a:lnL>
                    <a:lnR>
                      <a:noFill/>
                    </a:lnR>
                    <a:lnT>
                      <a:noFill/>
                    </a:lnT>
                    <a:lnB>
                      <a:noFill/>
                    </a:lnB>
                    <a:noFill/>
                  </a:tcPr>
                </a:tc>
              </a:tr>
              <a:tr h="359743">
                <a:tc>
                  <a:txBody>
                    <a:bodyPr/>
                    <a:lstStyle/>
                    <a:p>
                      <a:pPr indent="228600">
                        <a:lnSpc>
                          <a:spcPct val="115000"/>
                        </a:lnSpc>
                        <a:spcAft>
                          <a:spcPts val="0"/>
                        </a:spcAft>
                      </a:pPr>
                      <a:r>
                        <a:rPr lang="en-US" sz="1800" b="1" kern="100" dirty="0">
                          <a:solidFill>
                            <a:schemeClr val="tx1"/>
                          </a:solidFill>
                          <a:latin typeface="+mj-lt"/>
                          <a:ea typeface="SimSun"/>
                          <a:cs typeface="Times New Roman"/>
                        </a:rPr>
                        <a:t>Jersey</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a:solidFill>
                            <a:schemeClr val="tx1"/>
                          </a:solidFill>
                          <a:latin typeface="+mj-lt"/>
                          <a:ea typeface="SimSun"/>
                          <a:cs typeface="Times New Roman"/>
                        </a:rPr>
                        <a:t>00:17:11</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endParaRPr lang="en-US" sz="1800"/>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7</a:t>
                      </a:r>
                      <a:endParaRPr lang="zh-CN" sz="1800" b="1" kern="100" dirty="0">
                        <a:solidFill>
                          <a:schemeClr val="tx1"/>
                        </a:solidFill>
                        <a:latin typeface="+mj-lt"/>
                        <a:ea typeface="SimSun"/>
                        <a:cs typeface="Times New Roman"/>
                      </a:endParaRPr>
                    </a:p>
                  </a:txBody>
                  <a:tcPr marL="0" marR="37537" marT="0" marB="0">
                    <a:lnL>
                      <a:noFill/>
                    </a:lnL>
                    <a:lnR>
                      <a:noFill/>
                    </a:lnR>
                    <a:lnT>
                      <a:noFill/>
                    </a:lnT>
                    <a:lnB>
                      <a:noFill/>
                    </a:lnB>
                    <a:noFill/>
                  </a:tcPr>
                </a:tc>
                <a:tc>
                  <a:txBody>
                    <a:bodyPr/>
                    <a:lstStyle/>
                    <a:p>
                      <a:pPr indent="228600" algn="r">
                        <a:lnSpc>
                          <a:spcPct val="115000"/>
                        </a:lnSpc>
                        <a:spcAft>
                          <a:spcPts val="0"/>
                        </a:spcAft>
                      </a:pPr>
                      <a:endParaRPr lang="en-US" sz="1800" b="1" kern="100" dirty="0">
                        <a:solidFill>
                          <a:schemeClr val="tx1"/>
                        </a:solidFill>
                        <a:latin typeface="+mj-lt"/>
                        <a:ea typeface="SimSun"/>
                        <a:cs typeface="Times New Roman"/>
                      </a:endParaRPr>
                    </a:p>
                  </a:txBody>
                  <a:tcPr marL="0" marR="0" marT="0" marB="0">
                    <a:lnL>
                      <a:noFill/>
                    </a:lnL>
                    <a:lnR>
                      <a:noFill/>
                    </a:lnR>
                    <a:lnT>
                      <a:noFill/>
                    </a:lnT>
                    <a:lnB>
                      <a:noFill/>
                    </a:lnB>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585</a:t>
                      </a:r>
                      <a:endParaRPr lang="zh-CN" sz="1800" b="1" kern="100" dirty="0">
                        <a:solidFill>
                          <a:schemeClr val="tx1"/>
                        </a:solidFill>
                        <a:latin typeface="+mj-lt"/>
                        <a:ea typeface="SimSun"/>
                        <a:cs typeface="Times New Roman"/>
                      </a:endParaRPr>
                    </a:p>
                  </a:txBody>
                  <a:tcPr marL="0" marR="64296" marT="0" marB="0">
                    <a:lnL>
                      <a:noFill/>
                    </a:lnL>
                    <a:lnR>
                      <a:noFill/>
                    </a:lnR>
                    <a:lnT>
                      <a:noFill/>
                    </a:lnT>
                    <a:lnB>
                      <a:noFill/>
                    </a:lnB>
                    <a:noFill/>
                  </a:tcPr>
                </a:tc>
                <a:tc>
                  <a:txBody>
                    <a:bodyPr/>
                    <a:lstStyle/>
                    <a:p>
                      <a:endParaRPr lang="en-US"/>
                    </a:p>
                  </a:txBody>
                  <a:tcPr marL="0" marR="0" marT="0" marB="0">
                    <a:lnL>
                      <a:noFill/>
                    </a:lnL>
                    <a:lnR>
                      <a:noFill/>
                    </a:lnR>
                    <a:lnT>
                      <a:noFill/>
                    </a:lnT>
                    <a:lnB>
                      <a:noFill/>
                    </a:lnB>
                    <a:noFill/>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0:01:46</a:t>
                      </a:r>
                      <a:endParaRPr lang="zh-CN" sz="1800" b="1" kern="100" dirty="0">
                        <a:solidFill>
                          <a:schemeClr val="tx1"/>
                        </a:solidFill>
                        <a:latin typeface="+mj-lt"/>
                        <a:ea typeface="SimSun"/>
                        <a:cs typeface="Times New Roman"/>
                      </a:endParaRPr>
                    </a:p>
                  </a:txBody>
                  <a:tcPr marL="0" marR="0" marT="0" marB="0">
                    <a:lnL>
                      <a:noFill/>
                    </a:lnL>
                    <a:lnR>
                      <a:noFill/>
                    </a:lnR>
                    <a:lnT>
                      <a:noFill/>
                    </a:lnT>
                    <a:lnB>
                      <a:noFill/>
                    </a:lnB>
                    <a:noFill/>
                  </a:tcPr>
                </a:tc>
                <a:tc>
                  <a:txBody>
                    <a:bodyPr/>
                    <a:lstStyle/>
                    <a:p>
                      <a:endParaRPr lang="en-US" sz="1800"/>
                    </a:p>
                  </a:txBody>
                  <a:tcPr marL="0" marR="0" marT="0" marB="0">
                    <a:lnL>
                      <a:noFill/>
                    </a:lnL>
                    <a:lnR>
                      <a:noFill/>
                    </a:lnR>
                    <a:lnT>
                      <a:noFill/>
                    </a:lnT>
                    <a:lnB>
                      <a:noFill/>
                    </a:lnB>
                    <a:noFill/>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6</a:t>
                      </a:r>
                      <a:endParaRPr lang="zh-CN" sz="1800" b="1" kern="100" dirty="0">
                        <a:solidFill>
                          <a:schemeClr val="tx1"/>
                        </a:solidFill>
                        <a:latin typeface="+mj-lt"/>
                        <a:ea typeface="SimSun"/>
                        <a:cs typeface="Times New Roman"/>
                      </a:endParaRPr>
                    </a:p>
                  </a:txBody>
                  <a:tcPr marL="0" marR="214074" marT="0" marB="0">
                    <a:lnL>
                      <a:noFill/>
                    </a:lnL>
                    <a:lnR>
                      <a:noFill/>
                    </a:lnR>
                    <a:lnT>
                      <a:noFill/>
                    </a:lnT>
                    <a:lnB>
                      <a:noFill/>
                    </a:lnB>
                    <a:noFill/>
                  </a:tcPr>
                </a:tc>
              </a:tr>
              <a:tr h="359743">
                <a:tc>
                  <a:txBody>
                    <a:bodyPr/>
                    <a:lstStyle/>
                    <a:p>
                      <a:pPr indent="228600">
                        <a:lnSpc>
                          <a:spcPct val="115000"/>
                        </a:lnSpc>
                        <a:spcAft>
                          <a:spcPts val="0"/>
                        </a:spcAft>
                      </a:pPr>
                      <a:r>
                        <a:rPr lang="en-US" sz="1800" b="1" kern="100" dirty="0">
                          <a:solidFill>
                            <a:schemeClr val="tx1"/>
                          </a:solidFill>
                          <a:latin typeface="+mj-lt"/>
                          <a:ea typeface="SimSun"/>
                          <a:cs typeface="Times New Roman"/>
                        </a:rPr>
                        <a:t>Brown Swiss</a:t>
                      </a:r>
                      <a:endParaRPr lang="zh-CN" sz="1800" b="1" kern="100" dirty="0">
                        <a:solidFill>
                          <a:schemeClr val="tx1"/>
                        </a:solidFill>
                        <a:latin typeface="+mj-lt"/>
                        <a:ea typeface="SimSu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en-US" sz="1800" b="1" kern="100" dirty="0">
                          <a:solidFill>
                            <a:schemeClr val="tx1"/>
                          </a:solidFill>
                          <a:latin typeface="+mj-lt"/>
                          <a:ea typeface="SimSun"/>
                          <a:cs typeface="Times New Roman"/>
                        </a:rPr>
                        <a:t>00:00:13</a:t>
                      </a:r>
                      <a:endParaRPr lang="zh-CN" sz="1800" b="1" kern="100" dirty="0">
                        <a:solidFill>
                          <a:schemeClr val="tx1"/>
                        </a:solidFill>
                        <a:latin typeface="+mj-lt"/>
                        <a:ea typeface="SimSu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800"/>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0.03</a:t>
                      </a:r>
                      <a:endParaRPr lang="zh-CN" sz="1800" b="1" kern="100" dirty="0">
                        <a:solidFill>
                          <a:schemeClr val="tx1"/>
                        </a:solidFill>
                        <a:latin typeface="+mj-lt"/>
                        <a:ea typeface="SimSun"/>
                        <a:cs typeface="Times New Roman"/>
                      </a:endParaRPr>
                    </a:p>
                  </a:txBody>
                  <a:tcPr marL="0" marR="3753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endParaRPr lang="en-US" sz="1800" b="1" kern="100" dirty="0">
                        <a:solidFill>
                          <a:schemeClr val="tx1"/>
                        </a:solidFill>
                        <a:latin typeface="+mj-lt"/>
                        <a:ea typeface="SimSu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338</a:t>
                      </a:r>
                      <a:endParaRPr lang="zh-CN" sz="1800" b="1" kern="100" dirty="0">
                        <a:solidFill>
                          <a:schemeClr val="tx1"/>
                        </a:solidFill>
                        <a:latin typeface="+mj-lt"/>
                        <a:ea typeface="SimSun"/>
                        <a:cs typeface="Times New Roman"/>
                      </a:endParaRPr>
                    </a:p>
                  </a:txBody>
                  <a:tcPr marL="0" marR="642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ctr">
                        <a:lnSpc>
                          <a:spcPct val="115000"/>
                        </a:lnSpc>
                        <a:spcAft>
                          <a:spcPts val="0"/>
                        </a:spcAft>
                      </a:pPr>
                      <a:r>
                        <a:rPr lang="en-US" sz="1800" b="1" kern="100" dirty="0" smtClean="0">
                          <a:solidFill>
                            <a:schemeClr val="tx1"/>
                          </a:solidFill>
                          <a:latin typeface="+mj-lt"/>
                          <a:ea typeface="SimSun"/>
                          <a:cs typeface="Times New Roman"/>
                        </a:rPr>
                        <a:t>0:00:01</a:t>
                      </a:r>
                      <a:endParaRPr lang="zh-CN" sz="1800" b="1" kern="100" dirty="0">
                        <a:solidFill>
                          <a:schemeClr val="tx1"/>
                        </a:solidFill>
                        <a:latin typeface="+mj-lt"/>
                        <a:ea typeface="SimSu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800" dirty="0"/>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8600" algn="r">
                        <a:lnSpc>
                          <a:spcPct val="115000"/>
                        </a:lnSpc>
                        <a:spcAft>
                          <a:spcPts val="0"/>
                        </a:spcAft>
                      </a:pPr>
                      <a:r>
                        <a:rPr lang="en-US" sz="1800" b="1" kern="100" dirty="0">
                          <a:solidFill>
                            <a:schemeClr val="tx1"/>
                          </a:solidFill>
                          <a:latin typeface="+mj-lt"/>
                          <a:ea typeface="SimSun"/>
                          <a:cs typeface="Times New Roman"/>
                        </a:rPr>
                        <a:t>4</a:t>
                      </a:r>
                      <a:endParaRPr lang="zh-CN" sz="1800" b="1" kern="100" dirty="0">
                        <a:solidFill>
                          <a:schemeClr val="tx1"/>
                        </a:solidFill>
                        <a:latin typeface="+mj-lt"/>
                        <a:ea typeface="SimSun"/>
                        <a:cs typeface="Times New Roman"/>
                      </a:endParaRPr>
                    </a:p>
                  </a:txBody>
                  <a:tcPr marL="0" marR="21407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533400" y="1447800"/>
            <a:ext cx="7543800" cy="830263"/>
          </a:xfrm>
          <a:prstGeom prst="rect">
            <a:avLst/>
          </a:prstGeom>
        </p:spPr>
        <p:txBody>
          <a:bodyPr>
            <a:spAutoFit/>
          </a:bodyPr>
          <a:lstStyle/>
          <a:p>
            <a:pPr>
              <a:defRPr/>
            </a:pPr>
            <a:r>
              <a:rPr lang="en-US" sz="2400" b="1" dirty="0">
                <a:latin typeface="+mj-lt"/>
                <a:cs typeface="+mn-cs"/>
              </a:rPr>
              <a:t>Times and disk storage required to compute </a:t>
            </a:r>
            <a:r>
              <a:rPr lang="en-US" sz="2400" b="1" dirty="0">
                <a:solidFill>
                  <a:srgbClr val="00FF00"/>
                </a:solidFill>
                <a:latin typeface="+mj-lt"/>
                <a:cs typeface="+mn-cs"/>
              </a:rPr>
              <a:t>G</a:t>
            </a:r>
            <a:r>
              <a:rPr lang="en-US" sz="2400" b="1" dirty="0">
                <a:latin typeface="+mj-lt"/>
                <a:cs typeface="+mn-cs"/>
              </a:rPr>
              <a:t> for all animals or recalculate elements of </a:t>
            </a:r>
            <a:r>
              <a:rPr lang="en-US" sz="2400" b="1" dirty="0">
                <a:solidFill>
                  <a:srgbClr val="00FF00"/>
                </a:solidFill>
                <a:latin typeface="+mj-lt"/>
                <a:cs typeface="+mn-cs"/>
              </a:rPr>
              <a:t>G</a:t>
            </a:r>
            <a:r>
              <a:rPr lang="en-US" sz="2400" b="1" dirty="0">
                <a:latin typeface="+mj-lt"/>
                <a:cs typeface="+mn-cs"/>
              </a:rPr>
              <a:t> as needed</a:t>
            </a:r>
            <a:endParaRPr lang="zh-CN" altLang="en-US" sz="2400" b="1" dirty="0">
              <a:latin typeface="+mj-lt"/>
              <a:cs typeface="+mn-cs"/>
            </a:endParaRPr>
          </a:p>
        </p:txBody>
      </p:sp>
      <p:cxnSp>
        <p:nvCxnSpPr>
          <p:cNvPr id="5" name="Straight Connector 4"/>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Uses for genotypes</a:t>
            </a:r>
          </a:p>
        </p:txBody>
      </p:sp>
      <p:sp>
        <p:nvSpPr>
          <p:cNvPr id="14338" name="Content Placeholder 2"/>
          <p:cNvSpPr>
            <a:spLocks noGrp="1"/>
          </p:cNvSpPr>
          <p:nvPr>
            <p:ph idx="1"/>
          </p:nvPr>
        </p:nvSpPr>
        <p:spPr>
          <a:xfrm>
            <a:off x="455613" y="1371600"/>
            <a:ext cx="8226425" cy="4508500"/>
          </a:xfrm>
        </p:spPr>
        <p:txBody>
          <a:bodyPr/>
          <a:lstStyle/>
          <a:p>
            <a:pPr marL="319088" indent="-319088"/>
            <a:r>
              <a:rPr lang="en-US" smtClean="0"/>
              <a:t>Ancestor discovery within breeds</a:t>
            </a:r>
          </a:p>
          <a:p>
            <a:pPr marL="319088" indent="-319088"/>
            <a:r>
              <a:rPr lang="en-US" smtClean="0"/>
              <a:t>Inheritance tracking for chromosomes</a:t>
            </a:r>
          </a:p>
          <a:p>
            <a:pPr marL="319088" indent="-319088"/>
            <a:r>
              <a:rPr lang="en-US" smtClean="0"/>
              <a:t>Mating programs</a:t>
            </a:r>
          </a:p>
          <a:p>
            <a:pPr marL="593725" lvl="1"/>
            <a:r>
              <a:rPr lang="en-US" smtClean="0"/>
              <a:t>Genomic inbreeding, dominance</a:t>
            </a:r>
          </a:p>
          <a:p>
            <a:pPr marL="319088" indent="-319088"/>
            <a:r>
              <a:rPr lang="en-US" smtClean="0"/>
              <a:t>Fertility defects – haplotypes and QTLs</a:t>
            </a:r>
          </a:p>
          <a:p>
            <a:pPr marL="319088" indent="-319088"/>
            <a:r>
              <a:rPr lang="en-US" smtClean="0"/>
              <a:t>Breed composition of crossbreds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5613" y="182563"/>
            <a:ext cx="8226425" cy="554037"/>
          </a:xfrm>
        </p:spPr>
        <p:txBody>
          <a:bodyPr/>
          <a:lstStyle/>
          <a:p>
            <a:r>
              <a:rPr lang="en-US" smtClean="0"/>
              <a:t>Fertility and stillbirth defects</a:t>
            </a:r>
          </a:p>
        </p:txBody>
      </p:sp>
      <p:sp>
        <p:nvSpPr>
          <p:cNvPr id="35842" name="Content Placeholder 2"/>
          <p:cNvSpPr>
            <a:spLocks noGrp="1"/>
          </p:cNvSpPr>
          <p:nvPr>
            <p:ph idx="1"/>
          </p:nvPr>
        </p:nvSpPr>
        <p:spPr>
          <a:xfrm>
            <a:off x="455613" y="1371600"/>
            <a:ext cx="8226425" cy="4554538"/>
          </a:xfrm>
        </p:spPr>
        <p:txBody>
          <a:bodyPr/>
          <a:lstStyle/>
          <a:p>
            <a:pPr marL="319088" indent="-319088">
              <a:spcAft>
                <a:spcPts val="1200"/>
              </a:spcAft>
            </a:pPr>
            <a:r>
              <a:rPr lang="en-US" smtClean="0"/>
              <a:t>Track new defects by haplotype or gene test</a:t>
            </a:r>
          </a:p>
          <a:p>
            <a:pPr marL="593725" lvl="1">
              <a:spcAft>
                <a:spcPts val="1200"/>
              </a:spcAft>
            </a:pPr>
            <a:r>
              <a:rPr lang="en-US" sz="2000" smtClean="0"/>
              <a:t>Holstein		HH1, HH2, HH3, HH4 </a:t>
            </a:r>
            <a:r>
              <a:rPr lang="en-US" sz="2000" smtClean="0">
                <a:solidFill>
                  <a:schemeClr val="accent1"/>
                </a:solidFill>
              </a:rPr>
              <a:t>(Sebastien)</a:t>
            </a:r>
            <a:r>
              <a:rPr lang="en-US" sz="2000" smtClean="0"/>
              <a:t>, HH5</a:t>
            </a:r>
          </a:p>
          <a:p>
            <a:pPr marL="593725" lvl="1">
              <a:spcAft>
                <a:spcPts val="1200"/>
              </a:spcAft>
            </a:pPr>
            <a:r>
              <a:rPr lang="en-US" sz="2000" smtClean="0"/>
              <a:t>Brown Swiss	BH1, BH2 </a:t>
            </a:r>
            <a:r>
              <a:rPr lang="en-US" sz="2000" smtClean="0">
                <a:solidFill>
                  <a:schemeClr val="accent1"/>
                </a:solidFill>
              </a:rPr>
              <a:t>(Schwarzenbacher)</a:t>
            </a:r>
          </a:p>
          <a:p>
            <a:pPr marL="593725" lvl="1">
              <a:spcAft>
                <a:spcPts val="1200"/>
              </a:spcAft>
            </a:pPr>
            <a:r>
              <a:rPr lang="en-US" sz="2000" smtClean="0"/>
              <a:t>Jersey		JH1, Fertility1 </a:t>
            </a:r>
            <a:r>
              <a:rPr lang="en-US" sz="2000" smtClean="0">
                <a:solidFill>
                  <a:schemeClr val="accent1"/>
                </a:solidFill>
              </a:rPr>
              <a:t>(LIC)</a:t>
            </a:r>
          </a:p>
          <a:p>
            <a:pPr marL="593725" lvl="1">
              <a:spcAft>
                <a:spcPts val="1200"/>
              </a:spcAft>
            </a:pPr>
            <a:r>
              <a:rPr lang="en-US" sz="2000" smtClean="0"/>
              <a:t>Montbeliarde	MH1 and MH2 </a:t>
            </a:r>
            <a:r>
              <a:rPr lang="en-US" sz="2000" smtClean="0">
                <a:solidFill>
                  <a:schemeClr val="accent1"/>
                </a:solidFill>
              </a:rPr>
              <a:t>(Sebastien)</a:t>
            </a:r>
            <a:endParaRPr lang="en-US" sz="2000" smtClean="0"/>
          </a:p>
          <a:p>
            <a:pPr marL="593725" lvl="1">
              <a:spcAft>
                <a:spcPts val="1200"/>
              </a:spcAft>
            </a:pPr>
            <a:r>
              <a:rPr lang="en-US" sz="2000" smtClean="0"/>
              <a:t>Ayrshire		AH1</a:t>
            </a:r>
          </a:p>
          <a:p>
            <a:pPr marL="319088" indent="-319088">
              <a:spcAft>
                <a:spcPts val="1200"/>
              </a:spcAft>
            </a:pPr>
            <a:r>
              <a:rPr lang="en-US" smtClean="0"/>
              <a:t>Track previous defects by haplotype or test</a:t>
            </a:r>
          </a:p>
          <a:p>
            <a:pPr marL="593725" lvl="1">
              <a:spcAft>
                <a:spcPts val="1200"/>
              </a:spcAft>
            </a:pPr>
            <a:r>
              <a:rPr lang="en-US" sz="2000" smtClean="0">
                <a:solidFill>
                  <a:srgbClr val="FFFF00"/>
                </a:solidFill>
              </a:rPr>
              <a:t>BLAD, Brachyspina, CVM, DUMPS, Mulefoot, SDM, SMA, Weaver, etc.</a:t>
            </a:r>
          </a:p>
          <a:p>
            <a:pPr marL="593725" lvl="1">
              <a:spcAft>
                <a:spcPts val="1200"/>
              </a:spcAft>
            </a:pPr>
            <a:r>
              <a:rPr lang="en-US" sz="2000" smtClean="0"/>
              <a:t>Not included on early chips, can impute from markers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Economics of fertility defect </a:t>
            </a:r>
            <a:r>
              <a:rPr lang="en-US" smtClean="0">
                <a:solidFill>
                  <a:srgbClr val="FFFF00"/>
                </a:solidFill>
              </a:rPr>
              <a:t>HH1</a:t>
            </a:r>
          </a:p>
        </p:txBody>
      </p:sp>
      <p:sp>
        <p:nvSpPr>
          <p:cNvPr id="36866" name="Content Placeholder 2"/>
          <p:cNvSpPr>
            <a:spLocks noGrp="1"/>
          </p:cNvSpPr>
          <p:nvPr>
            <p:ph idx="1"/>
          </p:nvPr>
        </p:nvSpPr>
        <p:spPr>
          <a:xfrm>
            <a:off x="455613" y="1371600"/>
            <a:ext cx="8226425" cy="4940300"/>
          </a:xfrm>
        </p:spPr>
        <p:txBody>
          <a:bodyPr/>
          <a:lstStyle/>
          <a:p>
            <a:pPr marL="319088" indent="-319088"/>
            <a:r>
              <a:rPr lang="en-US" smtClean="0"/>
              <a:t>Pawnee Farm Arlinda Chief  </a:t>
            </a:r>
            <a:r>
              <a:rPr lang="en-US" smtClean="0">
                <a:solidFill>
                  <a:schemeClr val="accent1"/>
                </a:solidFill>
              </a:rPr>
              <a:t>(born 1962)</a:t>
            </a:r>
          </a:p>
          <a:p>
            <a:pPr marL="593725" lvl="1"/>
            <a:r>
              <a:rPr lang="en-US" smtClean="0"/>
              <a:t>Contributed 14% of global Holstein genes</a:t>
            </a:r>
          </a:p>
          <a:p>
            <a:pPr marL="593725" lvl="1"/>
            <a:r>
              <a:rPr lang="en-US" smtClean="0"/>
              <a:t>$25 billion value of increased milk yield</a:t>
            </a:r>
          </a:p>
          <a:p>
            <a:pPr marL="593725" lvl="1"/>
            <a:r>
              <a:rPr lang="en-US" smtClean="0"/>
              <a:t>$0.4 billion cost of </a:t>
            </a:r>
            <a:r>
              <a:rPr lang="en-US" smtClean="0">
                <a:solidFill>
                  <a:srgbClr val="FFFF00"/>
                </a:solidFill>
              </a:rPr>
              <a:t>HH1</a:t>
            </a:r>
            <a:r>
              <a:rPr lang="en-US" smtClean="0"/>
              <a:t> mid-term abortions</a:t>
            </a:r>
          </a:p>
          <a:p>
            <a:pPr marL="319088" indent="-319088"/>
            <a:r>
              <a:rPr lang="en-US" smtClean="0"/>
              <a:t>How many more fertility defects are there?</a:t>
            </a:r>
          </a:p>
          <a:p>
            <a:pPr marL="593725" lvl="1"/>
            <a:r>
              <a:rPr lang="en-US" smtClean="0"/>
              <a:t>Average 0.2 / animal based on inbreeding depression </a:t>
            </a:r>
            <a:r>
              <a:rPr lang="en-US" sz="2400" smtClean="0">
                <a:solidFill>
                  <a:schemeClr val="accent1"/>
                </a:solidFill>
              </a:rPr>
              <a:t>(VanRaden and Miller, 2006 JDS)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Haplotype tests, then lab tests</a:t>
            </a:r>
          </a:p>
        </p:txBody>
      </p:sp>
      <p:graphicFrame>
        <p:nvGraphicFramePr>
          <p:cNvPr id="4" name="Content Placeholder 3"/>
          <p:cNvGraphicFramePr>
            <a:graphicFrameLocks noGrp="1"/>
          </p:cNvGraphicFramePr>
          <p:nvPr>
            <p:ph idx="1"/>
          </p:nvPr>
        </p:nvGraphicFramePr>
        <p:xfrm>
          <a:off x="455613" y="1371600"/>
          <a:ext cx="8226425" cy="3200400"/>
        </p:xfrm>
        <a:graphic>
          <a:graphicData uri="http://schemas.openxmlformats.org/drawingml/2006/table">
            <a:tbl>
              <a:tblPr firstRow="1" bandRow="1">
                <a:tableStyleId>{2D5ABB26-0587-4C30-8999-92F81FD0307C}</a:tableStyleId>
              </a:tblPr>
              <a:tblGrid>
                <a:gridCol w="2604219"/>
                <a:gridCol w="1368152"/>
                <a:gridCol w="1296144"/>
                <a:gridCol w="1312625"/>
                <a:gridCol w="1645285"/>
              </a:tblGrid>
              <a:tr h="370840">
                <a:tc>
                  <a:txBody>
                    <a:bodyPr/>
                    <a:lstStyle/>
                    <a:p>
                      <a:endParaRPr lang="en-US" sz="2400" b="1" dirty="0">
                        <a:solidFill>
                          <a:srgbClr val="FFFF00"/>
                        </a:solidFill>
                      </a:endParaRPr>
                    </a:p>
                  </a:txBody>
                  <a:tcPr/>
                </a:tc>
                <a:tc gridSpan="2">
                  <a:txBody>
                    <a:bodyPr/>
                    <a:lstStyle/>
                    <a:p>
                      <a:pPr algn="ctr"/>
                      <a:r>
                        <a:rPr lang="en-US" sz="2400" b="1" dirty="0" smtClean="0">
                          <a:solidFill>
                            <a:srgbClr val="FFFF00"/>
                          </a:solidFill>
                        </a:rPr>
                        <a:t>Frequency</a:t>
                      </a:r>
                      <a:endParaRPr lang="en-US" sz="2400" b="1" dirty="0">
                        <a:solidFill>
                          <a:srgbClr val="FFFF00"/>
                        </a:solidFill>
                      </a:endParaRPr>
                    </a:p>
                  </a:txBody>
                  <a:tcPr/>
                </a:tc>
                <a:tc hMerge="1">
                  <a:txBody>
                    <a:bodyPr/>
                    <a:lstStyle/>
                    <a:p>
                      <a:endParaRPr lang="en-US" dirty="0"/>
                    </a:p>
                  </a:txBody>
                  <a:tcPr/>
                </a:tc>
                <a:tc gridSpan="2">
                  <a:txBody>
                    <a:bodyPr/>
                    <a:lstStyle/>
                    <a:p>
                      <a:pPr algn="ctr"/>
                      <a:r>
                        <a:rPr lang="en-US" sz="2400" b="1" dirty="0" smtClean="0">
                          <a:solidFill>
                            <a:srgbClr val="FFFF00"/>
                          </a:solidFill>
                        </a:rPr>
                        <a:t>Lab tests</a:t>
                      </a:r>
                      <a:r>
                        <a:rPr lang="en-US" sz="2400" b="1" baseline="30000" dirty="0" smtClean="0">
                          <a:solidFill>
                            <a:srgbClr val="FFFF00"/>
                          </a:solidFill>
                        </a:rPr>
                        <a:t>1</a:t>
                      </a:r>
                      <a:endParaRPr lang="en-US" sz="2400" b="1" baseline="30000" dirty="0">
                        <a:solidFill>
                          <a:srgbClr val="FFFF00"/>
                        </a:solidFill>
                      </a:endParaRPr>
                    </a:p>
                  </a:txBody>
                  <a:tcPr/>
                </a:tc>
                <a:tc hMerge="1">
                  <a:txBody>
                    <a:bodyPr/>
                    <a:lstStyle/>
                    <a:p>
                      <a:endParaRPr lang="en-US" dirty="0"/>
                    </a:p>
                  </a:txBody>
                  <a:tcPr/>
                </a:tc>
              </a:tr>
              <a:tr h="370840">
                <a:tc>
                  <a:txBody>
                    <a:bodyPr/>
                    <a:lstStyle/>
                    <a:p>
                      <a:r>
                        <a:rPr lang="en-US" sz="2400" b="1" dirty="0" smtClean="0">
                          <a:solidFill>
                            <a:srgbClr val="FFFF00"/>
                          </a:solidFill>
                        </a:rPr>
                        <a:t>Genotypes</a:t>
                      </a:r>
                      <a:r>
                        <a:rPr lang="en-US" sz="2400" b="1" baseline="0" dirty="0" smtClean="0">
                          <a:solidFill>
                            <a:srgbClr val="FFFF00"/>
                          </a:solidFill>
                        </a:rPr>
                        <a:t> </a:t>
                      </a:r>
                      <a:endParaRPr lang="en-US" sz="2400" b="1" dirty="0">
                        <a:solidFill>
                          <a:srgbClr val="FFFF00"/>
                        </a:solidFill>
                      </a:endParaRPr>
                    </a:p>
                  </a:txBody>
                  <a:tcPr/>
                </a:tc>
                <a:tc>
                  <a:txBody>
                    <a:bodyPr/>
                    <a:lstStyle/>
                    <a:p>
                      <a:pPr algn="ctr"/>
                      <a:r>
                        <a:rPr lang="en-US" sz="2400" b="1" dirty="0" smtClean="0">
                          <a:solidFill>
                            <a:srgbClr val="FFFF00"/>
                          </a:solidFill>
                        </a:rPr>
                        <a:t>JH1</a:t>
                      </a:r>
                      <a:endParaRPr lang="en-US" sz="2400" b="1" dirty="0">
                        <a:solidFill>
                          <a:srgbClr val="FFFF00"/>
                        </a:solidFill>
                      </a:endParaRPr>
                    </a:p>
                  </a:txBody>
                  <a:tcPr/>
                </a:tc>
                <a:tc>
                  <a:txBody>
                    <a:bodyPr/>
                    <a:lstStyle/>
                    <a:p>
                      <a:pPr algn="ctr"/>
                      <a:r>
                        <a:rPr lang="en-US" sz="2400" b="1" dirty="0" smtClean="0">
                          <a:solidFill>
                            <a:srgbClr val="FFFF00"/>
                          </a:solidFill>
                        </a:rPr>
                        <a:t>HH1</a:t>
                      </a:r>
                      <a:endParaRPr lang="en-US" sz="2400" b="1" dirty="0">
                        <a:solidFill>
                          <a:srgbClr val="FFFF00"/>
                        </a:solidFill>
                      </a:endParaRPr>
                    </a:p>
                  </a:txBody>
                  <a:tcPr/>
                </a:tc>
                <a:tc>
                  <a:txBody>
                    <a:bodyPr/>
                    <a:lstStyle/>
                    <a:p>
                      <a:pPr algn="ctr"/>
                      <a:r>
                        <a:rPr lang="en-US" sz="2400" b="1" dirty="0" smtClean="0">
                          <a:solidFill>
                            <a:srgbClr val="FFFF00"/>
                          </a:solidFill>
                        </a:rPr>
                        <a:t>JH1</a:t>
                      </a:r>
                      <a:endParaRPr lang="en-US" sz="2400" b="1" dirty="0">
                        <a:solidFill>
                          <a:srgbClr val="FFFF00"/>
                        </a:solidFill>
                      </a:endParaRPr>
                    </a:p>
                  </a:txBody>
                  <a:tcPr/>
                </a:tc>
                <a:tc>
                  <a:txBody>
                    <a:bodyPr/>
                    <a:lstStyle/>
                    <a:p>
                      <a:pPr algn="ctr"/>
                      <a:r>
                        <a:rPr lang="en-US" sz="2400" b="1" dirty="0" smtClean="0">
                          <a:solidFill>
                            <a:srgbClr val="FFFF00"/>
                          </a:solidFill>
                        </a:rPr>
                        <a:t>HH1</a:t>
                      </a:r>
                      <a:endParaRPr lang="en-US" sz="2400" b="1" dirty="0">
                        <a:solidFill>
                          <a:srgbClr val="FFFF00"/>
                        </a:solidFill>
                      </a:endParaRPr>
                    </a:p>
                  </a:txBody>
                  <a:tcPr/>
                </a:tc>
              </a:tr>
              <a:tr h="370840">
                <a:tc>
                  <a:txBody>
                    <a:bodyPr/>
                    <a:lstStyle/>
                    <a:p>
                      <a:r>
                        <a:rPr lang="en-US" sz="2400" b="1" dirty="0" smtClean="0"/>
                        <a:t>Normal</a:t>
                      </a:r>
                      <a:endParaRPr lang="en-US" sz="2400" b="1" dirty="0"/>
                    </a:p>
                  </a:txBody>
                  <a:tcPr/>
                </a:tc>
                <a:tc>
                  <a:txBody>
                    <a:bodyPr/>
                    <a:lstStyle/>
                    <a:p>
                      <a:pPr algn="ctr"/>
                      <a:r>
                        <a:rPr lang="en-US" sz="2400" b="1" dirty="0" smtClean="0"/>
                        <a:t>76.5</a:t>
                      </a:r>
                      <a:endParaRPr lang="en-US" sz="2400" b="1" dirty="0"/>
                    </a:p>
                  </a:txBody>
                  <a:tcPr/>
                </a:tc>
                <a:tc>
                  <a:txBody>
                    <a:bodyPr/>
                    <a:lstStyle/>
                    <a:p>
                      <a:pPr algn="ctr"/>
                      <a:r>
                        <a:rPr lang="en-US" sz="2400" b="1" dirty="0" smtClean="0"/>
                        <a:t>97.2</a:t>
                      </a:r>
                      <a:endParaRPr lang="en-US" sz="2400" b="1" dirty="0"/>
                    </a:p>
                  </a:txBody>
                  <a:tcPr/>
                </a:tc>
                <a:tc>
                  <a:txBody>
                    <a:bodyPr/>
                    <a:lstStyle/>
                    <a:p>
                      <a:pPr algn="ctr"/>
                      <a:r>
                        <a:rPr lang="en-US" sz="2400" b="1" dirty="0" smtClean="0"/>
                        <a:t>9,867</a:t>
                      </a:r>
                      <a:endParaRPr lang="en-US" sz="2400" b="1" dirty="0"/>
                    </a:p>
                  </a:txBody>
                  <a:tcPr/>
                </a:tc>
                <a:tc>
                  <a:txBody>
                    <a:bodyPr/>
                    <a:lstStyle/>
                    <a:p>
                      <a:pPr algn="ctr"/>
                      <a:r>
                        <a:rPr lang="en-US" sz="2400" b="1" dirty="0" smtClean="0"/>
                        <a:t>113,792</a:t>
                      </a:r>
                      <a:endParaRPr lang="en-US" sz="2400" b="1" dirty="0"/>
                    </a:p>
                  </a:txBody>
                  <a:tcPr/>
                </a:tc>
              </a:tr>
              <a:tr h="370840">
                <a:tc>
                  <a:txBody>
                    <a:bodyPr/>
                    <a:lstStyle/>
                    <a:p>
                      <a:r>
                        <a:rPr lang="en-US" sz="2400" b="1" dirty="0" smtClean="0"/>
                        <a:t>Carrier</a:t>
                      </a:r>
                      <a:endParaRPr lang="en-US" sz="2400" b="1" dirty="0"/>
                    </a:p>
                  </a:txBody>
                  <a:tcPr/>
                </a:tc>
                <a:tc>
                  <a:txBody>
                    <a:bodyPr/>
                    <a:lstStyle/>
                    <a:p>
                      <a:pPr algn="ctr"/>
                      <a:r>
                        <a:rPr lang="en-US" sz="2400" b="1" dirty="0" smtClean="0"/>
                        <a:t>21.3</a:t>
                      </a:r>
                      <a:endParaRPr lang="en-US" sz="2400" b="1" dirty="0"/>
                    </a:p>
                  </a:txBody>
                  <a:tcPr/>
                </a:tc>
                <a:tc>
                  <a:txBody>
                    <a:bodyPr/>
                    <a:lstStyle/>
                    <a:p>
                      <a:pPr algn="ctr"/>
                      <a:r>
                        <a:rPr lang="en-US" sz="2400" b="1" dirty="0" smtClean="0"/>
                        <a:t>2.4</a:t>
                      </a:r>
                      <a:endParaRPr lang="en-US" sz="2400" b="1" dirty="0"/>
                    </a:p>
                  </a:txBody>
                  <a:tcPr/>
                </a:tc>
                <a:tc>
                  <a:txBody>
                    <a:bodyPr/>
                    <a:lstStyle/>
                    <a:p>
                      <a:pPr algn="ctr"/>
                      <a:r>
                        <a:rPr lang="en-US" sz="2400" b="1" dirty="0" smtClean="0"/>
                        <a:t>2,750</a:t>
                      </a:r>
                      <a:endParaRPr lang="en-US" sz="2400" b="1" dirty="0"/>
                    </a:p>
                  </a:txBody>
                  <a:tcPr/>
                </a:tc>
                <a:tc>
                  <a:txBody>
                    <a:bodyPr/>
                    <a:lstStyle/>
                    <a:p>
                      <a:pPr algn="ctr"/>
                      <a:r>
                        <a:rPr lang="en-US" sz="2400" b="1" dirty="0" smtClean="0"/>
                        <a:t>2,793</a:t>
                      </a:r>
                      <a:endParaRPr lang="en-US" sz="2400" b="1" dirty="0"/>
                    </a:p>
                  </a:txBody>
                  <a:tcPr/>
                </a:tc>
              </a:tr>
              <a:tr h="370840">
                <a:tc>
                  <a:txBody>
                    <a:bodyPr/>
                    <a:lstStyle/>
                    <a:p>
                      <a:r>
                        <a:rPr lang="en-US" sz="2400" b="1" dirty="0" smtClean="0"/>
                        <a:t>Homozygous</a:t>
                      </a:r>
                      <a:endParaRPr lang="en-US" sz="2400" b="1" dirty="0"/>
                    </a:p>
                  </a:txBody>
                  <a:tcPr/>
                </a:tc>
                <a:tc>
                  <a:txBody>
                    <a:bodyPr/>
                    <a:lstStyle/>
                    <a:p>
                      <a:pPr algn="ctr"/>
                      <a:r>
                        <a:rPr lang="en-US" sz="2400" b="1" dirty="0" smtClean="0"/>
                        <a:t>0.0</a:t>
                      </a:r>
                      <a:endParaRPr lang="en-US" sz="2400" b="1" dirty="0"/>
                    </a:p>
                  </a:txBody>
                  <a:tcPr/>
                </a:tc>
                <a:tc>
                  <a:txBody>
                    <a:bodyPr/>
                    <a:lstStyle/>
                    <a:p>
                      <a:pPr algn="ctr"/>
                      <a:r>
                        <a:rPr lang="en-US" sz="2400" b="1" dirty="0" smtClean="0"/>
                        <a:t>0.0</a:t>
                      </a:r>
                      <a:endParaRPr lang="en-US" sz="2400" b="1" dirty="0"/>
                    </a:p>
                  </a:txBody>
                  <a:tcPr/>
                </a:tc>
                <a:tc>
                  <a:txBody>
                    <a:bodyPr/>
                    <a:lstStyle/>
                    <a:p>
                      <a:pPr algn="ctr"/>
                      <a:r>
                        <a:rPr lang="en-US" sz="2400" b="1" dirty="0" smtClean="0"/>
                        <a:t>0</a:t>
                      </a:r>
                      <a:endParaRPr lang="en-US" sz="2400" b="1" dirty="0"/>
                    </a:p>
                  </a:txBody>
                  <a:tcPr/>
                </a:tc>
                <a:tc>
                  <a:txBody>
                    <a:bodyPr/>
                    <a:lstStyle/>
                    <a:p>
                      <a:pPr algn="ctr"/>
                      <a:r>
                        <a:rPr lang="en-US" sz="2400" b="1" dirty="0" smtClean="0"/>
                        <a:t>0</a:t>
                      </a:r>
                      <a:endParaRPr lang="en-US" sz="2400" b="1" dirty="0"/>
                    </a:p>
                  </a:txBody>
                  <a:tcPr/>
                </a:tc>
              </a:tr>
              <a:tr h="370840">
                <a:tc>
                  <a:txBody>
                    <a:bodyPr/>
                    <a:lstStyle/>
                    <a:p>
                      <a:r>
                        <a:rPr lang="en-US" sz="2400" b="1" dirty="0" smtClean="0">
                          <a:solidFill>
                            <a:schemeClr val="accent1"/>
                          </a:solidFill>
                        </a:rPr>
                        <a:t>No call</a:t>
                      </a:r>
                      <a:endParaRPr lang="en-US" sz="2400" b="1" dirty="0">
                        <a:solidFill>
                          <a:schemeClr val="accent1"/>
                        </a:solidFill>
                      </a:endParaRPr>
                    </a:p>
                  </a:txBody>
                  <a:tcPr/>
                </a:tc>
                <a:tc>
                  <a:txBody>
                    <a:bodyPr/>
                    <a:lstStyle/>
                    <a:p>
                      <a:pPr algn="ctr"/>
                      <a:r>
                        <a:rPr lang="en-US" sz="2400" b="1" dirty="0" smtClean="0">
                          <a:solidFill>
                            <a:schemeClr val="accent1"/>
                          </a:solidFill>
                        </a:rPr>
                        <a:t>2.1</a:t>
                      </a:r>
                      <a:endParaRPr lang="en-US" sz="2400" b="1" dirty="0">
                        <a:solidFill>
                          <a:schemeClr val="accent1"/>
                        </a:solidFill>
                      </a:endParaRPr>
                    </a:p>
                  </a:txBody>
                  <a:tcPr/>
                </a:tc>
                <a:tc>
                  <a:txBody>
                    <a:bodyPr/>
                    <a:lstStyle/>
                    <a:p>
                      <a:pPr algn="ctr"/>
                      <a:r>
                        <a:rPr lang="en-US" sz="2400" b="1" dirty="0" smtClean="0">
                          <a:solidFill>
                            <a:schemeClr val="accent1"/>
                          </a:solidFill>
                        </a:rPr>
                        <a:t>0.4</a:t>
                      </a:r>
                      <a:endParaRPr lang="en-US" sz="2400" b="1" dirty="0">
                        <a:solidFill>
                          <a:schemeClr val="accent1"/>
                        </a:solidFill>
                      </a:endParaRPr>
                    </a:p>
                  </a:txBody>
                  <a:tcPr/>
                </a:tc>
                <a:tc>
                  <a:txBody>
                    <a:bodyPr/>
                    <a:lstStyle/>
                    <a:p>
                      <a:pPr algn="ctr"/>
                      <a:r>
                        <a:rPr lang="en-US" sz="2400" b="1" dirty="0" smtClean="0">
                          <a:solidFill>
                            <a:schemeClr val="accent1"/>
                          </a:solidFill>
                        </a:rPr>
                        <a:t>276</a:t>
                      </a:r>
                      <a:endParaRPr lang="en-US" sz="2400" b="1" dirty="0">
                        <a:solidFill>
                          <a:schemeClr val="accent1"/>
                        </a:solidFill>
                      </a:endParaRPr>
                    </a:p>
                  </a:txBody>
                  <a:tcPr/>
                </a:tc>
                <a:tc>
                  <a:txBody>
                    <a:bodyPr/>
                    <a:lstStyle/>
                    <a:p>
                      <a:pPr algn="ctr"/>
                      <a:r>
                        <a:rPr lang="en-US" sz="2400" b="1" dirty="0" smtClean="0">
                          <a:solidFill>
                            <a:schemeClr val="accent1"/>
                          </a:solidFill>
                        </a:rPr>
                        <a:t>464</a:t>
                      </a:r>
                      <a:endParaRPr lang="en-US" sz="2400" b="1" dirty="0">
                        <a:solidFill>
                          <a:schemeClr val="accent1"/>
                        </a:solidFill>
                      </a:endParaRPr>
                    </a:p>
                  </a:txBody>
                  <a:tcPr/>
                </a:tc>
              </a:tr>
              <a:tr h="370840">
                <a:tc>
                  <a:txBody>
                    <a:bodyPr/>
                    <a:lstStyle/>
                    <a:p>
                      <a:r>
                        <a:rPr lang="en-US" sz="2400" b="1" dirty="0" smtClean="0"/>
                        <a:t>Total </a:t>
                      </a:r>
                      <a:endParaRPr lang="en-US" sz="2400" b="1" dirty="0"/>
                    </a:p>
                  </a:txBody>
                  <a:tcPr/>
                </a:tc>
                <a:tc>
                  <a:txBody>
                    <a:bodyPr/>
                    <a:lstStyle/>
                    <a:p>
                      <a:pPr algn="ctr"/>
                      <a:r>
                        <a:rPr lang="en-US" sz="2400" b="1" dirty="0" smtClean="0"/>
                        <a:t>100.0</a:t>
                      </a:r>
                      <a:endParaRPr lang="en-US" sz="2400" b="1" dirty="0"/>
                    </a:p>
                  </a:txBody>
                  <a:tcPr/>
                </a:tc>
                <a:tc>
                  <a:txBody>
                    <a:bodyPr/>
                    <a:lstStyle/>
                    <a:p>
                      <a:pPr algn="ctr"/>
                      <a:r>
                        <a:rPr lang="en-US" sz="2400" b="1" dirty="0" smtClean="0"/>
                        <a:t>100.0</a:t>
                      </a:r>
                      <a:endParaRPr lang="en-US" sz="2400" b="1" dirty="0"/>
                    </a:p>
                  </a:txBody>
                  <a:tcPr/>
                </a:tc>
                <a:tc>
                  <a:txBody>
                    <a:bodyPr/>
                    <a:lstStyle/>
                    <a:p>
                      <a:pPr algn="ctr"/>
                      <a:r>
                        <a:rPr lang="en-US" sz="2400" b="1" dirty="0" smtClean="0"/>
                        <a:t>12,893</a:t>
                      </a:r>
                      <a:endParaRPr lang="en-US" sz="2400" b="1" dirty="0"/>
                    </a:p>
                  </a:txBody>
                  <a:tcPr/>
                </a:tc>
                <a:tc>
                  <a:txBody>
                    <a:bodyPr/>
                    <a:lstStyle/>
                    <a:p>
                      <a:pPr algn="ctr"/>
                      <a:r>
                        <a:rPr lang="en-US" sz="2400" b="1" dirty="0" smtClean="0"/>
                        <a:t>117,049</a:t>
                      </a:r>
                      <a:endParaRPr lang="en-US" sz="2400" b="1" dirty="0"/>
                    </a:p>
                  </a:txBody>
                  <a:tcPr/>
                </a:tc>
              </a:tr>
            </a:tbl>
          </a:graphicData>
        </a:graphic>
      </p:graphicFrame>
      <p:sp>
        <p:nvSpPr>
          <p:cNvPr id="37924" name="TextBox 4"/>
          <p:cNvSpPr txBox="1">
            <a:spLocks noChangeArrowheads="1"/>
          </p:cNvSpPr>
          <p:nvPr/>
        </p:nvSpPr>
        <p:spPr bwMode="auto">
          <a:xfrm>
            <a:off x="539750" y="5157788"/>
            <a:ext cx="7920038" cy="708025"/>
          </a:xfrm>
          <a:prstGeom prst="rect">
            <a:avLst/>
          </a:prstGeom>
          <a:noFill/>
          <a:ln w="9525">
            <a:noFill/>
            <a:miter lim="800000"/>
            <a:headEnd/>
            <a:tailEnd/>
          </a:ln>
        </p:spPr>
        <p:txBody>
          <a:bodyPr>
            <a:spAutoFit/>
          </a:bodyPr>
          <a:lstStyle/>
          <a:p>
            <a:r>
              <a:rPr lang="en-US" sz="2000" b="1" baseline="30000">
                <a:solidFill>
                  <a:srgbClr val="FFFF00"/>
                </a:solidFill>
              </a:rPr>
              <a:t>1</a:t>
            </a:r>
            <a:r>
              <a:rPr lang="en-US" sz="2000" b="1">
                <a:solidFill>
                  <a:srgbClr val="FFFF00"/>
                </a:solidFill>
              </a:rPr>
              <a:t>Data from the Geneseek Genomic Profiler (GGP) and GGP-HD for causative mutations (JH1 = CWC15 and HH1 = APAF1)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455613" y="182563"/>
            <a:ext cx="8226425" cy="554037"/>
          </a:xfrm>
        </p:spPr>
        <p:txBody>
          <a:bodyPr/>
          <a:lstStyle/>
          <a:p>
            <a:r>
              <a:rPr lang="en-US" smtClean="0"/>
              <a:t>Jay Lush, 1948 </a:t>
            </a:r>
            <a:r>
              <a:rPr lang="en-US" sz="2400" smtClean="0">
                <a:solidFill>
                  <a:srgbClr val="FFFF00"/>
                </a:solidFill>
              </a:rPr>
              <a:t>(The Genetics of Populations) </a:t>
            </a:r>
          </a:p>
        </p:txBody>
      </p:sp>
      <p:sp>
        <p:nvSpPr>
          <p:cNvPr id="55299" name="Content Placeholder 2"/>
          <p:cNvSpPr>
            <a:spLocks noGrp="1"/>
          </p:cNvSpPr>
          <p:nvPr>
            <p:ph idx="4294967295"/>
          </p:nvPr>
        </p:nvSpPr>
        <p:spPr>
          <a:xfrm>
            <a:off x="455613" y="1371600"/>
            <a:ext cx="8226425" cy="3446463"/>
          </a:xfrm>
        </p:spPr>
        <p:txBody>
          <a:bodyPr/>
          <a:lstStyle/>
          <a:p>
            <a:pPr marL="319088" indent="-319088">
              <a:spcAft>
                <a:spcPts val="3000"/>
              </a:spcAft>
            </a:pPr>
            <a:r>
              <a:rPr lang="en-US" smtClean="0"/>
              <a:t>“The rapid rate at which genes have been found in each species, whenever people started to study it genetically, and the fact that in most of these species the rate of finding new genes actually seemed to increase with continued study until so many genes were known that interest in keeping stocks of each new one waned.” </a:t>
            </a:r>
            <a:r>
              <a:rPr lang="en-US" smtClean="0">
                <a:solidFill>
                  <a:schemeClr val="accent1"/>
                </a:solidFill>
              </a:rPr>
              <a:t>(p. 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85738" y="182563"/>
            <a:ext cx="8958262" cy="492125"/>
          </a:xfrm>
        </p:spPr>
        <p:txBody>
          <a:bodyPr/>
          <a:lstStyle/>
          <a:p>
            <a:r>
              <a:rPr lang="en-US" sz="3200" smtClean="0"/>
              <a:t>Predict breed and breed composition</a:t>
            </a:r>
          </a:p>
        </p:txBody>
      </p:sp>
      <p:sp>
        <p:nvSpPr>
          <p:cNvPr id="38914" name="Rectangle 3"/>
          <p:cNvSpPr>
            <a:spLocks noGrp="1" noChangeArrowheads="1"/>
          </p:cNvSpPr>
          <p:nvPr>
            <p:ph type="body" idx="1"/>
          </p:nvPr>
        </p:nvSpPr>
        <p:spPr>
          <a:xfrm>
            <a:off x="455613" y="1233488"/>
            <a:ext cx="8226425" cy="1677987"/>
          </a:xfrm>
        </p:spPr>
        <p:txBody>
          <a:bodyPr/>
          <a:lstStyle/>
          <a:p>
            <a:pPr marL="319088" indent="-319088"/>
            <a:r>
              <a:rPr lang="en-US" smtClean="0"/>
              <a:t>Used purebred Holsteins, Jerseys, and Brown Swiss genotypes to develop equations</a:t>
            </a:r>
          </a:p>
          <a:p>
            <a:pPr marL="319088" indent="-319088"/>
            <a:r>
              <a:rPr lang="en-US" smtClean="0"/>
              <a:t>Predict breed fractions for crossbred animals</a:t>
            </a:r>
          </a:p>
        </p:txBody>
      </p:sp>
      <p:pic>
        <p:nvPicPr>
          <p:cNvPr id="38915" name="Picture 4" descr="bwisscow"/>
          <p:cNvPicPr>
            <a:picLocks noChangeAspect="1" noChangeArrowheads="1"/>
          </p:cNvPicPr>
          <p:nvPr/>
        </p:nvPicPr>
        <p:blipFill>
          <a:blip r:embed="rId2" cstate="print"/>
          <a:srcRect/>
          <a:stretch>
            <a:fillRect/>
          </a:stretch>
        </p:blipFill>
        <p:spPr bwMode="auto">
          <a:xfrm>
            <a:off x="3198813" y="3776663"/>
            <a:ext cx="2462212" cy="1692275"/>
          </a:xfrm>
          <a:prstGeom prst="rect">
            <a:avLst/>
          </a:prstGeom>
          <a:noFill/>
          <a:ln w="9525">
            <a:noFill/>
            <a:miter lim="800000"/>
            <a:headEnd/>
            <a:tailEnd/>
          </a:ln>
        </p:spPr>
      </p:pic>
      <p:pic>
        <p:nvPicPr>
          <p:cNvPr id="38916" name="Picture 5" descr="holsteincow"/>
          <p:cNvPicPr>
            <a:picLocks noChangeAspect="1" noChangeArrowheads="1"/>
          </p:cNvPicPr>
          <p:nvPr/>
        </p:nvPicPr>
        <p:blipFill>
          <a:blip r:embed="rId3" cstate="print"/>
          <a:srcRect/>
          <a:stretch>
            <a:fillRect/>
          </a:stretch>
        </p:blipFill>
        <p:spPr bwMode="auto">
          <a:xfrm>
            <a:off x="134938" y="3787775"/>
            <a:ext cx="2349500" cy="1652588"/>
          </a:xfrm>
          <a:prstGeom prst="rect">
            <a:avLst/>
          </a:prstGeom>
          <a:noFill/>
          <a:ln w="9525">
            <a:noFill/>
            <a:miter lim="800000"/>
            <a:headEnd/>
            <a:tailEnd/>
          </a:ln>
        </p:spPr>
      </p:pic>
      <p:pic>
        <p:nvPicPr>
          <p:cNvPr id="38917" name="Picture 7" descr="jerseycow"/>
          <p:cNvPicPr>
            <a:picLocks noChangeAspect="1" noChangeArrowheads="1"/>
          </p:cNvPicPr>
          <p:nvPr/>
        </p:nvPicPr>
        <p:blipFill>
          <a:blip r:embed="rId4" cstate="print"/>
          <a:srcRect/>
          <a:stretch>
            <a:fillRect/>
          </a:stretch>
        </p:blipFill>
        <p:spPr bwMode="auto">
          <a:xfrm>
            <a:off x="6372225" y="3749675"/>
            <a:ext cx="2308225"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Predict breed composition as a ‘trait’</a:t>
            </a:r>
          </a:p>
        </p:txBody>
      </p:sp>
      <p:sp>
        <p:nvSpPr>
          <p:cNvPr id="39938" name="Rectangle 3"/>
          <p:cNvSpPr>
            <a:spLocks noGrp="1" noChangeArrowheads="1"/>
          </p:cNvSpPr>
          <p:nvPr>
            <p:ph type="body" sz="half" idx="1"/>
          </p:nvPr>
        </p:nvSpPr>
        <p:spPr>
          <a:xfrm>
            <a:off x="455613" y="1233488"/>
            <a:ext cx="7580312" cy="2370137"/>
          </a:xfrm>
        </p:spPr>
        <p:txBody>
          <a:bodyPr/>
          <a:lstStyle/>
          <a:p>
            <a:r>
              <a:rPr lang="en-US" sz="2400" smtClean="0"/>
              <a:t>Y- variable was breed of animal</a:t>
            </a:r>
          </a:p>
          <a:p>
            <a:pPr lvl="1"/>
            <a:r>
              <a:rPr lang="en-US" sz="2400" smtClean="0"/>
              <a:t>A Holstein would receive a 1 in the Holstein analysis and a 0 in the Jersey and Brown Swiss analyses</a:t>
            </a:r>
          </a:p>
          <a:p>
            <a:pPr>
              <a:buFont typeface="Monotype Sorts" pitchFamily="2" charset="2"/>
              <a:buNone/>
            </a:pPr>
            <a:endParaRPr lang="en-US" sz="1800" smtClean="0"/>
          </a:p>
        </p:txBody>
      </p:sp>
      <p:graphicFrame>
        <p:nvGraphicFramePr>
          <p:cNvPr id="1325104" name="Group 48"/>
          <p:cNvGraphicFramePr>
            <a:graphicFrameLocks noGrp="1"/>
          </p:cNvGraphicFramePr>
          <p:nvPr>
            <p:ph sz="half" idx="2"/>
          </p:nvPr>
        </p:nvGraphicFramePr>
        <p:xfrm>
          <a:off x="827088" y="3284538"/>
          <a:ext cx="7529512" cy="2265362"/>
        </p:xfrm>
        <a:graphic>
          <a:graphicData uri="http://schemas.openxmlformats.org/drawingml/2006/table">
            <a:tbl>
              <a:tblPr/>
              <a:tblGrid>
                <a:gridCol w="1882775"/>
                <a:gridCol w="1882775"/>
                <a:gridCol w="1881188"/>
                <a:gridCol w="1882775"/>
              </a:tblGrid>
              <a:tr h="481013">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Animal Breed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Holstein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Jersey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BSW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HOL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JER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BSW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smtClean="0">
                          <a:ln>
                            <a:noFill/>
                          </a:ln>
                          <a:solidFill>
                            <a:schemeClr val="tx1"/>
                          </a:solidFill>
                          <a:effectLst/>
                          <a:latin typeface="Humnst777 BT"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Number of SNP to predict breed</a:t>
            </a:r>
          </a:p>
        </p:txBody>
      </p:sp>
      <p:sp>
        <p:nvSpPr>
          <p:cNvPr id="40962" name="Rectangle 3"/>
          <p:cNvSpPr>
            <a:spLocks noGrp="1" noChangeArrowheads="1"/>
          </p:cNvSpPr>
          <p:nvPr>
            <p:ph type="body" idx="1"/>
          </p:nvPr>
        </p:nvSpPr>
        <p:spPr>
          <a:xfrm>
            <a:off x="455613" y="1233488"/>
            <a:ext cx="8226425" cy="6062662"/>
          </a:xfrm>
        </p:spPr>
        <p:txBody>
          <a:bodyPr/>
          <a:lstStyle/>
          <a:p>
            <a:pPr marL="319088" indent="-319088"/>
            <a:r>
              <a:rPr lang="en-US" smtClean="0"/>
              <a:t>3 different SNP sets were used for genomic prediction of breed composition </a:t>
            </a:r>
            <a:r>
              <a:rPr lang="en-US" smtClean="0">
                <a:solidFill>
                  <a:schemeClr val="accent1"/>
                </a:solidFill>
              </a:rPr>
              <a:t>(Bayes A)</a:t>
            </a:r>
          </a:p>
          <a:p>
            <a:pPr marL="593725" lvl="1"/>
            <a:r>
              <a:rPr lang="en-US" smtClean="0"/>
              <a:t>The full 43,385 SNP set</a:t>
            </a:r>
          </a:p>
          <a:p>
            <a:pPr marL="593725" lvl="1"/>
            <a:r>
              <a:rPr lang="en-US" smtClean="0"/>
              <a:t>A reduced 3K SNP set</a:t>
            </a:r>
          </a:p>
          <a:p>
            <a:pPr marL="593725" lvl="1"/>
            <a:r>
              <a:rPr lang="en-US" smtClean="0"/>
              <a:t>The original 600 breed check SNPs</a:t>
            </a:r>
          </a:p>
          <a:p>
            <a:pPr marL="1004888" lvl="2" indent="-411163"/>
            <a:r>
              <a:rPr lang="en-US" sz="2400" smtClean="0"/>
              <a:t>Each breed (HOL, JER, BSW) has ~200 SNP used for a quick check (not a genomic prediction)</a:t>
            </a:r>
          </a:p>
          <a:p>
            <a:pPr marL="319088" indent="-319088"/>
            <a:r>
              <a:rPr lang="en-US" smtClean="0"/>
              <a:t>Included 22,679 males and 6,480 females </a:t>
            </a:r>
          </a:p>
          <a:p>
            <a:pPr marL="319088" indent="-319088"/>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mtClean="0"/>
              <a:t>Accuracy of breed prediction</a:t>
            </a:r>
          </a:p>
        </p:txBody>
      </p:sp>
      <p:graphicFrame>
        <p:nvGraphicFramePr>
          <p:cNvPr id="1333303" name="Group 55"/>
          <p:cNvGraphicFramePr>
            <a:graphicFrameLocks noGrp="1"/>
          </p:cNvGraphicFramePr>
          <p:nvPr>
            <p:ph idx="1"/>
          </p:nvPr>
        </p:nvGraphicFramePr>
        <p:xfrm>
          <a:off x="395288" y="2276475"/>
          <a:ext cx="8208962" cy="3475038"/>
        </p:xfrm>
        <a:graphic>
          <a:graphicData uri="http://schemas.openxmlformats.org/drawingml/2006/table">
            <a:tbl>
              <a:tblPr/>
              <a:tblGrid>
                <a:gridCol w="2068860"/>
                <a:gridCol w="2107604"/>
                <a:gridCol w="2088232"/>
                <a:gridCol w="1944216"/>
              </a:tblGrid>
              <a:tr h="384175">
                <a:tc>
                  <a:txBody>
                    <a:bodyPr/>
                    <a:lstStyle/>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      Markers:       </a:t>
                      </a:r>
                    </a:p>
                    <a:p>
                      <a:pPr marL="0" marR="0" lvl="0" indent="0" algn="l"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Breed:</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43 K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3 K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600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Holstein</a:t>
                      </a:r>
                    </a:p>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accent1"/>
                          </a:solidFill>
                          <a:effectLst/>
                          <a:latin typeface="Humnst777 BT" pitchFamily="34" charset="0"/>
                        </a:rPr>
                        <a:t>N = 14,794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100.0 ± 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100.4 ± 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100.2 ± 1.9</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Jersey</a:t>
                      </a:r>
                    </a:p>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accent1"/>
                          </a:solidFill>
                          <a:effectLst/>
                          <a:latin typeface="Humnst777 BT" pitchFamily="34" charset="0"/>
                        </a:rPr>
                        <a:t>N = 919</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99.6 ±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97.8 ± 6.3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98.9 ± 3.6</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rgbClr val="00FF00"/>
                          </a:solidFill>
                          <a:effectLst/>
                          <a:latin typeface="Humnst777 BT" pitchFamily="34" charset="0"/>
                        </a:rPr>
                        <a:t>Brown Swiss</a:t>
                      </a:r>
                    </a:p>
                    <a:p>
                      <a:pPr marL="0" marR="0" lvl="0" indent="0" algn="l"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accent1"/>
                          </a:solidFill>
                          <a:effectLst/>
                          <a:latin typeface="Humnst777 BT" pitchFamily="34" charset="0"/>
                        </a:rPr>
                        <a:t>N = 96</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99.4 ± 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98.9 ± 3.6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00"/>
                        </a:buClr>
                        <a:buSzPct val="67000"/>
                        <a:buFont typeface="Monotype Sorts" pitchFamily="2" charset="2"/>
                        <a:buNone/>
                        <a:tabLst/>
                      </a:pPr>
                      <a:r>
                        <a:rPr kumimoji="0" lang="en-US" sz="2400" b="1" i="0" u="none" strike="noStrike" cap="none" normalizeH="0" baseline="0" dirty="0" smtClean="0">
                          <a:ln>
                            <a:noFill/>
                          </a:ln>
                          <a:solidFill>
                            <a:schemeClr val="tx1"/>
                          </a:solidFill>
                          <a:effectLst/>
                          <a:latin typeface="Humnst777 BT" pitchFamily="34" charset="0"/>
                        </a:rPr>
                        <a:t>99.2 ± 5.1</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42003" name="Text Box 48"/>
          <p:cNvSpPr txBox="1">
            <a:spLocks noChangeArrowheads="1"/>
          </p:cNvSpPr>
          <p:nvPr/>
        </p:nvSpPr>
        <p:spPr bwMode="auto">
          <a:xfrm>
            <a:off x="301625" y="1203325"/>
            <a:ext cx="8302625" cy="830263"/>
          </a:xfrm>
          <a:prstGeom prst="rect">
            <a:avLst/>
          </a:prstGeom>
          <a:noFill/>
          <a:ln w="9525">
            <a:noFill/>
            <a:miter lim="800000"/>
            <a:headEnd/>
            <a:tailEnd/>
          </a:ln>
        </p:spPr>
        <p:txBody>
          <a:bodyPr>
            <a:spAutoFit/>
          </a:bodyPr>
          <a:lstStyle/>
          <a:p>
            <a:r>
              <a:rPr lang="en-US" sz="2400" b="1">
                <a:latin typeface="Humnst777 BT" pitchFamily="34" charset="0"/>
              </a:rPr>
              <a:t>Means and standard deviations for predicting breed percentages for young, validation animals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Breed prediction example (crossbred)</a:t>
            </a:r>
          </a:p>
        </p:txBody>
      </p:sp>
      <p:sp>
        <p:nvSpPr>
          <p:cNvPr id="43010" name="Rectangle 3"/>
          <p:cNvSpPr>
            <a:spLocks noGrp="1" noChangeArrowheads="1"/>
          </p:cNvSpPr>
          <p:nvPr>
            <p:ph type="body" idx="1"/>
          </p:nvPr>
        </p:nvSpPr>
        <p:spPr>
          <a:xfrm>
            <a:off x="455613" y="1233488"/>
            <a:ext cx="8226425" cy="4940300"/>
          </a:xfrm>
        </p:spPr>
        <p:txBody>
          <a:bodyPr/>
          <a:lstStyle/>
          <a:p>
            <a:pPr marL="319088" indent="-319088"/>
            <a:r>
              <a:rPr lang="en-US" smtClean="0"/>
              <a:t>Animal pedigree = </a:t>
            </a:r>
            <a:r>
              <a:rPr lang="en-US" smtClean="0">
                <a:solidFill>
                  <a:srgbClr val="00FF00"/>
                </a:solidFill>
              </a:rPr>
              <a:t>87.5%</a:t>
            </a:r>
            <a:r>
              <a:rPr lang="en-US" smtClean="0"/>
              <a:t> HOL, </a:t>
            </a:r>
            <a:r>
              <a:rPr lang="en-US" smtClean="0">
                <a:solidFill>
                  <a:srgbClr val="00FF00"/>
                </a:solidFill>
              </a:rPr>
              <a:t>12.5%</a:t>
            </a:r>
            <a:r>
              <a:rPr lang="en-US" smtClean="0"/>
              <a:t> JER</a:t>
            </a:r>
          </a:p>
          <a:p>
            <a:pPr marL="593725" lvl="1"/>
            <a:r>
              <a:rPr lang="en-US" smtClean="0"/>
              <a:t>43K prediction = </a:t>
            </a:r>
            <a:r>
              <a:rPr lang="en-US" smtClean="0">
                <a:solidFill>
                  <a:srgbClr val="00FF00"/>
                </a:solidFill>
              </a:rPr>
              <a:t>85.9%</a:t>
            </a:r>
            <a:r>
              <a:rPr lang="en-US" smtClean="0"/>
              <a:t> HOL, </a:t>
            </a:r>
            <a:r>
              <a:rPr lang="en-US" smtClean="0">
                <a:solidFill>
                  <a:srgbClr val="00FF00"/>
                </a:solidFill>
              </a:rPr>
              <a:t>13.3%</a:t>
            </a:r>
            <a:r>
              <a:rPr lang="en-US" smtClean="0"/>
              <a:t> JER</a:t>
            </a:r>
          </a:p>
          <a:p>
            <a:pPr marL="593725" lvl="1"/>
            <a:r>
              <a:rPr lang="en-US" smtClean="0"/>
              <a:t>3K   prediction = </a:t>
            </a:r>
            <a:r>
              <a:rPr lang="en-US" smtClean="0">
                <a:solidFill>
                  <a:srgbClr val="00FF00"/>
                </a:solidFill>
              </a:rPr>
              <a:t>84.4%</a:t>
            </a:r>
            <a:r>
              <a:rPr lang="en-US" smtClean="0"/>
              <a:t> HOL, </a:t>
            </a:r>
            <a:r>
              <a:rPr lang="en-US" smtClean="0">
                <a:solidFill>
                  <a:srgbClr val="00FF00"/>
                </a:solidFill>
              </a:rPr>
              <a:t>15.5%</a:t>
            </a:r>
            <a:r>
              <a:rPr lang="en-US" smtClean="0"/>
              <a:t> JER</a:t>
            </a:r>
          </a:p>
          <a:p>
            <a:pPr marL="593725" lvl="1"/>
            <a:r>
              <a:rPr lang="en-US" smtClean="0"/>
              <a:t>600 SNP predict= </a:t>
            </a:r>
            <a:r>
              <a:rPr lang="en-US" smtClean="0">
                <a:solidFill>
                  <a:srgbClr val="00FF00"/>
                </a:solidFill>
              </a:rPr>
              <a:t>83.0%</a:t>
            </a:r>
            <a:r>
              <a:rPr lang="en-US" smtClean="0"/>
              <a:t> HOL, </a:t>
            </a:r>
            <a:r>
              <a:rPr lang="en-US" smtClean="0">
                <a:solidFill>
                  <a:srgbClr val="00FF00"/>
                </a:solidFill>
              </a:rPr>
              <a:t>16.6%</a:t>
            </a:r>
            <a:r>
              <a:rPr lang="en-US" smtClean="0"/>
              <a:t> JER</a:t>
            </a:r>
          </a:p>
          <a:p>
            <a:pPr marL="319088" indent="-319088"/>
            <a:r>
              <a:rPr lang="en-US" smtClean="0"/>
              <a:t>Accuracy is lower for very old or foreign animals with unusual pedigrees</a:t>
            </a:r>
          </a:p>
          <a:p>
            <a:pPr marL="319088" indent="-319088"/>
            <a:r>
              <a:rPr lang="en-US" smtClean="0"/>
              <a:t>Genotypes for each pure breed are needed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Manage differently by genotype?</a:t>
            </a:r>
          </a:p>
        </p:txBody>
      </p:sp>
      <p:sp>
        <p:nvSpPr>
          <p:cNvPr id="44034" name="Content Placeholder 2"/>
          <p:cNvSpPr>
            <a:spLocks noGrp="1"/>
          </p:cNvSpPr>
          <p:nvPr>
            <p:ph idx="1"/>
          </p:nvPr>
        </p:nvSpPr>
        <p:spPr>
          <a:xfrm>
            <a:off x="455613" y="1371600"/>
            <a:ext cx="8226425" cy="4754563"/>
          </a:xfrm>
        </p:spPr>
        <p:txBody>
          <a:bodyPr/>
          <a:lstStyle/>
          <a:p>
            <a:pPr marL="319088" indent="-319088"/>
            <a:r>
              <a:rPr lang="en-US" smtClean="0"/>
              <a:t>Known as personalized medicine for humans</a:t>
            </a:r>
          </a:p>
          <a:p>
            <a:pPr marL="319088" indent="-319088"/>
            <a:r>
              <a:rPr lang="en-US" smtClean="0"/>
              <a:t>Different management is costly in livestock</a:t>
            </a:r>
          </a:p>
          <a:p>
            <a:pPr marL="593725" lvl="1"/>
            <a:r>
              <a:rPr lang="en-US" sz="2400" smtClean="0"/>
              <a:t>Early culling instead of veterinary treatment</a:t>
            </a:r>
          </a:p>
          <a:p>
            <a:pPr marL="593725" lvl="1"/>
            <a:r>
              <a:rPr lang="en-US" sz="2400" smtClean="0"/>
              <a:t>Total mixed ration replaced individual rations</a:t>
            </a:r>
          </a:p>
          <a:p>
            <a:pPr marL="593725" lvl="1"/>
            <a:r>
              <a:rPr lang="en-US" sz="2400" smtClean="0"/>
              <a:t>Several breeds and crossbreds grouped together</a:t>
            </a:r>
          </a:p>
          <a:p>
            <a:pPr marL="319088" indent="-319088"/>
            <a:r>
              <a:rPr lang="en-US" smtClean="0"/>
              <a:t>Estimate herd management effects more accurately after subtracting genomic effects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5613" y="182563"/>
            <a:ext cx="8226425" cy="554037"/>
          </a:xfrm>
        </p:spPr>
        <p:txBody>
          <a:bodyPr/>
          <a:lstStyle/>
          <a:p>
            <a:r>
              <a:rPr lang="en-US" smtClean="0"/>
              <a:t>Sources of genotypes used</a:t>
            </a:r>
            <a:endParaRPr lang="en-US" sz="2400" smtClean="0">
              <a:solidFill>
                <a:srgbClr val="00FFFF"/>
              </a:solidFill>
            </a:endParaRPr>
          </a:p>
        </p:txBody>
      </p:sp>
      <p:graphicFrame>
        <p:nvGraphicFramePr>
          <p:cNvPr id="847875" name="Group 3"/>
          <p:cNvGraphicFramePr>
            <a:graphicFrameLocks noGrp="1"/>
          </p:cNvGraphicFramePr>
          <p:nvPr>
            <p:ph type="tbl" idx="1"/>
          </p:nvPr>
        </p:nvGraphicFramePr>
        <p:xfrm>
          <a:off x="533400" y="1371600"/>
          <a:ext cx="8153400" cy="4509795"/>
        </p:xfrm>
        <a:graphic>
          <a:graphicData uri="http://schemas.openxmlformats.org/drawingml/2006/table">
            <a:tbl>
              <a:tblPr/>
              <a:tblGrid>
                <a:gridCol w="1662336"/>
                <a:gridCol w="1228844"/>
                <a:gridCol w="1356825"/>
                <a:gridCol w="1268061"/>
                <a:gridCol w="1394867"/>
                <a:gridCol w="1242467"/>
              </a:tblGrid>
              <a:tr h="50282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endParaRPr kumimoji="0" lang="en-US" sz="2800" b="1" i="0" u="none" strike="noStrike" cap="none" normalizeH="0" baseline="0" dirty="0" smtClean="0">
                        <a:ln>
                          <a:noFill/>
                        </a:ln>
                        <a:solidFill>
                          <a:schemeClr val="hlink"/>
                        </a:solidFill>
                        <a:effectLst/>
                        <a:latin typeface="Arial" charset="0"/>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err="1" smtClean="0">
                          <a:ln>
                            <a:noFill/>
                          </a:ln>
                          <a:solidFill>
                            <a:schemeClr val="tx1"/>
                          </a:solidFill>
                          <a:effectLst/>
                          <a:latin typeface="Arial" charset="0"/>
                        </a:rPr>
                        <a:t>Phenotyped</a:t>
                      </a:r>
                      <a:endParaRPr kumimoji="0" lang="en-US" sz="2200" b="1" i="0" u="none" strike="noStrike" cap="none" normalizeH="0" baseline="0" dirty="0" smtClean="0">
                        <a:ln>
                          <a:noFill/>
                        </a:ln>
                        <a:solidFill>
                          <a:schemeClr val="tx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Young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Arial" charset="0"/>
                      </a:endParaRPr>
                    </a:p>
                  </a:txBody>
                  <a:tcPr horzOverflow="overflow">
                    <a:lnL>
                      <a:noFill/>
                    </a:lnL>
                    <a:lnR w="12700" cap="flat" cmpd="sng" algn="ctr">
                      <a:no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endParaRPr kumimoji="0" lang="en-US" sz="2800" b="1" i="0" u="none" strike="noStrike" cap="none" normalizeH="0" baseline="0" dirty="0" smtClean="0">
                        <a:ln>
                          <a:noFill/>
                        </a:ln>
                        <a:solidFill>
                          <a:schemeClr val="tx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Continent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Female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Male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Female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Male</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defRPr/>
                      </a:pPr>
                      <a:r>
                        <a:rPr kumimoji="0" lang="en-US" sz="2200" b="1" i="0" u="none" strike="noStrike" cap="none" normalizeH="0" baseline="0" dirty="0" smtClean="0">
                          <a:ln>
                            <a:noFill/>
                          </a:ln>
                          <a:solidFill>
                            <a:schemeClr val="hlink"/>
                          </a:solidFill>
                          <a:effectLst/>
                          <a:latin typeface="Arial" charset="0"/>
                        </a:rPr>
                        <a:t>Totals</a:t>
                      </a:r>
                      <a:endParaRPr kumimoji="0" lang="en-US" sz="2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N. America</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93,345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23,598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329,780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76,786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523,509</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Europe</a:t>
                      </a:r>
                    </a:p>
                  </a:txBody>
                  <a:tcPr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12,218</a:t>
                      </a:r>
                    </a:p>
                  </a:txBody>
                  <a:tcP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36,055</a:t>
                      </a:r>
                    </a:p>
                  </a:txBody>
                  <a:tcP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17,753</a:t>
                      </a:r>
                    </a:p>
                  </a:txBody>
                  <a:tcP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66,026</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Oceania</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338</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3,232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1,733</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5,303</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S. America</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2,720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333</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3,056</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500133">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Asia</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284</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35</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319</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Africa</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281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284</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98786">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Totals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93,345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36,157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372,352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96,643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tx1"/>
                          </a:solidFill>
                          <a:effectLst/>
                          <a:latin typeface="Arial" charset="0"/>
                        </a:rPr>
                        <a:t>598,497</a:t>
                      </a: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20" name="Picture 5" descr="holsteincow"/>
          <p:cNvPicPr>
            <a:picLocks noChangeAspect="1" noChangeArrowheads="1"/>
          </p:cNvPicPr>
          <p:nvPr/>
        </p:nvPicPr>
        <p:blipFill>
          <a:blip r:embed="rId3" cstate="print"/>
          <a:srcRect/>
          <a:stretch>
            <a:fillRect/>
          </a:stretch>
        </p:blipFill>
        <p:spPr bwMode="auto">
          <a:xfrm>
            <a:off x="7956550" y="0"/>
            <a:ext cx="118745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228600"/>
            <a:ext cx="7296150" cy="554038"/>
          </a:xfrm>
        </p:spPr>
        <p:txBody>
          <a:bodyPr/>
          <a:lstStyle/>
          <a:p>
            <a:r>
              <a:rPr lang="en-US" smtClean="0"/>
              <a:t>Top young bulls from April 2010</a:t>
            </a:r>
          </a:p>
        </p:txBody>
      </p:sp>
      <p:graphicFrame>
        <p:nvGraphicFramePr>
          <p:cNvPr id="4" name="Content Placeholder 3"/>
          <p:cNvGraphicFramePr>
            <a:graphicFrameLocks noGrp="1"/>
          </p:cNvGraphicFramePr>
          <p:nvPr>
            <p:ph idx="1"/>
          </p:nvPr>
        </p:nvGraphicFramePr>
        <p:xfrm>
          <a:off x="395288" y="1268413"/>
          <a:ext cx="8424862" cy="4694237"/>
        </p:xfrm>
        <a:graphic>
          <a:graphicData uri="http://schemas.openxmlformats.org/drawingml/2006/table">
            <a:tbl>
              <a:tblPr firstRow="1" bandRow="1">
                <a:tableStyleId>{616DA210-FB5B-4158-B5E0-FEB733F419BA}</a:tableStyleId>
              </a:tblPr>
              <a:tblGrid>
                <a:gridCol w="1825403"/>
                <a:gridCol w="1263741"/>
                <a:gridCol w="1333949"/>
                <a:gridCol w="1684987"/>
                <a:gridCol w="1193533"/>
                <a:gridCol w="1123324"/>
              </a:tblGrid>
              <a:tr h="418956">
                <a:tc>
                  <a:txBody>
                    <a:bodyPr/>
                    <a:lstStyle/>
                    <a:p>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2200" dirty="0" smtClean="0"/>
                        <a:t>Net Merit</a:t>
                      </a:r>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2200" dirty="0" smtClean="0"/>
                        <a:t>Daughters</a:t>
                      </a:r>
                      <a:endParaRPr lang="en-US" sz="2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r>
              <a:tr h="418956">
                <a:tc>
                  <a:txBody>
                    <a:bodyPr/>
                    <a:lstStyle/>
                    <a:p>
                      <a:r>
                        <a:rPr lang="en-US" sz="2200" b="1" dirty="0" smtClean="0">
                          <a:solidFill>
                            <a:srgbClr val="00FF00"/>
                          </a:solidFill>
                        </a:rPr>
                        <a:t>Bull</a:t>
                      </a:r>
                      <a:endParaRPr lang="en-US" sz="2200" b="1" dirty="0">
                        <a:solidFill>
                          <a:srgbClr val="00FF00"/>
                        </a:solidFill>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2014</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PA 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2014</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baseline="0" dirty="0" smtClean="0">
                          <a:solidFill>
                            <a:srgbClr val="00FF00"/>
                          </a:solidFill>
                        </a:rPr>
                        <a:t>2010</a:t>
                      </a:r>
                      <a:endParaRPr lang="en-US" sz="22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956">
                <a:tc>
                  <a:txBody>
                    <a:bodyPr/>
                    <a:lstStyle/>
                    <a:p>
                      <a:r>
                        <a:rPr lang="en-US" sz="2200" b="1" dirty="0" smtClean="0"/>
                        <a:t>Observer</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646</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848</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552</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2101</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18956">
                <a:tc>
                  <a:txBody>
                    <a:bodyPr/>
                    <a:lstStyle/>
                    <a:p>
                      <a:r>
                        <a:rPr lang="en-US" sz="2200" b="1" dirty="0" smtClean="0"/>
                        <a:t>Robust</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834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821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522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511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8956">
                <a:tc>
                  <a:txBody>
                    <a:bodyPr/>
                    <a:lstStyle/>
                    <a:p>
                      <a:r>
                        <a:rPr lang="en-US" sz="2200" b="1" dirty="0" smtClean="0"/>
                        <a:t>Twist</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800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817</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491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337</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18956">
                <a:tc>
                  <a:txBody>
                    <a:bodyPr/>
                    <a:lstStyle/>
                    <a:p>
                      <a:r>
                        <a:rPr lang="en-US" sz="2200" b="1" dirty="0" smtClean="0"/>
                        <a:t>Edward</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584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789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532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184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8956">
                <a:tc>
                  <a:txBody>
                    <a:bodyPr/>
                    <a:lstStyle/>
                    <a:p>
                      <a:r>
                        <a:rPr lang="en-US" sz="2200" b="1" dirty="0" smtClean="0"/>
                        <a:t>Erdman</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821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778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529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349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18956">
                <a:tc>
                  <a:txBody>
                    <a:bodyPr/>
                    <a:lstStyle/>
                    <a:p>
                      <a:r>
                        <a:rPr lang="en-US" sz="2200" b="1" dirty="0" err="1" smtClean="0"/>
                        <a:t>Networth</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619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771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566</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218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8956">
                <a:tc>
                  <a:txBody>
                    <a:bodyPr/>
                    <a:lstStyle/>
                    <a:p>
                      <a:r>
                        <a:rPr lang="en-US" sz="2200" b="1" dirty="0" err="1" smtClean="0"/>
                        <a:t>Bookem</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699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761</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575</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1482</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18956">
                <a:tc>
                  <a:txBody>
                    <a:bodyPr/>
                    <a:lstStyle/>
                    <a:p>
                      <a:r>
                        <a:rPr lang="en-US" sz="2200" b="1" dirty="0" err="1" smtClean="0"/>
                        <a:t>Mauser</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656</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759</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464</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288</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t>0</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8956">
                <a:tc>
                  <a:txBody>
                    <a:bodyPr/>
                    <a:lstStyle/>
                    <a:p>
                      <a:r>
                        <a:rPr lang="en-US" sz="2200" b="1" dirty="0" smtClean="0">
                          <a:solidFill>
                            <a:srgbClr val="FFFF00"/>
                          </a:solidFill>
                        </a:rPr>
                        <a:t>Top 8 </a:t>
                      </a:r>
                      <a:r>
                        <a:rPr lang="en-US" sz="2200" b="1" dirty="0" err="1" smtClean="0">
                          <a:solidFill>
                            <a:srgbClr val="FFFF00"/>
                          </a:solidFill>
                        </a:rPr>
                        <a:t>Avg</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707</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793</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529</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684</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FFFF00"/>
                          </a:solidFill>
                        </a:rPr>
                        <a:t>0</a:t>
                      </a:r>
                      <a:endParaRPr lang="en-US" sz="2200" b="1"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5123" name="Picture 2" descr="ERDMAN"/>
          <p:cNvPicPr>
            <a:picLocks noChangeAspect="1" noChangeArrowheads="1"/>
          </p:cNvPicPr>
          <p:nvPr/>
        </p:nvPicPr>
        <p:blipFill>
          <a:blip r:embed="rId2" cstate="print"/>
          <a:srcRect/>
          <a:stretch>
            <a:fillRect/>
          </a:stretch>
        </p:blipFill>
        <p:spPr bwMode="auto">
          <a:xfrm>
            <a:off x="7956550" y="0"/>
            <a:ext cx="1187450" cy="85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Embryo transfer calves, by year</a:t>
            </a:r>
          </a:p>
        </p:txBody>
      </p:sp>
      <p:graphicFrame>
        <p:nvGraphicFramePr>
          <p:cNvPr id="3" name="Chart 2"/>
          <p:cNvGraphicFramePr>
            <a:graphicFrameLocks noGrp="1"/>
          </p:cNvGraphicFramePr>
          <p:nvPr/>
        </p:nvGraphicFramePr>
        <p:xfrm>
          <a:off x="467544" y="980727"/>
          <a:ext cx="8208912" cy="51845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8600" y="228600"/>
            <a:ext cx="8686800" cy="1143000"/>
          </a:xfrm>
        </p:spPr>
        <p:txBody>
          <a:bodyPr/>
          <a:lstStyle/>
          <a:p>
            <a:r>
              <a:rPr lang="en-US" smtClean="0"/>
              <a:t>Conclusions</a:t>
            </a:r>
          </a:p>
        </p:txBody>
      </p:sp>
      <p:sp>
        <p:nvSpPr>
          <p:cNvPr id="47106" name="Content Placeholder 2"/>
          <p:cNvSpPr>
            <a:spLocks noGrp="1"/>
          </p:cNvSpPr>
          <p:nvPr>
            <p:ph idx="1"/>
          </p:nvPr>
        </p:nvSpPr>
        <p:spPr>
          <a:xfrm>
            <a:off x="455613" y="1125538"/>
            <a:ext cx="8226425" cy="2060575"/>
          </a:xfrm>
        </p:spPr>
        <p:txBody>
          <a:bodyPr/>
          <a:lstStyle/>
          <a:p>
            <a:pPr marL="319088" indent="-319088"/>
            <a:r>
              <a:rPr lang="en-US" smtClean="0"/>
              <a:t>75,905 females had missing or incorrect sires; a true sire was suggested for 50,538 (67%)</a:t>
            </a:r>
          </a:p>
          <a:p>
            <a:pPr marL="319088" indent="-319088"/>
            <a:r>
              <a:rPr lang="en-US" smtClean="0"/>
              <a:t>MGS and great grandsires can be discovered; pedigree corrections are more difficult </a:t>
            </a:r>
          </a:p>
          <a:p>
            <a:pPr marL="319088" indent="-319088"/>
            <a:r>
              <a:rPr lang="en-US" smtClean="0"/>
              <a:t>Genomic mating programs will be profitable</a:t>
            </a:r>
          </a:p>
          <a:p>
            <a:pPr marL="319088" indent="-319088"/>
            <a:r>
              <a:rPr lang="en-US" smtClean="0"/>
              <a:t>New defects are easy to discover and track</a:t>
            </a:r>
          </a:p>
          <a:p>
            <a:pPr marL="319088" indent="-319088"/>
            <a:r>
              <a:rPr lang="en-US" smtClean="0"/>
              <a:t>Genotypes also useful for genomic evaluation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125538"/>
            <a:ext cx="8226425" cy="4170362"/>
          </a:xfrm>
        </p:spPr>
        <p:txBody>
          <a:bodyPr/>
          <a:lstStyle/>
          <a:p>
            <a:pPr>
              <a:defRPr/>
            </a:pPr>
            <a:r>
              <a:rPr lang="en-US" dirty="0" smtClean="0"/>
              <a:t>Katie Olson, Mel Tooker, Jan Wright, Lillian Bacheller, George Wiggans, and Jeff O’Connell contributed to the computation and graphics</a:t>
            </a:r>
          </a:p>
          <a:p>
            <a:pPr>
              <a:defRPr/>
            </a:pPr>
            <a:r>
              <a:rPr lang="en-US" dirty="0" smtClean="0"/>
              <a:t>Members of the Council on Dairy Cattle Breeding (CDCB) provided the data</a:t>
            </a:r>
          </a:p>
          <a:p>
            <a:pPr marL="0" indent="0">
              <a:buFont typeface="Monotype Sorts" pitchFamily="2" charset="2"/>
              <a:buNone/>
              <a:defRPr/>
            </a:pPr>
            <a:endParaRPr lang="en-US" dirty="0" smtClean="0"/>
          </a:p>
          <a:p>
            <a:pPr>
              <a:defRPr/>
            </a:pPr>
            <a:endParaRPr lang="en-US" dirty="0"/>
          </a:p>
        </p:txBody>
      </p:sp>
      <p:sp>
        <p:nvSpPr>
          <p:cNvPr id="48130" name="Title 2"/>
          <p:cNvSpPr>
            <a:spLocks noGrp="1"/>
          </p:cNvSpPr>
          <p:nvPr>
            <p:ph type="title"/>
          </p:nvPr>
        </p:nvSpPr>
        <p:spPr/>
        <p:txBody>
          <a:bodyPr/>
          <a:lstStyle/>
          <a:p>
            <a:r>
              <a:rPr lang="en-US" smtClean="0"/>
              <a:t>Acknowledgments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Tear down this wall</a:t>
            </a:r>
          </a:p>
        </p:txBody>
      </p:sp>
      <p:sp>
        <p:nvSpPr>
          <p:cNvPr id="54275" name="Rectangle 3"/>
          <p:cNvSpPr>
            <a:spLocks noGrp="1" noChangeArrowheads="1"/>
          </p:cNvSpPr>
          <p:nvPr>
            <p:ph type="body" idx="1"/>
          </p:nvPr>
        </p:nvSpPr>
        <p:spPr>
          <a:xfrm>
            <a:off x="455613" y="1233488"/>
            <a:ext cx="8226425" cy="1924050"/>
          </a:xfrm>
        </p:spPr>
        <p:txBody>
          <a:bodyPr/>
          <a:lstStyle/>
          <a:p>
            <a:pPr marL="292100" indent="-292100">
              <a:spcAft>
                <a:spcPts val="2400"/>
              </a:spcAft>
            </a:pPr>
            <a:endParaRPr lang="en-US" smtClean="0"/>
          </a:p>
        </p:txBody>
      </p:sp>
      <p:pic>
        <p:nvPicPr>
          <p:cNvPr id="54277" name="Picture 5" descr="a19mac28"/>
          <p:cNvPicPr>
            <a:picLocks noChangeAspect="1" noChangeArrowheads="1"/>
          </p:cNvPicPr>
          <p:nvPr/>
        </p:nvPicPr>
        <p:blipFill>
          <a:blip r:embed="rId2" cstate="print"/>
          <a:srcRect/>
          <a:stretch>
            <a:fillRect/>
          </a:stretch>
        </p:blipFill>
        <p:spPr bwMode="auto">
          <a:xfrm>
            <a:off x="0" y="701675"/>
            <a:ext cx="9144000" cy="61563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Service applies to many chips</a:t>
            </a:r>
          </a:p>
        </p:txBody>
      </p:sp>
      <p:sp>
        <p:nvSpPr>
          <p:cNvPr id="17410" name="Content Placeholder 2"/>
          <p:cNvSpPr>
            <a:spLocks noGrp="1"/>
          </p:cNvSpPr>
          <p:nvPr>
            <p:ph idx="1"/>
          </p:nvPr>
        </p:nvSpPr>
        <p:spPr>
          <a:xfrm>
            <a:off x="455613" y="1371600"/>
            <a:ext cx="8226425" cy="4324350"/>
          </a:xfrm>
        </p:spPr>
        <p:txBody>
          <a:bodyPr/>
          <a:lstStyle/>
          <a:p>
            <a:pPr marL="319088" indent="-319088"/>
            <a:r>
              <a:rPr lang="en-US" smtClean="0"/>
              <a:t>Different companies and densities</a:t>
            </a:r>
          </a:p>
          <a:p>
            <a:pPr marL="593725" lvl="1"/>
            <a:r>
              <a:rPr lang="en-US" sz="2400" smtClean="0"/>
              <a:t>Illumina, GeneSeek, Zoetis, European LD</a:t>
            </a:r>
          </a:p>
          <a:p>
            <a:pPr marL="593725" lvl="1"/>
            <a:r>
              <a:rPr lang="en-US" sz="2400" smtClean="0">
                <a:solidFill>
                  <a:srgbClr val="FFFF00"/>
                </a:solidFill>
              </a:rPr>
              <a:t>3K, 7K, 8K, 10K, 50K, 77K, </a:t>
            </a:r>
            <a:r>
              <a:rPr lang="en-US" sz="2400" smtClean="0"/>
              <a:t>and </a:t>
            </a:r>
            <a:r>
              <a:rPr lang="en-US" sz="2400" smtClean="0">
                <a:solidFill>
                  <a:srgbClr val="FFFF00"/>
                </a:solidFill>
              </a:rPr>
              <a:t>777K</a:t>
            </a:r>
            <a:r>
              <a:rPr lang="en-US" sz="2400" smtClean="0"/>
              <a:t> chips</a:t>
            </a:r>
          </a:p>
          <a:p>
            <a:pPr marL="593725" lvl="1"/>
            <a:r>
              <a:rPr lang="en-US" sz="2400" smtClean="0"/>
              <a:t>Imputed (nongenotyped) dams of ≥4 progeny</a:t>
            </a:r>
          </a:p>
          <a:p>
            <a:pPr marL="319088" indent="-319088"/>
            <a:r>
              <a:rPr lang="en-US" smtClean="0"/>
              <a:t>All animals imputed to </a:t>
            </a:r>
            <a:r>
              <a:rPr lang="en-US" smtClean="0">
                <a:solidFill>
                  <a:srgbClr val="FFFF00"/>
                </a:solidFill>
              </a:rPr>
              <a:t>61,013</a:t>
            </a:r>
            <a:r>
              <a:rPr lang="en-US" smtClean="0"/>
              <a:t> markers</a:t>
            </a:r>
          </a:p>
          <a:p>
            <a:pPr marL="319088" indent="-319088"/>
            <a:r>
              <a:rPr lang="en-US" smtClean="0"/>
              <a:t>Faster service without imputing also possible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Ancestor discovery tests</a:t>
            </a:r>
          </a:p>
        </p:txBody>
      </p:sp>
      <p:sp>
        <p:nvSpPr>
          <p:cNvPr id="18434" name="Content Placeholder 2"/>
          <p:cNvSpPr>
            <a:spLocks noGrp="1"/>
          </p:cNvSpPr>
          <p:nvPr>
            <p:ph idx="1"/>
          </p:nvPr>
        </p:nvSpPr>
        <p:spPr>
          <a:xfrm>
            <a:off x="455613" y="1371600"/>
            <a:ext cx="8226425" cy="4508500"/>
          </a:xfrm>
        </p:spPr>
        <p:txBody>
          <a:bodyPr/>
          <a:lstStyle/>
          <a:p>
            <a:pPr marL="319088" indent="-319088"/>
            <a:r>
              <a:rPr lang="en-US" smtClean="0"/>
              <a:t>Database also stores </a:t>
            </a:r>
            <a:r>
              <a:rPr lang="en-US" smtClean="0">
                <a:solidFill>
                  <a:srgbClr val="FFFF00"/>
                </a:solidFill>
              </a:rPr>
              <a:t>initial</a:t>
            </a:r>
            <a:r>
              <a:rPr lang="en-US" smtClean="0"/>
              <a:t> pedigree status</a:t>
            </a:r>
          </a:p>
          <a:p>
            <a:pPr marL="593725" lvl="1"/>
            <a:r>
              <a:rPr lang="en-US" smtClean="0"/>
              <a:t>Farmers correct pedigrees after DNA test</a:t>
            </a:r>
          </a:p>
          <a:p>
            <a:pPr marL="593725" lvl="1"/>
            <a:r>
              <a:rPr lang="en-US" smtClean="0"/>
              <a:t>1 week for corrections before predictions</a:t>
            </a:r>
          </a:p>
          <a:p>
            <a:pPr marL="319088" indent="-319088"/>
            <a:r>
              <a:rPr lang="en-US" smtClean="0"/>
              <a:t>Sire initial status summarized </a:t>
            </a:r>
            <a:r>
              <a:rPr lang="en-US" smtClean="0">
                <a:solidFill>
                  <a:schemeClr val="accent1"/>
                </a:solidFill>
              </a:rPr>
              <a:t>(actual)</a:t>
            </a:r>
          </a:p>
          <a:p>
            <a:pPr marL="319088" indent="-319088"/>
            <a:r>
              <a:rPr lang="en-US" smtClean="0"/>
              <a:t>Maternal grandsire </a:t>
            </a:r>
            <a:r>
              <a:rPr lang="en-US" smtClean="0">
                <a:solidFill>
                  <a:schemeClr val="accent1"/>
                </a:solidFill>
              </a:rPr>
              <a:t>(actual and simulation)</a:t>
            </a:r>
          </a:p>
          <a:p>
            <a:pPr marL="593725" lvl="1"/>
            <a:r>
              <a:rPr lang="en-US" smtClean="0"/>
              <a:t>5% of MGS set to incorrect and 5% missing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Sire initial status and discovery</a:t>
            </a:r>
          </a:p>
        </p:txBody>
      </p:sp>
      <p:graphicFrame>
        <p:nvGraphicFramePr>
          <p:cNvPr id="4" name="Table Placeholder 3"/>
          <p:cNvGraphicFramePr>
            <a:graphicFrameLocks noGrp="1"/>
          </p:cNvGraphicFramePr>
          <p:nvPr>
            <p:ph type="tbl" idx="1"/>
          </p:nvPr>
        </p:nvGraphicFramePr>
        <p:xfrm>
          <a:off x="455613" y="1233488"/>
          <a:ext cx="8226425" cy="4572000"/>
        </p:xfrm>
        <a:graphic>
          <a:graphicData uri="http://schemas.openxmlformats.org/drawingml/2006/table">
            <a:tbl>
              <a:tblPr firstRow="1" bandRow="1">
                <a:tableStyleId>{2D5ABB26-0587-4C30-8999-92F81FD0307C}</a:tableStyleId>
              </a:tblPr>
              <a:tblGrid>
                <a:gridCol w="2604219"/>
                <a:gridCol w="1512168"/>
                <a:gridCol w="1368152"/>
                <a:gridCol w="1512168"/>
                <a:gridCol w="1229718"/>
              </a:tblGrid>
              <a:tr h="370840">
                <a:tc>
                  <a:txBody>
                    <a:bodyPr/>
                    <a:lstStyle/>
                    <a:p>
                      <a:endParaRPr lang="en-US" sz="2400" b="1" dirty="0">
                        <a:solidFill>
                          <a:srgbClr val="FFFF00"/>
                        </a:solidFill>
                      </a:endParaRPr>
                    </a:p>
                  </a:txBody>
                  <a:tcPr/>
                </a:tc>
                <a:tc gridSpan="2">
                  <a:txBody>
                    <a:bodyPr/>
                    <a:lstStyle/>
                    <a:p>
                      <a:pPr algn="ctr"/>
                      <a:r>
                        <a:rPr lang="en-US" sz="2400" b="1" dirty="0" smtClean="0">
                          <a:solidFill>
                            <a:srgbClr val="FFFF00"/>
                          </a:solidFill>
                        </a:rPr>
                        <a:t>Animals (N)</a:t>
                      </a:r>
                      <a:endParaRPr lang="en-US" sz="2400" b="1" dirty="0">
                        <a:solidFill>
                          <a:srgbClr val="FFFF00"/>
                        </a:solidFill>
                      </a:endParaRPr>
                    </a:p>
                  </a:txBody>
                  <a:tcPr/>
                </a:tc>
                <a:tc hMerge="1">
                  <a:txBody>
                    <a:bodyPr/>
                    <a:lstStyle/>
                    <a:p>
                      <a:endParaRPr lang="en-US" dirty="0"/>
                    </a:p>
                  </a:txBody>
                  <a:tcPr/>
                </a:tc>
                <a:tc gridSpan="2">
                  <a:txBody>
                    <a:bodyPr/>
                    <a:lstStyle/>
                    <a:p>
                      <a:pPr algn="ctr"/>
                      <a:r>
                        <a:rPr lang="en-US" sz="2400" b="1" dirty="0" smtClean="0">
                          <a:solidFill>
                            <a:srgbClr val="FFFF00"/>
                          </a:solidFill>
                        </a:rPr>
                        <a:t>Animals (%)</a:t>
                      </a:r>
                      <a:endParaRPr lang="en-US" sz="2400" b="1" dirty="0">
                        <a:solidFill>
                          <a:srgbClr val="FFFF00"/>
                        </a:solidFill>
                      </a:endParaRPr>
                    </a:p>
                  </a:txBody>
                  <a:tcPr/>
                </a:tc>
                <a:tc hMerge="1">
                  <a:txBody>
                    <a:bodyPr/>
                    <a:lstStyle/>
                    <a:p>
                      <a:endParaRPr lang="en-US" dirty="0"/>
                    </a:p>
                  </a:txBody>
                  <a:tcPr/>
                </a:tc>
              </a:tr>
              <a:tr h="370840">
                <a:tc>
                  <a:txBody>
                    <a:bodyPr/>
                    <a:lstStyle/>
                    <a:p>
                      <a:r>
                        <a:rPr lang="en-US" sz="2400" b="1" dirty="0" smtClean="0">
                          <a:solidFill>
                            <a:srgbClr val="FFFF00"/>
                          </a:solidFill>
                        </a:rPr>
                        <a:t>Sire status</a:t>
                      </a:r>
                      <a:endParaRPr lang="en-US" sz="2400" b="1" dirty="0">
                        <a:solidFill>
                          <a:srgbClr val="FFFF00"/>
                        </a:solidFill>
                      </a:endParaRPr>
                    </a:p>
                  </a:txBody>
                  <a:tcPr/>
                </a:tc>
                <a:tc>
                  <a:txBody>
                    <a:bodyPr/>
                    <a:lstStyle/>
                    <a:p>
                      <a:pPr algn="ctr"/>
                      <a:r>
                        <a:rPr lang="en-US" sz="2400" b="1" dirty="0" smtClean="0">
                          <a:solidFill>
                            <a:srgbClr val="FFFF00"/>
                          </a:solidFill>
                        </a:rPr>
                        <a:t>Females</a:t>
                      </a:r>
                      <a:endParaRPr lang="en-US" sz="2400" b="1" dirty="0">
                        <a:solidFill>
                          <a:srgbClr val="FFFF00"/>
                        </a:solidFill>
                      </a:endParaRPr>
                    </a:p>
                  </a:txBody>
                  <a:tcPr/>
                </a:tc>
                <a:tc>
                  <a:txBody>
                    <a:bodyPr/>
                    <a:lstStyle/>
                    <a:p>
                      <a:pPr algn="ctr"/>
                      <a:r>
                        <a:rPr lang="en-US" sz="2400" b="1" dirty="0" smtClean="0">
                          <a:solidFill>
                            <a:srgbClr val="FFFF00"/>
                          </a:solidFill>
                        </a:rPr>
                        <a:t>Males</a:t>
                      </a:r>
                      <a:endParaRPr lang="en-US" sz="2400" b="1" dirty="0">
                        <a:solidFill>
                          <a:srgbClr val="FFFF00"/>
                        </a:solidFill>
                      </a:endParaRPr>
                    </a:p>
                  </a:txBody>
                  <a:tcPr/>
                </a:tc>
                <a:tc>
                  <a:txBody>
                    <a:bodyPr/>
                    <a:lstStyle/>
                    <a:p>
                      <a:pPr algn="ctr"/>
                      <a:r>
                        <a:rPr lang="en-US" sz="2400" b="1" dirty="0" smtClean="0">
                          <a:solidFill>
                            <a:srgbClr val="FFFF00"/>
                          </a:solidFill>
                        </a:rPr>
                        <a:t>Females</a:t>
                      </a:r>
                      <a:endParaRPr lang="en-US" sz="2400" b="1" dirty="0">
                        <a:solidFill>
                          <a:srgbClr val="FFFF00"/>
                        </a:solidFill>
                      </a:endParaRPr>
                    </a:p>
                  </a:txBody>
                  <a:tcPr/>
                </a:tc>
                <a:tc>
                  <a:txBody>
                    <a:bodyPr/>
                    <a:lstStyle/>
                    <a:p>
                      <a:pPr algn="ctr"/>
                      <a:r>
                        <a:rPr lang="en-US" sz="2400" b="1" dirty="0" smtClean="0">
                          <a:solidFill>
                            <a:srgbClr val="FFFF00"/>
                          </a:solidFill>
                        </a:rPr>
                        <a:t>Males</a:t>
                      </a:r>
                      <a:endParaRPr lang="en-US" sz="2400" b="1" dirty="0">
                        <a:solidFill>
                          <a:srgbClr val="FFFF00"/>
                        </a:solidFill>
                      </a:endParaRPr>
                    </a:p>
                  </a:txBody>
                  <a:tcPr/>
                </a:tc>
              </a:tr>
              <a:tr h="370840">
                <a:tc>
                  <a:txBody>
                    <a:bodyPr/>
                    <a:lstStyle/>
                    <a:p>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r>
              <a:tr h="370840">
                <a:tc>
                  <a:txBody>
                    <a:bodyPr/>
                    <a:lstStyle/>
                    <a:p>
                      <a:r>
                        <a:rPr lang="en-US" sz="2400" b="1" dirty="0" smtClean="0"/>
                        <a:t>Correct</a:t>
                      </a:r>
                      <a:endParaRPr lang="en-US" sz="2400" b="1" dirty="0"/>
                    </a:p>
                  </a:txBody>
                  <a:tcPr/>
                </a:tc>
                <a:tc>
                  <a:txBody>
                    <a:bodyPr/>
                    <a:lstStyle/>
                    <a:p>
                      <a:pPr algn="ctr"/>
                      <a:r>
                        <a:rPr lang="en-US" sz="2400" b="1" dirty="0" smtClean="0"/>
                        <a:t>195,770</a:t>
                      </a:r>
                      <a:endParaRPr lang="en-US" sz="2400" b="1" dirty="0"/>
                    </a:p>
                  </a:txBody>
                  <a:tcPr/>
                </a:tc>
                <a:tc>
                  <a:txBody>
                    <a:bodyPr/>
                    <a:lstStyle/>
                    <a:p>
                      <a:pPr algn="ctr"/>
                      <a:r>
                        <a:rPr lang="en-US" sz="2400" b="1" dirty="0" smtClean="0"/>
                        <a:t>37,416</a:t>
                      </a:r>
                      <a:endParaRPr lang="en-US" sz="2400" b="1" dirty="0"/>
                    </a:p>
                  </a:txBody>
                  <a:tcPr/>
                </a:tc>
                <a:tc>
                  <a:txBody>
                    <a:bodyPr/>
                    <a:lstStyle/>
                    <a:p>
                      <a:pPr algn="ctr"/>
                      <a:r>
                        <a:rPr lang="en-US" sz="2400" b="1" dirty="0" smtClean="0"/>
                        <a:t>68</a:t>
                      </a:r>
                      <a:endParaRPr lang="en-US" sz="2400" b="1" dirty="0"/>
                    </a:p>
                  </a:txBody>
                  <a:tcPr/>
                </a:tc>
                <a:tc>
                  <a:txBody>
                    <a:bodyPr/>
                    <a:lstStyle/>
                    <a:p>
                      <a:pPr algn="ctr"/>
                      <a:r>
                        <a:rPr lang="en-US" sz="2400" b="1" dirty="0" smtClean="0"/>
                        <a:t>85</a:t>
                      </a:r>
                      <a:endParaRPr lang="en-US" sz="2400" b="1" dirty="0"/>
                    </a:p>
                  </a:txBody>
                  <a:tcPr/>
                </a:tc>
              </a:tr>
              <a:tr h="370840">
                <a:tc>
                  <a:txBody>
                    <a:bodyPr/>
                    <a:lstStyle/>
                    <a:p>
                      <a:r>
                        <a:rPr lang="en-US" sz="2400" b="1" dirty="0" smtClean="0"/>
                        <a:t>Not genotyped</a:t>
                      </a:r>
                      <a:endParaRPr lang="en-US" sz="2400" b="1" dirty="0"/>
                    </a:p>
                  </a:txBody>
                  <a:tcPr/>
                </a:tc>
                <a:tc>
                  <a:txBody>
                    <a:bodyPr/>
                    <a:lstStyle/>
                    <a:p>
                      <a:pPr algn="ctr"/>
                      <a:r>
                        <a:rPr lang="en-US" sz="2400" b="1" dirty="0" smtClean="0"/>
                        <a:t>17,628</a:t>
                      </a:r>
                      <a:endParaRPr lang="en-US" sz="2400" b="1" dirty="0"/>
                    </a:p>
                  </a:txBody>
                  <a:tcPr/>
                </a:tc>
                <a:tc>
                  <a:txBody>
                    <a:bodyPr/>
                    <a:lstStyle/>
                    <a:p>
                      <a:pPr algn="ctr"/>
                      <a:r>
                        <a:rPr lang="en-US" sz="2400" b="1" dirty="0" smtClean="0"/>
                        <a:t>2,490</a:t>
                      </a:r>
                      <a:endParaRPr lang="en-US" sz="2400" b="1" dirty="0"/>
                    </a:p>
                  </a:txBody>
                  <a:tcPr/>
                </a:tc>
                <a:tc>
                  <a:txBody>
                    <a:bodyPr/>
                    <a:lstStyle/>
                    <a:p>
                      <a:pPr algn="ctr"/>
                      <a:r>
                        <a:rPr lang="en-US" sz="2400" b="1" dirty="0" smtClean="0"/>
                        <a:t>6</a:t>
                      </a:r>
                      <a:endParaRPr lang="en-US" sz="2400" b="1" dirty="0"/>
                    </a:p>
                  </a:txBody>
                  <a:tcPr/>
                </a:tc>
                <a:tc>
                  <a:txBody>
                    <a:bodyPr/>
                    <a:lstStyle/>
                    <a:p>
                      <a:pPr algn="ctr"/>
                      <a:r>
                        <a:rPr lang="en-US" sz="2400" b="1" dirty="0" smtClean="0"/>
                        <a:t>6</a:t>
                      </a:r>
                      <a:endParaRPr lang="en-US" sz="2400" b="1" dirty="0"/>
                    </a:p>
                  </a:txBody>
                  <a:tcPr/>
                </a:tc>
              </a:tr>
              <a:tr h="370840">
                <a:tc>
                  <a:txBody>
                    <a:bodyPr/>
                    <a:lstStyle/>
                    <a:p>
                      <a:r>
                        <a:rPr lang="en-US" sz="2400" b="1" dirty="0" smtClean="0"/>
                        <a:t>Incorrect</a:t>
                      </a:r>
                      <a:endParaRPr lang="en-US" sz="2400" b="1" dirty="0"/>
                    </a:p>
                  </a:txBody>
                  <a:tcPr/>
                </a:tc>
                <a:tc>
                  <a:txBody>
                    <a:bodyPr/>
                    <a:lstStyle/>
                    <a:p>
                      <a:pPr algn="ctr"/>
                      <a:r>
                        <a:rPr lang="en-US" sz="2400" b="1" dirty="0" smtClean="0"/>
                        <a:t>43,636</a:t>
                      </a:r>
                      <a:endParaRPr lang="en-US" sz="2400" b="1" dirty="0"/>
                    </a:p>
                  </a:txBody>
                  <a:tcPr/>
                </a:tc>
                <a:tc>
                  <a:txBody>
                    <a:bodyPr/>
                    <a:lstStyle/>
                    <a:p>
                      <a:pPr algn="ctr"/>
                      <a:r>
                        <a:rPr lang="en-US" sz="2400" b="1" dirty="0" smtClean="0"/>
                        <a:t>2,537</a:t>
                      </a:r>
                      <a:endParaRPr lang="en-US" sz="2400" b="1" dirty="0"/>
                    </a:p>
                  </a:txBody>
                  <a:tcPr/>
                </a:tc>
                <a:tc>
                  <a:txBody>
                    <a:bodyPr/>
                    <a:lstStyle/>
                    <a:p>
                      <a:pPr algn="ctr"/>
                      <a:r>
                        <a:rPr lang="en-US" sz="2400" b="1" dirty="0" smtClean="0"/>
                        <a:t>15</a:t>
                      </a:r>
                      <a:endParaRPr lang="en-US" sz="2400" b="1" dirty="0"/>
                    </a:p>
                  </a:txBody>
                  <a:tcPr/>
                </a:tc>
                <a:tc>
                  <a:txBody>
                    <a:bodyPr/>
                    <a:lstStyle/>
                    <a:p>
                      <a:pPr algn="ctr"/>
                      <a:r>
                        <a:rPr lang="en-US" sz="2400" b="1" dirty="0" smtClean="0"/>
                        <a:t>6</a:t>
                      </a:r>
                      <a:endParaRPr lang="en-US" sz="2400" b="1" dirty="0"/>
                    </a:p>
                  </a:txBody>
                  <a:tcPr/>
                </a:tc>
              </a:tr>
              <a:tr h="370840">
                <a:tc>
                  <a:txBody>
                    <a:bodyPr/>
                    <a:lstStyle/>
                    <a:p>
                      <a:r>
                        <a:rPr lang="en-US" sz="2400" b="1" dirty="0" smtClean="0"/>
                        <a:t>Missing</a:t>
                      </a:r>
                      <a:endParaRPr lang="en-US" sz="2400" b="1" dirty="0"/>
                    </a:p>
                  </a:txBody>
                  <a:tcPr/>
                </a:tc>
                <a:tc>
                  <a:txBody>
                    <a:bodyPr/>
                    <a:lstStyle/>
                    <a:p>
                      <a:pPr algn="ctr"/>
                      <a:r>
                        <a:rPr lang="en-US" sz="2400" b="1" dirty="0" smtClean="0"/>
                        <a:t>32,269</a:t>
                      </a:r>
                      <a:endParaRPr lang="en-US" sz="2400" b="1" dirty="0"/>
                    </a:p>
                  </a:txBody>
                  <a:tcPr/>
                </a:tc>
                <a:tc>
                  <a:txBody>
                    <a:bodyPr/>
                    <a:lstStyle/>
                    <a:p>
                      <a:pPr algn="ctr"/>
                      <a:r>
                        <a:rPr lang="en-US" sz="2400" b="1" dirty="0" smtClean="0"/>
                        <a:t>1,474</a:t>
                      </a:r>
                      <a:endParaRPr lang="en-US" sz="2400" b="1" dirty="0"/>
                    </a:p>
                  </a:txBody>
                  <a:tcPr/>
                </a:tc>
                <a:tc>
                  <a:txBody>
                    <a:bodyPr/>
                    <a:lstStyle/>
                    <a:p>
                      <a:pPr algn="ctr"/>
                      <a:r>
                        <a:rPr lang="en-US" sz="2400" b="1" dirty="0" smtClean="0"/>
                        <a:t>11</a:t>
                      </a:r>
                      <a:endParaRPr lang="en-US" sz="2400" b="1" dirty="0"/>
                    </a:p>
                  </a:txBody>
                  <a:tcPr/>
                </a:tc>
                <a:tc>
                  <a:txBody>
                    <a:bodyPr/>
                    <a:lstStyle/>
                    <a:p>
                      <a:pPr algn="ctr"/>
                      <a:r>
                        <a:rPr lang="en-US" sz="2400" b="1" dirty="0" smtClean="0"/>
                        <a:t>3</a:t>
                      </a:r>
                      <a:endParaRPr lang="en-US" sz="2400" b="1" dirty="0"/>
                    </a:p>
                  </a:txBody>
                  <a:tcPr/>
                </a:tc>
              </a:tr>
              <a:tr h="370840">
                <a:tc>
                  <a:txBody>
                    <a:bodyPr/>
                    <a:lstStyle/>
                    <a:p>
                      <a:r>
                        <a:rPr lang="en-US" sz="2400" b="1" dirty="0" smtClean="0">
                          <a:solidFill>
                            <a:srgbClr val="00FF00"/>
                          </a:solidFill>
                        </a:rPr>
                        <a:t>Total</a:t>
                      </a:r>
                      <a:endParaRPr lang="en-US" sz="2400" b="1" dirty="0">
                        <a:solidFill>
                          <a:srgbClr val="00FF00"/>
                        </a:solidFill>
                      </a:endParaRPr>
                    </a:p>
                  </a:txBody>
                  <a:tcPr/>
                </a:tc>
                <a:tc>
                  <a:txBody>
                    <a:bodyPr/>
                    <a:lstStyle/>
                    <a:p>
                      <a:pPr algn="ctr"/>
                      <a:r>
                        <a:rPr lang="en-US" sz="2400" b="1" dirty="0" smtClean="0">
                          <a:solidFill>
                            <a:srgbClr val="00FF00"/>
                          </a:solidFill>
                        </a:rPr>
                        <a:t>289,390</a:t>
                      </a:r>
                      <a:endParaRPr lang="en-US" sz="2400" b="1" dirty="0">
                        <a:solidFill>
                          <a:srgbClr val="00FF00"/>
                        </a:solidFill>
                      </a:endParaRPr>
                    </a:p>
                  </a:txBody>
                  <a:tcPr/>
                </a:tc>
                <a:tc>
                  <a:txBody>
                    <a:bodyPr/>
                    <a:lstStyle/>
                    <a:p>
                      <a:pPr algn="ctr"/>
                      <a:r>
                        <a:rPr lang="en-US" sz="2400" b="1" dirty="0" smtClean="0">
                          <a:solidFill>
                            <a:srgbClr val="00FF00"/>
                          </a:solidFill>
                        </a:rPr>
                        <a:t>43,931</a:t>
                      </a:r>
                      <a:endParaRPr lang="en-US" sz="2400" b="1" dirty="0">
                        <a:solidFill>
                          <a:srgbClr val="00FF00"/>
                        </a:solidFill>
                      </a:endParaRPr>
                    </a:p>
                  </a:txBody>
                  <a:tcPr/>
                </a:tc>
                <a:tc>
                  <a:txBody>
                    <a:bodyPr/>
                    <a:lstStyle/>
                    <a:p>
                      <a:pPr algn="ctr"/>
                      <a:r>
                        <a:rPr lang="en-US" sz="2400" b="1" dirty="0" smtClean="0">
                          <a:solidFill>
                            <a:srgbClr val="00FF00"/>
                          </a:solidFill>
                        </a:rPr>
                        <a:t>100</a:t>
                      </a:r>
                      <a:endParaRPr lang="en-US" sz="2400" b="1" dirty="0">
                        <a:solidFill>
                          <a:srgbClr val="00FF00"/>
                        </a:solidFill>
                      </a:endParaRPr>
                    </a:p>
                  </a:txBody>
                  <a:tcPr/>
                </a:tc>
                <a:tc>
                  <a:txBody>
                    <a:bodyPr/>
                    <a:lstStyle/>
                    <a:p>
                      <a:pPr algn="ctr"/>
                      <a:r>
                        <a:rPr lang="en-US" sz="2400" b="1" dirty="0" smtClean="0">
                          <a:solidFill>
                            <a:srgbClr val="00FF00"/>
                          </a:solidFill>
                        </a:rPr>
                        <a:t>100</a:t>
                      </a:r>
                      <a:endParaRPr lang="en-US" sz="2400" b="1" dirty="0">
                        <a:solidFill>
                          <a:srgbClr val="00FF00"/>
                        </a:solidFill>
                      </a:endParaRPr>
                    </a:p>
                  </a:txBody>
                  <a:tcPr/>
                </a:tc>
              </a:tr>
              <a:tr h="370840">
                <a:tc>
                  <a:txBody>
                    <a:bodyPr/>
                    <a:lstStyle/>
                    <a:p>
                      <a:endParaRPr lang="en-US" sz="2400" b="1" dirty="0">
                        <a:solidFill>
                          <a:srgbClr val="00FF00"/>
                        </a:solidFill>
                      </a:endParaRPr>
                    </a:p>
                  </a:txBody>
                  <a:tcPr/>
                </a:tc>
                <a:tc>
                  <a:txBody>
                    <a:bodyPr/>
                    <a:lstStyle/>
                    <a:p>
                      <a:pPr algn="ctr"/>
                      <a:endParaRPr lang="en-US" sz="2400" b="1" dirty="0">
                        <a:solidFill>
                          <a:srgbClr val="00FF00"/>
                        </a:solidFill>
                      </a:endParaRPr>
                    </a:p>
                  </a:txBody>
                  <a:tcPr/>
                </a:tc>
                <a:tc>
                  <a:txBody>
                    <a:bodyPr/>
                    <a:lstStyle/>
                    <a:p>
                      <a:pPr algn="ctr"/>
                      <a:endParaRPr lang="en-US" sz="2400" b="1" dirty="0">
                        <a:solidFill>
                          <a:srgbClr val="00FF00"/>
                        </a:solidFill>
                      </a:endParaRPr>
                    </a:p>
                  </a:txBody>
                  <a:tcPr/>
                </a:tc>
                <a:tc>
                  <a:txBody>
                    <a:bodyPr/>
                    <a:lstStyle/>
                    <a:p>
                      <a:pPr algn="ctr"/>
                      <a:endParaRPr lang="en-US" sz="2400" b="1" dirty="0">
                        <a:solidFill>
                          <a:srgbClr val="00FF00"/>
                        </a:solidFill>
                      </a:endParaRPr>
                    </a:p>
                  </a:txBody>
                  <a:tcPr/>
                </a:tc>
                <a:tc>
                  <a:txBody>
                    <a:bodyPr/>
                    <a:lstStyle/>
                    <a:p>
                      <a:pPr algn="ctr"/>
                      <a:endParaRPr lang="en-US" sz="2400" b="1" dirty="0">
                        <a:solidFill>
                          <a:srgbClr val="00FF00"/>
                        </a:solidFill>
                      </a:endParaRPr>
                    </a:p>
                  </a:txBody>
                  <a:tcPr/>
                </a:tc>
              </a:tr>
              <a:tr h="370840">
                <a:tc>
                  <a:txBody>
                    <a:bodyPr/>
                    <a:lstStyle/>
                    <a:p>
                      <a:r>
                        <a:rPr lang="en-US" sz="2400" b="1" dirty="0" smtClean="0"/>
                        <a:t>Discovered</a:t>
                      </a:r>
                      <a:endParaRPr lang="en-US" sz="2400" b="1" dirty="0"/>
                    </a:p>
                  </a:txBody>
                  <a:tcPr/>
                </a:tc>
                <a:tc>
                  <a:txBody>
                    <a:bodyPr/>
                    <a:lstStyle/>
                    <a:p>
                      <a:pPr algn="ctr"/>
                      <a:r>
                        <a:rPr lang="en-US" sz="2400" b="1" dirty="0" smtClean="0"/>
                        <a:t>50,538</a:t>
                      </a:r>
                      <a:endParaRPr lang="en-US" sz="2400" b="1" dirty="0"/>
                    </a:p>
                  </a:txBody>
                  <a:tcPr/>
                </a:tc>
                <a:tc>
                  <a:txBody>
                    <a:bodyPr/>
                    <a:lstStyle/>
                    <a:p>
                      <a:pPr algn="ctr"/>
                      <a:r>
                        <a:rPr lang="en-US" sz="2400" b="1" dirty="0" smtClean="0"/>
                        <a:t>2,968</a:t>
                      </a:r>
                      <a:endParaRPr lang="en-US" sz="2400" b="1" dirty="0"/>
                    </a:p>
                  </a:txBody>
                  <a:tcPr/>
                </a:tc>
                <a:tc>
                  <a:txBody>
                    <a:bodyPr/>
                    <a:lstStyle/>
                    <a:p>
                      <a:pPr algn="ctr"/>
                      <a:r>
                        <a:rPr lang="en-US" sz="2400" b="1" dirty="0" smtClean="0"/>
                        <a:t>17</a:t>
                      </a:r>
                      <a:endParaRPr lang="en-US" sz="2400" b="1" dirty="0"/>
                    </a:p>
                  </a:txBody>
                  <a:tcPr/>
                </a:tc>
                <a:tc>
                  <a:txBody>
                    <a:bodyPr/>
                    <a:lstStyle/>
                    <a:p>
                      <a:pPr algn="ctr"/>
                      <a:r>
                        <a:rPr lang="en-US" sz="2400" b="1" dirty="0" smtClean="0"/>
                        <a:t>7</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MGS status (after corrections)</a:t>
            </a:r>
          </a:p>
        </p:txBody>
      </p:sp>
      <p:graphicFrame>
        <p:nvGraphicFramePr>
          <p:cNvPr id="4" name="Table Placeholder 3"/>
          <p:cNvGraphicFramePr>
            <a:graphicFrameLocks noGrp="1"/>
          </p:cNvGraphicFramePr>
          <p:nvPr>
            <p:ph type="tbl" idx="1"/>
          </p:nvPr>
        </p:nvGraphicFramePr>
        <p:xfrm>
          <a:off x="455613" y="1233488"/>
          <a:ext cx="8226425" cy="3657600"/>
        </p:xfrm>
        <a:graphic>
          <a:graphicData uri="http://schemas.openxmlformats.org/drawingml/2006/table">
            <a:tbl>
              <a:tblPr firstRow="1" bandRow="1">
                <a:tableStyleId>{2D5ABB26-0587-4C30-8999-92F81FD0307C}</a:tableStyleId>
              </a:tblPr>
              <a:tblGrid>
                <a:gridCol w="2604219"/>
                <a:gridCol w="1512168"/>
                <a:gridCol w="1368152"/>
                <a:gridCol w="1512168"/>
                <a:gridCol w="1229718"/>
              </a:tblGrid>
              <a:tr h="370840">
                <a:tc>
                  <a:txBody>
                    <a:bodyPr/>
                    <a:lstStyle/>
                    <a:p>
                      <a:endParaRPr lang="en-US" sz="2400" b="1" dirty="0">
                        <a:solidFill>
                          <a:srgbClr val="FFFF00"/>
                        </a:solidFill>
                      </a:endParaRPr>
                    </a:p>
                  </a:txBody>
                  <a:tcPr/>
                </a:tc>
                <a:tc gridSpan="2">
                  <a:txBody>
                    <a:bodyPr/>
                    <a:lstStyle/>
                    <a:p>
                      <a:pPr algn="ctr"/>
                      <a:r>
                        <a:rPr lang="en-US" sz="2400" b="1" dirty="0" smtClean="0">
                          <a:solidFill>
                            <a:srgbClr val="FFFF00"/>
                          </a:solidFill>
                        </a:rPr>
                        <a:t>Animals (N)</a:t>
                      </a:r>
                      <a:endParaRPr lang="en-US" sz="2400" b="1" dirty="0">
                        <a:solidFill>
                          <a:srgbClr val="FFFF00"/>
                        </a:solidFill>
                      </a:endParaRPr>
                    </a:p>
                  </a:txBody>
                  <a:tcPr/>
                </a:tc>
                <a:tc hMerge="1">
                  <a:txBody>
                    <a:bodyPr/>
                    <a:lstStyle/>
                    <a:p>
                      <a:endParaRPr lang="en-US" dirty="0"/>
                    </a:p>
                  </a:txBody>
                  <a:tcPr/>
                </a:tc>
                <a:tc gridSpan="2">
                  <a:txBody>
                    <a:bodyPr/>
                    <a:lstStyle/>
                    <a:p>
                      <a:pPr algn="ctr"/>
                      <a:r>
                        <a:rPr lang="en-US" sz="2400" b="1" dirty="0" smtClean="0">
                          <a:solidFill>
                            <a:srgbClr val="FFFF00"/>
                          </a:solidFill>
                        </a:rPr>
                        <a:t>Animals (%)</a:t>
                      </a:r>
                      <a:endParaRPr lang="en-US" sz="2400" b="1" dirty="0">
                        <a:solidFill>
                          <a:srgbClr val="FFFF00"/>
                        </a:solidFill>
                      </a:endParaRPr>
                    </a:p>
                  </a:txBody>
                  <a:tcPr/>
                </a:tc>
                <a:tc hMerge="1">
                  <a:txBody>
                    <a:bodyPr/>
                    <a:lstStyle/>
                    <a:p>
                      <a:endParaRPr lang="en-US" dirty="0"/>
                    </a:p>
                  </a:txBody>
                  <a:tcPr/>
                </a:tc>
              </a:tr>
              <a:tr h="370840">
                <a:tc>
                  <a:txBody>
                    <a:bodyPr/>
                    <a:lstStyle/>
                    <a:p>
                      <a:r>
                        <a:rPr lang="en-US" sz="2400" b="1" dirty="0" smtClean="0">
                          <a:solidFill>
                            <a:srgbClr val="FFFF00"/>
                          </a:solidFill>
                        </a:rPr>
                        <a:t>Sire status</a:t>
                      </a:r>
                      <a:endParaRPr lang="en-US" sz="2400" b="1" dirty="0">
                        <a:solidFill>
                          <a:srgbClr val="FFFF00"/>
                        </a:solidFill>
                      </a:endParaRPr>
                    </a:p>
                  </a:txBody>
                  <a:tcPr/>
                </a:tc>
                <a:tc>
                  <a:txBody>
                    <a:bodyPr/>
                    <a:lstStyle/>
                    <a:p>
                      <a:pPr algn="ctr"/>
                      <a:r>
                        <a:rPr lang="en-US" sz="2400" b="1" dirty="0" smtClean="0">
                          <a:solidFill>
                            <a:srgbClr val="FFFF00"/>
                          </a:solidFill>
                        </a:rPr>
                        <a:t>Females</a:t>
                      </a:r>
                      <a:endParaRPr lang="en-US" sz="2400" b="1" dirty="0">
                        <a:solidFill>
                          <a:srgbClr val="FFFF00"/>
                        </a:solidFill>
                      </a:endParaRPr>
                    </a:p>
                  </a:txBody>
                  <a:tcPr/>
                </a:tc>
                <a:tc>
                  <a:txBody>
                    <a:bodyPr/>
                    <a:lstStyle/>
                    <a:p>
                      <a:pPr algn="ctr"/>
                      <a:r>
                        <a:rPr lang="en-US" sz="2400" b="1" dirty="0" smtClean="0">
                          <a:solidFill>
                            <a:srgbClr val="FFFF00"/>
                          </a:solidFill>
                        </a:rPr>
                        <a:t>Males</a:t>
                      </a:r>
                      <a:endParaRPr lang="en-US" sz="2400" b="1" dirty="0">
                        <a:solidFill>
                          <a:srgbClr val="FFFF00"/>
                        </a:solidFill>
                      </a:endParaRPr>
                    </a:p>
                  </a:txBody>
                  <a:tcPr/>
                </a:tc>
                <a:tc>
                  <a:txBody>
                    <a:bodyPr/>
                    <a:lstStyle/>
                    <a:p>
                      <a:pPr algn="ctr"/>
                      <a:r>
                        <a:rPr lang="en-US" sz="2400" b="1" dirty="0" smtClean="0">
                          <a:solidFill>
                            <a:srgbClr val="FFFF00"/>
                          </a:solidFill>
                        </a:rPr>
                        <a:t>Females</a:t>
                      </a:r>
                      <a:endParaRPr lang="en-US" sz="2400" b="1" dirty="0">
                        <a:solidFill>
                          <a:srgbClr val="FFFF00"/>
                        </a:solidFill>
                      </a:endParaRPr>
                    </a:p>
                  </a:txBody>
                  <a:tcPr/>
                </a:tc>
                <a:tc>
                  <a:txBody>
                    <a:bodyPr/>
                    <a:lstStyle/>
                    <a:p>
                      <a:pPr algn="ctr"/>
                      <a:r>
                        <a:rPr lang="en-US" sz="2400" b="1" dirty="0" smtClean="0">
                          <a:solidFill>
                            <a:srgbClr val="FFFF00"/>
                          </a:solidFill>
                        </a:rPr>
                        <a:t>Males</a:t>
                      </a:r>
                      <a:endParaRPr lang="en-US" sz="2400" b="1" dirty="0">
                        <a:solidFill>
                          <a:srgbClr val="FFFF00"/>
                        </a:solidFill>
                      </a:endParaRPr>
                    </a:p>
                  </a:txBody>
                  <a:tcPr/>
                </a:tc>
              </a:tr>
              <a:tr h="370840">
                <a:tc>
                  <a:txBody>
                    <a:bodyPr/>
                    <a:lstStyle/>
                    <a:p>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c>
                  <a:txBody>
                    <a:bodyPr/>
                    <a:lstStyle/>
                    <a:p>
                      <a:pPr algn="ctr"/>
                      <a:endParaRPr lang="en-US" sz="2400" b="1" dirty="0">
                        <a:solidFill>
                          <a:srgbClr val="FFFF00"/>
                        </a:solidFill>
                      </a:endParaRPr>
                    </a:p>
                  </a:txBody>
                  <a:tcPr/>
                </a:tc>
              </a:tr>
              <a:tr h="370840">
                <a:tc>
                  <a:txBody>
                    <a:bodyPr/>
                    <a:lstStyle/>
                    <a:p>
                      <a:r>
                        <a:rPr lang="en-US" sz="2400" b="1" dirty="0" smtClean="0"/>
                        <a:t>Confirmed</a:t>
                      </a:r>
                      <a:endParaRPr lang="en-US" sz="2400" b="1" dirty="0"/>
                    </a:p>
                  </a:txBody>
                  <a:tcPr/>
                </a:tc>
                <a:tc>
                  <a:txBody>
                    <a:bodyPr/>
                    <a:lstStyle/>
                    <a:p>
                      <a:pPr algn="ctr"/>
                      <a:r>
                        <a:rPr lang="en-US" sz="2400" b="1" dirty="0" smtClean="0"/>
                        <a:t>141,963</a:t>
                      </a:r>
                      <a:endParaRPr lang="en-US" sz="2400" b="1" dirty="0"/>
                    </a:p>
                  </a:txBody>
                  <a:tcPr/>
                </a:tc>
                <a:tc>
                  <a:txBody>
                    <a:bodyPr/>
                    <a:lstStyle/>
                    <a:p>
                      <a:pPr algn="ctr"/>
                      <a:r>
                        <a:rPr lang="en-US" sz="2400" b="1" dirty="0" smtClean="0"/>
                        <a:t>38,270</a:t>
                      </a:r>
                      <a:endParaRPr lang="en-US" sz="2400" b="1" dirty="0"/>
                    </a:p>
                  </a:txBody>
                  <a:tcPr/>
                </a:tc>
                <a:tc>
                  <a:txBody>
                    <a:bodyPr/>
                    <a:lstStyle/>
                    <a:p>
                      <a:pPr algn="ctr"/>
                      <a:r>
                        <a:rPr lang="en-US" sz="2400" b="1" dirty="0" smtClean="0"/>
                        <a:t>49</a:t>
                      </a:r>
                      <a:endParaRPr lang="en-US" sz="2400" b="1" dirty="0"/>
                    </a:p>
                  </a:txBody>
                  <a:tcPr/>
                </a:tc>
                <a:tc>
                  <a:txBody>
                    <a:bodyPr/>
                    <a:lstStyle/>
                    <a:p>
                      <a:pPr algn="ctr"/>
                      <a:r>
                        <a:rPr lang="en-US" sz="2400" b="1" dirty="0" smtClean="0"/>
                        <a:t>87</a:t>
                      </a:r>
                      <a:endParaRPr lang="en-US" sz="2400" b="1" dirty="0"/>
                    </a:p>
                  </a:txBody>
                  <a:tcPr/>
                </a:tc>
              </a:tr>
              <a:tr h="370840">
                <a:tc>
                  <a:txBody>
                    <a:bodyPr/>
                    <a:lstStyle/>
                    <a:p>
                      <a:r>
                        <a:rPr lang="en-US" sz="2400" b="1" dirty="0" smtClean="0"/>
                        <a:t>Not genotyped</a:t>
                      </a:r>
                      <a:endParaRPr lang="en-US" sz="2400" b="1" dirty="0"/>
                    </a:p>
                  </a:txBody>
                  <a:tcPr/>
                </a:tc>
                <a:tc>
                  <a:txBody>
                    <a:bodyPr/>
                    <a:lstStyle/>
                    <a:p>
                      <a:pPr algn="ctr"/>
                      <a:r>
                        <a:rPr lang="en-US" sz="2400" b="1" dirty="0" smtClean="0"/>
                        <a:t>119,160</a:t>
                      </a:r>
                      <a:endParaRPr lang="en-US" sz="2400" b="1" dirty="0"/>
                    </a:p>
                  </a:txBody>
                  <a:tcPr/>
                </a:tc>
                <a:tc>
                  <a:txBody>
                    <a:bodyPr/>
                    <a:lstStyle/>
                    <a:p>
                      <a:pPr algn="ctr"/>
                      <a:r>
                        <a:rPr lang="en-US" sz="2400" b="1" dirty="0" smtClean="0"/>
                        <a:t>3,874</a:t>
                      </a:r>
                      <a:endParaRPr lang="en-US" sz="2400" b="1" dirty="0"/>
                    </a:p>
                  </a:txBody>
                  <a:tcPr/>
                </a:tc>
                <a:tc>
                  <a:txBody>
                    <a:bodyPr/>
                    <a:lstStyle/>
                    <a:p>
                      <a:pPr algn="ctr"/>
                      <a:r>
                        <a:rPr lang="en-US" sz="2400" b="1" dirty="0" smtClean="0"/>
                        <a:t>41</a:t>
                      </a:r>
                      <a:endParaRPr lang="en-US" sz="2400" b="1" dirty="0"/>
                    </a:p>
                  </a:txBody>
                  <a:tcPr/>
                </a:tc>
                <a:tc>
                  <a:txBody>
                    <a:bodyPr/>
                    <a:lstStyle/>
                    <a:p>
                      <a:pPr algn="ctr"/>
                      <a:r>
                        <a:rPr lang="en-US" sz="2400" b="1" dirty="0" smtClean="0"/>
                        <a:t>9</a:t>
                      </a:r>
                      <a:endParaRPr lang="en-US" sz="2400" b="1" dirty="0"/>
                    </a:p>
                  </a:txBody>
                  <a:tcPr/>
                </a:tc>
              </a:tr>
              <a:tr h="370840">
                <a:tc>
                  <a:txBody>
                    <a:bodyPr/>
                    <a:lstStyle/>
                    <a:p>
                      <a:r>
                        <a:rPr lang="en-US" sz="2400" b="1" dirty="0" smtClean="0"/>
                        <a:t>or</a:t>
                      </a:r>
                      <a:r>
                        <a:rPr lang="en-US" sz="2400" b="1" baseline="0" dirty="0" smtClean="0"/>
                        <a:t> m</a:t>
                      </a:r>
                      <a:r>
                        <a:rPr lang="en-US" sz="2400" b="1" dirty="0" smtClean="0"/>
                        <a:t>issing</a:t>
                      </a:r>
                      <a:endParaRPr lang="en-US" sz="2400" b="1" dirty="0"/>
                    </a:p>
                  </a:txBody>
                  <a:tcPr/>
                </a:tc>
                <a:tc>
                  <a:txBody>
                    <a:bodyPr/>
                    <a:lstStyle/>
                    <a:p>
                      <a:pPr algn="ctr"/>
                      <a:endParaRPr lang="en-US" sz="2400" b="1" dirty="0"/>
                    </a:p>
                  </a:txBody>
                  <a:tcPr/>
                </a:tc>
                <a:tc>
                  <a:txBody>
                    <a:bodyPr/>
                    <a:lstStyle/>
                    <a:p>
                      <a:pPr algn="ctr"/>
                      <a:endParaRPr lang="en-US" sz="2400" b="1" dirty="0"/>
                    </a:p>
                  </a:txBody>
                  <a:tcPr/>
                </a:tc>
                <a:tc>
                  <a:txBody>
                    <a:bodyPr/>
                    <a:lstStyle/>
                    <a:p>
                      <a:pPr algn="ctr"/>
                      <a:endParaRPr lang="en-US" sz="2400" b="1" dirty="0"/>
                    </a:p>
                  </a:txBody>
                  <a:tcPr/>
                </a:tc>
                <a:tc>
                  <a:txBody>
                    <a:bodyPr/>
                    <a:lstStyle/>
                    <a:p>
                      <a:pPr algn="ct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Unlikely</a:t>
                      </a:r>
                    </a:p>
                  </a:txBody>
                  <a:tcPr/>
                </a:tc>
                <a:tc>
                  <a:txBody>
                    <a:bodyPr/>
                    <a:lstStyle/>
                    <a:p>
                      <a:pPr algn="ctr"/>
                      <a:r>
                        <a:rPr lang="en-US" sz="2400" b="1" dirty="0" smtClean="0"/>
                        <a:t>28,267</a:t>
                      </a:r>
                      <a:endParaRPr lang="en-US" sz="2400" b="1" dirty="0"/>
                    </a:p>
                  </a:txBody>
                  <a:tcPr/>
                </a:tc>
                <a:tc>
                  <a:txBody>
                    <a:bodyPr/>
                    <a:lstStyle/>
                    <a:p>
                      <a:pPr algn="ctr"/>
                      <a:r>
                        <a:rPr lang="en-US" sz="2400" b="1" dirty="0" smtClean="0"/>
                        <a:t>1,787</a:t>
                      </a:r>
                      <a:endParaRPr lang="en-US" sz="2400" b="1" dirty="0"/>
                    </a:p>
                  </a:txBody>
                  <a:tcPr/>
                </a:tc>
                <a:tc>
                  <a:txBody>
                    <a:bodyPr/>
                    <a:lstStyle/>
                    <a:p>
                      <a:pPr algn="ctr"/>
                      <a:r>
                        <a:rPr lang="en-US" sz="2400" b="1" dirty="0" smtClean="0"/>
                        <a:t>10</a:t>
                      </a:r>
                      <a:endParaRPr lang="en-US" sz="2400" b="1" dirty="0"/>
                    </a:p>
                  </a:txBody>
                  <a:tcPr/>
                </a:tc>
                <a:tc>
                  <a:txBody>
                    <a:bodyPr/>
                    <a:lstStyle/>
                    <a:p>
                      <a:pPr algn="ctr"/>
                      <a:r>
                        <a:rPr lang="en-US" sz="2400" b="1" dirty="0" smtClean="0"/>
                        <a:t>4</a:t>
                      </a:r>
                      <a:endParaRPr lang="en-US" sz="2400" b="1" dirty="0"/>
                    </a:p>
                  </a:txBody>
                  <a:tcPr/>
                </a:tc>
              </a:tr>
              <a:tr h="370840">
                <a:tc>
                  <a:txBody>
                    <a:bodyPr/>
                    <a:lstStyle/>
                    <a:p>
                      <a:r>
                        <a:rPr lang="en-US" sz="2400" b="1" dirty="0" smtClean="0">
                          <a:solidFill>
                            <a:srgbClr val="00FF00"/>
                          </a:solidFill>
                        </a:rPr>
                        <a:t>Total</a:t>
                      </a:r>
                      <a:endParaRPr lang="en-US" sz="2400" b="1" dirty="0">
                        <a:solidFill>
                          <a:srgbClr val="00FF00"/>
                        </a:solidFill>
                      </a:endParaRPr>
                    </a:p>
                  </a:txBody>
                  <a:tcPr/>
                </a:tc>
                <a:tc>
                  <a:txBody>
                    <a:bodyPr/>
                    <a:lstStyle/>
                    <a:p>
                      <a:pPr algn="ctr"/>
                      <a:r>
                        <a:rPr lang="en-US" sz="2400" b="1" dirty="0" smtClean="0">
                          <a:solidFill>
                            <a:srgbClr val="00FF00"/>
                          </a:solidFill>
                        </a:rPr>
                        <a:t>289,390</a:t>
                      </a:r>
                      <a:endParaRPr lang="en-US" sz="2400" b="1" dirty="0">
                        <a:solidFill>
                          <a:srgbClr val="00FF00"/>
                        </a:solidFill>
                      </a:endParaRPr>
                    </a:p>
                  </a:txBody>
                  <a:tcPr/>
                </a:tc>
                <a:tc>
                  <a:txBody>
                    <a:bodyPr/>
                    <a:lstStyle/>
                    <a:p>
                      <a:pPr algn="ctr"/>
                      <a:r>
                        <a:rPr lang="en-US" sz="2400" b="1" dirty="0" smtClean="0">
                          <a:solidFill>
                            <a:srgbClr val="00FF00"/>
                          </a:solidFill>
                        </a:rPr>
                        <a:t>43,931</a:t>
                      </a:r>
                      <a:endParaRPr lang="en-US" sz="2400" b="1" dirty="0">
                        <a:solidFill>
                          <a:srgbClr val="00FF00"/>
                        </a:solidFill>
                      </a:endParaRPr>
                    </a:p>
                  </a:txBody>
                  <a:tcPr/>
                </a:tc>
                <a:tc>
                  <a:txBody>
                    <a:bodyPr/>
                    <a:lstStyle/>
                    <a:p>
                      <a:pPr algn="ctr"/>
                      <a:r>
                        <a:rPr lang="en-US" sz="2400" b="1" dirty="0" smtClean="0">
                          <a:solidFill>
                            <a:srgbClr val="00FF00"/>
                          </a:solidFill>
                        </a:rPr>
                        <a:t>100</a:t>
                      </a:r>
                      <a:endParaRPr lang="en-US" sz="2400" b="1" dirty="0">
                        <a:solidFill>
                          <a:srgbClr val="00FF00"/>
                        </a:solidFill>
                      </a:endParaRPr>
                    </a:p>
                  </a:txBody>
                  <a:tcPr/>
                </a:tc>
                <a:tc>
                  <a:txBody>
                    <a:bodyPr/>
                    <a:lstStyle/>
                    <a:p>
                      <a:pPr algn="ctr"/>
                      <a:r>
                        <a:rPr lang="en-US" sz="2400" b="1" dirty="0" smtClean="0">
                          <a:solidFill>
                            <a:srgbClr val="00FF00"/>
                          </a:solidFill>
                        </a:rPr>
                        <a:t>100</a:t>
                      </a:r>
                      <a:endParaRPr lang="en-US" sz="2400" b="1" dirty="0">
                        <a:solidFill>
                          <a:srgbClr val="00FF00"/>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455613" y="182563"/>
            <a:ext cx="8226425" cy="554037"/>
          </a:xfrm>
        </p:spPr>
        <p:txBody>
          <a:bodyPr/>
          <a:lstStyle/>
          <a:p>
            <a:pPr eaLnBrk="1" hangingPunct="1"/>
            <a:r>
              <a:rPr lang="en-US" smtClean="0"/>
              <a:t>Separate paternal and maternal DNA</a:t>
            </a:r>
          </a:p>
        </p:txBody>
      </p:sp>
      <p:sp>
        <p:nvSpPr>
          <p:cNvPr id="21506" name="Rectangular Callout 12"/>
          <p:cNvSpPr>
            <a:spLocks noChangeArrowheads="1"/>
          </p:cNvSpPr>
          <p:nvPr/>
        </p:nvSpPr>
        <p:spPr bwMode="auto">
          <a:xfrm>
            <a:off x="2746375" y="4595813"/>
            <a:ext cx="3055938" cy="1539875"/>
          </a:xfrm>
          <a:prstGeom prst="wedgeRectCallout">
            <a:avLst>
              <a:gd name="adj1" fmla="val -20833"/>
              <a:gd name="adj2" fmla="val 62500"/>
            </a:avLst>
          </a:prstGeom>
          <a:noFill/>
          <a:ln w="9525" algn="ctr">
            <a:noFill/>
            <a:round/>
            <a:headEnd/>
            <a:tailEnd/>
          </a:ln>
        </p:spPr>
        <p:txBody>
          <a:bodyPr/>
          <a:lstStyle/>
          <a:p>
            <a:endParaRPr lang="en-US"/>
          </a:p>
        </p:txBody>
      </p:sp>
      <p:graphicFrame>
        <p:nvGraphicFramePr>
          <p:cNvPr id="11" name="Table 10"/>
          <p:cNvGraphicFramePr>
            <a:graphicFrameLocks noGrp="1"/>
          </p:cNvGraphicFramePr>
          <p:nvPr/>
        </p:nvGraphicFramePr>
        <p:xfrm>
          <a:off x="1116013" y="3500438"/>
          <a:ext cx="6096000" cy="373062"/>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r>
                        <a:rPr lang="en-US" sz="2400" b="1" i="0" u="none" strike="noStrike" dirty="0">
                          <a:solidFill>
                            <a:srgbClr val="FFFFFF"/>
                          </a:solidFill>
                          <a:latin typeface="+mn-lt"/>
                        </a:rPr>
                        <a:t>Sire</a:t>
                      </a:r>
                    </a:p>
                  </a:txBody>
                  <a:tcPr marL="7723" marR="7723" marT="7723" marB="0" anchor="b">
                    <a:lnL>
                      <a:noFill/>
                    </a:lnL>
                    <a:lnR>
                      <a:noFill/>
                    </a:lnR>
                    <a:lnT>
                      <a:noFill/>
                    </a:lnT>
                    <a:lnB>
                      <a:noFill/>
                    </a:lnB>
                  </a:tcPr>
                </a:tc>
                <a:tc>
                  <a:txBody>
                    <a:bodyPr/>
                    <a:lstStyle/>
                    <a:p>
                      <a:pPr algn="ctr" rtl="0" fontAlgn="b"/>
                      <a:r>
                        <a:rPr lang="en-US" sz="1600" b="1" i="0" u="none" strike="noStrike">
                          <a:solidFill>
                            <a:srgbClr val="C00000"/>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a:solidFill>
                            <a:srgbClr val="C00000"/>
                          </a:solidFill>
                          <a:latin typeface="Courier New"/>
                        </a:rPr>
                        <a:t> </a:t>
                      </a:r>
                    </a:p>
                  </a:txBody>
                  <a:tcPr marL="7723" marR="7723" marT="7723" marB="0" anchor="b">
                    <a:lnL>
                      <a:noFill/>
                    </a:lnL>
                    <a:lnR>
                      <a:noFill/>
                    </a:lnR>
                    <a:lnT>
                      <a:noFill/>
                    </a:lnT>
                    <a:lnB>
                      <a:noFill/>
                    </a:lnB>
                    <a:solidFill>
                      <a:srgbClr val="FF0066"/>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E46D0A"/>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66FF33"/>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00B05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0070C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6600CC"/>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9900CC"/>
                    </a:solidFill>
                  </a:tcPr>
                </a:tc>
              </a:tr>
            </a:tbl>
          </a:graphicData>
        </a:graphic>
      </p:graphicFrame>
      <p:graphicFrame>
        <p:nvGraphicFramePr>
          <p:cNvPr id="12" name="Table 11"/>
          <p:cNvGraphicFramePr>
            <a:graphicFrameLocks noGrp="1"/>
          </p:cNvGraphicFramePr>
          <p:nvPr/>
        </p:nvGraphicFramePr>
        <p:xfrm>
          <a:off x="1116013" y="2205038"/>
          <a:ext cx="6096000" cy="373062"/>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endParaRPr lang="en-US" sz="2400" b="1" i="0" u="none" strike="noStrike" dirty="0">
                        <a:solidFill>
                          <a:srgbClr val="FFFFFF"/>
                        </a:solidFill>
                        <a:latin typeface="Courier New"/>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66FF66"/>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66FF33"/>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lumMod val="95000"/>
                      </a:schemeClr>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r>
            </a:tbl>
          </a:graphicData>
        </a:graphic>
      </p:graphicFrame>
      <p:graphicFrame>
        <p:nvGraphicFramePr>
          <p:cNvPr id="13" name="Table 12"/>
          <p:cNvGraphicFramePr>
            <a:graphicFrameLocks noGrp="1"/>
          </p:cNvGraphicFramePr>
          <p:nvPr/>
        </p:nvGraphicFramePr>
        <p:xfrm>
          <a:off x="1116013" y="1628775"/>
          <a:ext cx="6096000" cy="373063"/>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r>
                        <a:rPr lang="en-US" sz="2400" b="1" i="0" u="none" strike="noStrike" dirty="0" smtClean="0">
                          <a:solidFill>
                            <a:srgbClr val="FFFFFF"/>
                          </a:solidFill>
                          <a:latin typeface="+mn-lt"/>
                        </a:rPr>
                        <a:t>Animal</a:t>
                      </a:r>
                      <a:endParaRPr lang="en-US" sz="2400" b="1" i="0" u="none" strike="noStrike" dirty="0">
                        <a:solidFill>
                          <a:srgbClr val="FFFFFF"/>
                        </a:solidFill>
                        <a:latin typeface="+mn-lt"/>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70C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8000"/>
                    </a:solidFill>
                  </a:tcPr>
                </a:tc>
              </a:tr>
            </a:tbl>
          </a:graphicData>
        </a:graphic>
      </p:graphicFrame>
      <p:graphicFrame>
        <p:nvGraphicFramePr>
          <p:cNvPr id="14" name="Table 13"/>
          <p:cNvGraphicFramePr>
            <a:graphicFrameLocks noGrp="1"/>
          </p:cNvGraphicFramePr>
          <p:nvPr/>
        </p:nvGraphicFramePr>
        <p:xfrm>
          <a:off x="1116013" y="4076700"/>
          <a:ext cx="6096000" cy="373063"/>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endParaRPr lang="en-US" sz="2400" b="1" i="0" u="none" strike="noStrike" dirty="0">
                        <a:solidFill>
                          <a:srgbClr val="FFFFFF"/>
                        </a:solidFill>
                        <a:latin typeface="Courier New"/>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66FF66"/>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66FF33"/>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lumMod val="95000"/>
                      </a:schemeClr>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r>
            </a:tbl>
          </a:graphicData>
        </a:graphic>
      </p:graphicFrame>
      <p:sp>
        <p:nvSpPr>
          <p:cNvPr id="21555" name="Freeform 9"/>
          <p:cNvSpPr>
            <a:spLocks/>
          </p:cNvSpPr>
          <p:nvPr/>
        </p:nvSpPr>
        <p:spPr bwMode="auto">
          <a:xfrm>
            <a:off x="7323138" y="2416175"/>
            <a:ext cx="385762" cy="1866900"/>
          </a:xfrm>
          <a:custGeom>
            <a:avLst/>
            <a:gdLst>
              <a:gd name="T0" fmla="*/ 0 w 385894"/>
              <a:gd name="T1" fmla="*/ 0 h 1867436"/>
              <a:gd name="T2" fmla="*/ 25158 w 385894"/>
              <a:gd name="T3" fmla="*/ 8387 h 1867436"/>
              <a:gd name="T4" fmla="*/ 75475 w 385894"/>
              <a:gd name="T5" fmla="*/ 41933 h 1867436"/>
              <a:gd name="T6" fmla="*/ 109020 w 385894"/>
              <a:gd name="T7" fmla="*/ 50320 h 1867436"/>
              <a:gd name="T8" fmla="*/ 134178 w 385894"/>
              <a:gd name="T9" fmla="*/ 75479 h 1867436"/>
              <a:gd name="T10" fmla="*/ 150950 w 385894"/>
              <a:gd name="T11" fmla="*/ 100639 h 1867436"/>
              <a:gd name="T12" fmla="*/ 176109 w 385894"/>
              <a:gd name="T13" fmla="*/ 109026 h 1867436"/>
              <a:gd name="T14" fmla="*/ 192881 w 385894"/>
              <a:gd name="T15" fmla="*/ 134186 h 1867436"/>
              <a:gd name="T16" fmla="*/ 201267 w 385894"/>
              <a:gd name="T17" fmla="*/ 159345 h 1867436"/>
              <a:gd name="T18" fmla="*/ 226426 w 385894"/>
              <a:gd name="T19" fmla="*/ 176118 h 1867436"/>
              <a:gd name="T20" fmla="*/ 259970 w 385894"/>
              <a:gd name="T21" fmla="*/ 251598 h 1867436"/>
              <a:gd name="T22" fmla="*/ 268356 w 385894"/>
              <a:gd name="T23" fmla="*/ 276758 h 1867436"/>
              <a:gd name="T24" fmla="*/ 293515 w 385894"/>
              <a:gd name="T25" fmla="*/ 327077 h 1867436"/>
              <a:gd name="T26" fmla="*/ 318673 w 385894"/>
              <a:gd name="T27" fmla="*/ 377397 h 1867436"/>
              <a:gd name="T28" fmla="*/ 343831 w 385894"/>
              <a:gd name="T29" fmla="*/ 478036 h 1867436"/>
              <a:gd name="T30" fmla="*/ 352217 w 385894"/>
              <a:gd name="T31" fmla="*/ 503196 h 1867436"/>
              <a:gd name="T32" fmla="*/ 360604 w 385894"/>
              <a:gd name="T33" fmla="*/ 570288 h 1867436"/>
              <a:gd name="T34" fmla="*/ 377376 w 385894"/>
              <a:gd name="T35" fmla="*/ 620608 h 1867436"/>
              <a:gd name="T36" fmla="*/ 385762 w 385894"/>
              <a:gd name="T37" fmla="*/ 654154 h 1867436"/>
              <a:gd name="T38" fmla="*/ 377376 w 385894"/>
              <a:gd name="T39" fmla="*/ 1274761 h 1867436"/>
              <a:gd name="T40" fmla="*/ 368990 w 385894"/>
              <a:gd name="T41" fmla="*/ 1299921 h 1867436"/>
              <a:gd name="T42" fmla="*/ 360604 w 385894"/>
              <a:gd name="T43" fmla="*/ 1383787 h 1867436"/>
              <a:gd name="T44" fmla="*/ 343831 w 385894"/>
              <a:gd name="T45" fmla="*/ 1434106 h 1867436"/>
              <a:gd name="T46" fmla="*/ 327059 w 385894"/>
              <a:gd name="T47" fmla="*/ 1517972 h 1867436"/>
              <a:gd name="T48" fmla="*/ 310287 w 385894"/>
              <a:gd name="T49" fmla="*/ 1568292 h 1867436"/>
              <a:gd name="T50" fmla="*/ 293515 w 385894"/>
              <a:gd name="T51" fmla="*/ 1618611 h 1867436"/>
              <a:gd name="T52" fmla="*/ 268356 w 385894"/>
              <a:gd name="T53" fmla="*/ 1668931 h 1867436"/>
              <a:gd name="T54" fmla="*/ 226426 w 385894"/>
              <a:gd name="T55" fmla="*/ 1736023 h 1867436"/>
              <a:gd name="T56" fmla="*/ 184495 w 385894"/>
              <a:gd name="T57" fmla="*/ 1794729 h 1867436"/>
              <a:gd name="T58" fmla="*/ 159336 w 385894"/>
              <a:gd name="T59" fmla="*/ 1811502 h 1867436"/>
              <a:gd name="T60" fmla="*/ 33545 w 385894"/>
              <a:gd name="T61" fmla="*/ 1836662 h 18674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5894"/>
              <a:gd name="T94" fmla="*/ 0 h 1867436"/>
              <a:gd name="T95" fmla="*/ 385894 w 385894"/>
              <a:gd name="T96" fmla="*/ 1867436 h 18674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5894" h="1867436">
                <a:moveTo>
                  <a:pt x="0" y="0"/>
                </a:moveTo>
                <a:cubicBezTo>
                  <a:pt x="8389" y="2796"/>
                  <a:pt x="17437" y="4095"/>
                  <a:pt x="25167" y="8389"/>
                </a:cubicBezTo>
                <a:cubicBezTo>
                  <a:pt x="42794" y="18182"/>
                  <a:pt x="55938" y="37054"/>
                  <a:pt x="75501" y="41945"/>
                </a:cubicBezTo>
                <a:lnTo>
                  <a:pt x="109057" y="50334"/>
                </a:lnTo>
                <a:cubicBezTo>
                  <a:pt x="117446" y="58723"/>
                  <a:pt x="126629" y="66387"/>
                  <a:pt x="134224" y="75501"/>
                </a:cubicBezTo>
                <a:cubicBezTo>
                  <a:pt x="140679" y="83246"/>
                  <a:pt x="143129" y="94370"/>
                  <a:pt x="151002" y="100668"/>
                </a:cubicBezTo>
                <a:cubicBezTo>
                  <a:pt x="157907" y="106192"/>
                  <a:pt x="167780" y="106261"/>
                  <a:pt x="176169" y="109057"/>
                </a:cubicBezTo>
                <a:cubicBezTo>
                  <a:pt x="181762" y="117446"/>
                  <a:pt x="188438" y="125206"/>
                  <a:pt x="192947" y="134224"/>
                </a:cubicBezTo>
                <a:cubicBezTo>
                  <a:pt x="196902" y="142133"/>
                  <a:pt x="195812" y="152486"/>
                  <a:pt x="201336" y="159391"/>
                </a:cubicBezTo>
                <a:cubicBezTo>
                  <a:pt x="207634" y="167264"/>
                  <a:pt x="218114" y="170576"/>
                  <a:pt x="226503" y="176169"/>
                </a:cubicBezTo>
                <a:cubicBezTo>
                  <a:pt x="253091" y="216051"/>
                  <a:pt x="240093" y="191771"/>
                  <a:pt x="260059" y="251670"/>
                </a:cubicBezTo>
                <a:cubicBezTo>
                  <a:pt x="262855" y="260059"/>
                  <a:pt x="263543" y="269479"/>
                  <a:pt x="268448" y="276837"/>
                </a:cubicBezTo>
                <a:cubicBezTo>
                  <a:pt x="316531" y="348962"/>
                  <a:pt x="258883" y="257707"/>
                  <a:pt x="293615" y="327171"/>
                </a:cubicBezTo>
                <a:cubicBezTo>
                  <a:pt x="311715" y="363370"/>
                  <a:pt x="310348" y="339550"/>
                  <a:pt x="318782" y="377505"/>
                </a:cubicBezTo>
                <a:cubicBezTo>
                  <a:pt x="341375" y="479173"/>
                  <a:pt x="310047" y="376466"/>
                  <a:pt x="343949" y="478173"/>
                </a:cubicBezTo>
                <a:lnTo>
                  <a:pt x="352338" y="503340"/>
                </a:lnTo>
                <a:cubicBezTo>
                  <a:pt x="355134" y="525711"/>
                  <a:pt x="356003" y="548408"/>
                  <a:pt x="360727" y="570452"/>
                </a:cubicBezTo>
                <a:cubicBezTo>
                  <a:pt x="364433" y="587745"/>
                  <a:pt x="373216" y="603628"/>
                  <a:pt x="377505" y="620786"/>
                </a:cubicBezTo>
                <a:lnTo>
                  <a:pt x="385894" y="654342"/>
                </a:lnTo>
                <a:cubicBezTo>
                  <a:pt x="383098" y="861270"/>
                  <a:pt x="382878" y="1068250"/>
                  <a:pt x="377505" y="1275127"/>
                </a:cubicBezTo>
                <a:cubicBezTo>
                  <a:pt x="377275" y="1283967"/>
                  <a:pt x="370461" y="1291554"/>
                  <a:pt x="369116" y="1300294"/>
                </a:cubicBezTo>
                <a:cubicBezTo>
                  <a:pt x="364843" y="1328070"/>
                  <a:pt x="365906" y="1356563"/>
                  <a:pt x="360727" y="1384184"/>
                </a:cubicBezTo>
                <a:cubicBezTo>
                  <a:pt x="357468" y="1401567"/>
                  <a:pt x="346856" y="1417073"/>
                  <a:pt x="343949" y="1434518"/>
                </a:cubicBezTo>
                <a:cubicBezTo>
                  <a:pt x="338280" y="1468531"/>
                  <a:pt x="336557" y="1487122"/>
                  <a:pt x="327171" y="1518408"/>
                </a:cubicBezTo>
                <a:cubicBezTo>
                  <a:pt x="322089" y="1535348"/>
                  <a:pt x="315986" y="1551964"/>
                  <a:pt x="310393" y="1568742"/>
                </a:cubicBezTo>
                <a:lnTo>
                  <a:pt x="293615" y="1619076"/>
                </a:lnTo>
                <a:cubicBezTo>
                  <a:pt x="263022" y="1710855"/>
                  <a:pt x="311812" y="1571841"/>
                  <a:pt x="268448" y="1669410"/>
                </a:cubicBezTo>
                <a:cubicBezTo>
                  <a:pt x="239024" y="1735613"/>
                  <a:pt x="271777" y="1706339"/>
                  <a:pt x="226503" y="1736521"/>
                </a:cubicBezTo>
                <a:cubicBezTo>
                  <a:pt x="201336" y="1812022"/>
                  <a:pt x="229299" y="1772873"/>
                  <a:pt x="184558" y="1795244"/>
                </a:cubicBezTo>
                <a:cubicBezTo>
                  <a:pt x="175540" y="1799753"/>
                  <a:pt x="167780" y="1806429"/>
                  <a:pt x="159391" y="1812022"/>
                </a:cubicBezTo>
                <a:cubicBezTo>
                  <a:pt x="122448" y="1867436"/>
                  <a:pt x="152695" y="1837189"/>
                  <a:pt x="33556" y="1837189"/>
                </a:cubicBezTo>
              </a:path>
            </a:pathLst>
          </a:custGeom>
          <a:noFill/>
          <a:ln w="38100" cap="flat" cmpd="sng" algn="ctr">
            <a:solidFill>
              <a:srgbClr val="FF0000"/>
            </a:solidFill>
            <a:prstDash val="solid"/>
            <a:round/>
            <a:headEnd type="none" w="med" len="med"/>
            <a:tailEnd type="none" w="med" len="med"/>
          </a:ln>
        </p:spPr>
        <p:txBody>
          <a:bodyPr/>
          <a:lstStyle/>
          <a:p>
            <a:endParaRPr lang="en-US"/>
          </a:p>
        </p:txBody>
      </p:sp>
      <p:sp>
        <p:nvSpPr>
          <p:cNvPr id="21556" name="TextBox 8"/>
          <p:cNvSpPr txBox="1">
            <a:spLocks noChangeArrowheads="1"/>
          </p:cNvSpPr>
          <p:nvPr/>
        </p:nvSpPr>
        <p:spPr bwMode="auto">
          <a:xfrm>
            <a:off x="539750" y="5157788"/>
            <a:ext cx="8056563" cy="830262"/>
          </a:xfrm>
          <a:prstGeom prst="rect">
            <a:avLst/>
          </a:prstGeom>
          <a:noFill/>
          <a:ln w="9525">
            <a:noFill/>
            <a:miter lim="800000"/>
            <a:headEnd/>
            <a:tailEnd/>
          </a:ln>
        </p:spPr>
        <p:txBody>
          <a:bodyPr>
            <a:spAutoFit/>
          </a:bodyPr>
          <a:lstStyle/>
          <a:p>
            <a:r>
              <a:rPr lang="en-US" sz="2400" b="1"/>
              <a:t>1 haplotype of animal matches 1 haplotype of sire</a:t>
            </a:r>
          </a:p>
          <a:p>
            <a:r>
              <a:rPr lang="en-US" sz="2400" b="1"/>
              <a:t>The animal’s other haplotype must be from its dam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MGS discovery using haplotypes </a:t>
            </a:r>
          </a:p>
        </p:txBody>
      </p:sp>
      <p:sp>
        <p:nvSpPr>
          <p:cNvPr id="23554" name="TextBox 10"/>
          <p:cNvSpPr txBox="1">
            <a:spLocks noChangeArrowheads="1"/>
          </p:cNvSpPr>
          <p:nvPr/>
        </p:nvSpPr>
        <p:spPr bwMode="auto">
          <a:xfrm>
            <a:off x="566738" y="4370388"/>
            <a:ext cx="8326437" cy="1384300"/>
          </a:xfrm>
          <a:prstGeom prst="rect">
            <a:avLst/>
          </a:prstGeom>
          <a:noFill/>
          <a:ln w="9525">
            <a:noFill/>
            <a:miter lim="800000"/>
            <a:headEnd/>
            <a:tailEnd/>
          </a:ln>
        </p:spPr>
        <p:txBody>
          <a:bodyPr>
            <a:spAutoFit/>
          </a:bodyPr>
          <a:lstStyle/>
          <a:p>
            <a:r>
              <a:rPr lang="en-US" sz="2800" b="1">
                <a:latin typeface="Humnst777 BT" pitchFamily="34" charset="0"/>
              </a:rPr>
              <a:t>Matches=5, haplotypes tested=10,</a:t>
            </a:r>
          </a:p>
          <a:p>
            <a:r>
              <a:rPr lang="en-US" sz="2800" b="1">
                <a:latin typeface="Humnst777 BT" pitchFamily="34" charset="0"/>
              </a:rPr>
              <a:t>50% match vs. 45% e</a:t>
            </a:r>
            <a:r>
              <a:rPr lang="en-US" sz="2800">
                <a:latin typeface="Humnst777 BT" pitchFamily="34" charset="0"/>
              </a:rPr>
              <a:t>xpected (due to crossovers)</a:t>
            </a:r>
          </a:p>
          <a:p>
            <a:r>
              <a:rPr lang="en-US" sz="2800" b="1">
                <a:latin typeface="Humnst777 BT" pitchFamily="34" charset="0"/>
              </a:rPr>
              <a:t>Thus, MGS is confirmed</a:t>
            </a:r>
          </a:p>
        </p:txBody>
      </p:sp>
      <p:sp>
        <p:nvSpPr>
          <p:cNvPr id="23555" name="TextBox 14"/>
          <p:cNvSpPr txBox="1">
            <a:spLocks noChangeArrowheads="1"/>
          </p:cNvSpPr>
          <p:nvPr/>
        </p:nvSpPr>
        <p:spPr bwMode="auto">
          <a:xfrm>
            <a:off x="4122738" y="5334000"/>
            <a:ext cx="2481262" cy="461963"/>
          </a:xfrm>
          <a:prstGeom prst="rect">
            <a:avLst/>
          </a:prstGeom>
          <a:noFill/>
          <a:ln w="9525">
            <a:noFill/>
            <a:miter lim="800000"/>
            <a:headEnd/>
            <a:tailEnd/>
          </a:ln>
        </p:spPr>
        <p:txBody>
          <a:bodyPr>
            <a:spAutoFit/>
          </a:bodyPr>
          <a:lstStyle/>
          <a:p>
            <a:pPr algn="ctr"/>
            <a:endParaRPr lang="en-US" sz="2400">
              <a:latin typeface="Humnst777 BT" pitchFamily="34" charset="0"/>
            </a:endParaRPr>
          </a:p>
        </p:txBody>
      </p:sp>
      <p:graphicFrame>
        <p:nvGraphicFramePr>
          <p:cNvPr id="18" name="Table 17"/>
          <p:cNvGraphicFramePr>
            <a:graphicFrameLocks noGrp="1"/>
          </p:cNvGraphicFramePr>
          <p:nvPr/>
        </p:nvGraphicFramePr>
        <p:xfrm>
          <a:off x="1157288" y="1458913"/>
          <a:ext cx="6096000" cy="373062"/>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r>
                        <a:rPr lang="en-US" sz="2400" b="1" i="0" u="none" strike="noStrike" dirty="0" smtClean="0">
                          <a:solidFill>
                            <a:srgbClr val="FFFFFF"/>
                          </a:solidFill>
                          <a:latin typeface="+mn-lt"/>
                        </a:rPr>
                        <a:t>Animal</a:t>
                      </a:r>
                      <a:endParaRPr lang="en-US" sz="2400" b="1" i="0" u="none" strike="noStrike" dirty="0">
                        <a:solidFill>
                          <a:srgbClr val="FFFFFF"/>
                        </a:solidFill>
                        <a:latin typeface="+mn-lt"/>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70C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8000"/>
                    </a:solidFill>
                  </a:tcPr>
                </a:tc>
              </a:tr>
            </a:tbl>
          </a:graphicData>
        </a:graphic>
      </p:graphicFrame>
      <p:graphicFrame>
        <p:nvGraphicFramePr>
          <p:cNvPr id="21" name="Table 20"/>
          <p:cNvGraphicFramePr>
            <a:graphicFrameLocks noGrp="1"/>
          </p:cNvGraphicFramePr>
          <p:nvPr/>
        </p:nvGraphicFramePr>
        <p:xfrm>
          <a:off x="1149350" y="2497138"/>
          <a:ext cx="6096000" cy="373062"/>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r>
                        <a:rPr lang="en-US" sz="2400" b="1" i="0" u="none" strike="noStrike" dirty="0" smtClean="0">
                          <a:solidFill>
                            <a:srgbClr val="FFFFFF"/>
                          </a:solidFill>
                          <a:latin typeface="+mn-lt"/>
                        </a:rPr>
                        <a:t>MGS</a:t>
                      </a:r>
                      <a:endParaRPr lang="en-US" sz="2400" b="1" i="0" u="none" strike="noStrike" dirty="0">
                        <a:solidFill>
                          <a:srgbClr val="FFFFFF"/>
                        </a:solidFill>
                        <a:latin typeface="+mn-lt"/>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70C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66FF66"/>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E62C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80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r>
            </a:tbl>
          </a:graphicData>
        </a:graphic>
      </p:graphicFrame>
      <p:graphicFrame>
        <p:nvGraphicFramePr>
          <p:cNvPr id="22" name="Table 21"/>
          <p:cNvGraphicFramePr>
            <a:graphicFrameLocks noGrp="1"/>
          </p:cNvGraphicFramePr>
          <p:nvPr/>
        </p:nvGraphicFramePr>
        <p:xfrm>
          <a:off x="1149350" y="3094038"/>
          <a:ext cx="6096000" cy="373062"/>
        </p:xfrm>
        <a:graphic>
          <a:graphicData uri="http://schemas.openxmlformats.org/drawingml/2006/table">
            <a:tbl>
              <a:tblPr/>
              <a:tblGrid>
                <a:gridCol w="1153297"/>
                <a:gridCol w="494270"/>
                <a:gridCol w="494270"/>
                <a:gridCol w="494270"/>
                <a:gridCol w="494270"/>
                <a:gridCol w="494270"/>
                <a:gridCol w="494270"/>
                <a:gridCol w="494270"/>
                <a:gridCol w="494270"/>
                <a:gridCol w="494270"/>
                <a:gridCol w="494270"/>
              </a:tblGrid>
              <a:tr h="278027">
                <a:tc>
                  <a:txBody>
                    <a:bodyPr/>
                    <a:lstStyle/>
                    <a:p>
                      <a:pPr algn="ctr" rtl="0" fontAlgn="b"/>
                      <a:endParaRPr lang="en-US" sz="2400" b="1" i="0" u="none" strike="noStrike" dirty="0">
                        <a:solidFill>
                          <a:srgbClr val="FFFFFF"/>
                        </a:solidFill>
                        <a:latin typeface="Courier New"/>
                      </a:endParaRPr>
                    </a:p>
                  </a:txBody>
                  <a:tcPr marL="7723" marR="7723" marT="7723" marB="0" anchor="b">
                    <a:lnL>
                      <a:noFill/>
                    </a:lnL>
                    <a:lnR>
                      <a:noFill/>
                    </a:lnR>
                    <a:lnT>
                      <a:noFill/>
                    </a:lnT>
                    <a:lnB>
                      <a:noFill/>
                    </a:lnB>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7030A0"/>
                    </a:solidFill>
                  </a:tcPr>
                </a:tc>
                <a:tc>
                  <a:txBody>
                    <a:bodyPr/>
                    <a:lstStyle/>
                    <a:p>
                      <a:pPr algn="ctr" rtl="0" fontAlgn="b"/>
                      <a:r>
                        <a:rPr lang="en-US" sz="1600" b="1" i="0" u="none" strike="noStrike" dirty="0">
                          <a:solidFill>
                            <a:srgbClr val="C00000"/>
                          </a:solidFill>
                          <a:latin typeface="Courier New"/>
                        </a:rPr>
                        <a:t> </a:t>
                      </a:r>
                    </a:p>
                  </a:txBody>
                  <a:tcPr marL="7723" marR="7723" marT="7723" marB="0" anchor="b">
                    <a:lnL>
                      <a:noFill/>
                    </a:lnL>
                    <a:lnR>
                      <a:noFill/>
                    </a:lnR>
                    <a:lnT>
                      <a:noFill/>
                    </a:lnT>
                    <a:lnB>
                      <a:noFill/>
                    </a:lnB>
                    <a:solidFill>
                      <a:srgbClr val="66FF66"/>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0000"/>
                    </a:solidFill>
                  </a:tcPr>
                </a:tc>
                <a:tc>
                  <a:txBody>
                    <a:bodyPr/>
                    <a:lstStyle/>
                    <a:p>
                      <a:pPr algn="ctr" rtl="0" fontAlgn="b"/>
                      <a:r>
                        <a:rPr lang="en-US" sz="1600" b="1" i="0" u="none" strike="noStrike">
                          <a:solidFill>
                            <a:srgbClr val="FFFFFF"/>
                          </a:solidFill>
                          <a:latin typeface="Courier New"/>
                        </a:rPr>
                        <a:t> </a:t>
                      </a:r>
                    </a:p>
                  </a:txBody>
                  <a:tcPr marL="7723" marR="7723" marT="7723" marB="0" anchor="b">
                    <a:lnL>
                      <a:noFill/>
                    </a:lnL>
                    <a:lnR>
                      <a:noFill/>
                    </a:lnR>
                    <a:lnT>
                      <a:noFill/>
                    </a:lnT>
                    <a:lnB>
                      <a:noFill/>
                    </a:lnB>
                    <a:solidFill>
                      <a:srgbClr val="66FF33"/>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chemeClr val="tx1">
                        <a:lumMod val="95000"/>
                      </a:schemeClr>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3399"/>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8D2F"/>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FFFF00"/>
                    </a:solidFill>
                  </a:tcPr>
                </a:tc>
                <a:tc>
                  <a:txBody>
                    <a:bodyPr/>
                    <a:lstStyle/>
                    <a:p>
                      <a:pPr algn="ctr" rtl="0" fontAlgn="b"/>
                      <a:r>
                        <a:rPr lang="en-US" sz="1600" b="1" i="0" u="none" strike="noStrike" dirty="0">
                          <a:solidFill>
                            <a:srgbClr val="FFFFFF"/>
                          </a:solidFill>
                          <a:latin typeface="Courier New"/>
                        </a:rPr>
                        <a:t> </a:t>
                      </a:r>
                    </a:p>
                  </a:txBody>
                  <a:tcPr marL="7723" marR="7723" marT="7723" marB="0" anchor="b">
                    <a:lnL>
                      <a:noFill/>
                    </a:lnL>
                    <a:lnR>
                      <a:noFill/>
                    </a:lnR>
                    <a:lnT>
                      <a:noFill/>
                    </a:lnT>
                    <a:lnB>
                      <a:noFill/>
                    </a:lnB>
                    <a:solidFill>
                      <a:srgbClr val="00B0F0"/>
                    </a:solidFill>
                  </a:tcPr>
                </a:tc>
              </a:tr>
            </a:tbl>
          </a:graphicData>
        </a:graphic>
      </p:graphicFrame>
      <p:sp>
        <p:nvSpPr>
          <p:cNvPr id="7" name="Oval 6"/>
          <p:cNvSpPr>
            <a:spLocks noChangeArrowheads="1"/>
          </p:cNvSpPr>
          <p:nvPr/>
        </p:nvSpPr>
        <p:spPr bwMode="auto">
          <a:xfrm>
            <a:off x="3079375" y="228433"/>
            <a:ext cx="926938" cy="2855734"/>
          </a:xfrm>
          <a:prstGeom prst="ellipse">
            <a:avLst/>
          </a:prstGeom>
          <a:noFill/>
          <a:ln w="25400" algn="ctr">
            <a:solidFill>
              <a:srgbClr val="FF0000"/>
            </a:solidFill>
            <a:round/>
            <a:headEnd/>
            <a:tailEnd/>
          </a:ln>
          <a:scene3d>
            <a:camera prst="orthographicFront">
              <a:rot lat="0" lon="0" rev="5400000"/>
            </a:camera>
            <a:lightRig rig="threePt" dir="t"/>
          </a:scene3d>
        </p:spPr>
        <p:txBody>
          <a:bodyPr/>
          <a:lstStyle/>
          <a:p>
            <a:pPr>
              <a:defRPr/>
            </a:pPr>
            <a:endParaRPr lang="en-US">
              <a:cs typeface="+mn-cs"/>
            </a:endParaRPr>
          </a:p>
        </p:txBody>
      </p:sp>
      <p:sp>
        <p:nvSpPr>
          <p:cNvPr id="23" name="Oval 22"/>
          <p:cNvSpPr>
            <a:spLocks noChangeArrowheads="1"/>
          </p:cNvSpPr>
          <p:nvPr/>
        </p:nvSpPr>
        <p:spPr bwMode="auto">
          <a:xfrm>
            <a:off x="3076795" y="1248721"/>
            <a:ext cx="926938" cy="2855734"/>
          </a:xfrm>
          <a:prstGeom prst="ellipse">
            <a:avLst/>
          </a:prstGeom>
          <a:noFill/>
          <a:ln w="25400" algn="ctr">
            <a:solidFill>
              <a:srgbClr val="FF0000"/>
            </a:solidFill>
            <a:round/>
            <a:headEnd/>
            <a:tailEnd/>
          </a:ln>
          <a:scene3d>
            <a:camera prst="orthographicFront">
              <a:rot lat="0" lon="0" rev="5400000"/>
            </a:camera>
            <a:lightRig rig="threePt" dir="t"/>
          </a:scene3d>
        </p:spPr>
        <p:txBody>
          <a:bodyPr/>
          <a:lstStyle/>
          <a:p>
            <a:pPr>
              <a:defRPr/>
            </a:pPr>
            <a:endParaRPr lang="en-US">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mh08">
  <a:themeElements>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fontScheme name="smh08">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mh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h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h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h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h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h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h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h08 8">
        <a:dk1>
          <a:srgbClr val="FFFFFF"/>
        </a:dk1>
        <a:lt1>
          <a:srgbClr val="FFFFFF"/>
        </a:lt1>
        <a:dk2>
          <a:srgbClr val="FFFFFF"/>
        </a:dk2>
        <a:lt2>
          <a:srgbClr val="6871B2"/>
        </a:lt2>
        <a:accent1>
          <a:srgbClr val="66CCFF"/>
        </a:accent1>
        <a:accent2>
          <a:srgbClr val="0000CC"/>
        </a:accent2>
        <a:accent3>
          <a:srgbClr val="FFFFFF"/>
        </a:accent3>
        <a:accent4>
          <a:srgbClr val="DADADA"/>
        </a:accent4>
        <a:accent5>
          <a:srgbClr val="B8E2FF"/>
        </a:accent5>
        <a:accent6>
          <a:srgbClr val="0000B9"/>
        </a:accent6>
        <a:hlink>
          <a:srgbClr val="00FF00"/>
        </a:hlink>
        <a:folHlink>
          <a:srgbClr val="99FFCC"/>
        </a:folHlink>
      </a:clrScheme>
      <a:clrMap bg1="lt1" tx1="dk1" bg2="lt2" tx2="dk2" accent1="accent1" accent2="accent2" accent3="accent3" accent4="accent4" accent5="accent5" accent6="accent6" hlink="hlink" folHlink="folHlink"/>
    </a:extraClrScheme>
    <a:extraClrScheme>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clrMap bg1="dk2" tx1="lt1" bg2="dk1" tx2="lt2" accent1="accent1" accent2="accent2" accent3="accent3" accent4="accent4" accent5="accent5" accent6="accent6" hlink="hlink" folHlink="folHlink"/>
    </a:extraClrScheme>
    <a:extraClrScheme>
      <a:clrScheme name="smh08 10">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smh08 11">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smh08 12">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203323</TotalTime>
  <Words>1494</Words>
  <Application>Microsoft Office PowerPoint</Application>
  <PresentationFormat>On-screen Show (4:3)</PresentationFormat>
  <Paragraphs>571</Paragraphs>
  <Slides>34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Humnst777 BT</vt:lpstr>
      <vt:lpstr>Monotype Sorts</vt:lpstr>
      <vt:lpstr>Wingdings</vt:lpstr>
      <vt:lpstr>Courier New</vt:lpstr>
      <vt:lpstr>Calibri</vt:lpstr>
      <vt:lpstr>Times New Roman</vt:lpstr>
      <vt:lpstr>SimSun</vt:lpstr>
      <vt:lpstr>Verdana</vt:lpstr>
      <vt:lpstr>smh08</vt:lpstr>
      <vt:lpstr>Genotypes are Useful for More Than Genomic Evaluation</vt:lpstr>
      <vt:lpstr>Uses for genotypes</vt:lpstr>
      <vt:lpstr>Sources of genotypes used</vt:lpstr>
      <vt:lpstr>Service applies to many chips</vt:lpstr>
      <vt:lpstr>Ancestor discovery tests</vt:lpstr>
      <vt:lpstr>Sire initial status and discovery</vt:lpstr>
      <vt:lpstr>MGS status (after corrections)</vt:lpstr>
      <vt:lpstr>Separate paternal and maternal DNA</vt:lpstr>
      <vt:lpstr>MGS discovery using haplotypes </vt:lpstr>
      <vt:lpstr>Discovery of missing ancestors</vt:lpstr>
      <vt:lpstr>MGS accuracy by chip </vt:lpstr>
      <vt:lpstr>Genotyped ancestors, actual bull(HOUSA73431994)</vt:lpstr>
      <vt:lpstr>Haplotype pedigree  Chromosome 15, O-Style</vt:lpstr>
      <vt:lpstr>Maternal / paternal haplotype values</vt:lpstr>
      <vt:lpstr>Pedigree or genomic mating?</vt:lpstr>
      <vt:lpstr>Genomic mating programs </vt:lpstr>
      <vt:lpstr>Mating programs with dominance</vt:lpstr>
      <vt:lpstr>Mating program results</vt:lpstr>
      <vt:lpstr>Genomic mating computation</vt:lpstr>
      <vt:lpstr>Fertility and stillbirth defects</vt:lpstr>
      <vt:lpstr>Economics of fertility defect HH1</vt:lpstr>
      <vt:lpstr>Haplotype tests, then lab tests</vt:lpstr>
      <vt:lpstr>Jay Lush, 1948 (The Genetics of Populations) </vt:lpstr>
      <vt:lpstr>Predict breed and breed composition</vt:lpstr>
      <vt:lpstr>Predict breed composition as a ‘trait’</vt:lpstr>
      <vt:lpstr>Number of SNP to predict breed</vt:lpstr>
      <vt:lpstr>Accuracy of breed prediction</vt:lpstr>
      <vt:lpstr>Breed prediction example (crossbred)</vt:lpstr>
      <vt:lpstr>Manage differently by genotype?</vt:lpstr>
      <vt:lpstr>Top young bulls from April 2010</vt:lpstr>
      <vt:lpstr>Embryo transfer calves, by year</vt:lpstr>
      <vt:lpstr>Conclusions</vt:lpstr>
      <vt:lpstr>Acknowledgments</vt:lpstr>
      <vt:lpstr>Tear down this wall</vt:lpstr>
    </vt:vector>
  </TitlesOfParts>
  <Manager>ahs</Manager>
  <Company>AIPL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International Dairy Sire Proofs</dc:subject>
  <dc:creator>Admin</dc:creator>
  <cp:keywords>Dairy, International, Sire evaluations</cp:keywords>
  <cp:lastModifiedBy>paul vanraden</cp:lastModifiedBy>
  <cp:revision>10302</cp:revision>
  <cp:lastPrinted>2001-08-24T14:44:42Z</cp:lastPrinted>
  <dcterms:created xsi:type="dcterms:W3CDTF">2002-07-16T13:01:30Z</dcterms:created>
  <dcterms:modified xsi:type="dcterms:W3CDTF">2014-05-27T13:17:16Z</dcterms:modified>
  <cp:category>Interbull</cp:category>
</cp:coreProperties>
</file>