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</p:sldMasterIdLst>
  <p:notesMasterIdLst>
    <p:notesMasterId r:id="rId19"/>
  </p:notesMasterIdLst>
  <p:sldIdLst>
    <p:sldId id="261" r:id="rId2"/>
    <p:sldId id="263" r:id="rId3"/>
    <p:sldId id="265" r:id="rId4"/>
    <p:sldId id="260" r:id="rId5"/>
    <p:sldId id="259" r:id="rId6"/>
    <p:sldId id="274" r:id="rId7"/>
    <p:sldId id="273" r:id="rId8"/>
    <p:sldId id="269" r:id="rId9"/>
    <p:sldId id="284" r:id="rId10"/>
    <p:sldId id="266" r:id="rId11"/>
    <p:sldId id="278" r:id="rId12"/>
    <p:sldId id="279" r:id="rId13"/>
    <p:sldId id="280" r:id="rId14"/>
    <p:sldId id="283" r:id="rId15"/>
    <p:sldId id="282" r:id="rId16"/>
    <p:sldId id="281" r:id="rId17"/>
    <p:sldId id="264" r:id="rId18"/>
  </p:sldIdLst>
  <p:sldSz cx="9144000" cy="6858000" type="screen4x3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Monotype Sorts"/>
      <p:regular r:id="rId24"/>
    </p:embeddedFont>
    <p:embeddedFont>
      <p:font typeface="Humnst777 BT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3F"/>
    <a:srgbClr val="00337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>
        <p:scale>
          <a:sx n="81" d="100"/>
          <a:sy n="81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F1673-B70C-44CA-9E3E-8501F22E24D3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F3E97-5822-400B-ADF4-B514D3C67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6C6C-8002-4023-9132-182A4FB91B4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6C6C-8002-4023-9132-182A4FB91B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aipl.arsusda.gov/" TargetMode="External"/><Relationship Id="rId2" Type="http://schemas.openxmlformats.org/officeDocument/2006/relationships/hyperlink" Target="mailto:george.wiggans@ars.usda.gov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mailto:george.wiggans@ars.usda.gov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0">
          <a:gsLst>
            <a:gs pos="0">
              <a:srgbClr val="00337F"/>
            </a:gs>
            <a:gs pos="12000">
              <a:srgbClr val="00337F"/>
            </a:gs>
            <a:gs pos="16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7F"/>
                </a:solidFill>
              </a:defRPr>
            </a:lvl1pPr>
            <a:lvl2pPr>
              <a:defRPr>
                <a:solidFill>
                  <a:srgbClr val="00337F"/>
                </a:solidFill>
              </a:defRPr>
            </a:lvl2pPr>
            <a:lvl3pPr>
              <a:buClr>
                <a:srgbClr val="00337F"/>
              </a:buClr>
              <a:defRPr>
                <a:solidFill>
                  <a:srgbClr val="00337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gradFill flip="none" rotWithShape="0">
          <a:gsLst>
            <a:gs pos="0">
              <a:srgbClr val="00337F"/>
            </a:gs>
            <a:gs pos="48000">
              <a:srgbClr val="00337F"/>
            </a:gs>
            <a:gs pos="55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"/>
            <a:ext cx="7772400" cy="299212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886200"/>
            <a:ext cx="7772400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900"/>
              </a:lnSpc>
              <a:spcBef>
                <a:spcPts val="15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George </a:t>
            </a:r>
            <a:r>
              <a:rPr lang="en-US" sz="30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R. Wiggans</a:t>
            </a:r>
            <a:endParaRPr lang="en-US" sz="3000" b="1" dirty="0" smtClean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Animal Genomics and Improvement Laboratory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Agricultural Research Service, USDA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Beltsville, MD 20705-2350</a:t>
            </a:r>
            <a:endParaRPr lang="en-US" sz="2600" b="1" u="sng" baseline="0" dirty="0" smtClean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u="none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george.wiggans@ars.usda.gov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u="none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http://aipl.arsusda.gov/</a:t>
            </a: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 bwMode="auto">
          <a:xfrm>
            <a:off x="609600" y="5396552"/>
            <a:ext cx="42672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hlinkClick r:id="rId3"/>
          </p:cNvPr>
          <p:cNvSpPr/>
          <p:nvPr userDrawn="1"/>
        </p:nvSpPr>
        <p:spPr bwMode="auto">
          <a:xfrm>
            <a:off x="609600" y="5791200"/>
            <a:ext cx="3429000" cy="304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xmlns="" val="5233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9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0093F-DCEF-4B58-A0A4-BBB32E0FF914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558670-5E40-458D-AC93-5DEEFAB274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989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0093F-DCEF-4B58-A0A4-BBB32E0FF914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558670-5E40-458D-AC93-5DEEFAB274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20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0093F-DCEF-4B58-A0A4-BBB32E0FF914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558670-5E40-458D-AC93-5DEEFAB27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gradFill flip="none" rotWithShape="0">
          <a:gsLst>
            <a:gs pos="0">
              <a:srgbClr val="00337F"/>
            </a:gs>
            <a:gs pos="48000">
              <a:srgbClr val="00337F"/>
            </a:gs>
            <a:gs pos="51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"/>
            <a:ext cx="7772400" cy="299212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3657600"/>
            <a:ext cx="8229600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>
                <a:tab pos="4346575" algn="l"/>
              </a:tabLst>
              <a:defRPr/>
            </a:pPr>
            <a:r>
              <a:rPr lang="en-US" sz="2500" b="1" kern="1200" dirty="0" smtClean="0">
                <a:solidFill>
                  <a:srgbClr val="00337F"/>
                </a:solidFill>
                <a:latin typeface="+mn-lt"/>
                <a:ea typeface="+mn-ea"/>
                <a:cs typeface="+mn-cs"/>
              </a:rPr>
              <a:t>G.R. Wiggans,* T.A. Cooper, P.M. VanRaden, C.P. Van Tassell, D.M. </a:t>
            </a:r>
            <a:r>
              <a:rPr lang="en-US" sz="2500" b="1" kern="1200" dirty="0" err="1" smtClean="0">
                <a:solidFill>
                  <a:srgbClr val="00337F"/>
                </a:solidFill>
                <a:latin typeface="+mn-lt"/>
                <a:ea typeface="+mn-ea"/>
                <a:cs typeface="+mn-cs"/>
              </a:rPr>
              <a:t>Bickhart</a:t>
            </a:r>
            <a:r>
              <a:rPr lang="en-US" sz="2500" b="1" kern="1200" dirty="0" smtClean="0">
                <a:solidFill>
                  <a:srgbClr val="00337F"/>
                </a:solidFill>
                <a:latin typeface="+mn-lt"/>
                <a:ea typeface="+mn-ea"/>
                <a:cs typeface="+mn-cs"/>
              </a:rPr>
              <a:t>, and T.S. </a:t>
            </a:r>
            <a:r>
              <a:rPr lang="en-US" sz="2500" b="1" kern="1200" dirty="0" err="1" smtClean="0">
                <a:solidFill>
                  <a:srgbClr val="00337F"/>
                </a:solidFill>
                <a:latin typeface="+mn-lt"/>
                <a:ea typeface="+mn-ea"/>
                <a:cs typeface="+mn-cs"/>
              </a:rPr>
              <a:t>Sonstegard</a:t>
            </a:r>
            <a:endParaRPr lang="en-US" sz="2500" b="1" kern="1200" dirty="0" smtClean="0">
              <a:solidFill>
                <a:srgbClr val="00337F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6575" algn="l"/>
              </a:tabLst>
              <a:defRPr/>
            </a:pPr>
            <a:r>
              <a:rPr lang="en-US" sz="24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Animal Genomics and Improvement Laboratory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24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Agricultural Research Service, USDA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1500"/>
              </a:spcAft>
              <a:tabLst>
                <a:tab pos="4346575" algn="l"/>
              </a:tabLst>
            </a:pPr>
            <a:r>
              <a:rPr lang="en-US" sz="24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Beltsville, MD 20705-2350, USA</a:t>
            </a:r>
          </a:p>
          <a:p>
            <a:pPr marL="0" marR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346575" algn="l"/>
              </a:tabLst>
              <a:defRPr/>
            </a:pPr>
            <a:r>
              <a:rPr lang="en-US" sz="24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*george.wiggans@ars.usda.gov</a:t>
            </a:r>
          </a:p>
        </p:txBody>
      </p:sp>
      <p:sp>
        <p:nvSpPr>
          <p:cNvPr id="4" name="Rectangle 3">
            <a:hlinkClick r:id="rId2"/>
          </p:cNvPr>
          <p:cNvSpPr/>
          <p:nvPr userDrawn="1"/>
        </p:nvSpPr>
        <p:spPr bwMode="auto">
          <a:xfrm>
            <a:off x="614149" y="5677469"/>
            <a:ext cx="4230806" cy="3684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337F"/>
            </a:gs>
            <a:gs pos="12000">
              <a:srgbClr val="00337F"/>
            </a:gs>
            <a:gs pos="16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71600"/>
            <a:ext cx="822642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ltGray">
          <a:xfrm>
            <a:off x="7897215" y="6583680"/>
            <a:ext cx="54367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Wiggans</a:t>
            </a:r>
            <a:endParaRPr kumimoji="1"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47767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1" lang="en-US" sz="1200" b="1" baseline="0" dirty="0" smtClean="0">
                <a:latin typeface="Calibri" pitchFamily="34" charset="0"/>
                <a:cs typeface="Calibri" pitchFamily="34" charset="0"/>
              </a:rPr>
              <a:t>CDCB industry meeting – Sept. 29, 2015</a:t>
            </a:r>
            <a:r>
              <a:rPr lang="en-US" sz="1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1" lang="en-US" sz="1200" b="1" baseline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(</a:t>
            </a:r>
            <a:fld id="{6EF5BE8E-3B3E-486D-9684-5293E34BCCC8}" type="slidenum">
              <a:rPr kumimoji="1" lang="en-US" sz="1200" b="1" smtClean="0">
                <a:latin typeface="Calibri" pitchFamily="34" charset="0"/>
                <a:cs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)</a:t>
            </a:r>
            <a:endParaRPr kumimoji="1" lang="en-US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 descr="USDA_W-B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360" y="6446520"/>
            <a:ext cx="457200" cy="312665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0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339725" indent="-339725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67000"/>
        <a:buFont typeface="Monotype Sorts" pitchFamily="2" charset="2"/>
        <a:buChar char="l"/>
        <a:defRPr sz="3200" b="1">
          <a:solidFill>
            <a:srgbClr val="00337F"/>
          </a:solidFill>
          <a:latin typeface="Calibri" pitchFamily="34" charset="0"/>
          <a:ea typeface="+mn-ea"/>
          <a:cs typeface="Calibri" pitchFamily="34" charset="0"/>
        </a:defRPr>
      </a:lvl1pPr>
      <a:lvl2pPr marL="690563" indent="-284163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80000"/>
        <a:buFont typeface="Monotype Sorts" pitchFamily="2" charset="2"/>
        <a:buChar char="w"/>
        <a:defRPr sz="3200" b="1">
          <a:solidFill>
            <a:srgbClr val="00337F"/>
          </a:solidFill>
          <a:latin typeface="Calibri" pitchFamily="34" charset="0"/>
          <a:cs typeface="Calibri" pitchFamily="34" charset="0"/>
        </a:defRPr>
      </a:lvl2pPr>
      <a:lvl3pPr marL="1206500" indent="-515938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120000"/>
        <a:buFont typeface="Humnst777 BT"/>
        <a:buChar char="−"/>
        <a:defRPr sz="3200" b="1">
          <a:solidFill>
            <a:srgbClr val="00337F"/>
          </a:solidFill>
          <a:latin typeface="Calibri" pitchFamily="34" charset="0"/>
          <a:cs typeface="Calibri" pitchFamily="34" charset="0"/>
        </a:defRPr>
      </a:lvl3pPr>
      <a:lvl4pPr marL="16637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4.gif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8118225" cy="2780675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4100" dirty="0" smtClean="0"/>
              <a:t/>
            </a:r>
            <a:br>
              <a:rPr lang="en-US" sz="4100" dirty="0" smtClean="0"/>
            </a:br>
            <a:r>
              <a:rPr lang="en-US" sz="4100" dirty="0" smtClean="0"/>
              <a:t>AGIL Technical Report</a:t>
            </a:r>
            <a:br>
              <a:rPr lang="en-US" sz="4100" dirty="0" smtClean="0"/>
            </a:br>
            <a:endParaRPr lang="en-US" sz="4100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489103" y="466939"/>
            <a:ext cx="3474720" cy="2471244"/>
            <a:chOff x="5896858" y="381919"/>
            <a:chExt cx="2571408" cy="1828800"/>
          </a:xfrm>
        </p:grpSpPr>
        <p:pic>
          <p:nvPicPr>
            <p:cNvPr id="9" name="Picture 8" descr="cow minus DNA2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5896858" y="381919"/>
              <a:ext cx="2571408" cy="18288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Picture 11" descr="DNA_orbit_animated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2240000" flipH="1">
              <a:off x="6615925" y="565965"/>
              <a:ext cx="502920" cy="883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386862" y="1629508"/>
            <a:ext cx="5134707" cy="117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solidFill>
                  <a:srgbClr val="FFFF00"/>
                </a:solidFill>
              </a:rPr>
              <a:t>Animal Improvement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Program (AIP) Project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29554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Further use of sequence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4578176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3900"/>
              </a:spcAft>
            </a:pPr>
            <a:r>
              <a:rPr lang="en-US" sz="2800" dirty="0" smtClean="0"/>
              <a:t>Discovery of causative genetic variants</a:t>
            </a:r>
          </a:p>
          <a:p>
            <a:pPr>
              <a:lnSpc>
                <a:spcPts val="3000"/>
              </a:lnSpc>
              <a:spcAft>
                <a:spcPts val="1800"/>
              </a:spcAft>
            </a:pPr>
            <a:r>
              <a:rPr lang="en-US" sz="2800" dirty="0" smtClean="0"/>
              <a:t>Refinement of SNPs used in genomic evaluation</a:t>
            </a:r>
          </a:p>
          <a:p>
            <a:pPr marL="633413" lvl="1" indent="-234950">
              <a:lnSpc>
                <a:spcPts val="3000"/>
              </a:lnSpc>
              <a:spcAft>
                <a:spcPts val="1800"/>
              </a:spcAft>
            </a:pPr>
            <a:r>
              <a:rPr lang="en-US" sz="2800" dirty="0" smtClean="0"/>
              <a:t>Add discovered causative variants</a:t>
            </a:r>
          </a:p>
          <a:p>
            <a:pPr marL="633413" lvl="1" indent="-234950">
              <a:lnSpc>
                <a:spcPts val="3000"/>
              </a:lnSpc>
              <a:spcAft>
                <a:spcPts val="3900"/>
              </a:spcAft>
            </a:pPr>
            <a:r>
              <a:rPr lang="en-US" sz="2800" dirty="0" smtClean="0"/>
              <a:t>Use some SNPs for imputation but not for estimation of SNP effects</a:t>
            </a:r>
          </a:p>
          <a:p>
            <a:pPr marL="344488" indent="-349250">
              <a:lnSpc>
                <a:spcPts val="3000"/>
              </a:lnSpc>
              <a:spcAft>
                <a:spcPts val="3600"/>
              </a:spcAft>
            </a:pPr>
            <a:r>
              <a:rPr lang="en-US" sz="2800" dirty="0" smtClean="0"/>
              <a:t>Create genotypes for genomic evaluation from sequence data to enable immediate use through imputation of any new SNPs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new traits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4462760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4200"/>
              </a:spcAft>
            </a:pPr>
            <a:r>
              <a:rPr lang="en-US" sz="2800" dirty="0" smtClean="0"/>
              <a:t>Mortality</a:t>
            </a:r>
          </a:p>
          <a:p>
            <a:pPr>
              <a:lnSpc>
                <a:spcPts val="3000"/>
              </a:lnSpc>
              <a:spcAft>
                <a:spcPts val="4200"/>
              </a:spcAft>
            </a:pPr>
            <a:r>
              <a:rPr lang="en-US" sz="2800" dirty="0" smtClean="0"/>
              <a:t>Days to first breeding</a:t>
            </a:r>
          </a:p>
          <a:p>
            <a:pPr>
              <a:lnSpc>
                <a:spcPts val="3000"/>
              </a:lnSpc>
              <a:spcAft>
                <a:spcPts val="4200"/>
              </a:spcAft>
            </a:pPr>
            <a:r>
              <a:rPr lang="en-US" sz="2800" dirty="0" smtClean="0"/>
              <a:t>Gestation length</a:t>
            </a:r>
          </a:p>
          <a:p>
            <a:pPr>
              <a:lnSpc>
                <a:spcPts val="3000"/>
              </a:lnSpc>
              <a:spcAft>
                <a:spcPts val="0"/>
              </a:spcAft>
            </a:pPr>
            <a:r>
              <a:rPr lang="en-US" sz="2800" dirty="0" smtClean="0">
                <a:latin typeface="Calibri"/>
              </a:rPr>
              <a:t>Resistance to h</a:t>
            </a:r>
            <a:r>
              <a:rPr lang="en-US" sz="2800" dirty="0" smtClean="0"/>
              <a:t>eat stress </a:t>
            </a:r>
          </a:p>
          <a:p>
            <a:pPr marL="339725" lvl="1" indent="0">
              <a:lnSpc>
                <a:spcPts val="3000"/>
              </a:lnSpc>
              <a:spcAft>
                <a:spcPts val="4200"/>
              </a:spcAft>
              <a:buNone/>
            </a:pPr>
            <a:r>
              <a:rPr lang="en-US" sz="2800" dirty="0" smtClean="0">
                <a:solidFill>
                  <a:srgbClr val="00563F"/>
                </a:solidFill>
              </a:rPr>
              <a:t>(predicting genotype </a:t>
            </a:r>
            <a:r>
              <a:rPr lang="en-US" sz="2800" dirty="0" smtClean="0">
                <a:solidFill>
                  <a:srgbClr val="00563F"/>
                </a:solidFill>
                <a:latin typeface="Calibri"/>
              </a:rPr>
              <a:t>×</a:t>
            </a:r>
            <a:r>
              <a:rPr lang="en-US" sz="2800" dirty="0" smtClean="0">
                <a:solidFill>
                  <a:srgbClr val="00563F"/>
                </a:solidFill>
              </a:rPr>
              <a:t> </a:t>
            </a:r>
            <a:r>
              <a:rPr lang="en-US" sz="2800" dirty="0" smtClean="0">
                <a:solidFill>
                  <a:srgbClr val="00563F"/>
                </a:solidFill>
                <a:latin typeface="Calibri"/>
              </a:rPr>
              <a:t>environment interactions)</a:t>
            </a:r>
            <a:endParaRPr lang="en-US" sz="2800" dirty="0" smtClean="0">
              <a:solidFill>
                <a:srgbClr val="00563F"/>
              </a:solidFill>
            </a:endParaRPr>
          </a:p>
          <a:p>
            <a:pPr>
              <a:lnSpc>
                <a:spcPts val="3000"/>
              </a:lnSpc>
              <a:spcAft>
                <a:spcPts val="3600"/>
              </a:spcAft>
            </a:pPr>
            <a:r>
              <a:rPr lang="en-US" sz="2800" dirty="0" smtClean="0"/>
              <a:t>Persistency</a:t>
            </a:r>
            <a:endParaRPr lang="en-US" sz="2800" dirty="0" smtClean="0">
              <a:solidFill>
                <a:srgbClr val="0056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Additional traits requiring data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4693593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Clinical mastitis 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Displaced </a:t>
            </a:r>
            <a:r>
              <a:rPr lang="en-US" sz="2800" dirty="0" err="1" smtClean="0"/>
              <a:t>abomasum</a:t>
            </a:r>
            <a:endParaRPr lang="en-US" sz="2800" dirty="0" smtClean="0"/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Ketosis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Foot health</a:t>
            </a:r>
            <a:endParaRPr lang="en-GB" sz="2800" dirty="0" smtClean="0"/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sz="2800" dirty="0" smtClean="0"/>
              <a:t>Immune response</a:t>
            </a:r>
            <a:endParaRPr lang="en-US" sz="2800" dirty="0" smtClean="0"/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Other health traits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Feed efficiency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800" dirty="0" smtClean="0"/>
              <a:t>Methane production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GB" sz="2800" dirty="0" smtClean="0"/>
              <a:t>Milk fatty acid composition from mid-infrared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evaluation techniques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3385542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Avoid bias due to genomic </a:t>
            </a:r>
            <a:r>
              <a:rPr lang="en-US" sz="2800" dirty="0" err="1" smtClean="0"/>
              <a:t>preselection</a:t>
            </a:r>
            <a:endParaRPr lang="en-US" sz="2800" dirty="0" smtClean="0"/>
          </a:p>
          <a:p>
            <a:pPr>
              <a:lnSpc>
                <a:spcPts val="3000"/>
              </a:lnSpc>
              <a:spcAft>
                <a:spcPts val="1800"/>
              </a:spcAft>
            </a:pPr>
            <a:r>
              <a:rPr lang="en-US" sz="2800" dirty="0" smtClean="0"/>
              <a:t>1-step evaluation</a:t>
            </a:r>
          </a:p>
          <a:p>
            <a:pPr marL="631825" lvl="1" indent="-233363">
              <a:lnSpc>
                <a:spcPts val="3000"/>
              </a:lnSpc>
              <a:spcAft>
                <a:spcPts val="1800"/>
              </a:spcAft>
            </a:pPr>
            <a:r>
              <a:rPr lang="en-US" sz="2800" dirty="0" smtClean="0"/>
              <a:t>Include genotypes along with trait observations in a single analysis</a:t>
            </a:r>
          </a:p>
          <a:p>
            <a:pPr marL="631825" lvl="1" indent="-233363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Developments by University of Georgia enable inversion of large genomic relationship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Mating programs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2769989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Genomic relationships of genotyped females with available bulls provided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Determination of best mate possible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Dominance effects could be considered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3154710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Ongoing research to improve genetic evaluations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Sequence data provides great opportunity to make genomic evaluations more accurate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CDCB plans to acquire </a:t>
            </a:r>
            <a:r>
              <a:rPr lang="en-US" sz="2800" dirty="0" smtClean="0"/>
              <a:t>data necessary for evaluating  new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59877"/>
            <a:ext cx="8226425" cy="4154984"/>
          </a:xfrm>
        </p:spPr>
        <p:txBody>
          <a:bodyPr/>
          <a:lstStyle/>
          <a:p>
            <a:pPr marL="280988" indent="-280988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CDCB</a:t>
            </a:r>
          </a:p>
          <a:p>
            <a:pPr marL="280988" indent="-280988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Binational Agricultural Research and Development </a:t>
            </a:r>
            <a:r>
              <a:rPr lang="en-US" sz="2800" dirty="0" smtClean="0">
                <a:solidFill>
                  <a:srgbClr val="00563F"/>
                </a:solidFill>
              </a:rPr>
              <a:t>(BARD)</a:t>
            </a:r>
          </a:p>
          <a:p>
            <a:pPr marL="280988" indent="-280988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National Institute of Food and Agriculture </a:t>
            </a:r>
            <a:r>
              <a:rPr lang="en-US" sz="2800" dirty="0" smtClean="0">
                <a:solidFill>
                  <a:srgbClr val="00563F"/>
                </a:solidFill>
              </a:rPr>
              <a:t>(NIFA)</a:t>
            </a:r>
            <a:r>
              <a:rPr lang="en-US" sz="2800" dirty="0" smtClean="0"/>
              <a:t>, USDA</a:t>
            </a:r>
          </a:p>
          <a:p>
            <a:pPr marL="280988" indent="-280988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Washington State University </a:t>
            </a:r>
            <a:r>
              <a:rPr lang="en-US" sz="2800" dirty="0" smtClean="0">
                <a:solidFill>
                  <a:srgbClr val="00563F"/>
                </a:solidFill>
              </a:rPr>
              <a:t>(NIFA grant)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615553"/>
          </a:xfrm>
        </p:spPr>
        <p:txBody>
          <a:bodyPr/>
          <a:lstStyle/>
          <a:p>
            <a:r>
              <a:rPr lang="en-US" sz="4000" dirty="0" smtClean="0"/>
              <a:t>AIP research team</a:t>
            </a:r>
            <a:endParaRPr lang="en-US" sz="40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322022" y="1815508"/>
            <a:ext cx="4499956" cy="3200400"/>
            <a:chOff x="2317111" y="1320856"/>
            <a:chExt cx="4709160" cy="3349187"/>
          </a:xfrm>
        </p:grpSpPr>
        <p:pic>
          <p:nvPicPr>
            <p:cNvPr id="5" name="Picture 4" descr="cow minus DNA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7111" y="1320856"/>
              <a:ext cx="4709160" cy="334918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8" descr="DNA_orbit_animated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83889" flipV="1">
              <a:off x="3670420" y="1759835"/>
              <a:ext cx="868680" cy="1478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 noChangeAspect="1"/>
          </p:cNvGrpSpPr>
          <p:nvPr/>
        </p:nvGrpSpPr>
        <p:grpSpPr>
          <a:xfrm>
            <a:off x="364075" y="1154249"/>
            <a:ext cx="1828800" cy="2993386"/>
            <a:chOff x="7214581" y="1112363"/>
            <a:chExt cx="1682752" cy="2754334"/>
          </a:xfrm>
        </p:grpSpPr>
        <p:pic>
          <p:nvPicPr>
            <p:cNvPr id="28" name="Picture 27" descr="AIPL_2010_cropped.jpg"/>
            <p:cNvPicPr>
              <a:picLocks noChangeAspect="1"/>
            </p:cNvPicPr>
            <p:nvPr/>
          </p:nvPicPr>
          <p:blipFill>
            <a:blip r:embed="rId5" cstate="print"/>
            <a:srcRect l="19754" t="15770" r="68428" b="56433"/>
            <a:stretch>
              <a:fillRect/>
            </a:stretch>
          </p:blipFill>
          <p:spPr>
            <a:xfrm>
              <a:off x="7579149" y="1112363"/>
              <a:ext cx="960120" cy="1406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IPL_2010_cropped.jpg"/>
            <p:cNvPicPr>
              <a:picLocks noChangeAspect="1"/>
            </p:cNvPicPr>
            <p:nvPr/>
          </p:nvPicPr>
          <p:blipFill>
            <a:blip r:embed="rId5" cstate="print"/>
            <a:srcRect l="8634" t="29526" r="77555" b="42346"/>
            <a:stretch>
              <a:fillRect/>
            </a:stretch>
          </p:blipFill>
          <p:spPr>
            <a:xfrm rot="647621">
              <a:off x="7955501" y="1940157"/>
              <a:ext cx="941832" cy="11948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 descr="AIPL_2010_cropped.jpg"/>
            <p:cNvPicPr>
              <a:picLocks noChangeAspect="1"/>
            </p:cNvPicPr>
            <p:nvPr/>
          </p:nvPicPr>
          <p:blipFill>
            <a:blip r:embed="rId5" cstate="print"/>
            <a:srcRect l="59595" t="48920" r="26014" b="22343"/>
            <a:stretch>
              <a:fillRect/>
            </a:stretch>
          </p:blipFill>
          <p:spPr>
            <a:xfrm rot="20885872">
              <a:off x="7214581" y="1897416"/>
              <a:ext cx="960120" cy="1194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 descr="AIPL_2010_cropped.jpg"/>
            <p:cNvPicPr>
              <a:picLocks noChangeAspect="1"/>
            </p:cNvPicPr>
            <p:nvPr/>
          </p:nvPicPr>
          <p:blipFill>
            <a:blip r:embed="rId5" cstate="print"/>
            <a:srcRect l="55382" t="-102" r="32450" b="74370"/>
            <a:stretch>
              <a:fillRect/>
            </a:stretch>
          </p:blipFill>
          <p:spPr>
            <a:xfrm rot="120000">
              <a:off x="7580412" y="2662151"/>
              <a:ext cx="914400" cy="12045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7"/>
          <p:cNvGrpSpPr>
            <a:grpSpLocks noChangeAspect="1"/>
          </p:cNvGrpSpPr>
          <p:nvPr/>
        </p:nvGrpSpPr>
        <p:grpSpPr>
          <a:xfrm>
            <a:off x="6918519" y="1300439"/>
            <a:ext cx="1874520" cy="2814241"/>
            <a:chOff x="161694" y="1310331"/>
            <a:chExt cx="1880708" cy="2823531"/>
          </a:xfrm>
        </p:grpSpPr>
        <p:pic>
          <p:nvPicPr>
            <p:cNvPr id="32" name="Picture 31" descr="GRWiggans_ADSA Fellow_2010-AIPL Centennial w-Beth Wiggans.jpg"/>
            <p:cNvPicPr>
              <a:picLocks noChangeAspect="1"/>
            </p:cNvPicPr>
            <p:nvPr/>
          </p:nvPicPr>
          <p:blipFill>
            <a:blip r:embed="rId6" cstate="print"/>
            <a:srcRect l="46644" t="-1362" r="12410" b="57180"/>
            <a:stretch>
              <a:fillRect/>
            </a:stretch>
          </p:blipFill>
          <p:spPr>
            <a:xfrm>
              <a:off x="669305" y="1310331"/>
              <a:ext cx="1097280" cy="13491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 descr="AIPL_2010_cropped.jpg"/>
            <p:cNvPicPr>
              <a:picLocks noChangeAspect="1"/>
            </p:cNvPicPr>
            <p:nvPr/>
          </p:nvPicPr>
          <p:blipFill>
            <a:blip r:embed="rId7" cstate="print"/>
            <a:srcRect l="13924" t="60502" r="69462" b="10573"/>
            <a:stretch>
              <a:fillRect/>
            </a:stretch>
          </p:blipFill>
          <p:spPr>
            <a:xfrm rot="175935">
              <a:off x="161694" y="2152637"/>
              <a:ext cx="1097280" cy="119000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 descr="Jesse_SMH_cropped.jpg"/>
            <p:cNvPicPr>
              <a:picLocks noChangeAspect="1"/>
            </p:cNvPicPr>
            <p:nvPr/>
          </p:nvPicPr>
          <p:blipFill>
            <a:blip r:embed="rId8" cstate="print"/>
            <a:srcRect l="47585" t="6808" r="20331" b="73485"/>
            <a:stretch>
              <a:fillRect/>
            </a:stretch>
          </p:blipFill>
          <p:spPr>
            <a:xfrm rot="696665">
              <a:off x="899402" y="2203134"/>
              <a:ext cx="1143000" cy="12659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 descr="AIPL_2010_cropped.jpg"/>
            <p:cNvPicPr>
              <a:picLocks noChangeAspect="1"/>
            </p:cNvPicPr>
            <p:nvPr/>
          </p:nvPicPr>
          <p:blipFill>
            <a:blip r:embed="rId9" cstate="print"/>
            <a:srcRect l="82040" t="49828" r="3101" b="19182"/>
            <a:stretch>
              <a:fillRect/>
            </a:stretch>
          </p:blipFill>
          <p:spPr>
            <a:xfrm rot="21540000">
              <a:off x="507962" y="2886463"/>
              <a:ext cx="960120" cy="12473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oup 44"/>
          <p:cNvGrpSpPr>
            <a:grpSpLocks noChangeAspect="1"/>
          </p:cNvGrpSpPr>
          <p:nvPr/>
        </p:nvGrpSpPr>
        <p:grpSpPr>
          <a:xfrm>
            <a:off x="7229601" y="4024473"/>
            <a:ext cx="1390003" cy="2079885"/>
            <a:chOff x="7343952" y="4326903"/>
            <a:chExt cx="1371747" cy="2052569"/>
          </a:xfrm>
        </p:grpSpPr>
        <p:pic>
          <p:nvPicPr>
            <p:cNvPr id="36" name="Picture 35" descr="derek.gif"/>
            <p:cNvPicPr>
              <a:picLocks noChangeAspect="1"/>
            </p:cNvPicPr>
            <p:nvPr/>
          </p:nvPicPr>
          <p:blipFill>
            <a:blip r:embed="rId10" cstate="print">
              <a:lum bright="-5000" contrast="20000"/>
            </a:blip>
            <a:srcRect l="10963" t="-11236" r="16611" b="8915"/>
            <a:stretch>
              <a:fillRect/>
            </a:stretch>
          </p:blipFill>
          <p:spPr>
            <a:xfrm>
              <a:off x="7343952" y="4326903"/>
              <a:ext cx="1005840" cy="13740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 descr="AIPL_2010_cropped.jpg"/>
            <p:cNvPicPr>
              <a:picLocks noChangeAspect="1"/>
            </p:cNvPicPr>
            <p:nvPr/>
          </p:nvPicPr>
          <p:blipFill>
            <a:blip r:embed="rId5" cstate="print"/>
            <a:srcRect l="33245" t="31641" r="54477" b="41876"/>
            <a:stretch>
              <a:fillRect/>
            </a:stretch>
          </p:blipFill>
          <p:spPr>
            <a:xfrm rot="428448">
              <a:off x="7795261" y="5142791"/>
              <a:ext cx="920438" cy="12366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Group 40"/>
          <p:cNvGrpSpPr>
            <a:grpSpLocks noChangeAspect="1"/>
          </p:cNvGrpSpPr>
          <p:nvPr/>
        </p:nvGrpSpPr>
        <p:grpSpPr>
          <a:xfrm>
            <a:off x="469786" y="4082265"/>
            <a:ext cx="1645920" cy="2188936"/>
            <a:chOff x="290676" y="4232633"/>
            <a:chExt cx="1622943" cy="2158379"/>
          </a:xfrm>
        </p:grpSpPr>
        <p:pic>
          <p:nvPicPr>
            <p:cNvPr id="40" name="Picture 39" descr="JCole-adjusted.jpg"/>
            <p:cNvPicPr>
              <a:picLocks noChangeAspect="1"/>
            </p:cNvPicPr>
            <p:nvPr/>
          </p:nvPicPr>
          <p:blipFill>
            <a:blip r:embed="rId11" cstate="print">
              <a:lum bright="-5000" contrast="10000"/>
            </a:blip>
            <a:srcRect l="-5696" t="-5838"/>
            <a:stretch>
              <a:fillRect/>
            </a:stretch>
          </p:blipFill>
          <p:spPr>
            <a:xfrm>
              <a:off x="584462" y="4232633"/>
              <a:ext cx="1005840" cy="134291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Dnull-adjusted.jpg"/>
            <p:cNvPicPr>
              <a:picLocks noChangeAspect="1"/>
            </p:cNvPicPr>
            <p:nvPr/>
          </p:nvPicPr>
          <p:blipFill>
            <a:blip r:embed="rId12" cstate="print"/>
            <a:srcRect l="2965" t="-6059" r="2899" b="8436"/>
            <a:stretch>
              <a:fillRect/>
            </a:stretch>
          </p:blipFill>
          <p:spPr>
            <a:xfrm rot="447171">
              <a:off x="1017507" y="5049660"/>
              <a:ext cx="896112" cy="12390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 descr="AIPL_2010_cropped.jpg"/>
            <p:cNvPicPr>
              <a:picLocks noChangeAspect="1"/>
            </p:cNvPicPr>
            <p:nvPr/>
          </p:nvPicPr>
          <p:blipFill>
            <a:blip r:embed="rId5" cstate="print"/>
            <a:srcRect l="44176" t="19134" r="44174" b="55782"/>
            <a:stretch>
              <a:fillRect/>
            </a:stretch>
          </p:blipFill>
          <p:spPr>
            <a:xfrm rot="21299090">
              <a:off x="290676" y="5140114"/>
              <a:ext cx="932688" cy="1250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4" name="Picture 33" descr="AIPL_2010_cropped.jpg"/>
          <p:cNvPicPr>
            <a:picLocks noChangeAspect="1"/>
          </p:cNvPicPr>
          <p:nvPr/>
        </p:nvPicPr>
        <p:blipFill>
          <a:blip r:embed="rId5" cstate="print"/>
          <a:srcRect l="567" t="62130" r="85998" b="12138"/>
          <a:stretch>
            <a:fillRect/>
          </a:stretch>
        </p:blipFill>
        <p:spPr>
          <a:xfrm rot="21375487">
            <a:off x="3081552" y="5022682"/>
            <a:ext cx="1008945" cy="1203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 descr="KristenParkerGaddis_sm.jpg"/>
          <p:cNvPicPr>
            <a:picLocks noChangeAspect="1"/>
          </p:cNvPicPr>
          <p:nvPr/>
        </p:nvPicPr>
        <p:blipFill>
          <a:blip r:embed="rId13"/>
          <a:srcRect l="6857" t="4200" r="-1371" b="-6600"/>
          <a:stretch>
            <a:fillRect/>
          </a:stretch>
        </p:blipFill>
        <p:spPr>
          <a:xfrm rot="1020000">
            <a:off x="5054589" y="5057234"/>
            <a:ext cx="987552" cy="122281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AIP objectives</a:t>
            </a:r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103688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sz="2700" dirty="0" smtClean="0"/>
              <a:t>Expand national and international collection of phenotypic and genotypic data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sz="2700" dirty="0" smtClean="0"/>
              <a:t>Develop a more accurate genomic evaluation system with advanced, efficient methods to combine pedigrees, genotypes, and phenotypes</a:t>
            </a:r>
          </a:p>
          <a:p>
            <a:pPr>
              <a:lnSpc>
                <a:spcPts val="3200"/>
              </a:lnSpc>
              <a:spcAft>
                <a:spcPts val="4800"/>
              </a:spcAft>
            </a:pPr>
            <a:r>
              <a:rPr lang="en-US" sz="2700" dirty="0" smtClean="0"/>
              <a:t>Use economic analysis to maximize genetic progress and financial benefits from collected data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ul_CDCB2014.jpg"/>
          <p:cNvPicPr>
            <a:picLocks noChangeAspect="1"/>
          </p:cNvPicPr>
          <p:nvPr/>
        </p:nvPicPr>
        <p:blipFill>
          <a:blip r:embed="rId3"/>
          <a:srcRect l="41750" t="1880" r="37500" b="56625"/>
          <a:stretch>
            <a:fillRect/>
          </a:stretch>
        </p:blipFill>
        <p:spPr>
          <a:xfrm>
            <a:off x="6529843" y="1180847"/>
            <a:ext cx="822960" cy="1094382"/>
          </a:xfrm>
          <a:prstGeom prst="rect">
            <a:avLst/>
          </a:prstGeom>
        </p:spPr>
      </p:pic>
      <p:pic>
        <p:nvPicPr>
          <p:cNvPr id="4" name="Picture 3" descr="GRWiggans_ADSA Fellow head shot.jpg"/>
          <p:cNvPicPr>
            <a:picLocks noChangeAspect="1"/>
          </p:cNvPicPr>
          <p:nvPr/>
        </p:nvPicPr>
        <p:blipFill>
          <a:blip r:embed="rId4"/>
          <a:srcRect l="1500" t="1687" r="1500" b="1125"/>
          <a:stretch>
            <a:fillRect/>
          </a:stretch>
        </p:blipFill>
        <p:spPr>
          <a:xfrm>
            <a:off x="7245107" y="2101112"/>
            <a:ext cx="822960" cy="1099544"/>
          </a:xfrm>
          <a:prstGeom prst="rect">
            <a:avLst/>
          </a:prstGeom>
        </p:spPr>
      </p:pic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AIP scientists</a:t>
            </a:r>
            <a:endParaRPr lang="en-US" sz="3400" i="1" dirty="0">
              <a:solidFill>
                <a:srgbClr val="FFFF00"/>
              </a:solidFill>
            </a:endParaRPr>
          </a:p>
        </p:txBody>
      </p:sp>
      <p:pic>
        <p:nvPicPr>
          <p:cNvPr id="7" name="Picture 6" descr="John_photo.JPG"/>
          <p:cNvPicPr>
            <a:picLocks noChangeAspect="1"/>
          </p:cNvPicPr>
          <p:nvPr/>
        </p:nvPicPr>
        <p:blipFill>
          <a:blip r:embed="rId5"/>
          <a:srcRect l="26033" t="19444" r="26033" b="32778"/>
          <a:stretch>
            <a:fillRect/>
          </a:stretch>
        </p:blipFill>
        <p:spPr>
          <a:xfrm>
            <a:off x="7964742" y="3081006"/>
            <a:ext cx="822960" cy="1098276"/>
          </a:xfrm>
          <a:prstGeom prst="rect">
            <a:avLst/>
          </a:prstGeom>
        </p:spPr>
      </p:pic>
      <p:pic>
        <p:nvPicPr>
          <p:cNvPr id="8" name="Picture 7" descr="Derek_photo.JPG"/>
          <p:cNvPicPr>
            <a:picLocks noChangeAspect="1"/>
          </p:cNvPicPr>
          <p:nvPr/>
        </p:nvPicPr>
        <p:blipFill>
          <a:blip r:embed="rId6"/>
          <a:srcRect l="29752" t="27778" r="29380" b="31667"/>
          <a:stretch>
            <a:fillRect/>
          </a:stretch>
        </p:blipFill>
        <p:spPr>
          <a:xfrm>
            <a:off x="7242048" y="4102109"/>
            <a:ext cx="822960" cy="1093390"/>
          </a:xfrm>
          <a:prstGeom prst="rect">
            <a:avLst/>
          </a:prstGeom>
        </p:spPr>
      </p:pic>
      <p:pic>
        <p:nvPicPr>
          <p:cNvPr id="9" name="Picture 8" descr="KristenParkerGaddis_sm.jpg"/>
          <p:cNvPicPr>
            <a:picLocks noChangeAspect="1"/>
          </p:cNvPicPr>
          <p:nvPr/>
        </p:nvPicPr>
        <p:blipFill>
          <a:blip r:embed="rId7"/>
          <a:srcRect l="8914" r="5486"/>
          <a:stretch>
            <a:fillRect/>
          </a:stretch>
        </p:blipFill>
        <p:spPr>
          <a:xfrm>
            <a:off x="7951254" y="5080780"/>
            <a:ext cx="821873" cy="1097280"/>
          </a:xfrm>
          <a:prstGeom prst="rect">
            <a:avLst/>
          </a:prstGeom>
        </p:spPr>
      </p:pic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85953"/>
          </a:xfrm>
        </p:spPr>
        <p:txBody>
          <a:bodyPr/>
          <a:lstStyle/>
          <a:p>
            <a:pPr marL="280988" indent="-280988">
              <a:lnSpc>
                <a:spcPts val="2500"/>
              </a:lnSpc>
              <a:spcAft>
                <a:spcPts val="300"/>
              </a:spcAft>
            </a:pPr>
            <a:r>
              <a:rPr lang="en-US" sz="2400" dirty="0" smtClean="0"/>
              <a:t>Paul VanRaden </a:t>
            </a:r>
            <a:r>
              <a:rPr lang="en-US" sz="2400" dirty="0" smtClean="0">
                <a:solidFill>
                  <a:srgbClr val="C00000"/>
                </a:solidFill>
              </a:rPr>
              <a:t>(project leader)</a:t>
            </a:r>
          </a:p>
          <a:p>
            <a:pPr marL="574675" lvl="1" indent="-227013">
              <a:lnSpc>
                <a:spcPts val="2500"/>
              </a:lnSpc>
              <a:spcAft>
                <a:spcPts val="2000"/>
              </a:spcAft>
            </a:pPr>
            <a:r>
              <a:rPr lang="en-US" sz="2400" dirty="0" smtClean="0"/>
              <a:t>Genomic evaluation methods, haplotypes</a:t>
            </a:r>
          </a:p>
          <a:p>
            <a:pPr marL="280988" indent="-280988">
              <a:lnSpc>
                <a:spcPts val="2500"/>
              </a:lnSpc>
              <a:spcAft>
                <a:spcPts val="300"/>
              </a:spcAft>
            </a:pPr>
            <a:r>
              <a:rPr lang="en-US" sz="2400" dirty="0" smtClean="0"/>
              <a:t>George Wiggans </a:t>
            </a:r>
            <a:r>
              <a:rPr lang="en-US" sz="2400" dirty="0" smtClean="0">
                <a:solidFill>
                  <a:srgbClr val="C00000"/>
                </a:solidFill>
              </a:rPr>
              <a:t>(CDCB liaison)</a:t>
            </a:r>
            <a:endParaRPr lang="en-US" sz="2400" dirty="0" smtClean="0"/>
          </a:p>
          <a:p>
            <a:pPr marL="574675" lvl="1" indent="-227013">
              <a:lnSpc>
                <a:spcPts val="2500"/>
              </a:lnSpc>
              <a:spcAft>
                <a:spcPts val="2000"/>
              </a:spcAft>
            </a:pPr>
            <a:r>
              <a:rPr lang="en-US" sz="2400" dirty="0" smtClean="0"/>
              <a:t>SNP selection, genotype exchange, goats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280988" indent="-280988">
              <a:lnSpc>
                <a:spcPts val="2500"/>
              </a:lnSpc>
              <a:spcAft>
                <a:spcPts val="300"/>
              </a:spcAft>
            </a:pPr>
            <a:r>
              <a:rPr lang="en-US" sz="2400" dirty="0" smtClean="0"/>
              <a:t>John Cole</a:t>
            </a:r>
          </a:p>
          <a:p>
            <a:pPr marL="574675" lvl="1" indent="-234950">
              <a:lnSpc>
                <a:spcPts val="2500"/>
              </a:lnSpc>
              <a:spcAft>
                <a:spcPts val="2000"/>
              </a:spcAft>
            </a:pPr>
            <a:r>
              <a:rPr lang="en-US" sz="2400" dirty="0" smtClean="0"/>
              <a:t>Fertility, health, heat stress resistance, indexes</a:t>
            </a:r>
          </a:p>
          <a:p>
            <a:pPr marL="280988" indent="-280988">
              <a:lnSpc>
                <a:spcPts val="2500"/>
              </a:lnSpc>
              <a:spcAft>
                <a:spcPts val="300"/>
              </a:spcAft>
            </a:pPr>
            <a:r>
              <a:rPr lang="en-US" sz="2400" dirty="0" smtClean="0"/>
              <a:t>Derek Bickhart</a:t>
            </a:r>
          </a:p>
          <a:p>
            <a:pPr marL="574675" lvl="1" indent="-227013">
              <a:lnSpc>
                <a:spcPts val="2500"/>
              </a:lnSpc>
              <a:spcAft>
                <a:spcPts val="0"/>
              </a:spcAft>
            </a:pPr>
            <a:r>
              <a:rPr lang="en-US" sz="2400" dirty="0" smtClean="0"/>
              <a:t>Sequence data analysis, genome assembly</a:t>
            </a:r>
          </a:p>
          <a:p>
            <a:pPr marL="574675" lvl="1" indent="-227013">
              <a:lnSpc>
                <a:spcPts val="2500"/>
              </a:lnSpc>
              <a:spcAft>
                <a:spcPts val="2000"/>
              </a:spcAft>
              <a:buNone/>
            </a:pPr>
            <a:r>
              <a:rPr lang="en-US" sz="2400" dirty="0" smtClean="0"/>
              <a:t>	correction and gene annotation</a:t>
            </a:r>
          </a:p>
          <a:p>
            <a:pPr marL="280988" indent="-280988">
              <a:lnSpc>
                <a:spcPts val="2500"/>
              </a:lnSpc>
              <a:spcAft>
                <a:spcPts val="300"/>
              </a:spcAft>
              <a:buClr>
                <a:srgbClr val="00563F"/>
              </a:buClr>
            </a:pPr>
            <a:r>
              <a:rPr lang="en-US" sz="2400" dirty="0" smtClean="0">
                <a:solidFill>
                  <a:srgbClr val="00563F"/>
                </a:solidFill>
              </a:rPr>
              <a:t>Kristen Parker Gaddis (UFL postdoctoral associate)</a:t>
            </a:r>
          </a:p>
          <a:p>
            <a:pPr marL="574675" lvl="1" indent="-234950">
              <a:lnSpc>
                <a:spcPts val="2500"/>
              </a:lnSpc>
              <a:spcAft>
                <a:spcPts val="1800"/>
              </a:spcAft>
              <a:buClr>
                <a:srgbClr val="00563F"/>
              </a:buClr>
            </a:pPr>
            <a:r>
              <a:rPr lang="en-US" sz="2400" dirty="0" smtClean="0">
                <a:solidFill>
                  <a:srgbClr val="00563F"/>
                </a:solidFill>
              </a:rPr>
              <a:t>Fertility, health, use of sequence data, data-mining</a:t>
            </a:r>
            <a:endParaRPr lang="en-US" sz="2400" dirty="0">
              <a:solidFill>
                <a:srgbClr val="0056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Primary traits evaluated</a:t>
            </a:r>
            <a:endParaRPr lang="en-US" sz="3400" i="1" dirty="0">
              <a:solidFill>
                <a:srgbClr val="FFFF00"/>
              </a:solidFill>
            </a:endParaRP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847207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Yield </a:t>
            </a:r>
            <a:r>
              <a:rPr lang="en-US" sz="2700" dirty="0" smtClean="0">
                <a:solidFill>
                  <a:srgbClr val="00563F"/>
                </a:solidFill>
              </a:rPr>
              <a:t>(milk, fat, and protein)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Longevity </a:t>
            </a:r>
            <a:r>
              <a:rPr lang="en-US" sz="2700" dirty="0" smtClean="0">
                <a:solidFill>
                  <a:srgbClr val="00563F"/>
                </a:solidFill>
              </a:rPr>
              <a:t>(productive life)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Fertility </a:t>
            </a:r>
            <a:r>
              <a:rPr lang="en-US" sz="2700" dirty="0" smtClean="0">
                <a:solidFill>
                  <a:srgbClr val="00563F"/>
                </a:solidFill>
              </a:rPr>
              <a:t>(conception and pregnancy rates)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Calving </a:t>
            </a:r>
            <a:r>
              <a:rPr lang="en-US" sz="2700" dirty="0" smtClean="0">
                <a:solidFill>
                  <a:srgbClr val="00563F"/>
                </a:solidFill>
              </a:rPr>
              <a:t>(calving ease and stillbirth)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Health </a:t>
            </a:r>
            <a:r>
              <a:rPr lang="en-US" sz="2700" dirty="0" smtClean="0">
                <a:solidFill>
                  <a:srgbClr val="00563F"/>
                </a:solidFill>
              </a:rPr>
              <a:t>(somatic cell score)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700" dirty="0" smtClean="0"/>
              <a:t>Conformation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during past year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98979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800" dirty="0" smtClean="0"/>
              <a:t>New software for traditional PTAs</a:t>
            </a:r>
          </a:p>
          <a:p>
            <a:pPr marL="633413" lvl="1" indent="-227013">
              <a:lnSpc>
                <a:spcPts val="3000"/>
              </a:lnSpc>
              <a:spcAft>
                <a:spcPts val="600"/>
              </a:spcAft>
            </a:pPr>
            <a:r>
              <a:rPr lang="en-US" sz="2800" dirty="0" smtClean="0"/>
              <a:t>Replaced programs used since 1989</a:t>
            </a:r>
          </a:p>
          <a:p>
            <a:pPr marL="633413" lvl="1" indent="-227013">
              <a:lnSpc>
                <a:spcPts val="3000"/>
              </a:lnSpc>
              <a:spcAft>
                <a:spcPts val="600"/>
              </a:spcAft>
            </a:pPr>
            <a:r>
              <a:rPr lang="en-US" sz="2800" dirty="0" smtClean="0"/>
              <a:t>Multitrait evaluation</a:t>
            </a:r>
          </a:p>
          <a:p>
            <a:pPr marL="633413" lvl="1" indent="-227013">
              <a:lnSpc>
                <a:spcPts val="3000"/>
              </a:lnSpc>
              <a:spcAft>
                <a:spcPts val="2700"/>
              </a:spcAft>
            </a:pPr>
            <a:r>
              <a:rPr lang="en-US" sz="2800" dirty="0" smtClean="0"/>
              <a:t>Changed input data for pregnancy rate</a:t>
            </a:r>
          </a:p>
          <a:p>
            <a:pPr>
              <a:lnSpc>
                <a:spcPts val="3000"/>
              </a:lnSpc>
              <a:spcAft>
                <a:spcPts val="2700"/>
              </a:spcAft>
            </a:pPr>
            <a:r>
              <a:rPr lang="en-US" sz="2800" dirty="0" smtClean="0"/>
              <a:t>Base change for all traits</a:t>
            </a:r>
          </a:p>
          <a:p>
            <a:pPr>
              <a:lnSpc>
                <a:spcPts val="3000"/>
              </a:lnSpc>
              <a:spcAft>
                <a:spcPts val="2700"/>
              </a:spcAft>
            </a:pPr>
            <a:r>
              <a:rPr lang="en-US" sz="2800" dirty="0" smtClean="0"/>
              <a:t>Net merit revision with more traits</a:t>
            </a:r>
          </a:p>
          <a:p>
            <a:pPr>
              <a:lnSpc>
                <a:spcPts val="3000"/>
              </a:lnSpc>
              <a:spcAft>
                <a:spcPts val="2700"/>
              </a:spcAft>
            </a:pPr>
            <a:r>
              <a:rPr lang="en-US" sz="2800" dirty="0" smtClean="0"/>
              <a:t>Weekly instead of monthly genomic evaluation</a:t>
            </a:r>
          </a:p>
          <a:p>
            <a:pPr>
              <a:lnSpc>
                <a:spcPts val="3000"/>
              </a:lnSpc>
              <a:spcAft>
                <a:spcPts val="2400"/>
              </a:spcAft>
            </a:pPr>
            <a:r>
              <a:rPr lang="en-US" sz="2800" dirty="0" smtClean="0"/>
              <a:t>Added 140K chip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pipeline or recently implemented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16648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0"/>
              </a:spcAft>
            </a:pPr>
            <a:r>
              <a:rPr lang="en-US" sz="2800" dirty="0" smtClean="0"/>
              <a:t>Genomic evaluations for </a:t>
            </a:r>
            <a:r>
              <a:rPr lang="en-US" sz="2800" dirty="0" err="1" smtClean="0"/>
              <a:t>Guernseys</a:t>
            </a:r>
            <a:r>
              <a:rPr lang="en-US" sz="2800" dirty="0" smtClean="0"/>
              <a:t> </a:t>
            </a:r>
          </a:p>
          <a:p>
            <a:pPr marL="339725" lvl="1" indent="0">
              <a:lnSpc>
                <a:spcPts val="3000"/>
              </a:lnSpc>
              <a:spcAft>
                <a:spcPts val="3000"/>
              </a:spcAft>
              <a:buNone/>
            </a:pPr>
            <a:endParaRPr lang="en-US" sz="2800" dirty="0" smtClean="0">
              <a:solidFill>
                <a:srgbClr val="00563F"/>
              </a:solidFill>
            </a:endParaRPr>
          </a:p>
          <a:p>
            <a:pPr>
              <a:lnSpc>
                <a:spcPts val="3000"/>
              </a:lnSpc>
              <a:spcAft>
                <a:spcPts val="3000"/>
              </a:spcAft>
            </a:pPr>
            <a:r>
              <a:rPr lang="en-US" sz="2800" dirty="0" smtClean="0"/>
              <a:t>Breed composition and GPTAs for crossbreds</a:t>
            </a:r>
          </a:p>
          <a:p>
            <a:pPr>
              <a:lnSpc>
                <a:spcPts val="3000"/>
              </a:lnSpc>
              <a:spcAft>
                <a:spcPts val="0"/>
              </a:spcAft>
            </a:pPr>
            <a:r>
              <a:rPr lang="en-US" sz="2800" dirty="0" smtClean="0"/>
              <a:t>Increase to 77,531 SNPs used for evaluations</a:t>
            </a:r>
          </a:p>
          <a:p>
            <a:pPr marL="339725" lvl="1" indent="0">
              <a:lnSpc>
                <a:spcPts val="3000"/>
              </a:lnSpc>
              <a:spcAft>
                <a:spcPts val="3000"/>
              </a:spcAft>
              <a:buNone/>
            </a:pPr>
            <a:r>
              <a:rPr lang="en-US" sz="2800" dirty="0" smtClean="0">
                <a:solidFill>
                  <a:srgbClr val="00563F"/>
                </a:solidFill>
              </a:rPr>
              <a:t>(includes </a:t>
            </a:r>
            <a:r>
              <a:rPr lang="en-US" sz="2800" dirty="0" smtClean="0">
                <a:solidFill>
                  <a:srgbClr val="00563F"/>
                </a:solidFill>
              </a:rPr>
              <a:t>30 </a:t>
            </a:r>
            <a:r>
              <a:rPr lang="en-US" sz="2800" dirty="0" smtClean="0">
                <a:solidFill>
                  <a:srgbClr val="00563F"/>
                </a:solidFill>
              </a:rPr>
              <a:t>gene tests provided by GeneSeek)</a:t>
            </a:r>
          </a:p>
          <a:p>
            <a:pPr>
              <a:lnSpc>
                <a:spcPts val="3000"/>
              </a:lnSpc>
              <a:spcAft>
                <a:spcPts val="3000"/>
              </a:spcAft>
            </a:pPr>
            <a:r>
              <a:rPr lang="en-US" sz="2800" dirty="0" smtClean="0"/>
              <a:t>New </a:t>
            </a:r>
            <a:r>
              <a:rPr lang="en-US" sz="2800" dirty="0" err="1" smtClean="0"/>
              <a:t>GeneSeek</a:t>
            </a:r>
            <a:r>
              <a:rPr lang="en-US" sz="2800" dirty="0" smtClean="0"/>
              <a:t> 7K chip</a:t>
            </a:r>
          </a:p>
          <a:p>
            <a:pPr>
              <a:lnSpc>
                <a:spcPts val="3000"/>
              </a:lnSpc>
              <a:spcAft>
                <a:spcPts val="0"/>
              </a:spcAft>
            </a:pPr>
            <a:r>
              <a:rPr lang="en-US" sz="2800" dirty="0" smtClean="0"/>
              <a:t>Goats </a:t>
            </a:r>
            <a:r>
              <a:rPr lang="en-US" sz="2800" dirty="0" smtClean="0">
                <a:solidFill>
                  <a:srgbClr val="00563F"/>
                </a:solidFill>
              </a:rPr>
              <a:t>(separate management groups for miniature and standard)</a:t>
            </a:r>
            <a:endParaRPr lang="en-US" sz="2800" dirty="0">
              <a:solidFill>
                <a:srgbClr val="00563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areas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385542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Develop applications for sequence data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Develop evaluations for new traits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Acquire data for additional traits</a:t>
            </a:r>
          </a:p>
          <a:p>
            <a:pPr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Improve evaluations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Impute to sequence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769989"/>
          </a:xfrm>
        </p:spPr>
        <p:txBody>
          <a:bodyPr/>
          <a:lstStyle/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Determine variants in sequence data of most interest</a:t>
            </a:r>
          </a:p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Impute genotypes of bulls in predictor population to sequence</a:t>
            </a:r>
          </a:p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Include HD genotypes to add imputation accuracy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Sequencing to aid imputation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539430"/>
          </a:xfrm>
        </p:spPr>
        <p:txBody>
          <a:bodyPr/>
          <a:lstStyle/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Cooperative project with CDDR to build </a:t>
            </a:r>
            <a:r>
              <a:rPr lang="en-US" sz="2800" dirty="0" err="1" smtClean="0"/>
              <a:t>haplotype</a:t>
            </a:r>
            <a:r>
              <a:rPr lang="en-US" sz="2800" dirty="0" smtClean="0"/>
              <a:t> library</a:t>
            </a:r>
          </a:p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Bulls homozygous for haplotype give highest accuracy</a:t>
            </a:r>
          </a:p>
          <a:p>
            <a:pPr lvl="0">
              <a:lnSpc>
                <a:spcPts val="3000"/>
              </a:lnSpc>
              <a:spcAft>
                <a:spcPts val="4800"/>
              </a:spcAft>
            </a:pPr>
            <a:r>
              <a:rPr lang="en-US" sz="2800" dirty="0" smtClean="0"/>
              <a:t>Selected over 200 bulls to identify rare variants needed for high accuracy imputation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IPL-2013">
  <a:themeElements>
    <a:clrScheme name="Custom 12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563F"/>
      </a:hlink>
      <a:folHlink>
        <a:srgbClr val="00563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AIPL-2013</Template>
  <TotalTime>948</TotalTime>
  <Words>510</Words>
  <Application>Microsoft Office PowerPoint</Application>
  <PresentationFormat>On-screen Show (4:3)</PresentationFormat>
  <Paragraphs>102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Sorts</vt:lpstr>
      <vt:lpstr>Humnst777 BT</vt:lpstr>
      <vt:lpstr>AIPL-2013</vt:lpstr>
      <vt:lpstr> AGIL Technical Report </vt:lpstr>
      <vt:lpstr>AIP objectives</vt:lpstr>
      <vt:lpstr>AIP scientists</vt:lpstr>
      <vt:lpstr>Primary traits evaluated</vt:lpstr>
      <vt:lpstr>Changes during past year</vt:lpstr>
      <vt:lpstr>In the pipeline or recently implemented</vt:lpstr>
      <vt:lpstr>Research areas</vt:lpstr>
      <vt:lpstr>Impute to sequence</vt:lpstr>
      <vt:lpstr>Sequencing to aid imputation</vt:lpstr>
      <vt:lpstr>Further use of sequence data</vt:lpstr>
      <vt:lpstr>Evaluation of new traits</vt:lpstr>
      <vt:lpstr> Additional traits requiring data</vt:lpstr>
      <vt:lpstr>Improved evaluation techniques</vt:lpstr>
      <vt:lpstr>Mating programs</vt:lpstr>
      <vt:lpstr>Take-home message</vt:lpstr>
      <vt:lpstr>Acknowledgments</vt:lpstr>
      <vt:lpstr>AIP research team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wiggans</dc:creator>
  <cp:lastModifiedBy>wiggans</cp:lastModifiedBy>
  <cp:revision>92</cp:revision>
  <dcterms:created xsi:type="dcterms:W3CDTF">2015-08-19T16:41:42Z</dcterms:created>
  <dcterms:modified xsi:type="dcterms:W3CDTF">2015-09-24T17:59:22Z</dcterms:modified>
</cp:coreProperties>
</file>