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43" r:id="rId2"/>
    <p:sldId id="689" r:id="rId3"/>
    <p:sldId id="622" r:id="rId4"/>
    <p:sldId id="664" r:id="rId5"/>
    <p:sldId id="648" r:id="rId6"/>
    <p:sldId id="623" r:id="rId7"/>
    <p:sldId id="624" r:id="rId8"/>
    <p:sldId id="657" r:id="rId9"/>
    <p:sldId id="545" r:id="rId10"/>
    <p:sldId id="697" r:id="rId11"/>
    <p:sldId id="503" r:id="rId12"/>
    <p:sldId id="673" r:id="rId13"/>
    <p:sldId id="504" r:id="rId14"/>
    <p:sldId id="505" r:id="rId15"/>
    <p:sldId id="541" r:id="rId16"/>
    <p:sldId id="454" r:id="rId17"/>
    <p:sldId id="659" r:id="rId18"/>
    <p:sldId id="569" r:id="rId19"/>
    <p:sldId id="681" r:id="rId20"/>
    <p:sldId id="691" r:id="rId21"/>
    <p:sldId id="501" r:id="rId22"/>
    <p:sldId id="502" r:id="rId23"/>
    <p:sldId id="671" r:id="rId24"/>
    <p:sldId id="628" r:id="rId25"/>
    <p:sldId id="629" r:id="rId26"/>
    <p:sldId id="558" r:id="rId27"/>
    <p:sldId id="618" r:id="rId28"/>
    <p:sldId id="642" r:id="rId29"/>
    <p:sldId id="678" r:id="rId30"/>
    <p:sldId id="694" r:id="rId31"/>
    <p:sldId id="690" r:id="rId32"/>
    <p:sldId id="674" r:id="rId33"/>
    <p:sldId id="676" r:id="rId34"/>
    <p:sldId id="677" r:id="rId35"/>
    <p:sldId id="669" r:id="rId36"/>
    <p:sldId id="665" r:id="rId37"/>
    <p:sldId id="679" r:id="rId38"/>
    <p:sldId id="666" r:id="rId39"/>
    <p:sldId id="667" r:id="rId40"/>
    <p:sldId id="668" r:id="rId41"/>
    <p:sldId id="683" r:id="rId42"/>
    <p:sldId id="684" r:id="rId43"/>
    <p:sldId id="696" r:id="rId44"/>
    <p:sldId id="698" r:id="rId45"/>
    <p:sldId id="688" r:id="rId46"/>
    <p:sldId id="680" r:id="rId47"/>
    <p:sldId id="695" r:id="rId48"/>
    <p:sldId id="687" r:id="rId49"/>
    <p:sldId id="66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000000"/>
    <a:srgbClr val="0033CC"/>
    <a:srgbClr val="FFE600"/>
    <a:srgbClr val="FFF000"/>
    <a:srgbClr val="FFFF00"/>
    <a:srgbClr val="FFFFFF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408" autoAdjust="0"/>
    <p:restoredTop sz="99792" autoAdjust="0"/>
  </p:normalViewPr>
  <p:slideViewPr>
    <p:cSldViewPr snapToGrid="0">
      <p:cViewPr varScale="1">
        <p:scale>
          <a:sx n="78" d="100"/>
          <a:sy n="78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204072365698413"/>
          <c:y val="3.0374345113832447E-2"/>
          <c:w val="0.84872923869722128"/>
          <c:h val="0.84439785163418757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  Holstein male</c:v>
                </c:pt>
              </c:strCache>
            </c:strRef>
          </c:tx>
          <c:spPr>
            <a:ln w="34925" cap="rnd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 cap="rnd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Sheet1!$C$3:$AD$3</c:f>
              <c:numCache>
                <c:formatCode>General</c:formatCode>
                <c:ptCount val="28"/>
                <c:pt idx="0">
                  <c:v>258</c:v>
                </c:pt>
                <c:pt idx="1">
                  <c:v>8551</c:v>
                </c:pt>
                <c:pt idx="2">
                  <c:v>8472</c:v>
                </c:pt>
                <c:pt idx="3">
                  <c:v>3594</c:v>
                </c:pt>
                <c:pt idx="4">
                  <c:v>1865</c:v>
                </c:pt>
                <c:pt idx="5">
                  <c:v>1103</c:v>
                </c:pt>
                <c:pt idx="6">
                  <c:v>738</c:v>
                </c:pt>
                <c:pt idx="7">
                  <c:v>514</c:v>
                </c:pt>
                <c:pt idx="8">
                  <c:v>376</c:v>
                </c:pt>
                <c:pt idx="9">
                  <c:v>421</c:v>
                </c:pt>
                <c:pt idx="10">
                  <c:v>287</c:v>
                </c:pt>
                <c:pt idx="11">
                  <c:v>247</c:v>
                </c:pt>
                <c:pt idx="12">
                  <c:v>216</c:v>
                </c:pt>
                <c:pt idx="13">
                  <c:v>153</c:v>
                </c:pt>
                <c:pt idx="14">
                  <c:v>113</c:v>
                </c:pt>
                <c:pt idx="15">
                  <c:v>76</c:v>
                </c:pt>
                <c:pt idx="16">
                  <c:v>75</c:v>
                </c:pt>
                <c:pt idx="17">
                  <c:v>52</c:v>
                </c:pt>
                <c:pt idx="18">
                  <c:v>60</c:v>
                </c:pt>
                <c:pt idx="19">
                  <c:v>72</c:v>
                </c:pt>
                <c:pt idx="20">
                  <c:v>50</c:v>
                </c:pt>
                <c:pt idx="21">
                  <c:v>56</c:v>
                </c:pt>
                <c:pt idx="22">
                  <c:v>32</c:v>
                </c:pt>
                <c:pt idx="23">
                  <c:v>42</c:v>
                </c:pt>
                <c:pt idx="24">
                  <c:v>242</c:v>
                </c:pt>
                <c:pt idx="25">
                  <c:v>157</c:v>
                </c:pt>
                <c:pt idx="26">
                  <c:v>174</c:v>
                </c:pt>
                <c:pt idx="27">
                  <c:v>1836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  Holstein female</c:v>
                </c:pt>
              </c:strCache>
            </c:strRef>
          </c:tx>
          <c:spPr>
            <a:ln w="34925" cap="rnd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Sheet1!$C$4:$AD$4</c:f>
              <c:numCache>
                <c:formatCode>General</c:formatCode>
                <c:ptCount val="28"/>
                <c:pt idx="0">
                  <c:v>255</c:v>
                </c:pt>
                <c:pt idx="1">
                  <c:v>27166</c:v>
                </c:pt>
                <c:pt idx="2">
                  <c:v>31572</c:v>
                </c:pt>
                <c:pt idx="3">
                  <c:v>16601</c:v>
                </c:pt>
                <c:pt idx="4">
                  <c:v>9020</c:v>
                </c:pt>
                <c:pt idx="5">
                  <c:v>7910</c:v>
                </c:pt>
                <c:pt idx="6">
                  <c:v>10070</c:v>
                </c:pt>
                <c:pt idx="7">
                  <c:v>7401</c:v>
                </c:pt>
                <c:pt idx="8">
                  <c:v>5421</c:v>
                </c:pt>
                <c:pt idx="9">
                  <c:v>6004</c:v>
                </c:pt>
                <c:pt idx="10">
                  <c:v>5212</c:v>
                </c:pt>
                <c:pt idx="11">
                  <c:v>5080</c:v>
                </c:pt>
                <c:pt idx="12">
                  <c:v>3333</c:v>
                </c:pt>
                <c:pt idx="13">
                  <c:v>2637</c:v>
                </c:pt>
                <c:pt idx="14">
                  <c:v>2362</c:v>
                </c:pt>
                <c:pt idx="15">
                  <c:v>1752</c:v>
                </c:pt>
                <c:pt idx="16">
                  <c:v>1273</c:v>
                </c:pt>
                <c:pt idx="17">
                  <c:v>881</c:v>
                </c:pt>
                <c:pt idx="18">
                  <c:v>937</c:v>
                </c:pt>
                <c:pt idx="19">
                  <c:v>1383</c:v>
                </c:pt>
                <c:pt idx="20">
                  <c:v>1477</c:v>
                </c:pt>
                <c:pt idx="21">
                  <c:v>1238</c:v>
                </c:pt>
                <c:pt idx="22">
                  <c:v>936</c:v>
                </c:pt>
                <c:pt idx="23">
                  <c:v>818</c:v>
                </c:pt>
                <c:pt idx="24">
                  <c:v>4257</c:v>
                </c:pt>
                <c:pt idx="25">
                  <c:v>1719</c:v>
                </c:pt>
                <c:pt idx="26">
                  <c:v>1415</c:v>
                </c:pt>
                <c:pt idx="27">
                  <c:v>4810</c:v>
                </c:pt>
              </c:numCache>
            </c:numRef>
          </c:val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  Jersey male</c:v>
                </c:pt>
              </c:strCache>
            </c:strRef>
          </c:tx>
          <c:spPr>
            <a:ln w="34925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Sheet1!$C$5:$AD$5</c:f>
              <c:numCache>
                <c:formatCode>General</c:formatCode>
                <c:ptCount val="28"/>
                <c:pt idx="0">
                  <c:v>23</c:v>
                </c:pt>
                <c:pt idx="1">
                  <c:v>1061</c:v>
                </c:pt>
                <c:pt idx="2">
                  <c:v>942</c:v>
                </c:pt>
                <c:pt idx="3">
                  <c:v>441</c:v>
                </c:pt>
                <c:pt idx="4">
                  <c:v>224</c:v>
                </c:pt>
                <c:pt idx="5">
                  <c:v>124</c:v>
                </c:pt>
                <c:pt idx="6">
                  <c:v>100</c:v>
                </c:pt>
                <c:pt idx="7">
                  <c:v>83</c:v>
                </c:pt>
                <c:pt idx="8">
                  <c:v>77</c:v>
                </c:pt>
                <c:pt idx="9">
                  <c:v>56</c:v>
                </c:pt>
                <c:pt idx="10">
                  <c:v>27</c:v>
                </c:pt>
                <c:pt idx="11">
                  <c:v>33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9</c:v>
                </c:pt>
                <c:pt idx="17">
                  <c:v>12</c:v>
                </c:pt>
                <c:pt idx="18">
                  <c:v>9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6</c:v>
                </c:pt>
                <c:pt idx="23">
                  <c:v>4</c:v>
                </c:pt>
                <c:pt idx="24">
                  <c:v>34</c:v>
                </c:pt>
                <c:pt idx="25">
                  <c:v>13</c:v>
                </c:pt>
                <c:pt idx="26">
                  <c:v>14</c:v>
                </c:pt>
                <c:pt idx="27">
                  <c:v>1188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  Jersey female</c:v>
                </c:pt>
              </c:strCache>
            </c:strRef>
          </c:tx>
          <c:spPr>
            <a:ln w="34925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 cap="rnd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Sheet1!$C$6:$AD$6</c:f>
              <c:numCache>
                <c:formatCode>General</c:formatCode>
                <c:ptCount val="28"/>
                <c:pt idx="0">
                  <c:v>17</c:v>
                </c:pt>
                <c:pt idx="1">
                  <c:v>1711</c:v>
                </c:pt>
                <c:pt idx="2">
                  <c:v>2738</c:v>
                </c:pt>
                <c:pt idx="3">
                  <c:v>3039</c:v>
                </c:pt>
                <c:pt idx="4">
                  <c:v>1877</c:v>
                </c:pt>
                <c:pt idx="5">
                  <c:v>1627</c:v>
                </c:pt>
                <c:pt idx="6">
                  <c:v>1789</c:v>
                </c:pt>
                <c:pt idx="7">
                  <c:v>1001</c:v>
                </c:pt>
                <c:pt idx="8">
                  <c:v>958</c:v>
                </c:pt>
                <c:pt idx="9">
                  <c:v>1100</c:v>
                </c:pt>
                <c:pt idx="10">
                  <c:v>1269</c:v>
                </c:pt>
                <c:pt idx="11">
                  <c:v>1193</c:v>
                </c:pt>
                <c:pt idx="12">
                  <c:v>230</c:v>
                </c:pt>
                <c:pt idx="13">
                  <c:v>138</c:v>
                </c:pt>
                <c:pt idx="14">
                  <c:v>166</c:v>
                </c:pt>
                <c:pt idx="15">
                  <c:v>181</c:v>
                </c:pt>
                <c:pt idx="16">
                  <c:v>184</c:v>
                </c:pt>
                <c:pt idx="17">
                  <c:v>179</c:v>
                </c:pt>
                <c:pt idx="18">
                  <c:v>77</c:v>
                </c:pt>
                <c:pt idx="19">
                  <c:v>70</c:v>
                </c:pt>
                <c:pt idx="20">
                  <c:v>55</c:v>
                </c:pt>
                <c:pt idx="21">
                  <c:v>66</c:v>
                </c:pt>
                <c:pt idx="22">
                  <c:v>67</c:v>
                </c:pt>
                <c:pt idx="23">
                  <c:v>99</c:v>
                </c:pt>
                <c:pt idx="24">
                  <c:v>1314</c:v>
                </c:pt>
                <c:pt idx="25">
                  <c:v>460</c:v>
                </c:pt>
                <c:pt idx="26">
                  <c:v>261</c:v>
                </c:pt>
                <c:pt idx="27">
                  <c:v>484</c:v>
                </c:pt>
              </c:numCache>
            </c:numRef>
          </c:val>
        </c:ser>
        <c:marker val="1"/>
        <c:axId val="70661248"/>
        <c:axId val="70663552"/>
      </c:lineChart>
      <c:catAx>
        <c:axId val="7066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Age (mo)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965807059179894"/>
              <c:y val="0.9342024419275155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70663552"/>
        <c:crossesAt val="-500"/>
        <c:auto val="1"/>
        <c:lblAlgn val="ctr"/>
        <c:lblOffset val="20"/>
      </c:catAx>
      <c:valAx>
        <c:axId val="706635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Frequency (no)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70581335557579E-3"/>
              <c:y val="0.23961086116567426"/>
            </c:manualLayout>
          </c:layout>
        </c:title>
        <c:numFmt formatCode="#,##0" sourceLinked="0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70661248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276189311495135"/>
          <c:y val="3.3117235031283436E-2"/>
          <c:w val="0.29612402218907835"/>
          <c:h val="0.29538796705449583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2000">
              <a:solidFill>
                <a:srgbClr val="00337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2400" b="1">
          <a:solidFill>
            <a:srgbClr val="000000"/>
          </a:solidFill>
        </a:defRPr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27"/>
          <c:w val="0.76383493850099271"/>
          <c:h val="0.6783040334149477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84.7</c:v>
                </c:pt>
                <c:pt idx="2">
                  <c:v>89.1</c:v>
                </c:pt>
                <c:pt idx="3">
                  <c:v>83.3</c:v>
                </c:pt>
                <c:pt idx="4">
                  <c:v>63.6</c:v>
                </c:pt>
                <c:pt idx="5">
                  <c:v>53</c:v>
                </c:pt>
                <c:pt idx="6">
                  <c:v>34.200000000000003</c:v>
                </c:pt>
                <c:pt idx="7">
                  <c:v>31.9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47.8</c:v>
                </c:pt>
                <c:pt idx="2">
                  <c:v>43.3</c:v>
                </c:pt>
                <c:pt idx="3">
                  <c:v>45.1</c:v>
                </c:pt>
                <c:pt idx="4">
                  <c:v>45.3</c:v>
                </c:pt>
                <c:pt idx="5">
                  <c:v>40.6</c:v>
                </c:pt>
                <c:pt idx="6">
                  <c:v>33.700000000000003</c:v>
                </c:pt>
                <c:pt idx="7">
                  <c:v>31</c:v>
                </c:pt>
              </c:numCache>
            </c:numRef>
          </c:val>
        </c:ser>
        <c:gapWidth val="75"/>
        <c:overlap val="-10"/>
        <c:axId val="76661120"/>
        <c:axId val="76663040"/>
      </c:barChart>
      <c:catAx>
        <c:axId val="7666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76663040"/>
        <c:crosses val="autoZero"/>
        <c:auto val="1"/>
        <c:lblAlgn val="ctr"/>
        <c:lblOffset val="0"/>
      </c:catAx>
      <c:valAx>
        <c:axId val="76663040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5E-2"/>
              <c:y val="0.2506244061379333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76661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8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277859638850565"/>
          <c:y val="0.11575612960053619"/>
          <c:w val="0.76090041737209513"/>
          <c:h val="0.6783040334149478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  Inbreeding</c:v>
                </c:pt>
              </c:strCache>
            </c:strRef>
          </c:tx>
          <c:spPr>
            <a:ln w="44450"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4.55</c:v>
                </c:pt>
                <c:pt idx="1">
                  <c:v>4.68</c:v>
                </c:pt>
                <c:pt idx="2">
                  <c:v>4.8199999999999985</c:v>
                </c:pt>
                <c:pt idx="3">
                  <c:v>4.9400000000000004</c:v>
                </c:pt>
                <c:pt idx="4">
                  <c:v>5.05</c:v>
                </c:pt>
                <c:pt idx="5">
                  <c:v>5.1499999999999995</c:v>
                </c:pt>
                <c:pt idx="6">
                  <c:v>5.26</c:v>
                </c:pt>
                <c:pt idx="7">
                  <c:v>5.35</c:v>
                </c:pt>
                <c:pt idx="8">
                  <c:v>5.45</c:v>
                </c:pt>
                <c:pt idx="9">
                  <c:v>5.59</c:v>
                </c:pt>
                <c:pt idx="10">
                  <c:v>5.7</c:v>
                </c:pt>
                <c:pt idx="11">
                  <c:v>5.8</c:v>
                </c:pt>
                <c:pt idx="12">
                  <c:v>5.89</c:v>
                </c:pt>
                <c:pt idx="13">
                  <c:v>6.08</c:v>
                </c:pt>
                <c:pt idx="14">
                  <c:v>6.29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Expected future inbreeding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4.83</c:v>
                </c:pt>
                <c:pt idx="1">
                  <c:v>4.9400000000000004</c:v>
                </c:pt>
                <c:pt idx="2">
                  <c:v>5.05</c:v>
                </c:pt>
                <c:pt idx="3">
                  <c:v>5.14</c:v>
                </c:pt>
                <c:pt idx="4">
                  <c:v>5.23</c:v>
                </c:pt>
                <c:pt idx="5">
                  <c:v>5.33</c:v>
                </c:pt>
                <c:pt idx="6">
                  <c:v>5.4300000000000024</c:v>
                </c:pt>
                <c:pt idx="7">
                  <c:v>5.53</c:v>
                </c:pt>
                <c:pt idx="8">
                  <c:v>5.63</c:v>
                </c:pt>
                <c:pt idx="9">
                  <c:v>5.72</c:v>
                </c:pt>
                <c:pt idx="10">
                  <c:v>5.84</c:v>
                </c:pt>
                <c:pt idx="11">
                  <c:v>5.96</c:v>
                </c:pt>
                <c:pt idx="12">
                  <c:v>6.06</c:v>
                </c:pt>
                <c:pt idx="13">
                  <c:v>6.1499999999999995</c:v>
                </c:pt>
                <c:pt idx="14">
                  <c:v>6.21</c:v>
                </c:pt>
              </c:numCache>
            </c:numRef>
          </c:val>
        </c:ser>
        <c:marker val="1"/>
        <c:axId val="76655616"/>
        <c:axId val="83154048"/>
      </c:lineChart>
      <c:catAx>
        <c:axId val="7665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Cow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83154048"/>
        <c:crosses val="autoZero"/>
        <c:auto val="1"/>
        <c:lblAlgn val="ctr"/>
        <c:lblOffset val="0"/>
      </c:catAx>
      <c:valAx>
        <c:axId val="83154048"/>
        <c:scaling>
          <c:orientation val="minMax"/>
          <c:max val="7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Inbreeding (%)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506244061379333"/>
            </c:manualLayout>
          </c:layout>
        </c:title>
        <c:numFmt formatCode="#,##0.0" sourceLinked="0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76655616"/>
        <c:crosses val="autoZero"/>
        <c:crossBetween val="midCat"/>
        <c:majorUnit val="0.5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93005154247175"/>
          <c:y val="4.4176115000412394E-2"/>
          <c:w val="0.82486282285366519"/>
          <c:h val="0.7580759602369482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34.290000000000013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61.260000000000012</c:v>
                </c:pt>
                <c:pt idx="5">
                  <c:v>69.679999999999978</c:v>
                </c:pt>
                <c:pt idx="6">
                  <c:v>75.45</c:v>
                </c:pt>
              </c:numCache>
            </c:numRef>
          </c:val>
        </c:ser>
        <c:gapWidth val="100"/>
        <c:axId val="64049920"/>
        <c:axId val="64205952"/>
      </c:barChart>
      <c:catAx>
        <c:axId val="64049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091"/>
              <c:y val="0.91934935466708401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64205952"/>
        <c:crossesAt val="-100"/>
        <c:auto val="1"/>
        <c:lblAlgn val="ctr"/>
        <c:lblOffset val="100"/>
      </c:catAx>
      <c:valAx>
        <c:axId val="64205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1.5096618357487985E-3"/>
              <c:y val="0.14881873592048694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6404992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502"/>
          <c:y val="3.2933221725664923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-47.379999999999995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216.85000000000014</c:v>
                </c:pt>
                <c:pt idx="13">
                  <c:v>316.77999999999969</c:v>
                </c:pt>
                <c:pt idx="14">
                  <c:v>420.58</c:v>
                </c:pt>
                <c:pt idx="15">
                  <c:v>532.94999999999948</c:v>
                </c:pt>
              </c:numCache>
            </c:numRef>
          </c:val>
        </c:ser>
        <c:gapWidth val="50"/>
        <c:axId val="64160512"/>
        <c:axId val="64162432"/>
      </c:barChart>
      <c:catAx>
        <c:axId val="6416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64162432"/>
        <c:crossesAt val="-300"/>
        <c:auto val="1"/>
        <c:lblAlgn val="ctr"/>
        <c:lblOffset val="20"/>
        <c:tickLblSkip val="1"/>
      </c:catAx>
      <c:valAx>
        <c:axId val="641624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23E-2"/>
              <c:y val="0.2191014305805673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64160512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00337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B274ED9C-A58C-4CBC-8F1D-62E4DB2C064C}" type="presOf" srcId="{CE4F10CF-343E-4245-90A8-46A146B34815}" destId="{0311C99E-9CB9-ED44-9808-EDA985A269FA}" srcOrd="0" destOrd="0" presId="urn:microsoft.com/office/officeart/2005/8/layout/orgChart1"/>
    <dgm:cxn modelId="{71725D9A-B2C1-4FFB-ADAD-BF75F29FEEFE}" type="presOf" srcId="{E5E372C9-C751-C34B-AC5E-F343F33A15D7}" destId="{CCA8A4F9-C9F6-534E-B5F3-612E889B1C0C}" srcOrd="0" destOrd="0" presId="urn:microsoft.com/office/officeart/2005/8/layout/orgChart1"/>
    <dgm:cxn modelId="{58D04CE8-9A5F-4D9A-8EDF-5E8444C545C5}" type="presOf" srcId="{DEC9F93D-D996-2C49-A938-B8C31DC1C350}" destId="{7DA44A1F-CE33-8C44-A92E-8F4D074E993E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27ADEAE5-7826-4FC5-A608-16D9C3B053AC}" type="presOf" srcId="{02E68B6B-813E-A34D-A8E3-44AF8AD891A7}" destId="{202C136F-904C-2F4C-ABF8-E6B7F5485CEE}" srcOrd="0" destOrd="0" presId="urn:microsoft.com/office/officeart/2005/8/layout/orgChart1"/>
    <dgm:cxn modelId="{BC45494D-CF97-4252-9DD7-EF8278132E87}" type="presOf" srcId="{1554256E-1275-F847-9577-083955F29FDF}" destId="{772D11BD-CBE6-6C41-B46C-6F48E3B86530}" srcOrd="1" destOrd="0" presId="urn:microsoft.com/office/officeart/2005/8/layout/orgChart1"/>
    <dgm:cxn modelId="{0EA08FE3-8D01-4C51-B712-45C16F9738F7}" type="presOf" srcId="{1A3E2DC0-D31C-DF4A-B07D-FFEE98828C03}" destId="{1DDA9E01-940E-0D4E-9915-51DC62205EAF}" srcOrd="0" destOrd="0" presId="urn:microsoft.com/office/officeart/2005/8/layout/orgChart1"/>
    <dgm:cxn modelId="{8552070E-F06B-48EE-9439-FFBAEE84FF80}" type="presOf" srcId="{150298D0-AB82-D44F-B432-B76D9AF60820}" destId="{71FDF91E-1811-7C49-BFEA-B90C4D1C5DE2}" srcOrd="0" destOrd="0" presId="urn:microsoft.com/office/officeart/2005/8/layout/orgChart1"/>
    <dgm:cxn modelId="{8DC9FA51-572F-4AEC-AE6E-381FEE4A6A17}" type="presOf" srcId="{02E68B6B-813E-A34D-A8E3-44AF8AD891A7}" destId="{76BF40CC-D99E-FF4F-BE0D-41834B375462}" srcOrd="1" destOrd="0" presId="urn:microsoft.com/office/officeart/2005/8/layout/orgChart1"/>
    <dgm:cxn modelId="{A296A7AA-74B9-4E13-B921-1EFAF55C8B6F}" type="presOf" srcId="{F9F3B137-8945-2944-A65D-E750635CE9FD}" destId="{AF185B50-D0F3-2D4C-BDDB-B0B855E2A938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79CA71BC-F582-48F6-92F7-D4B4E288D0A4}" type="presOf" srcId="{CE4F10CF-343E-4245-90A8-46A146B34815}" destId="{73E770C7-7D12-B641-AEBB-B7D18B788DFD}" srcOrd="1" destOrd="0" presId="urn:microsoft.com/office/officeart/2005/8/layout/orgChart1"/>
    <dgm:cxn modelId="{17FAC3BC-EC16-4946-B394-B1F2BD6A344C}" type="presOf" srcId="{DEC9F93D-D996-2C49-A938-B8C31DC1C350}" destId="{BEF4B240-1142-5B4E-8E21-4750470A7383}" srcOrd="1" destOrd="0" presId="urn:microsoft.com/office/officeart/2005/8/layout/orgChart1"/>
    <dgm:cxn modelId="{75976AA8-4600-4511-8AAA-DEFFB42507EE}" type="presOf" srcId="{0FCB0F17-BD43-A64C-B4F0-154089C64D14}" destId="{E2049A88-3ABC-D744-940A-04B0DF3F7F76}" srcOrd="1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8454C165-E7B8-426E-9F86-73D08CD04022}" type="presOf" srcId="{1554256E-1275-F847-9577-083955F29FDF}" destId="{6F6CAA7B-295A-C04A-8C74-87DA15BC6EE2}" srcOrd="0" destOrd="0" presId="urn:microsoft.com/office/officeart/2005/8/layout/orgChart1"/>
    <dgm:cxn modelId="{5246950D-F90C-439A-94CD-CA01510FEF07}" type="presOf" srcId="{501FAF7E-F1A8-DA48-920C-D07F009E38DD}" destId="{0F55ED42-3813-1646-A230-FC1E4F7DE216}" srcOrd="0" destOrd="0" presId="urn:microsoft.com/office/officeart/2005/8/layout/orgChart1"/>
    <dgm:cxn modelId="{8126B3F4-2817-4954-8D5E-289EE93BD5D2}" type="presOf" srcId="{0FCB0F17-BD43-A64C-B4F0-154089C64D14}" destId="{4B0CE49D-6B5A-9241-8EE3-C6095D893787}" srcOrd="0" destOrd="0" presId="urn:microsoft.com/office/officeart/2005/8/layout/orgChart1"/>
    <dgm:cxn modelId="{3D4E57D7-065D-448A-881E-D6F00425FE5B}" type="presParOf" srcId="{CCA8A4F9-C9F6-534E-B5F3-612E889B1C0C}" destId="{B8067054-B4EE-A74A-A8FB-6F04D9B9C638}" srcOrd="0" destOrd="0" presId="urn:microsoft.com/office/officeart/2005/8/layout/orgChart1"/>
    <dgm:cxn modelId="{9F8076B9-99FC-4F09-BD7D-BB907863D3B8}" type="presParOf" srcId="{B8067054-B4EE-A74A-A8FB-6F04D9B9C638}" destId="{AC012184-6044-F64F-ABB3-CC74D49B1796}" srcOrd="0" destOrd="0" presId="urn:microsoft.com/office/officeart/2005/8/layout/orgChart1"/>
    <dgm:cxn modelId="{E4AE151E-A3E0-4ED9-A0A6-374F191EC586}" type="presParOf" srcId="{AC012184-6044-F64F-ABB3-CC74D49B1796}" destId="{4B0CE49D-6B5A-9241-8EE3-C6095D893787}" srcOrd="0" destOrd="0" presId="urn:microsoft.com/office/officeart/2005/8/layout/orgChart1"/>
    <dgm:cxn modelId="{3335A5EE-F46C-4EDF-B425-142F15F62E14}" type="presParOf" srcId="{AC012184-6044-F64F-ABB3-CC74D49B1796}" destId="{E2049A88-3ABC-D744-940A-04B0DF3F7F76}" srcOrd="1" destOrd="0" presId="urn:microsoft.com/office/officeart/2005/8/layout/orgChart1"/>
    <dgm:cxn modelId="{991B16B2-E846-4AD7-BE1A-3AD830F8773E}" type="presParOf" srcId="{B8067054-B4EE-A74A-A8FB-6F04D9B9C638}" destId="{63E6C915-D84F-CF44-B017-DABBAC10CC06}" srcOrd="1" destOrd="0" presId="urn:microsoft.com/office/officeart/2005/8/layout/orgChart1"/>
    <dgm:cxn modelId="{921A777E-FC85-4D4D-A3FC-032295C95095}" type="presParOf" srcId="{63E6C915-D84F-CF44-B017-DABBAC10CC06}" destId="{AF185B50-D0F3-2D4C-BDDB-B0B855E2A938}" srcOrd="0" destOrd="0" presId="urn:microsoft.com/office/officeart/2005/8/layout/orgChart1"/>
    <dgm:cxn modelId="{F8312A54-2E2F-4774-B71B-63AC222239EB}" type="presParOf" srcId="{63E6C915-D84F-CF44-B017-DABBAC10CC06}" destId="{CEBBCFB3-167A-914C-BD83-E9165C5685C4}" srcOrd="1" destOrd="0" presId="urn:microsoft.com/office/officeart/2005/8/layout/orgChart1"/>
    <dgm:cxn modelId="{5F05FF13-AB35-4250-AE2C-C4D3042F642F}" type="presParOf" srcId="{CEBBCFB3-167A-914C-BD83-E9165C5685C4}" destId="{715AECD1-0AEE-D243-9A08-DCDAC05745EB}" srcOrd="0" destOrd="0" presId="urn:microsoft.com/office/officeart/2005/8/layout/orgChart1"/>
    <dgm:cxn modelId="{9281960A-7D7A-4096-AA3E-E621EEA4708D}" type="presParOf" srcId="{715AECD1-0AEE-D243-9A08-DCDAC05745EB}" destId="{202C136F-904C-2F4C-ABF8-E6B7F5485CEE}" srcOrd="0" destOrd="0" presId="urn:microsoft.com/office/officeart/2005/8/layout/orgChart1"/>
    <dgm:cxn modelId="{51B50DA6-28D2-4522-9983-C3C61BFD3120}" type="presParOf" srcId="{715AECD1-0AEE-D243-9A08-DCDAC05745EB}" destId="{76BF40CC-D99E-FF4F-BE0D-41834B375462}" srcOrd="1" destOrd="0" presId="urn:microsoft.com/office/officeart/2005/8/layout/orgChart1"/>
    <dgm:cxn modelId="{73F58B64-EABA-4B79-BF83-6CDCDD72914D}" type="presParOf" srcId="{CEBBCFB3-167A-914C-BD83-E9165C5685C4}" destId="{D98D3044-E001-8B4B-9C44-8F1D8C92FFC8}" srcOrd="1" destOrd="0" presId="urn:microsoft.com/office/officeart/2005/8/layout/orgChart1"/>
    <dgm:cxn modelId="{569B92C8-CFB7-42AB-91C6-C375AE0388BB}" type="presParOf" srcId="{CEBBCFB3-167A-914C-BD83-E9165C5685C4}" destId="{4FE1A550-E4AA-D442-9B4A-1C3D8F48B466}" srcOrd="2" destOrd="0" presId="urn:microsoft.com/office/officeart/2005/8/layout/orgChart1"/>
    <dgm:cxn modelId="{B517F024-B089-471A-AEC4-E7113F57F5C6}" type="presParOf" srcId="{63E6C915-D84F-CF44-B017-DABBAC10CC06}" destId="{1DDA9E01-940E-0D4E-9915-51DC62205EAF}" srcOrd="2" destOrd="0" presId="urn:microsoft.com/office/officeart/2005/8/layout/orgChart1"/>
    <dgm:cxn modelId="{6CBE0FC4-B266-4705-9352-32AA25D31283}" type="presParOf" srcId="{63E6C915-D84F-CF44-B017-DABBAC10CC06}" destId="{CE51887E-6ACA-F342-B4E4-7F50AF07EFCA}" srcOrd="3" destOrd="0" presId="urn:microsoft.com/office/officeart/2005/8/layout/orgChart1"/>
    <dgm:cxn modelId="{DFA297BF-9187-4AAB-98B7-703A2709E5EB}" type="presParOf" srcId="{CE51887E-6ACA-F342-B4E4-7F50AF07EFCA}" destId="{037E7D96-3629-2F48-8896-A6C4089126DB}" srcOrd="0" destOrd="0" presId="urn:microsoft.com/office/officeart/2005/8/layout/orgChart1"/>
    <dgm:cxn modelId="{198ECEF5-3A70-498B-81F1-E96C9F84FA50}" type="presParOf" srcId="{037E7D96-3629-2F48-8896-A6C4089126DB}" destId="{0311C99E-9CB9-ED44-9808-EDA985A269FA}" srcOrd="0" destOrd="0" presId="urn:microsoft.com/office/officeart/2005/8/layout/orgChart1"/>
    <dgm:cxn modelId="{4A58B7FC-B228-4F15-A45A-9781C2FFAE3B}" type="presParOf" srcId="{037E7D96-3629-2F48-8896-A6C4089126DB}" destId="{73E770C7-7D12-B641-AEBB-B7D18B788DFD}" srcOrd="1" destOrd="0" presId="urn:microsoft.com/office/officeart/2005/8/layout/orgChart1"/>
    <dgm:cxn modelId="{C3CB0B18-1DE1-4415-87D1-EFE30DD8E044}" type="presParOf" srcId="{CE51887E-6ACA-F342-B4E4-7F50AF07EFCA}" destId="{6D515FFE-11DA-0844-B97C-4FC05798D01E}" srcOrd="1" destOrd="0" presId="urn:microsoft.com/office/officeart/2005/8/layout/orgChart1"/>
    <dgm:cxn modelId="{C3282DEC-D832-4880-BB90-BE745DBFCE62}" type="presParOf" srcId="{CE51887E-6ACA-F342-B4E4-7F50AF07EFCA}" destId="{A54C3B3C-137A-F74E-9440-16A98DA562C9}" srcOrd="2" destOrd="0" presId="urn:microsoft.com/office/officeart/2005/8/layout/orgChart1"/>
    <dgm:cxn modelId="{28C46F43-5A7A-4CF2-AF50-B98890A56937}" type="presParOf" srcId="{63E6C915-D84F-CF44-B017-DABBAC10CC06}" destId="{71FDF91E-1811-7C49-BFEA-B90C4D1C5DE2}" srcOrd="4" destOrd="0" presId="urn:microsoft.com/office/officeart/2005/8/layout/orgChart1"/>
    <dgm:cxn modelId="{9405C6F4-B1D2-48A2-88C2-BFC7DF8F3785}" type="presParOf" srcId="{63E6C915-D84F-CF44-B017-DABBAC10CC06}" destId="{86BF64D3-8441-184F-B579-785005DAAA6D}" srcOrd="5" destOrd="0" presId="urn:microsoft.com/office/officeart/2005/8/layout/orgChart1"/>
    <dgm:cxn modelId="{CF7B3198-09D5-40CE-8CAB-E6CE95EEA919}" type="presParOf" srcId="{86BF64D3-8441-184F-B579-785005DAAA6D}" destId="{21BC1663-C857-6D42-B74D-72BA22F4E9B5}" srcOrd="0" destOrd="0" presId="urn:microsoft.com/office/officeart/2005/8/layout/orgChart1"/>
    <dgm:cxn modelId="{BC64EB5A-2430-4EE6-B68B-2203A1B9E3C7}" type="presParOf" srcId="{21BC1663-C857-6D42-B74D-72BA22F4E9B5}" destId="{7DA44A1F-CE33-8C44-A92E-8F4D074E993E}" srcOrd="0" destOrd="0" presId="urn:microsoft.com/office/officeart/2005/8/layout/orgChart1"/>
    <dgm:cxn modelId="{4CCBCB47-1671-43B9-ABCB-5014AF049F61}" type="presParOf" srcId="{21BC1663-C857-6D42-B74D-72BA22F4E9B5}" destId="{BEF4B240-1142-5B4E-8E21-4750470A7383}" srcOrd="1" destOrd="0" presId="urn:microsoft.com/office/officeart/2005/8/layout/orgChart1"/>
    <dgm:cxn modelId="{89B00145-8385-4DFE-A4FA-78A339B8EC1D}" type="presParOf" srcId="{86BF64D3-8441-184F-B579-785005DAAA6D}" destId="{7B8DE4AC-47B8-1742-8512-4A1C97F54747}" srcOrd="1" destOrd="0" presId="urn:microsoft.com/office/officeart/2005/8/layout/orgChart1"/>
    <dgm:cxn modelId="{7B01B5AB-9ECF-45B1-A7BB-5FB3BE54CD54}" type="presParOf" srcId="{86BF64D3-8441-184F-B579-785005DAAA6D}" destId="{E87885B9-CD46-DF4B-861B-41851A0F965F}" srcOrd="2" destOrd="0" presId="urn:microsoft.com/office/officeart/2005/8/layout/orgChart1"/>
    <dgm:cxn modelId="{3E6030D1-6B8E-4470-946B-9D342C1227C5}" type="presParOf" srcId="{63E6C915-D84F-CF44-B017-DABBAC10CC06}" destId="{0F55ED42-3813-1646-A230-FC1E4F7DE216}" srcOrd="6" destOrd="0" presId="urn:microsoft.com/office/officeart/2005/8/layout/orgChart1"/>
    <dgm:cxn modelId="{22734B30-F17C-46F0-B0F0-CC607D846C1C}" type="presParOf" srcId="{63E6C915-D84F-CF44-B017-DABBAC10CC06}" destId="{BB92D777-6434-3D42-A357-9F9A49B2FE38}" srcOrd="7" destOrd="0" presId="urn:microsoft.com/office/officeart/2005/8/layout/orgChart1"/>
    <dgm:cxn modelId="{4D276B81-8850-49CA-A065-466F7068080F}" type="presParOf" srcId="{BB92D777-6434-3D42-A357-9F9A49B2FE38}" destId="{8529C3F2-7527-1542-81B6-F2F4C58BD84B}" srcOrd="0" destOrd="0" presId="urn:microsoft.com/office/officeart/2005/8/layout/orgChart1"/>
    <dgm:cxn modelId="{FBBCCB57-09CA-4AD6-AB7E-6934E724CE9F}" type="presParOf" srcId="{8529C3F2-7527-1542-81B6-F2F4C58BD84B}" destId="{6F6CAA7B-295A-C04A-8C74-87DA15BC6EE2}" srcOrd="0" destOrd="0" presId="urn:microsoft.com/office/officeart/2005/8/layout/orgChart1"/>
    <dgm:cxn modelId="{3EBDDA93-2EC5-4D93-AB46-E1435EC373B7}" type="presParOf" srcId="{8529C3F2-7527-1542-81B6-F2F4C58BD84B}" destId="{772D11BD-CBE6-6C41-B46C-6F48E3B86530}" srcOrd="1" destOrd="0" presId="urn:microsoft.com/office/officeart/2005/8/layout/orgChart1"/>
    <dgm:cxn modelId="{41B06910-B86C-4EC6-AD4E-BFBF4D303D1D}" type="presParOf" srcId="{BB92D777-6434-3D42-A357-9F9A49B2FE38}" destId="{FDFDC28C-AC32-9345-9ED1-569DFE5EF520}" srcOrd="1" destOrd="0" presId="urn:microsoft.com/office/officeart/2005/8/layout/orgChart1"/>
    <dgm:cxn modelId="{DC4345C5-5BFB-473A-B7CC-5A62C32AB950}" type="presParOf" srcId="{BB92D777-6434-3D42-A357-9F9A49B2FE38}" destId="{9A502CC0-5023-7A4C-A993-5F3AB8493DF2}" srcOrd="2" destOrd="0" presId="urn:microsoft.com/office/officeart/2005/8/layout/orgChart1"/>
    <dgm:cxn modelId="{E6C53079-5D7A-4AE4-8F24-A51A42F75D85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31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93504-D063-4A73-AF49-25DDFF3EC62C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46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48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7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3886200"/>
            <a:ext cx="6400800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</a:t>
            </a: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  301-504-8092 (fax)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 bwMode="auto">
          <a:xfrm>
            <a:off x="1281792" y="5725837"/>
            <a:ext cx="4221622" cy="273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563F"/>
                </a:solidFill>
              </a:rPr>
              <a:t>george.wiggans@ars.usda.gov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769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Cornell University, ANSC 3310, March 10,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771" y="112734"/>
            <a:ext cx="4343400" cy="3089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559327"/>
            <a:ext cx="3985170" cy="2157707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 smtClean="0"/>
              <a:t>US genomic evaluation system</a:t>
            </a:r>
            <a:endParaRPr lang="en-US" sz="54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945292" y="450137"/>
            <a:ext cx="822960" cy="1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640" y="1523740"/>
          <a:ext cx="8229601" cy="4434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2166"/>
                <a:gridCol w="1589103"/>
                <a:gridCol w="1464815"/>
                <a:gridCol w="1340528"/>
                <a:gridCol w="203298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baseline="0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54,001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GP2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19,809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 v2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54,609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11,410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3K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2,900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ZMD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56,955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777,962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ELD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9,072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rgbClr val="00337F"/>
                          </a:solidFill>
                        </a:rPr>
                        <a:t>Affy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648,875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6,912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GP3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26,151</a:t>
                      </a: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GGP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8,762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ZL2</a:t>
                      </a:r>
                      <a:endParaRPr lang="en-US" sz="32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17,557</a:t>
                      </a:r>
                      <a:endParaRPr lang="en-US" sz="3200" dirty="0"/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77,068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ZM2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60,914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 in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place of microsatellites </a:t>
            </a:r>
            <a:endParaRPr lang="en-US" sz="2800" dirty="0"/>
          </a:p>
        </p:txBody>
      </p:sp>
      <p:pic>
        <p:nvPicPr>
          <p:cNvPr id="7" name="Picture 6" descr="bullpout.gif"/>
          <p:cNvPicPr>
            <a:picLocks noChangeAspect="1"/>
          </p:cNvPicPr>
          <p:nvPr/>
        </p:nvPicPr>
        <p:blipFill>
          <a:blip r:embed="rId3" cstate="print"/>
          <a:srcRect l="2778" t="609" r="11111"/>
          <a:stretch>
            <a:fillRect/>
          </a:stretch>
        </p:blipFill>
        <p:spPr>
          <a:xfrm>
            <a:off x="6477000" y="3453710"/>
            <a:ext cx="2362200" cy="2738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596125" flipH="1" flipV="1">
            <a:off x="6495893" y="3464611"/>
            <a:ext cx="2257747" cy="11476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65640"/>
              </a:avLst>
            </a:prstTxWarp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Who’s your daddy?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>
                <a:solidFill>
                  <a:srgbClr val="00337F"/>
                </a:solidFill>
                <a:latin typeface="+mn-lt"/>
              </a:rPr>
              <a:t>86% 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fte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 smtClean="0">
                <a:solidFill>
                  <a:srgbClr val="00337F"/>
                </a:solidFill>
                <a:latin typeface="+mn-lt"/>
              </a:rPr>
              <a:t>100% </a:t>
            </a:r>
            <a:r>
              <a:rPr lang="en-US" sz="3800" b="1" dirty="0">
                <a:solidFill>
                  <a:srgbClr val="00337F"/>
                </a:solidFill>
                <a:latin typeface="+mn-lt"/>
              </a:rPr>
              <a:t>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93593"/>
          </a:xfrm>
        </p:spPr>
        <p:txBody>
          <a:bodyPr/>
          <a:lstStyle/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 calls modified as necessary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loaded into database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Nominators receive reports of parentage and other conflicts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Pedigree or animal assignments corrected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extracted and imputed to 61K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SNP effects estimated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Final evaluations calculated</a:t>
            </a:r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501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85994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187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16187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384091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448158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42679">
            <a:off x="100584" y="5131139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/>
      <p:bldP spid="5" grpId="0"/>
      <p:bldP spid="6" grpId="0" uiExpand="1"/>
      <p:bldP spid="7" grpId="0" uiExpand="1"/>
      <p:bldP spid="8" grpId="0" uiExpand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78204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Evaluations released to dairy industry</a:t>
            </a:r>
          </a:p>
          <a:p>
            <a:pPr marL="574675" lvl="1" indent="-223838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Download from CDCB FTP site with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	separate files for each nominator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Weekly release of evaluations of new animals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Monthly release for females and bulls not marketed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442679">
            <a:off x="98335" y="86502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chip SNP density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44499" y="1649046"/>
          <a:ext cx="8089900" cy="2946400"/>
        </p:xfrm>
        <a:graphic>
          <a:graphicData uri="http://schemas.openxmlformats.org/drawingml/2006/table">
            <a:tbl>
              <a:tblPr/>
              <a:tblGrid>
                <a:gridCol w="2134578"/>
                <a:gridCol w="1676400"/>
                <a:gridCol w="2055297"/>
                <a:gridCol w="2223625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Chip SNP density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7432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Low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239,071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29,631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268,702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Medium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9,098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14,202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23,300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High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362437" y="1426308"/>
          <a:ext cx="8500208" cy="4373880"/>
        </p:xfrm>
        <a:graphic>
          <a:graphicData uri="http://schemas.openxmlformats.org/drawingml/2006/table">
            <a:tbl>
              <a:tblPr/>
              <a:tblGrid>
                <a:gridCol w="2732455"/>
                <a:gridCol w="1160585"/>
                <a:gridCol w="1512277"/>
                <a:gridCol w="1793631"/>
                <a:gridCol w="130126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1,485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1,694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88:12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944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8,641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9,585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10:90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1,777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2,110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84:16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212,765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30,883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243,648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87:13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31,323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3,793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35,116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89:11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67:33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Normande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0:100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100:0   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85:15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69387"/>
          </a:xfrm>
        </p:spPr>
        <p:txBody>
          <a:bodyPr/>
          <a:lstStyle/>
          <a:p>
            <a:r>
              <a:rPr lang="en-CA" sz="3700" dirty="0" smtClean="0"/>
              <a:t>Genotypes by animal age </a:t>
            </a:r>
            <a:r>
              <a:rPr lang="en-CA" sz="3700" dirty="0" smtClean="0">
                <a:solidFill>
                  <a:srgbClr val="FFFF00"/>
                </a:solidFill>
              </a:rPr>
              <a:t>(last 12 months)</a:t>
            </a:r>
            <a:endParaRPr lang="en-CA" sz="37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4235" y="1116420"/>
          <a:ext cx="8769428" cy="51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4006" y="572877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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62223" y="572960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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386546" cy="4729500"/>
          </a:xfrm>
        </p:spPr>
        <p:txBody>
          <a:bodyPr/>
          <a:lstStyle/>
          <a:p>
            <a:pPr marL="284163" indent="-284163">
              <a:spcAft>
                <a:spcPts val="1100"/>
              </a:spcAft>
              <a:tabLst>
                <a:tab pos="8229600" algn="r"/>
              </a:tabLst>
            </a:pPr>
            <a:r>
              <a:rPr lang="en-US" sz="2600" dirty="0" smtClean="0"/>
              <a:t>BovineSNP50 BeadChip available	</a:t>
            </a:r>
            <a:r>
              <a:rPr lang="en-US" sz="2600" dirty="0" smtClean="0">
                <a:solidFill>
                  <a:srgbClr val="00563F"/>
                </a:solidFill>
              </a:rPr>
              <a:t>Dec. 2007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First unofficial evaluation released	</a:t>
            </a:r>
            <a:r>
              <a:rPr lang="en-US" sz="2600" dirty="0" smtClean="0">
                <a:solidFill>
                  <a:srgbClr val="00563F"/>
                </a:solidFill>
              </a:rPr>
              <a:t>Apr. 2008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Holsteins and Jerseys	</a:t>
            </a:r>
            <a:r>
              <a:rPr lang="en-US" sz="2600" dirty="0" smtClean="0">
                <a:solidFill>
                  <a:srgbClr val="00563F"/>
                </a:solidFill>
              </a:rPr>
              <a:t>Jan. 2009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Brown Swiss	</a:t>
            </a:r>
            <a:r>
              <a:rPr lang="en-US" sz="2600" dirty="0" smtClean="0">
                <a:solidFill>
                  <a:srgbClr val="00563F"/>
                </a:solidFill>
              </a:rPr>
              <a:t>Aug. 2009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Monthly evaluation </a:t>
            </a:r>
            <a:r>
              <a:rPr lang="en-US" sz="2600" dirty="0" smtClean="0">
                <a:solidFill>
                  <a:srgbClr val="00563F"/>
                </a:solidFill>
              </a:rPr>
              <a:t>	Jan.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3K evaluations	</a:t>
            </a:r>
            <a:r>
              <a:rPr lang="en-US" sz="2600" dirty="0" smtClean="0">
                <a:solidFill>
                  <a:srgbClr val="00563F"/>
                </a:solidFill>
              </a:rPr>
              <a:t>Dec.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BovineLD BeadChip available	</a:t>
            </a:r>
            <a:r>
              <a:rPr lang="en-US" sz="2600" dirty="0" smtClean="0">
                <a:solidFill>
                  <a:srgbClr val="00563F"/>
                </a:solidFill>
              </a:rPr>
              <a:t>Sept. 2011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Ayrshires</a:t>
            </a:r>
            <a:r>
              <a:rPr lang="en-US" sz="2600" dirty="0" smtClean="0">
                <a:solidFill>
                  <a:srgbClr val="00563F"/>
                </a:solidFill>
              </a:rPr>
              <a:t>  	Apr. 2013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Weekly evaluation</a:t>
            </a:r>
            <a:r>
              <a:rPr lang="en-US" sz="2600" dirty="0" smtClean="0">
                <a:solidFill>
                  <a:srgbClr val="00563F"/>
                </a:solidFill>
              </a:rPr>
              <a:t> 	Nov. 2014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78364" y="1583268"/>
          <a:ext cx="7158569" cy="2423160"/>
        </p:xfrm>
        <a:graphic>
          <a:graphicData uri="http://schemas.openxmlformats.org/drawingml/2006/table">
            <a:tbl>
              <a:tblPr/>
              <a:tblGrid>
                <a:gridCol w="2151783"/>
                <a:gridCol w="3084853"/>
                <a:gridCol w="192193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711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6,112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26,759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2,174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Reliability gains</a:t>
            </a:r>
            <a:endParaRPr lang="en-US" dirty="0">
              <a:solidFill>
                <a:srgbClr val="99FF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5109" y="1388468"/>
          <a:ext cx="8226425" cy="3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543"/>
                <a:gridCol w="1255363"/>
                <a:gridCol w="1394847"/>
                <a:gridCol w="1596326"/>
                <a:gridCol w="12893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Reliability (%)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Ayrshire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Brown</a:t>
                      </a:r>
                      <a:r>
                        <a:rPr lang="en-US" sz="2500" b="1" baseline="0" dirty="0" smtClean="0">
                          <a:solidFill>
                            <a:srgbClr val="00563F"/>
                          </a:solidFill>
                        </a:rPr>
                        <a:t> Swiss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Jersey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Holstein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Genomic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54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61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70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Parent average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Gain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  9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24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31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40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Reference bulls</a:t>
                      </a:r>
                      <a:endParaRPr lang="en-US" sz="2500" b="1" baseline="300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 680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5,767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4,207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24,547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Animals genotyped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1,788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9,016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59,923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469,960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Exchange partners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Interbull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Denmark 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Italy, UK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936" y="5750562"/>
            <a:ext cx="8229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solidFill>
                  <a:srgbClr val="00563F"/>
                </a:solidFill>
              </a:rPr>
              <a:t>Source: VanRaden, Advancing Dairy Cattle Genetics: Genomics and Beyond presentation, Feb. 2014</a:t>
            </a:r>
            <a:endParaRPr lang="en-US" sz="1500" b="1" i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Bovine </a:t>
            </a:r>
            <a:r>
              <a:rPr lang="en-US" sz="2600" dirty="0" err="1" smtClean="0"/>
              <a:t>leucocyte</a:t>
            </a:r>
            <a:r>
              <a:rPr lang="en-US" sz="2600" dirty="0" smtClean="0"/>
              <a:t> adhesion deficiency </a:t>
            </a:r>
            <a:r>
              <a:rPr lang="en-US" sz="2600" dirty="0" smtClean="0">
                <a:solidFill>
                  <a:srgbClr val="00563F"/>
                </a:solidFill>
              </a:rPr>
              <a:t>(BLAD)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Complex vertebral malformation </a:t>
            </a:r>
            <a:r>
              <a:rPr lang="en-US" sz="2600" dirty="0" smtClean="0">
                <a:solidFill>
                  <a:srgbClr val="00563F"/>
                </a:solidFill>
              </a:rPr>
              <a:t>(CVM)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Deficiency of </a:t>
            </a:r>
            <a:r>
              <a:rPr lang="en-US" sz="2600" dirty="0" err="1" smtClean="0"/>
              <a:t>uridine</a:t>
            </a:r>
            <a:r>
              <a:rPr lang="en-US" sz="2600" dirty="0" smtClean="0"/>
              <a:t>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(DUMPS)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Syndactyly</a:t>
            </a:r>
            <a:r>
              <a:rPr lang="en-US" sz="2600" dirty="0" smtClean="0"/>
              <a:t> (</a:t>
            </a:r>
            <a:r>
              <a:rPr lang="en-US" sz="2600" dirty="0" err="1" smtClean="0"/>
              <a:t>mulefoot</a:t>
            </a:r>
            <a:r>
              <a:rPr lang="en-US" sz="2600" dirty="0" smtClean="0"/>
              <a:t>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Weaver Syndrome, spinal </a:t>
            </a:r>
            <a:r>
              <a:rPr lang="en-US" sz="2600" dirty="0" err="1" smtClean="0"/>
              <a:t>dismyelination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(SDM)</a:t>
            </a:r>
            <a:r>
              <a:rPr lang="en-US" sz="2600" dirty="0" smtClean="0"/>
              <a:t>, spinal muscular atrophy </a:t>
            </a:r>
            <a:r>
              <a:rPr lang="en-US" sz="2600" dirty="0" smtClean="0">
                <a:solidFill>
                  <a:srgbClr val="00563F"/>
                </a:solidFill>
              </a:rPr>
              <a:t>(SMA)</a:t>
            </a:r>
            <a:r>
              <a:rPr lang="en-US" sz="2600" dirty="0" smtClean="0"/>
              <a:t> 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Red coat color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Polledness</a:t>
            </a:r>
            <a:endParaRPr lang="en-US" sz="2600" dirty="0" smtClean="0"/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</a:t>
            </a:r>
            <a:r>
              <a:rPr lang="en-US" sz="1400" dirty="0" smtClean="0"/>
              <a:t> </a:t>
            </a:r>
            <a:r>
              <a:rPr lang="en-US" sz="2800" dirty="0" smtClean="0"/>
              <a:t>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Inbreeding for Holstein cows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1600200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7F"/>
                </a:solidFill>
              </a:rPr>
              <a:t>– Inbreeding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095500" y="1606213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rgbClr val="00337F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– Expected future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  <p:bldP spid="6" grpId="2" uiExpan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340" y="1395285"/>
          <a:ext cx="797858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6"/>
                <a:gridCol w="2500131"/>
                <a:gridCol w="2569676"/>
                <a:gridCol w="1122649"/>
              </a:tblGrid>
              <a:tr h="40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Year entered AI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22860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tested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Genomic marketed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64008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All bulls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T="0" anchor="b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1,768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170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1,938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1,474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346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1,820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1,388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393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1,781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1,902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1,239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706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1,945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907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747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1,654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baseline="0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</a:t>
                      </a: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661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792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1,453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28062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Council on Dairy Cattle Breeding</a:t>
            </a:r>
            <a:r>
              <a:rPr lang="en-US" sz="2800" dirty="0" smtClean="0">
                <a:solidFill>
                  <a:srgbClr val="00563F"/>
                </a:solidFill>
              </a:rPr>
              <a:t> (CDCB)</a:t>
            </a:r>
            <a:r>
              <a:rPr lang="en-US" sz="28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Animal Genomics and Improvement Lab (AGIL) </a:t>
            </a:r>
            <a:r>
              <a:rPr lang="en-US" sz="28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CDCB and AGIL employees co-located in Beltsville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Dr. </a:t>
            </a:r>
            <a:r>
              <a:rPr lang="en-US" sz="2800" dirty="0" err="1" smtClean="0">
                <a:solidFill>
                  <a:srgbClr val="00563F"/>
                </a:solidFill>
              </a:rPr>
              <a:t>Jo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ão</a:t>
            </a:r>
            <a:r>
              <a:rPr lang="en-US" sz="28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D</a:t>
            </a:r>
            <a:r>
              <a:rPr lang="en-US" sz="2800" dirty="0" err="1" smtClean="0">
                <a:solidFill>
                  <a:srgbClr val="00563F"/>
                </a:solidFill>
                <a:latin typeface="+mn-lt"/>
                <a:cs typeface="Times New Roman"/>
              </a:rPr>
              <a:t>ü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rr</a:t>
            </a:r>
            <a:r>
              <a:rPr lang="en-US" sz="2800" dirty="0" smtClean="0">
                <a:latin typeface="Calibri"/>
              </a:rPr>
              <a:t> is CDCB CEO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91279" y="13741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642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0.94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:p14="http://schemas.microsoft.com/office/powerpoint/2010/main" xmlns="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37003" y="5844712"/>
            <a:ext cx="2862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*Causative mutation known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349134" y="1233488"/>
          <a:ext cx="8486519" cy="4516120"/>
        </p:xfrm>
        <a:graphic>
          <a:graphicData uri="http://schemas.openxmlformats.org/drawingml/2006/table">
            <a:tbl>
              <a:tblPr/>
              <a:tblGrid>
                <a:gridCol w="831273"/>
                <a:gridCol w="1413164"/>
                <a:gridCol w="1429789"/>
                <a:gridCol w="1512916"/>
                <a:gridCol w="329937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63.2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95.4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337F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Buck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92.4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93.9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Supreme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15.7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Basilius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10.6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11.7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 tracking of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13177" y="5812813"/>
            <a:ext cx="2862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*Causative mutation known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11889" y="1233488"/>
          <a:ext cx="8296101" cy="4363720"/>
        </p:xfrm>
        <a:graphic>
          <a:graphicData uri="http://schemas.openxmlformats.org/drawingml/2006/table">
            <a:tbl>
              <a:tblPr/>
              <a:tblGrid>
                <a:gridCol w="1802395"/>
                <a:gridCol w="1066800"/>
                <a:gridCol w="1308847"/>
                <a:gridCol w="1470212"/>
                <a:gridCol w="1568824"/>
                <a:gridCol w="107902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13,226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15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97.7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120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—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2,050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Calibri"/>
                        </a:rPr>
                        <a:t>—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5,927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94.4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108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98.1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96.3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Recent accomplishments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imputed indicators for inherited defects of dairy cattle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genomic evaluations for Ayrshires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Discovery of additional haplotypes that affect fertility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accuracy of genomic evaluations by an increase to 60,671 DNA markers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weighting of cow evaluations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Multitrait traditional evaluations for heifer and cow conception rates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December 2014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55066"/>
          </a:xfrm>
        </p:spPr>
        <p:txBody>
          <a:bodyPr/>
          <a:lstStyle/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Net merit update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Grazing index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Genomic mating program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Base change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Weekly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computer programs for traditional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definition of daughter pregnancy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Weekly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Released to nominators, breed associations, and dairy records processing centers at 8 am each Tuesday</a:t>
            </a:r>
          </a:p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Calculations restricted to genotypes that first became usable during the previous week</a:t>
            </a:r>
          </a:p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Computing time minimized by not calculating reliability or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80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 marL="320040" indent="-32004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Genomic evaluations for new traits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Health</a:t>
            </a:r>
            <a:endParaRPr lang="en-US" sz="3000" dirty="0" smtClean="0">
              <a:solidFill>
                <a:srgbClr val="00563F"/>
              </a:solidFill>
              <a:latin typeface="+mj-lt"/>
            </a:endParaRPr>
          </a:p>
          <a:p>
            <a:pPr marL="667512" lvl="1" indent="-274320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Feed efficiency</a:t>
            </a:r>
          </a:p>
          <a:p>
            <a:pPr marL="320040" indent="-32004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Genomic mating programs</a:t>
            </a:r>
          </a:p>
          <a:p>
            <a:pPr marL="667512" lvl="1" indent="-301752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Selection of favorable minor alleles</a:t>
            </a:r>
          </a:p>
          <a:p>
            <a:pPr marL="667512" lvl="1" indent="-301752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Reduction of genomic inbreeding</a:t>
            </a:r>
          </a:p>
          <a:p>
            <a:pPr marL="320040" indent="-320040">
              <a:lnSpc>
                <a:spcPts val="3200"/>
              </a:lnSpc>
              <a:spcAft>
                <a:spcPts val="3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Adding SNP for causative genetic variants</a:t>
            </a:r>
            <a:endParaRPr lang="en-US" sz="3000" dirty="0" smtClean="0">
              <a:solidFill>
                <a:srgbClr val="00563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124480"/>
          </a:xfrm>
        </p:spPr>
        <p:txBody>
          <a:bodyPr/>
          <a:lstStyle/>
          <a:p>
            <a:pPr marL="338328" indent="-338328">
              <a:spcAft>
                <a:spcPts val="300"/>
              </a:spcAft>
            </a:pPr>
            <a:r>
              <a:rPr lang="en-US" dirty="0" smtClean="0">
                <a:solidFill>
                  <a:srgbClr val="00563F"/>
                </a:solidFill>
              </a:rPr>
              <a:t>Research team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4 senior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6 support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4 information technology specialists</a:t>
            </a:r>
          </a:p>
          <a:p>
            <a:pPr marL="704088" lvl="1" indent="-301752">
              <a:spcAft>
                <a:spcPts val="3600"/>
              </a:spcAft>
            </a:pPr>
            <a:r>
              <a:rPr lang="en-US" dirty="0" smtClean="0"/>
              <a:t>1 administrative assistant</a:t>
            </a:r>
          </a:p>
          <a:p>
            <a:pPr marL="338328" indent="-338328">
              <a:spcAft>
                <a:spcPts val="600"/>
              </a:spcAft>
            </a:pPr>
            <a:r>
              <a:rPr lang="en-US" dirty="0" smtClean="0"/>
              <a:t>On-site collaborators</a:t>
            </a:r>
          </a:p>
          <a:p>
            <a:pPr marL="704088" lvl="1" indent="-301752">
              <a:spcAft>
                <a:spcPts val="0"/>
              </a:spcAft>
            </a:pPr>
            <a:r>
              <a:rPr lang="en-US" dirty="0" smtClean="0"/>
              <a:t>Council of Dairy Cattle Breeding</a:t>
            </a:r>
          </a:p>
          <a:p>
            <a:pPr marL="704088" lvl="1" indent="-301752">
              <a:spcAft>
                <a:spcPts val="0"/>
              </a:spcAft>
              <a:buNone/>
            </a:pPr>
            <a:r>
              <a:rPr lang="en-US" dirty="0" smtClean="0">
                <a:solidFill>
                  <a:srgbClr val="00563F"/>
                </a:solidFill>
              </a:rPr>
              <a:t>	(</a:t>
            </a:r>
            <a:r>
              <a:rPr lang="en-US" dirty="0" smtClean="0">
                <a:solidFill>
                  <a:srgbClr val="00563F"/>
                </a:solidFill>
              </a:rPr>
              <a:t>CEO, systems administrator, </a:t>
            </a:r>
            <a:r>
              <a:rPr lang="en-US" dirty="0" smtClean="0">
                <a:solidFill>
                  <a:srgbClr val="00563F"/>
                </a:solidFill>
              </a:rPr>
              <a:t>and 2 consultants)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r>
              <a:rPr lang="en-CA" dirty="0" smtClean="0"/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4381" y="1335024"/>
            <a:ext cx="8226425" cy="4437112"/>
          </a:xfrm>
        </p:spPr>
        <p:txBody>
          <a:bodyPr/>
          <a:lstStyle/>
          <a:p>
            <a:pPr marL="319088" indent="-319088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BARD project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</a:t>
            </a:r>
            <a:r>
              <a:rPr lang="en-US" sz="3000" dirty="0" err="1" smtClean="0">
                <a:solidFill>
                  <a:srgbClr val="00563F"/>
                </a:solidFill>
                <a:latin typeface="+mj-lt"/>
              </a:rPr>
              <a:t>Volcani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 Center, Israel)</a:t>
            </a:r>
          </a:p>
          <a:p>
            <a:pPr marL="667512" lvl="1" indent="-274320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i="1" dirty="0" smtClean="0">
                <a:latin typeface="+mj-lt"/>
              </a:rPr>
              <a:t>A posteriori </a:t>
            </a:r>
            <a:r>
              <a:rPr lang="en-US" sz="3000" dirty="0" smtClean="0">
                <a:latin typeface="+mj-lt"/>
              </a:rPr>
              <a:t>granddaughter design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(APGD)</a:t>
            </a:r>
            <a:endParaRPr lang="en-US" sz="3000" dirty="0" smtClean="0">
              <a:latin typeface="+mj-lt"/>
            </a:endParaRPr>
          </a:p>
          <a:p>
            <a:pPr marL="667512" lvl="1" indent="-274320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/>
              <a:t>Identification of causative variants for economically important traits</a:t>
            </a:r>
          </a:p>
          <a:p>
            <a:pPr marL="319088" indent="-319088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International collaboration on sequencing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U</a:t>
            </a:r>
            <a:r>
              <a:rPr lang="en-US" sz="3000" dirty="0" smtClean="0"/>
              <a:t>nited States, United Kingdom, Italy, Canada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Bulls selected using APGD</a:t>
            </a:r>
          </a:p>
          <a:p>
            <a:pPr marL="667512" lvl="1" indent="-274320">
              <a:lnSpc>
                <a:spcPts val="3200"/>
              </a:lnSpc>
              <a:spcAft>
                <a:spcPts val="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Participation in 1000 Bull Genomes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685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GeneSeek 77K chip </a:t>
            </a:r>
            <a:r>
              <a:rPr lang="en-US" dirty="0" smtClean="0">
                <a:solidFill>
                  <a:srgbClr val="FFFF00"/>
                </a:solidFill>
              </a:rPr>
              <a:t>(GHD)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85843"/>
          </a:xfrm>
          <a:noFill/>
        </p:spPr>
        <p:txBody>
          <a:bodyPr/>
          <a:lstStyle/>
          <a:p>
            <a:pPr marL="338138" indent="-338138" eaLnBrk="1" hangingPunct="1">
              <a:spcAft>
                <a:spcPts val="2700"/>
              </a:spcAft>
            </a:pPr>
            <a:r>
              <a:rPr lang="en-US" sz="2800" dirty="0" smtClean="0"/>
              <a:t>Designed to include the most informative SNP</a:t>
            </a:r>
          </a:p>
          <a:p>
            <a:pPr marL="338138" indent="-338138" eaLnBrk="1" hangingPunct="1">
              <a:spcAft>
                <a:spcPts val="0"/>
              </a:spcAft>
            </a:pPr>
            <a:r>
              <a:rPr lang="en-US" sz="2800" dirty="0" smtClean="0"/>
              <a:t>76,934 SNP typically provided, including</a:t>
            </a:r>
          </a:p>
          <a:p>
            <a:pPr marL="682625" lvl="1" indent="-282575" eaLnBrk="1" hangingPunct="1">
              <a:spcAft>
                <a:spcPts val="0"/>
              </a:spcAft>
            </a:pPr>
            <a:r>
              <a:rPr lang="en-US" sz="2800" dirty="0" smtClean="0"/>
              <a:t>Y</a:t>
            </a:r>
          </a:p>
          <a:p>
            <a:pPr marL="682625" lvl="1" indent="-282575" eaLnBrk="1" hangingPunct="1">
              <a:spcAft>
                <a:spcPts val="2700"/>
              </a:spcAft>
            </a:pPr>
            <a:r>
              <a:rPr lang="en-US" sz="2800" dirty="0" smtClean="0"/>
              <a:t>Single-gene tests</a:t>
            </a:r>
          </a:p>
          <a:p>
            <a:pPr marL="338138" indent="-338138" eaLnBrk="1" hangingPunct="1">
              <a:spcAft>
                <a:spcPts val="0"/>
              </a:spcAft>
            </a:pPr>
            <a:r>
              <a:rPr lang="en-US" sz="2800" dirty="0" smtClean="0"/>
              <a:t>About 28,200 50K SNP included</a:t>
            </a:r>
          </a:p>
          <a:p>
            <a:pPr marL="338138" indent="-338138" eaLnBrk="1" hangingPunct="1">
              <a:spcAft>
                <a:spcPts val="2700"/>
              </a:spcAft>
              <a:buNone/>
            </a:pPr>
            <a:r>
              <a:rPr lang="en-US" sz="2800" dirty="0" smtClean="0">
                <a:solidFill>
                  <a:srgbClr val="00563F"/>
                </a:solidFill>
              </a:rPr>
              <a:t>	(mostly low MAFs excluded)</a:t>
            </a:r>
          </a:p>
          <a:p>
            <a:pPr marL="338138" indent="-338138" eaLnBrk="1" hangingPunct="1">
              <a:spcAft>
                <a:spcPct val="100000"/>
              </a:spcAft>
            </a:pPr>
            <a:r>
              <a:rPr lang="en-US" sz="2800" dirty="0" smtClean="0"/>
              <a:t>Other SNP selected from HD based on MAF and magnitude of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Current SNP set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680769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60,671 SNP used after culling on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MAF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SNP for HH1, BLAD, DUMPS, CVM, polled, red, and </a:t>
            </a:r>
            <a:r>
              <a:rPr lang="en-US" sz="2800" dirty="0" err="1" smtClean="0"/>
              <a:t>mulefoot</a:t>
            </a:r>
            <a:r>
              <a:rPr lang="en-US" sz="2800" dirty="0" smtClean="0"/>
              <a:t> included</a:t>
            </a:r>
          </a:p>
          <a:p>
            <a:pPr marL="688976" lvl="1" indent="-338138">
              <a:lnSpc>
                <a:spcPts val="31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JH1 included for Jerseys</a:t>
            </a:r>
          </a:p>
          <a:p>
            <a:pPr eaLnBrk="1" hangingPunct="1">
              <a:lnSpc>
                <a:spcPts val="3100"/>
              </a:lnSpc>
              <a:spcAft>
                <a:spcPts val="1800"/>
              </a:spcAft>
            </a:pPr>
            <a:r>
              <a:rPr lang="en-US" sz="2800" dirty="0" smtClean="0"/>
              <a:t>Some SNP eliminated because incorrect location </a:t>
            </a:r>
            <a:r>
              <a:rPr lang="en-US" sz="2800" dirty="0" smtClean="0">
                <a:sym typeface="Monotype Sorts"/>
              </a:rPr>
              <a:t></a:t>
            </a:r>
            <a:r>
              <a:rPr lang="en-US" sz="2800" dirty="0" smtClean="0"/>
              <a:t> haplotype non-inheritance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GHD version </a:t>
            </a:r>
            <a:r>
              <a:rPr lang="en-US" dirty="0" smtClean="0">
                <a:solidFill>
                  <a:srgbClr val="FFFF00"/>
                </a:solidFill>
              </a:rPr>
              <a:t>(Expected this month)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Around 143,000 SNPs expected</a:t>
            </a:r>
          </a:p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Include 16,248 among 60,671 SNPs currently used that are not on GHD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dirty="0" smtClean="0"/>
              <a:t>Many added SNPs have low to moderate minor allele frequency</a:t>
            </a:r>
          </a:p>
          <a:p>
            <a:pPr lvl="1">
              <a:lnSpc>
                <a:spcPts val="3600"/>
              </a:lnSpc>
              <a:spcAft>
                <a:spcPts val="48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Increasing to 85,000 SNP improves evaluation accuracy</a:t>
            </a:r>
            <a:endParaRPr lang="en-US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Low-cost chip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expected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 smtClean="0">
                <a:solidFill>
                  <a:srgbClr val="FFFF00"/>
                </a:solidFill>
              </a:rPr>
              <a:t>month)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>
                <a:latin typeface="VAGRounded BT" pitchFamily="34" charset="0"/>
              </a:rPr>
              <a:t>~4</a:t>
            </a:r>
            <a:r>
              <a:rPr lang="en-US" sz="2950" dirty="0" smtClean="0"/>
              <a:t>,100 SNPs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Built-in validation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Single-gene tests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Lower imputation accuracy if neither parent genotyped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Imputation accuracy within 1% of LD chip if at least 1 parent genotyped</a:t>
            </a:r>
            <a:endParaRPr lang="en-US" sz="29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3965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Match genotypes of parents to minimize genomic inbreeding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Avoid mating carriers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Consider nonadditive gene action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May attempt to increases variance to get 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57713"/>
          </a:xfrm>
          <a:noFill/>
        </p:spPr>
        <p:txBody>
          <a:bodyPr/>
          <a:lstStyle/>
          <a:p>
            <a:pPr marL="282575" indent="-282575" eaLnBrk="1" hangingPunct="1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Discovery of causative genetic variants</a:t>
            </a:r>
          </a:p>
          <a:p>
            <a:pPr marL="574675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Do not have linkage decay 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Added to chips as discovered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Used when enough genotypes exist to support imputation</a:t>
            </a:r>
          </a:p>
          <a:p>
            <a:pPr marL="576263" lvl="1" indent="-223838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/>
              <a:t>Accelerated by availability of sequence data at a lower cost</a:t>
            </a:r>
          </a:p>
          <a:p>
            <a:pPr marL="282575" indent="-282575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Evaluation of benefit from larger SNP sets as cost per SNP genotype declines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Application of genomics to more traits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Across-breed evaluation</a:t>
            </a:r>
          </a:p>
          <a:p>
            <a:pPr marL="282575" indent="-282575">
              <a:lnSpc>
                <a:spcPts val="2600"/>
              </a:lnSpc>
              <a:spcAft>
                <a:spcPts val="4800"/>
              </a:spcAft>
            </a:pPr>
            <a:r>
              <a:rPr lang="en-US" sz="2400" dirty="0" smtClean="0"/>
              <a:t>Accounting for genomic pre-selection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Genomic evaluation has dramatically changed dairy cattle breeding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Rate of gain has increased primarily because of large reduction in generation interval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600"/>
              </a:spcAft>
            </a:pPr>
            <a:r>
              <a:rPr lang="en-US" sz="3000" dirty="0" smtClean="0"/>
              <a:t>Genomic research is ongoing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Detect causative genetic variants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Find more haplotypes that affect fertility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Improve accuracy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00597" y="1263523"/>
            <a:ext cx="6942807" cy="4937772"/>
            <a:chOff x="1100597" y="1263523"/>
            <a:chExt cx="6942807" cy="4937772"/>
          </a:xfrm>
        </p:grpSpPr>
        <p:pic>
          <p:nvPicPr>
            <p:cNvPr id="4" name="Picture 3" descr="cow minus DN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597" y="1263523"/>
              <a:ext cx="6942807" cy="493777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5" name="Rounded Rectangle 4"/>
            <p:cNvSpPr/>
            <p:nvPr/>
          </p:nvSpPr>
          <p:spPr bwMode="auto">
            <a:xfrm rot="1866730">
              <a:off x="3086537" y="1546575"/>
              <a:ext cx="1387425" cy="2767362"/>
            </a:xfrm>
            <a:prstGeom prst="roundRect">
              <a:avLst/>
            </a:prstGeom>
            <a:solidFill>
              <a:srgbClr val="69696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DNA_RWB_outlin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8001"/>
                </a:clrFrom>
                <a:clrTo>
                  <a:srgbClr val="0080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58400" flipH="1" flipV="1">
              <a:off x="3354206" y="1843818"/>
              <a:ext cx="828546" cy="2206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87% of revenue from bulls</a:t>
            </a:r>
          </a:p>
          <a:p>
            <a:pPr lvl="1" indent="-287338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Higher fees for herds that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000" dirty="0" smtClean="0"/>
              <a:t>	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USDA research on evaluation methodology funded by US Federal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4577" y="2446317"/>
            <a:ext cx="5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15" name="Picture 14" descr="bull head_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867" y="2497394"/>
            <a:ext cx="1828800" cy="15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1472" y="4343430"/>
            <a:ext cx="6281056" cy="1631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3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12 voting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 nonvoting industry members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3235525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Cattle Association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National Association of Animal Breeders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Processing Centers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Information</a:t>
            </a:r>
            <a:endParaRPr lang="en-US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2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63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Dairy Herd Information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="" xmlns:p14="http://schemas.microsoft.com/office/powerpoint/2010/main" val="3439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approved nominator</a:t>
            </a:r>
          </a:p>
          <a:p>
            <a:pPr marL="341313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source sent to genotyping lab </a:t>
            </a:r>
            <a:r>
              <a:rPr lang="en-US" sz="3000" dirty="0" smtClean="0">
                <a:solidFill>
                  <a:srgbClr val="00563F"/>
                </a:solidFill>
              </a:rPr>
              <a:t>(2014)</a:t>
            </a:r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15188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10,727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113,455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2,954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3,432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149,301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077766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Genotypes sent from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genotyping lab to CDCB 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for accuracy review</a:t>
            </a: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260904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92622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1" grpId="0" uiExpand="1"/>
      <p:bldP spid="32" grpId="0" uiExpan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49496</TotalTime>
  <Words>1917</Words>
  <Application>Microsoft Office PowerPoint</Application>
  <PresentationFormat>On-screen Show (4:3)</PresentationFormat>
  <Paragraphs>775</Paragraphs>
  <Slides>49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AIPL-2013</vt:lpstr>
      <vt:lpstr>US genomic evaluation system</vt:lpstr>
      <vt:lpstr>History of genomic evaluations</vt:lpstr>
      <vt:lpstr>Collaboration with industry</vt:lpstr>
      <vt:lpstr>Staff</vt:lpstr>
      <vt:lpstr>Funding</vt:lpstr>
      <vt:lpstr>Council on Dairy Cattle Breeding</vt:lpstr>
      <vt:lpstr>Genomic data flow</vt:lpstr>
      <vt:lpstr>Evaluation flow</vt:lpstr>
      <vt:lpstr>Evaluation flow (continued)</vt:lpstr>
      <vt:lpstr>Genotype chips</vt:lpstr>
      <vt:lpstr>Laboratory  quality control</vt:lpstr>
      <vt:lpstr>Parentage validation and discovery</vt:lpstr>
      <vt:lpstr>Before clustering adjustment</vt:lpstr>
      <vt:lpstr>After clustering adjustment</vt:lpstr>
      <vt:lpstr>Evaluation flow (continued)</vt:lpstr>
      <vt:lpstr>Evaluation flow (continued)</vt:lpstr>
      <vt:lpstr>2014 genotypes by chip SNP density</vt:lpstr>
      <vt:lpstr>2014 genotypes by breed and sex</vt:lpstr>
      <vt:lpstr>Genotypes by animal age (last 12 months)</vt:lpstr>
      <vt:lpstr>Growth in bull predictor population</vt:lpstr>
      <vt:lpstr>Holstein prediction accuracy</vt:lpstr>
      <vt:lpstr>Holstein prediction accuracy</vt:lpstr>
      <vt:lpstr>Reliability gains</vt:lpstr>
      <vt:lpstr>Gene tests (imputed and actual)</vt:lpstr>
      <vt:lpstr>New fertility haplotype for Jerseys (JH2) </vt:lpstr>
      <vt:lpstr>Parent ages for marketed Holstein bulls</vt:lpstr>
      <vt:lpstr>Inbreeding for Holstein cows</vt:lpstr>
      <vt:lpstr>Active AI bulls that were genomic bulls</vt:lpstr>
      <vt:lpstr>Marketed Holstein bulls</vt:lpstr>
      <vt:lpstr>Genetic merit of marketed Holstein bulls </vt:lpstr>
      <vt:lpstr>Stability of genomic evaluations</vt:lpstr>
      <vt:lpstr>Haplotypes affecting fertility</vt:lpstr>
      <vt:lpstr>Haplotypes affecting fertility</vt:lpstr>
      <vt:lpstr>Haplotype tracking of known recessives</vt:lpstr>
      <vt:lpstr>Recent accomplishments</vt:lpstr>
      <vt:lpstr>December 2014 changes</vt:lpstr>
      <vt:lpstr>Weekly evaluations</vt:lpstr>
      <vt:lpstr>Application to more traits</vt:lpstr>
      <vt:lpstr>What’s already planned</vt:lpstr>
      <vt:lpstr>What’s already planned (continued)</vt:lpstr>
      <vt:lpstr>GeneSeek 77K chip (GHD)</vt:lpstr>
      <vt:lpstr>Current SNP set for genomic evaluations</vt:lpstr>
      <vt:lpstr>New GHD version (Expected this month)</vt:lpstr>
      <vt:lpstr>Low-cost chip (expected this month)</vt:lpstr>
      <vt:lpstr>Mating programs</vt:lpstr>
      <vt:lpstr>Why genomics works for dairy cattle</vt:lpstr>
      <vt:lpstr>Future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George Wiggans</cp:lastModifiedBy>
  <cp:revision>2470</cp:revision>
  <dcterms:created xsi:type="dcterms:W3CDTF">2013-01-04T23:00:14Z</dcterms:created>
  <dcterms:modified xsi:type="dcterms:W3CDTF">2015-03-09T21:39:37Z</dcterms:modified>
</cp:coreProperties>
</file>