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33"/>
  </p:notesMasterIdLst>
  <p:handoutMasterIdLst>
    <p:handoutMasterId r:id="rId34"/>
  </p:handoutMasterIdLst>
  <p:sldIdLst>
    <p:sldId id="256" r:id="rId3"/>
    <p:sldId id="494" r:id="rId4"/>
    <p:sldId id="495" r:id="rId5"/>
    <p:sldId id="510" r:id="rId6"/>
    <p:sldId id="491" r:id="rId7"/>
    <p:sldId id="501" r:id="rId8"/>
    <p:sldId id="500" r:id="rId9"/>
    <p:sldId id="499" r:id="rId10"/>
    <p:sldId id="520" r:id="rId11"/>
    <p:sldId id="497" r:id="rId12"/>
    <p:sldId id="519" r:id="rId13"/>
    <p:sldId id="503" r:id="rId14"/>
    <p:sldId id="498" r:id="rId15"/>
    <p:sldId id="502" r:id="rId16"/>
    <p:sldId id="496" r:id="rId17"/>
    <p:sldId id="517" r:id="rId18"/>
    <p:sldId id="518" r:id="rId19"/>
    <p:sldId id="507" r:id="rId20"/>
    <p:sldId id="505" r:id="rId21"/>
    <p:sldId id="506" r:id="rId22"/>
    <p:sldId id="513" r:id="rId23"/>
    <p:sldId id="512" r:id="rId24"/>
    <p:sldId id="511" r:id="rId25"/>
    <p:sldId id="515" r:id="rId26"/>
    <p:sldId id="514" r:id="rId27"/>
    <p:sldId id="516" r:id="rId28"/>
    <p:sldId id="521" r:id="rId29"/>
    <p:sldId id="489" r:id="rId30"/>
    <p:sldId id="522" r:id="rId31"/>
    <p:sldId id="493" r:id="rId32"/>
  </p:sldIdLst>
  <p:sldSz cx="9144000" cy="6858000" type="screen4x3"/>
  <p:notesSz cx="7019925" cy="9305925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Arial" charset="0"/>
        <a:ea typeface="+mn-ea"/>
        <a:cs typeface="DejaVu Sans" pitchFamily="34" charset="0"/>
      </a:defRPr>
    </a:lvl1pPr>
    <a:lvl2pPr marL="742950" indent="-28575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Arial" charset="0"/>
        <a:ea typeface="+mn-ea"/>
        <a:cs typeface="DejaVu Sans" pitchFamily="34" charset="0"/>
      </a:defRPr>
    </a:lvl2pPr>
    <a:lvl3pPr marL="11430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Arial" charset="0"/>
        <a:ea typeface="+mn-ea"/>
        <a:cs typeface="DejaVu Sans" pitchFamily="34" charset="0"/>
      </a:defRPr>
    </a:lvl3pPr>
    <a:lvl4pPr marL="16002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Arial" charset="0"/>
        <a:ea typeface="+mn-ea"/>
        <a:cs typeface="DejaVu Sans" pitchFamily="34" charset="0"/>
      </a:defRPr>
    </a:lvl4pPr>
    <a:lvl5pPr marL="2057400" indent="-228600" algn="l" defTabSz="457200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Arial" charset="0"/>
        <a:ea typeface="+mn-ea"/>
        <a:cs typeface="DejaVu Sans" pitchFamily="34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DejaVu Sans" pitchFamily="34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DejaVu Sans" pitchFamily="34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DejaVu Sans" pitchFamily="34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DejaVu Sans" pitchFamily="34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hn B. Cole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FF00"/>
    <a:srgbClr val="FF0000"/>
    <a:srgbClr val="66CCFF"/>
    <a:srgbClr val="FFFF00"/>
    <a:srgbClr val="6699FF"/>
    <a:srgbClr val="33CC33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11" autoAdjust="0"/>
    <p:restoredTop sz="94652" autoAdjust="0"/>
  </p:normalViewPr>
  <p:slideViewPr>
    <p:cSldViewPr>
      <p:cViewPr varScale="1">
        <p:scale>
          <a:sx n="90" d="100"/>
          <a:sy n="90" d="100"/>
        </p:scale>
        <p:origin x="-1576" y="-11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16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3"/>
        <p:guide pos="221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cole:Documents:AIPL:Genomics:March%202015%20Genotype%20Coun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1043826633108"/>
          <c:y val="0.0213903743315508"/>
          <c:w val="0.854293416768652"/>
          <c:h val="0.86231715019579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Sheet1!$B$7</c:f>
              <c:strCache>
                <c:ptCount val="1"/>
                <c:pt idx="0">
                  <c:v>50k, Old, Male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numRef>
              <c:f>Sheet1!$A$9:$A$75</c:f>
              <c:numCache>
                <c:formatCode>General</c:formatCode>
                <c:ptCount val="67"/>
                <c:pt idx="0">
                  <c:v>904.0</c:v>
                </c:pt>
                <c:pt idx="1">
                  <c:v>906.0</c:v>
                </c:pt>
                <c:pt idx="2">
                  <c:v>908.0</c:v>
                </c:pt>
                <c:pt idx="3">
                  <c:v>910.0</c:v>
                </c:pt>
                <c:pt idx="4">
                  <c:v>1001.0</c:v>
                </c:pt>
                <c:pt idx="5">
                  <c:v>1002.0</c:v>
                </c:pt>
                <c:pt idx="6">
                  <c:v>1004.0</c:v>
                </c:pt>
                <c:pt idx="7">
                  <c:v>1005.0</c:v>
                </c:pt>
                <c:pt idx="8">
                  <c:v>1006.0</c:v>
                </c:pt>
                <c:pt idx="9">
                  <c:v>1007.0</c:v>
                </c:pt>
                <c:pt idx="10">
                  <c:v>1008.0</c:v>
                </c:pt>
                <c:pt idx="11">
                  <c:v>1009.0</c:v>
                </c:pt>
                <c:pt idx="12">
                  <c:v>1010.0</c:v>
                </c:pt>
                <c:pt idx="13">
                  <c:v>1011.0</c:v>
                </c:pt>
                <c:pt idx="14">
                  <c:v>1012.0</c:v>
                </c:pt>
                <c:pt idx="15">
                  <c:v>1101.0</c:v>
                </c:pt>
                <c:pt idx="16">
                  <c:v>1102.0</c:v>
                </c:pt>
                <c:pt idx="17">
                  <c:v>1103.0</c:v>
                </c:pt>
                <c:pt idx="18">
                  <c:v>1104.0</c:v>
                </c:pt>
                <c:pt idx="19">
                  <c:v>1105.0</c:v>
                </c:pt>
                <c:pt idx="20">
                  <c:v>1106.0</c:v>
                </c:pt>
                <c:pt idx="21">
                  <c:v>1107.0</c:v>
                </c:pt>
                <c:pt idx="22">
                  <c:v>1108.0</c:v>
                </c:pt>
                <c:pt idx="23">
                  <c:v>1109.0</c:v>
                </c:pt>
                <c:pt idx="24">
                  <c:v>1110.0</c:v>
                </c:pt>
                <c:pt idx="25">
                  <c:v>1111.0</c:v>
                </c:pt>
                <c:pt idx="26">
                  <c:v>1112.0</c:v>
                </c:pt>
                <c:pt idx="27">
                  <c:v>1201.0</c:v>
                </c:pt>
                <c:pt idx="28">
                  <c:v>1202.0</c:v>
                </c:pt>
                <c:pt idx="29">
                  <c:v>1203.0</c:v>
                </c:pt>
                <c:pt idx="30">
                  <c:v>1204.0</c:v>
                </c:pt>
                <c:pt idx="31">
                  <c:v>1205.0</c:v>
                </c:pt>
                <c:pt idx="32">
                  <c:v>1206.0</c:v>
                </c:pt>
                <c:pt idx="33">
                  <c:v>1207.0</c:v>
                </c:pt>
                <c:pt idx="34">
                  <c:v>1208.0</c:v>
                </c:pt>
                <c:pt idx="35">
                  <c:v>1209.0</c:v>
                </c:pt>
                <c:pt idx="36">
                  <c:v>1210.0</c:v>
                </c:pt>
                <c:pt idx="37">
                  <c:v>1211.0</c:v>
                </c:pt>
                <c:pt idx="38">
                  <c:v>1212.0</c:v>
                </c:pt>
                <c:pt idx="39">
                  <c:v>1301.0</c:v>
                </c:pt>
                <c:pt idx="40">
                  <c:v>1302.0</c:v>
                </c:pt>
                <c:pt idx="41">
                  <c:v>1303.0</c:v>
                </c:pt>
                <c:pt idx="42">
                  <c:v>1304.0</c:v>
                </c:pt>
                <c:pt idx="43">
                  <c:v>1305.0</c:v>
                </c:pt>
                <c:pt idx="44">
                  <c:v>1306.0</c:v>
                </c:pt>
                <c:pt idx="45">
                  <c:v>1307.0</c:v>
                </c:pt>
                <c:pt idx="46">
                  <c:v>1308.0</c:v>
                </c:pt>
                <c:pt idx="47">
                  <c:v>1309.0</c:v>
                </c:pt>
                <c:pt idx="48">
                  <c:v>1310.0</c:v>
                </c:pt>
                <c:pt idx="49">
                  <c:v>1311.0</c:v>
                </c:pt>
                <c:pt idx="50">
                  <c:v>1312.0</c:v>
                </c:pt>
                <c:pt idx="51">
                  <c:v>1401.0</c:v>
                </c:pt>
                <c:pt idx="52">
                  <c:v>1402.0</c:v>
                </c:pt>
                <c:pt idx="53">
                  <c:v>1403.0</c:v>
                </c:pt>
                <c:pt idx="54">
                  <c:v>1404.0</c:v>
                </c:pt>
                <c:pt idx="55">
                  <c:v>1405.0</c:v>
                </c:pt>
                <c:pt idx="56">
                  <c:v>1406.0</c:v>
                </c:pt>
                <c:pt idx="57">
                  <c:v>1407.0</c:v>
                </c:pt>
                <c:pt idx="58">
                  <c:v>1408.0</c:v>
                </c:pt>
                <c:pt idx="59">
                  <c:v>1409.0</c:v>
                </c:pt>
                <c:pt idx="60">
                  <c:v>1410.0</c:v>
                </c:pt>
                <c:pt idx="61">
                  <c:v>1411.0</c:v>
                </c:pt>
                <c:pt idx="62">
                  <c:v>1412.0</c:v>
                </c:pt>
                <c:pt idx="63">
                  <c:v>1501.0</c:v>
                </c:pt>
                <c:pt idx="64">
                  <c:v>1502.0</c:v>
                </c:pt>
                <c:pt idx="65">
                  <c:v>1503.0</c:v>
                </c:pt>
              </c:numCache>
            </c:numRef>
          </c:cat>
          <c:val>
            <c:numRef>
              <c:f>Sheet1!$B$9:$B$75</c:f>
              <c:numCache>
                <c:formatCode>General</c:formatCode>
                <c:ptCount val="67"/>
                <c:pt idx="0">
                  <c:v>7600.0</c:v>
                </c:pt>
                <c:pt idx="1">
                  <c:v>7883.0</c:v>
                </c:pt>
                <c:pt idx="2">
                  <c:v>8512.0</c:v>
                </c:pt>
                <c:pt idx="3">
                  <c:v>8568.0</c:v>
                </c:pt>
                <c:pt idx="4">
                  <c:v>8974.0</c:v>
                </c:pt>
                <c:pt idx="5">
                  <c:v>9378.0</c:v>
                </c:pt>
                <c:pt idx="6">
                  <c:v>9770.0</c:v>
                </c:pt>
                <c:pt idx="7">
                  <c:v>9958.0</c:v>
                </c:pt>
                <c:pt idx="8">
                  <c:v>9958.0</c:v>
                </c:pt>
                <c:pt idx="9">
                  <c:v>9963.0</c:v>
                </c:pt>
                <c:pt idx="10">
                  <c:v>10430.0</c:v>
                </c:pt>
                <c:pt idx="11">
                  <c:v>10611.0</c:v>
                </c:pt>
                <c:pt idx="12">
                  <c:v>10616.0</c:v>
                </c:pt>
                <c:pt idx="13">
                  <c:v>10618.0</c:v>
                </c:pt>
                <c:pt idx="14">
                  <c:v>11292.0</c:v>
                </c:pt>
                <c:pt idx="15">
                  <c:v>11193.0</c:v>
                </c:pt>
                <c:pt idx="16">
                  <c:v>11195.0</c:v>
                </c:pt>
                <c:pt idx="17">
                  <c:v>11712.0</c:v>
                </c:pt>
                <c:pt idx="18">
                  <c:v>12150.0</c:v>
                </c:pt>
                <c:pt idx="19">
                  <c:v>12427.0</c:v>
                </c:pt>
                <c:pt idx="20">
                  <c:v>15376.0</c:v>
                </c:pt>
                <c:pt idx="21">
                  <c:v>15383.0</c:v>
                </c:pt>
                <c:pt idx="22">
                  <c:v>16516.0</c:v>
                </c:pt>
                <c:pt idx="23">
                  <c:v>16807.0</c:v>
                </c:pt>
                <c:pt idx="24">
                  <c:v>16827.0</c:v>
                </c:pt>
                <c:pt idx="25">
                  <c:v>16829.0</c:v>
                </c:pt>
                <c:pt idx="26">
                  <c:v>17279.0</c:v>
                </c:pt>
                <c:pt idx="27">
                  <c:v>17672.0</c:v>
                </c:pt>
                <c:pt idx="28">
                  <c:v>17702.0</c:v>
                </c:pt>
                <c:pt idx="29">
                  <c:v>17722.0</c:v>
                </c:pt>
                <c:pt idx="30">
                  <c:v>18167.0</c:v>
                </c:pt>
                <c:pt idx="31">
                  <c:v>18494.0</c:v>
                </c:pt>
                <c:pt idx="32">
                  <c:v>18516.0</c:v>
                </c:pt>
                <c:pt idx="33">
                  <c:v>18518.0</c:v>
                </c:pt>
                <c:pt idx="34">
                  <c:v>19001.0</c:v>
                </c:pt>
                <c:pt idx="35">
                  <c:v>19370.0</c:v>
                </c:pt>
                <c:pt idx="36">
                  <c:v>19372.0</c:v>
                </c:pt>
                <c:pt idx="37">
                  <c:v>19373.0</c:v>
                </c:pt>
                <c:pt idx="38">
                  <c:v>19776.0</c:v>
                </c:pt>
                <c:pt idx="39">
                  <c:v>20038.0</c:v>
                </c:pt>
                <c:pt idx="40">
                  <c:v>20803.0</c:v>
                </c:pt>
                <c:pt idx="41">
                  <c:v>20805.0</c:v>
                </c:pt>
                <c:pt idx="42">
                  <c:v>21904.0</c:v>
                </c:pt>
                <c:pt idx="43">
                  <c:v>22915.0</c:v>
                </c:pt>
                <c:pt idx="44">
                  <c:v>22925.0</c:v>
                </c:pt>
                <c:pt idx="45">
                  <c:v>22925.0</c:v>
                </c:pt>
                <c:pt idx="46">
                  <c:v>23645.0</c:v>
                </c:pt>
                <c:pt idx="47">
                  <c:v>23648.0</c:v>
                </c:pt>
                <c:pt idx="48">
                  <c:v>23651.0</c:v>
                </c:pt>
                <c:pt idx="49">
                  <c:v>23657.0</c:v>
                </c:pt>
                <c:pt idx="50">
                  <c:v>24528.0</c:v>
                </c:pt>
                <c:pt idx="51">
                  <c:v>24566.0</c:v>
                </c:pt>
                <c:pt idx="52">
                  <c:v>24590.0</c:v>
                </c:pt>
                <c:pt idx="53">
                  <c:v>24596.0</c:v>
                </c:pt>
                <c:pt idx="54">
                  <c:v>25275.0</c:v>
                </c:pt>
                <c:pt idx="55">
                  <c:v>25276.0</c:v>
                </c:pt>
                <c:pt idx="56">
                  <c:v>25271.0</c:v>
                </c:pt>
                <c:pt idx="57">
                  <c:v>25270.0</c:v>
                </c:pt>
                <c:pt idx="58">
                  <c:v>26036.0</c:v>
                </c:pt>
                <c:pt idx="59">
                  <c:v>26037.0</c:v>
                </c:pt>
                <c:pt idx="60">
                  <c:v>26036.0</c:v>
                </c:pt>
                <c:pt idx="61">
                  <c:v>26038.0</c:v>
                </c:pt>
                <c:pt idx="62">
                  <c:v>26696.0</c:v>
                </c:pt>
                <c:pt idx="63">
                  <c:v>26705.0</c:v>
                </c:pt>
                <c:pt idx="64">
                  <c:v>26694.0</c:v>
                </c:pt>
                <c:pt idx="65">
                  <c:v>26693.0</c:v>
                </c:pt>
              </c:numCache>
            </c:numRef>
          </c:val>
        </c:ser>
        <c:ser>
          <c:idx val="1"/>
          <c:order val="1"/>
          <c:tx>
            <c:strRef>
              <c:f>Sheet1!$C$7</c:f>
              <c:strCache>
                <c:ptCount val="1"/>
                <c:pt idx="0">
                  <c:v>50k, Old, Female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cat>
            <c:numRef>
              <c:f>Sheet1!$A$9:$A$75</c:f>
              <c:numCache>
                <c:formatCode>General</c:formatCode>
                <c:ptCount val="67"/>
                <c:pt idx="0">
                  <c:v>904.0</c:v>
                </c:pt>
                <c:pt idx="1">
                  <c:v>906.0</c:v>
                </c:pt>
                <c:pt idx="2">
                  <c:v>908.0</c:v>
                </c:pt>
                <c:pt idx="3">
                  <c:v>910.0</c:v>
                </c:pt>
                <c:pt idx="4">
                  <c:v>1001.0</c:v>
                </c:pt>
                <c:pt idx="5">
                  <c:v>1002.0</c:v>
                </c:pt>
                <c:pt idx="6">
                  <c:v>1004.0</c:v>
                </c:pt>
                <c:pt idx="7">
                  <c:v>1005.0</c:v>
                </c:pt>
                <c:pt idx="8">
                  <c:v>1006.0</c:v>
                </c:pt>
                <c:pt idx="9">
                  <c:v>1007.0</c:v>
                </c:pt>
                <c:pt idx="10">
                  <c:v>1008.0</c:v>
                </c:pt>
                <c:pt idx="11">
                  <c:v>1009.0</c:v>
                </c:pt>
                <c:pt idx="12">
                  <c:v>1010.0</c:v>
                </c:pt>
                <c:pt idx="13">
                  <c:v>1011.0</c:v>
                </c:pt>
                <c:pt idx="14">
                  <c:v>1012.0</c:v>
                </c:pt>
                <c:pt idx="15">
                  <c:v>1101.0</c:v>
                </c:pt>
                <c:pt idx="16">
                  <c:v>1102.0</c:v>
                </c:pt>
                <c:pt idx="17">
                  <c:v>1103.0</c:v>
                </c:pt>
                <c:pt idx="18">
                  <c:v>1104.0</c:v>
                </c:pt>
                <c:pt idx="19">
                  <c:v>1105.0</c:v>
                </c:pt>
                <c:pt idx="20">
                  <c:v>1106.0</c:v>
                </c:pt>
                <c:pt idx="21">
                  <c:v>1107.0</c:v>
                </c:pt>
                <c:pt idx="22">
                  <c:v>1108.0</c:v>
                </c:pt>
                <c:pt idx="23">
                  <c:v>1109.0</c:v>
                </c:pt>
                <c:pt idx="24">
                  <c:v>1110.0</c:v>
                </c:pt>
                <c:pt idx="25">
                  <c:v>1111.0</c:v>
                </c:pt>
                <c:pt idx="26">
                  <c:v>1112.0</c:v>
                </c:pt>
                <c:pt idx="27">
                  <c:v>1201.0</c:v>
                </c:pt>
                <c:pt idx="28">
                  <c:v>1202.0</c:v>
                </c:pt>
                <c:pt idx="29">
                  <c:v>1203.0</c:v>
                </c:pt>
                <c:pt idx="30">
                  <c:v>1204.0</c:v>
                </c:pt>
                <c:pt idx="31">
                  <c:v>1205.0</c:v>
                </c:pt>
                <c:pt idx="32">
                  <c:v>1206.0</c:v>
                </c:pt>
                <c:pt idx="33">
                  <c:v>1207.0</c:v>
                </c:pt>
                <c:pt idx="34">
                  <c:v>1208.0</c:v>
                </c:pt>
                <c:pt idx="35">
                  <c:v>1209.0</c:v>
                </c:pt>
                <c:pt idx="36">
                  <c:v>1210.0</c:v>
                </c:pt>
                <c:pt idx="37">
                  <c:v>1211.0</c:v>
                </c:pt>
                <c:pt idx="38">
                  <c:v>1212.0</c:v>
                </c:pt>
                <c:pt idx="39">
                  <c:v>1301.0</c:v>
                </c:pt>
                <c:pt idx="40">
                  <c:v>1302.0</c:v>
                </c:pt>
                <c:pt idx="41">
                  <c:v>1303.0</c:v>
                </c:pt>
                <c:pt idx="42">
                  <c:v>1304.0</c:v>
                </c:pt>
                <c:pt idx="43">
                  <c:v>1305.0</c:v>
                </c:pt>
                <c:pt idx="44">
                  <c:v>1306.0</c:v>
                </c:pt>
                <c:pt idx="45">
                  <c:v>1307.0</c:v>
                </c:pt>
                <c:pt idx="46">
                  <c:v>1308.0</c:v>
                </c:pt>
                <c:pt idx="47">
                  <c:v>1309.0</c:v>
                </c:pt>
                <c:pt idx="48">
                  <c:v>1310.0</c:v>
                </c:pt>
                <c:pt idx="49">
                  <c:v>1311.0</c:v>
                </c:pt>
                <c:pt idx="50">
                  <c:v>1312.0</c:v>
                </c:pt>
                <c:pt idx="51">
                  <c:v>1401.0</c:v>
                </c:pt>
                <c:pt idx="52">
                  <c:v>1402.0</c:v>
                </c:pt>
                <c:pt idx="53">
                  <c:v>1403.0</c:v>
                </c:pt>
                <c:pt idx="54">
                  <c:v>1404.0</c:v>
                </c:pt>
                <c:pt idx="55">
                  <c:v>1405.0</c:v>
                </c:pt>
                <c:pt idx="56">
                  <c:v>1406.0</c:v>
                </c:pt>
                <c:pt idx="57">
                  <c:v>1407.0</c:v>
                </c:pt>
                <c:pt idx="58">
                  <c:v>1408.0</c:v>
                </c:pt>
                <c:pt idx="59">
                  <c:v>1409.0</c:v>
                </c:pt>
                <c:pt idx="60">
                  <c:v>1410.0</c:v>
                </c:pt>
                <c:pt idx="61">
                  <c:v>1411.0</c:v>
                </c:pt>
                <c:pt idx="62">
                  <c:v>1412.0</c:v>
                </c:pt>
                <c:pt idx="63">
                  <c:v>1501.0</c:v>
                </c:pt>
                <c:pt idx="64">
                  <c:v>1502.0</c:v>
                </c:pt>
                <c:pt idx="65">
                  <c:v>1503.0</c:v>
                </c:pt>
              </c:numCache>
            </c:numRef>
          </c:cat>
          <c:val>
            <c:numRef>
              <c:f>Sheet1!$C$9:$C$75</c:f>
              <c:numCache>
                <c:formatCode>General</c:formatCode>
                <c:ptCount val="67"/>
                <c:pt idx="0">
                  <c:v>2711.0</c:v>
                </c:pt>
                <c:pt idx="1">
                  <c:v>3049.0</c:v>
                </c:pt>
                <c:pt idx="2">
                  <c:v>3728.0</c:v>
                </c:pt>
                <c:pt idx="3">
                  <c:v>3965.0</c:v>
                </c:pt>
                <c:pt idx="4">
                  <c:v>4348.0</c:v>
                </c:pt>
                <c:pt idx="5">
                  <c:v>5086.0</c:v>
                </c:pt>
                <c:pt idx="6">
                  <c:v>5944.0</c:v>
                </c:pt>
                <c:pt idx="7">
                  <c:v>5985.0</c:v>
                </c:pt>
                <c:pt idx="8">
                  <c:v>6118.0</c:v>
                </c:pt>
                <c:pt idx="9">
                  <c:v>6151.0</c:v>
                </c:pt>
                <c:pt idx="10">
                  <c:v>7343.0</c:v>
                </c:pt>
                <c:pt idx="11">
                  <c:v>7404.0</c:v>
                </c:pt>
                <c:pt idx="12">
                  <c:v>7519.0</c:v>
                </c:pt>
                <c:pt idx="13">
                  <c:v>7545.0</c:v>
                </c:pt>
                <c:pt idx="14">
                  <c:v>9144.0</c:v>
                </c:pt>
                <c:pt idx="15">
                  <c:v>9216.0</c:v>
                </c:pt>
                <c:pt idx="16">
                  <c:v>9240.0</c:v>
                </c:pt>
                <c:pt idx="17">
                  <c:v>9292.0</c:v>
                </c:pt>
                <c:pt idx="18">
                  <c:v>6699.0</c:v>
                </c:pt>
                <c:pt idx="19">
                  <c:v>6787.0</c:v>
                </c:pt>
                <c:pt idx="20">
                  <c:v>6721.0</c:v>
                </c:pt>
                <c:pt idx="21">
                  <c:v>6704.0</c:v>
                </c:pt>
                <c:pt idx="22">
                  <c:v>8030.0</c:v>
                </c:pt>
                <c:pt idx="23">
                  <c:v>7965.0</c:v>
                </c:pt>
                <c:pt idx="24">
                  <c:v>7950.0</c:v>
                </c:pt>
                <c:pt idx="25">
                  <c:v>7976.0</c:v>
                </c:pt>
                <c:pt idx="26">
                  <c:v>9119.0</c:v>
                </c:pt>
                <c:pt idx="27">
                  <c:v>9059.0</c:v>
                </c:pt>
                <c:pt idx="28">
                  <c:v>9069.0</c:v>
                </c:pt>
                <c:pt idx="29">
                  <c:v>9915.0</c:v>
                </c:pt>
                <c:pt idx="30">
                  <c:v>11082.0</c:v>
                </c:pt>
                <c:pt idx="31">
                  <c:v>12139.0</c:v>
                </c:pt>
                <c:pt idx="32">
                  <c:v>12378.0</c:v>
                </c:pt>
                <c:pt idx="33">
                  <c:v>12397.0</c:v>
                </c:pt>
                <c:pt idx="34">
                  <c:v>13640.0</c:v>
                </c:pt>
                <c:pt idx="35">
                  <c:v>13645.0</c:v>
                </c:pt>
                <c:pt idx="36">
                  <c:v>13694.0</c:v>
                </c:pt>
                <c:pt idx="37">
                  <c:v>13704.0</c:v>
                </c:pt>
                <c:pt idx="38">
                  <c:v>14936.0</c:v>
                </c:pt>
                <c:pt idx="39">
                  <c:v>14746.0</c:v>
                </c:pt>
                <c:pt idx="40">
                  <c:v>14742.0</c:v>
                </c:pt>
                <c:pt idx="41">
                  <c:v>14743.0</c:v>
                </c:pt>
                <c:pt idx="42">
                  <c:v>16062.0</c:v>
                </c:pt>
                <c:pt idx="43">
                  <c:v>16085.0</c:v>
                </c:pt>
                <c:pt idx="44">
                  <c:v>16114.0</c:v>
                </c:pt>
                <c:pt idx="45">
                  <c:v>16119.0</c:v>
                </c:pt>
                <c:pt idx="46">
                  <c:v>18159.0</c:v>
                </c:pt>
                <c:pt idx="47">
                  <c:v>18507.0</c:v>
                </c:pt>
                <c:pt idx="48">
                  <c:v>18563.0</c:v>
                </c:pt>
                <c:pt idx="49">
                  <c:v>18655.0</c:v>
                </c:pt>
                <c:pt idx="50">
                  <c:v>20122.0</c:v>
                </c:pt>
                <c:pt idx="51">
                  <c:v>20404.0</c:v>
                </c:pt>
                <c:pt idx="52">
                  <c:v>20613.0</c:v>
                </c:pt>
                <c:pt idx="53">
                  <c:v>20618.0</c:v>
                </c:pt>
                <c:pt idx="54">
                  <c:v>22092.0</c:v>
                </c:pt>
                <c:pt idx="55">
                  <c:v>22094.0</c:v>
                </c:pt>
                <c:pt idx="56">
                  <c:v>22092.0</c:v>
                </c:pt>
                <c:pt idx="57">
                  <c:v>22096.0</c:v>
                </c:pt>
                <c:pt idx="58">
                  <c:v>23668.0</c:v>
                </c:pt>
                <c:pt idx="59">
                  <c:v>23667.0</c:v>
                </c:pt>
                <c:pt idx="60">
                  <c:v>23767.0</c:v>
                </c:pt>
                <c:pt idx="61">
                  <c:v>23888.0</c:v>
                </c:pt>
                <c:pt idx="62">
                  <c:v>25434.0</c:v>
                </c:pt>
                <c:pt idx="63">
                  <c:v>26041.0</c:v>
                </c:pt>
                <c:pt idx="64">
                  <c:v>26124.0</c:v>
                </c:pt>
                <c:pt idx="65">
                  <c:v>26197.0</c:v>
                </c:pt>
              </c:numCache>
            </c:numRef>
          </c:val>
        </c:ser>
        <c:ser>
          <c:idx val="2"/>
          <c:order val="2"/>
          <c:tx>
            <c:strRef>
              <c:f>Sheet1!$D$7</c:f>
              <c:strCache>
                <c:ptCount val="1"/>
                <c:pt idx="0">
                  <c:v>50k, Young, Male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numRef>
              <c:f>Sheet1!$A$9:$A$75</c:f>
              <c:numCache>
                <c:formatCode>General</c:formatCode>
                <c:ptCount val="67"/>
                <c:pt idx="0">
                  <c:v>904.0</c:v>
                </c:pt>
                <c:pt idx="1">
                  <c:v>906.0</c:v>
                </c:pt>
                <c:pt idx="2">
                  <c:v>908.0</c:v>
                </c:pt>
                <c:pt idx="3">
                  <c:v>910.0</c:v>
                </c:pt>
                <c:pt idx="4">
                  <c:v>1001.0</c:v>
                </c:pt>
                <c:pt idx="5">
                  <c:v>1002.0</c:v>
                </c:pt>
                <c:pt idx="6">
                  <c:v>1004.0</c:v>
                </c:pt>
                <c:pt idx="7">
                  <c:v>1005.0</c:v>
                </c:pt>
                <c:pt idx="8">
                  <c:v>1006.0</c:v>
                </c:pt>
                <c:pt idx="9">
                  <c:v>1007.0</c:v>
                </c:pt>
                <c:pt idx="10">
                  <c:v>1008.0</c:v>
                </c:pt>
                <c:pt idx="11">
                  <c:v>1009.0</c:v>
                </c:pt>
                <c:pt idx="12">
                  <c:v>1010.0</c:v>
                </c:pt>
                <c:pt idx="13">
                  <c:v>1011.0</c:v>
                </c:pt>
                <c:pt idx="14">
                  <c:v>1012.0</c:v>
                </c:pt>
                <c:pt idx="15">
                  <c:v>1101.0</c:v>
                </c:pt>
                <c:pt idx="16">
                  <c:v>1102.0</c:v>
                </c:pt>
                <c:pt idx="17">
                  <c:v>1103.0</c:v>
                </c:pt>
                <c:pt idx="18">
                  <c:v>1104.0</c:v>
                </c:pt>
                <c:pt idx="19">
                  <c:v>1105.0</c:v>
                </c:pt>
                <c:pt idx="20">
                  <c:v>1106.0</c:v>
                </c:pt>
                <c:pt idx="21">
                  <c:v>1107.0</c:v>
                </c:pt>
                <c:pt idx="22">
                  <c:v>1108.0</c:v>
                </c:pt>
                <c:pt idx="23">
                  <c:v>1109.0</c:v>
                </c:pt>
                <c:pt idx="24">
                  <c:v>1110.0</c:v>
                </c:pt>
                <c:pt idx="25">
                  <c:v>1111.0</c:v>
                </c:pt>
                <c:pt idx="26">
                  <c:v>1112.0</c:v>
                </c:pt>
                <c:pt idx="27">
                  <c:v>1201.0</c:v>
                </c:pt>
                <c:pt idx="28">
                  <c:v>1202.0</c:v>
                </c:pt>
                <c:pt idx="29">
                  <c:v>1203.0</c:v>
                </c:pt>
                <c:pt idx="30">
                  <c:v>1204.0</c:v>
                </c:pt>
                <c:pt idx="31">
                  <c:v>1205.0</c:v>
                </c:pt>
                <c:pt idx="32">
                  <c:v>1206.0</c:v>
                </c:pt>
                <c:pt idx="33">
                  <c:v>1207.0</c:v>
                </c:pt>
                <c:pt idx="34">
                  <c:v>1208.0</c:v>
                </c:pt>
                <c:pt idx="35">
                  <c:v>1209.0</c:v>
                </c:pt>
                <c:pt idx="36">
                  <c:v>1210.0</c:v>
                </c:pt>
                <c:pt idx="37">
                  <c:v>1211.0</c:v>
                </c:pt>
                <c:pt idx="38">
                  <c:v>1212.0</c:v>
                </c:pt>
                <c:pt idx="39">
                  <c:v>1301.0</c:v>
                </c:pt>
                <c:pt idx="40">
                  <c:v>1302.0</c:v>
                </c:pt>
                <c:pt idx="41">
                  <c:v>1303.0</c:v>
                </c:pt>
                <c:pt idx="42">
                  <c:v>1304.0</c:v>
                </c:pt>
                <c:pt idx="43">
                  <c:v>1305.0</c:v>
                </c:pt>
                <c:pt idx="44">
                  <c:v>1306.0</c:v>
                </c:pt>
                <c:pt idx="45">
                  <c:v>1307.0</c:v>
                </c:pt>
                <c:pt idx="46">
                  <c:v>1308.0</c:v>
                </c:pt>
                <c:pt idx="47">
                  <c:v>1309.0</c:v>
                </c:pt>
                <c:pt idx="48">
                  <c:v>1310.0</c:v>
                </c:pt>
                <c:pt idx="49">
                  <c:v>1311.0</c:v>
                </c:pt>
                <c:pt idx="50">
                  <c:v>1312.0</c:v>
                </c:pt>
                <c:pt idx="51">
                  <c:v>1401.0</c:v>
                </c:pt>
                <c:pt idx="52">
                  <c:v>1402.0</c:v>
                </c:pt>
                <c:pt idx="53">
                  <c:v>1403.0</c:v>
                </c:pt>
                <c:pt idx="54">
                  <c:v>1404.0</c:v>
                </c:pt>
                <c:pt idx="55">
                  <c:v>1405.0</c:v>
                </c:pt>
                <c:pt idx="56">
                  <c:v>1406.0</c:v>
                </c:pt>
                <c:pt idx="57">
                  <c:v>1407.0</c:v>
                </c:pt>
                <c:pt idx="58">
                  <c:v>1408.0</c:v>
                </c:pt>
                <c:pt idx="59">
                  <c:v>1409.0</c:v>
                </c:pt>
                <c:pt idx="60">
                  <c:v>1410.0</c:v>
                </c:pt>
                <c:pt idx="61">
                  <c:v>1411.0</c:v>
                </c:pt>
                <c:pt idx="62">
                  <c:v>1412.0</c:v>
                </c:pt>
                <c:pt idx="63">
                  <c:v>1501.0</c:v>
                </c:pt>
                <c:pt idx="64">
                  <c:v>1502.0</c:v>
                </c:pt>
                <c:pt idx="65">
                  <c:v>1503.0</c:v>
                </c:pt>
              </c:numCache>
            </c:numRef>
          </c:cat>
          <c:val>
            <c:numRef>
              <c:f>Sheet1!$D$9:$D$75</c:f>
              <c:numCache>
                <c:formatCode>General</c:formatCode>
                <c:ptCount val="67"/>
                <c:pt idx="0">
                  <c:v>9685.0</c:v>
                </c:pt>
                <c:pt idx="1">
                  <c:v>11459.0</c:v>
                </c:pt>
                <c:pt idx="2">
                  <c:v>12137.0</c:v>
                </c:pt>
                <c:pt idx="3">
                  <c:v>13288.0</c:v>
                </c:pt>
                <c:pt idx="4">
                  <c:v>14061.0</c:v>
                </c:pt>
                <c:pt idx="5">
                  <c:v>15328.0</c:v>
                </c:pt>
                <c:pt idx="6">
                  <c:v>16007.0</c:v>
                </c:pt>
                <c:pt idx="7">
                  <c:v>16594.0</c:v>
                </c:pt>
                <c:pt idx="8">
                  <c:v>17507.0</c:v>
                </c:pt>
                <c:pt idx="9">
                  <c:v>18187.0</c:v>
                </c:pt>
                <c:pt idx="10">
                  <c:v>18652.0</c:v>
                </c:pt>
                <c:pt idx="11">
                  <c:v>19200.0</c:v>
                </c:pt>
                <c:pt idx="12">
                  <c:v>19720.0</c:v>
                </c:pt>
                <c:pt idx="13">
                  <c:v>20132.0</c:v>
                </c:pt>
                <c:pt idx="14">
                  <c:v>20266.0</c:v>
                </c:pt>
                <c:pt idx="15">
                  <c:v>21306.0</c:v>
                </c:pt>
                <c:pt idx="16">
                  <c:v>21921.0</c:v>
                </c:pt>
                <c:pt idx="17">
                  <c:v>22834.0</c:v>
                </c:pt>
                <c:pt idx="18">
                  <c:v>23171.0</c:v>
                </c:pt>
                <c:pt idx="19">
                  <c:v>24080.0</c:v>
                </c:pt>
                <c:pt idx="20">
                  <c:v>25552.0</c:v>
                </c:pt>
                <c:pt idx="21">
                  <c:v>26445.0</c:v>
                </c:pt>
                <c:pt idx="22">
                  <c:v>26956.0</c:v>
                </c:pt>
                <c:pt idx="23">
                  <c:v>28067.0</c:v>
                </c:pt>
                <c:pt idx="24">
                  <c:v>29746.0</c:v>
                </c:pt>
                <c:pt idx="25">
                  <c:v>30835.0</c:v>
                </c:pt>
                <c:pt idx="26">
                  <c:v>31673.0</c:v>
                </c:pt>
                <c:pt idx="27">
                  <c:v>32989.0</c:v>
                </c:pt>
                <c:pt idx="28">
                  <c:v>34000.0</c:v>
                </c:pt>
                <c:pt idx="29">
                  <c:v>35911.0</c:v>
                </c:pt>
                <c:pt idx="30">
                  <c:v>36691.0</c:v>
                </c:pt>
                <c:pt idx="31">
                  <c:v>37889.0</c:v>
                </c:pt>
                <c:pt idx="32">
                  <c:v>38971.0</c:v>
                </c:pt>
                <c:pt idx="33">
                  <c:v>40020.0</c:v>
                </c:pt>
                <c:pt idx="34">
                  <c:v>40498.0</c:v>
                </c:pt>
                <c:pt idx="35">
                  <c:v>40838.0</c:v>
                </c:pt>
                <c:pt idx="36">
                  <c:v>41751.0</c:v>
                </c:pt>
                <c:pt idx="37">
                  <c:v>42947.0</c:v>
                </c:pt>
                <c:pt idx="38">
                  <c:v>43110.0</c:v>
                </c:pt>
                <c:pt idx="39">
                  <c:v>43891.0</c:v>
                </c:pt>
                <c:pt idx="40">
                  <c:v>44667.0</c:v>
                </c:pt>
                <c:pt idx="41">
                  <c:v>45351.0</c:v>
                </c:pt>
                <c:pt idx="42">
                  <c:v>45537.0</c:v>
                </c:pt>
                <c:pt idx="43">
                  <c:v>45768.0</c:v>
                </c:pt>
                <c:pt idx="44">
                  <c:v>46696.0</c:v>
                </c:pt>
                <c:pt idx="45">
                  <c:v>47060.0</c:v>
                </c:pt>
                <c:pt idx="46">
                  <c:v>47409.0</c:v>
                </c:pt>
                <c:pt idx="47">
                  <c:v>47729.0</c:v>
                </c:pt>
                <c:pt idx="48">
                  <c:v>49352.0</c:v>
                </c:pt>
                <c:pt idx="49">
                  <c:v>49627.0</c:v>
                </c:pt>
                <c:pt idx="50">
                  <c:v>49252.0</c:v>
                </c:pt>
                <c:pt idx="51">
                  <c:v>50166.0</c:v>
                </c:pt>
                <c:pt idx="52">
                  <c:v>50557.0</c:v>
                </c:pt>
                <c:pt idx="53">
                  <c:v>50964.0</c:v>
                </c:pt>
                <c:pt idx="54">
                  <c:v>50550.0</c:v>
                </c:pt>
                <c:pt idx="55">
                  <c:v>51122.0</c:v>
                </c:pt>
                <c:pt idx="56">
                  <c:v>51724.0</c:v>
                </c:pt>
                <c:pt idx="57">
                  <c:v>52230.0</c:v>
                </c:pt>
                <c:pt idx="58">
                  <c:v>51918.0</c:v>
                </c:pt>
                <c:pt idx="59">
                  <c:v>52320.0</c:v>
                </c:pt>
                <c:pt idx="60">
                  <c:v>53110.0</c:v>
                </c:pt>
                <c:pt idx="61">
                  <c:v>53485.0</c:v>
                </c:pt>
                <c:pt idx="62">
                  <c:v>53334.0</c:v>
                </c:pt>
                <c:pt idx="63">
                  <c:v>54174.0</c:v>
                </c:pt>
                <c:pt idx="64">
                  <c:v>54694.0</c:v>
                </c:pt>
                <c:pt idx="65">
                  <c:v>55118.0</c:v>
                </c:pt>
              </c:numCache>
            </c:numRef>
          </c:val>
        </c:ser>
        <c:ser>
          <c:idx val="3"/>
          <c:order val="3"/>
          <c:tx>
            <c:strRef>
              <c:f>Sheet1!$E$7</c:f>
              <c:strCache>
                <c:ptCount val="1"/>
                <c:pt idx="0">
                  <c:v>50k, Young, Female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cat>
            <c:numRef>
              <c:f>Sheet1!$A$9:$A$75</c:f>
              <c:numCache>
                <c:formatCode>General</c:formatCode>
                <c:ptCount val="67"/>
                <c:pt idx="0">
                  <c:v>904.0</c:v>
                </c:pt>
                <c:pt idx="1">
                  <c:v>906.0</c:v>
                </c:pt>
                <c:pt idx="2">
                  <c:v>908.0</c:v>
                </c:pt>
                <c:pt idx="3">
                  <c:v>910.0</c:v>
                </c:pt>
                <c:pt idx="4">
                  <c:v>1001.0</c:v>
                </c:pt>
                <c:pt idx="5">
                  <c:v>1002.0</c:v>
                </c:pt>
                <c:pt idx="6">
                  <c:v>1004.0</c:v>
                </c:pt>
                <c:pt idx="7">
                  <c:v>1005.0</c:v>
                </c:pt>
                <c:pt idx="8">
                  <c:v>1006.0</c:v>
                </c:pt>
                <c:pt idx="9">
                  <c:v>1007.0</c:v>
                </c:pt>
                <c:pt idx="10">
                  <c:v>1008.0</c:v>
                </c:pt>
                <c:pt idx="11">
                  <c:v>1009.0</c:v>
                </c:pt>
                <c:pt idx="12">
                  <c:v>1010.0</c:v>
                </c:pt>
                <c:pt idx="13">
                  <c:v>1011.0</c:v>
                </c:pt>
                <c:pt idx="14">
                  <c:v>1012.0</c:v>
                </c:pt>
                <c:pt idx="15">
                  <c:v>1101.0</c:v>
                </c:pt>
                <c:pt idx="16">
                  <c:v>1102.0</c:v>
                </c:pt>
                <c:pt idx="17">
                  <c:v>1103.0</c:v>
                </c:pt>
                <c:pt idx="18">
                  <c:v>1104.0</c:v>
                </c:pt>
                <c:pt idx="19">
                  <c:v>1105.0</c:v>
                </c:pt>
                <c:pt idx="20">
                  <c:v>1106.0</c:v>
                </c:pt>
                <c:pt idx="21">
                  <c:v>1107.0</c:v>
                </c:pt>
                <c:pt idx="22">
                  <c:v>1108.0</c:v>
                </c:pt>
                <c:pt idx="23">
                  <c:v>1109.0</c:v>
                </c:pt>
                <c:pt idx="24">
                  <c:v>1110.0</c:v>
                </c:pt>
                <c:pt idx="25">
                  <c:v>1111.0</c:v>
                </c:pt>
                <c:pt idx="26">
                  <c:v>1112.0</c:v>
                </c:pt>
                <c:pt idx="27">
                  <c:v>1201.0</c:v>
                </c:pt>
                <c:pt idx="28">
                  <c:v>1202.0</c:v>
                </c:pt>
                <c:pt idx="29">
                  <c:v>1203.0</c:v>
                </c:pt>
                <c:pt idx="30">
                  <c:v>1204.0</c:v>
                </c:pt>
                <c:pt idx="31">
                  <c:v>1205.0</c:v>
                </c:pt>
                <c:pt idx="32">
                  <c:v>1206.0</c:v>
                </c:pt>
                <c:pt idx="33">
                  <c:v>1207.0</c:v>
                </c:pt>
                <c:pt idx="34">
                  <c:v>1208.0</c:v>
                </c:pt>
                <c:pt idx="35">
                  <c:v>1209.0</c:v>
                </c:pt>
                <c:pt idx="36">
                  <c:v>1210.0</c:v>
                </c:pt>
                <c:pt idx="37">
                  <c:v>1211.0</c:v>
                </c:pt>
                <c:pt idx="38">
                  <c:v>1212.0</c:v>
                </c:pt>
                <c:pt idx="39">
                  <c:v>1301.0</c:v>
                </c:pt>
                <c:pt idx="40">
                  <c:v>1302.0</c:v>
                </c:pt>
                <c:pt idx="41">
                  <c:v>1303.0</c:v>
                </c:pt>
                <c:pt idx="42">
                  <c:v>1304.0</c:v>
                </c:pt>
                <c:pt idx="43">
                  <c:v>1305.0</c:v>
                </c:pt>
                <c:pt idx="44">
                  <c:v>1306.0</c:v>
                </c:pt>
                <c:pt idx="45">
                  <c:v>1307.0</c:v>
                </c:pt>
                <c:pt idx="46">
                  <c:v>1308.0</c:v>
                </c:pt>
                <c:pt idx="47">
                  <c:v>1309.0</c:v>
                </c:pt>
                <c:pt idx="48">
                  <c:v>1310.0</c:v>
                </c:pt>
                <c:pt idx="49">
                  <c:v>1311.0</c:v>
                </c:pt>
                <c:pt idx="50">
                  <c:v>1312.0</c:v>
                </c:pt>
                <c:pt idx="51">
                  <c:v>1401.0</c:v>
                </c:pt>
                <c:pt idx="52">
                  <c:v>1402.0</c:v>
                </c:pt>
                <c:pt idx="53">
                  <c:v>1403.0</c:v>
                </c:pt>
                <c:pt idx="54">
                  <c:v>1404.0</c:v>
                </c:pt>
                <c:pt idx="55">
                  <c:v>1405.0</c:v>
                </c:pt>
                <c:pt idx="56">
                  <c:v>1406.0</c:v>
                </c:pt>
                <c:pt idx="57">
                  <c:v>1407.0</c:v>
                </c:pt>
                <c:pt idx="58">
                  <c:v>1408.0</c:v>
                </c:pt>
                <c:pt idx="59">
                  <c:v>1409.0</c:v>
                </c:pt>
                <c:pt idx="60">
                  <c:v>1410.0</c:v>
                </c:pt>
                <c:pt idx="61">
                  <c:v>1411.0</c:v>
                </c:pt>
                <c:pt idx="62">
                  <c:v>1412.0</c:v>
                </c:pt>
                <c:pt idx="63">
                  <c:v>1501.0</c:v>
                </c:pt>
                <c:pt idx="64">
                  <c:v>1502.0</c:v>
                </c:pt>
                <c:pt idx="65">
                  <c:v>1503.0</c:v>
                </c:pt>
              </c:numCache>
            </c:numRef>
          </c:cat>
          <c:val>
            <c:numRef>
              <c:f>Sheet1!$E$9:$E$75</c:f>
              <c:numCache>
                <c:formatCode>General</c:formatCode>
                <c:ptCount val="67"/>
                <c:pt idx="0">
                  <c:v>1937.0</c:v>
                </c:pt>
                <c:pt idx="1">
                  <c:v>2974.0</c:v>
                </c:pt>
                <c:pt idx="2">
                  <c:v>3670.0</c:v>
                </c:pt>
                <c:pt idx="3">
                  <c:v>4797.0</c:v>
                </c:pt>
                <c:pt idx="4">
                  <c:v>6031.0</c:v>
                </c:pt>
                <c:pt idx="5">
                  <c:v>7620.0</c:v>
                </c:pt>
                <c:pt idx="6">
                  <c:v>8630.0</c:v>
                </c:pt>
                <c:pt idx="7">
                  <c:v>9772.0</c:v>
                </c:pt>
                <c:pt idx="8">
                  <c:v>10713.0</c:v>
                </c:pt>
                <c:pt idx="9">
                  <c:v>11309.0</c:v>
                </c:pt>
                <c:pt idx="10">
                  <c:v>11021.0</c:v>
                </c:pt>
                <c:pt idx="11">
                  <c:v>11716.0</c:v>
                </c:pt>
                <c:pt idx="12">
                  <c:v>12178.0</c:v>
                </c:pt>
                <c:pt idx="13">
                  <c:v>12556.0</c:v>
                </c:pt>
                <c:pt idx="14">
                  <c:v>11794.0</c:v>
                </c:pt>
                <c:pt idx="15">
                  <c:v>12260.0</c:v>
                </c:pt>
                <c:pt idx="16">
                  <c:v>12668.0</c:v>
                </c:pt>
                <c:pt idx="17">
                  <c:v>13261.0</c:v>
                </c:pt>
                <c:pt idx="18">
                  <c:v>16433.0</c:v>
                </c:pt>
                <c:pt idx="19">
                  <c:v>17544.0</c:v>
                </c:pt>
                <c:pt idx="20">
                  <c:v>18594.0</c:v>
                </c:pt>
                <c:pt idx="21">
                  <c:v>19414.0</c:v>
                </c:pt>
                <c:pt idx="22">
                  <c:v>19165.0</c:v>
                </c:pt>
                <c:pt idx="23">
                  <c:v>20233.0</c:v>
                </c:pt>
                <c:pt idx="24">
                  <c:v>21053.0</c:v>
                </c:pt>
                <c:pt idx="25">
                  <c:v>21908.0</c:v>
                </c:pt>
                <c:pt idx="26">
                  <c:v>21595.0</c:v>
                </c:pt>
                <c:pt idx="27">
                  <c:v>22544.0</c:v>
                </c:pt>
                <c:pt idx="28">
                  <c:v>23596.0</c:v>
                </c:pt>
                <c:pt idx="29">
                  <c:v>23949.0</c:v>
                </c:pt>
                <c:pt idx="30">
                  <c:v>23408.0</c:v>
                </c:pt>
                <c:pt idx="31">
                  <c:v>25302.0</c:v>
                </c:pt>
                <c:pt idx="32">
                  <c:v>26125.0</c:v>
                </c:pt>
                <c:pt idx="33">
                  <c:v>26791.0</c:v>
                </c:pt>
                <c:pt idx="34">
                  <c:v>26408.0</c:v>
                </c:pt>
                <c:pt idx="35">
                  <c:v>28457.0</c:v>
                </c:pt>
                <c:pt idx="36">
                  <c:v>29025.0</c:v>
                </c:pt>
                <c:pt idx="37">
                  <c:v>30683.0</c:v>
                </c:pt>
                <c:pt idx="38">
                  <c:v>30205.0</c:v>
                </c:pt>
                <c:pt idx="39">
                  <c:v>31606.0</c:v>
                </c:pt>
                <c:pt idx="40">
                  <c:v>32436.0</c:v>
                </c:pt>
                <c:pt idx="41">
                  <c:v>33415.0</c:v>
                </c:pt>
                <c:pt idx="42">
                  <c:v>32892.0</c:v>
                </c:pt>
                <c:pt idx="43">
                  <c:v>33638.0</c:v>
                </c:pt>
                <c:pt idx="44">
                  <c:v>34534.0</c:v>
                </c:pt>
                <c:pt idx="45">
                  <c:v>35044.0</c:v>
                </c:pt>
                <c:pt idx="46">
                  <c:v>35207.0</c:v>
                </c:pt>
                <c:pt idx="47">
                  <c:v>35900.0</c:v>
                </c:pt>
                <c:pt idx="48">
                  <c:v>37865.0</c:v>
                </c:pt>
                <c:pt idx="49">
                  <c:v>38501.0</c:v>
                </c:pt>
                <c:pt idx="50">
                  <c:v>37353.0</c:v>
                </c:pt>
                <c:pt idx="51">
                  <c:v>37974.0</c:v>
                </c:pt>
                <c:pt idx="52">
                  <c:v>38391.0</c:v>
                </c:pt>
                <c:pt idx="53">
                  <c:v>38817.0</c:v>
                </c:pt>
                <c:pt idx="54">
                  <c:v>37593.0</c:v>
                </c:pt>
                <c:pt idx="55">
                  <c:v>38182.0</c:v>
                </c:pt>
                <c:pt idx="56">
                  <c:v>38526.0</c:v>
                </c:pt>
                <c:pt idx="57">
                  <c:v>38806.0</c:v>
                </c:pt>
                <c:pt idx="58">
                  <c:v>37716.0</c:v>
                </c:pt>
                <c:pt idx="59">
                  <c:v>38048.0</c:v>
                </c:pt>
                <c:pt idx="60">
                  <c:v>38520.0</c:v>
                </c:pt>
                <c:pt idx="61">
                  <c:v>38804.0</c:v>
                </c:pt>
                <c:pt idx="62">
                  <c:v>38253.0</c:v>
                </c:pt>
                <c:pt idx="63">
                  <c:v>38779.0</c:v>
                </c:pt>
                <c:pt idx="64">
                  <c:v>38896.0</c:v>
                </c:pt>
                <c:pt idx="65">
                  <c:v>39434.0</c:v>
                </c:pt>
              </c:numCache>
            </c:numRef>
          </c:val>
        </c:ser>
        <c:ser>
          <c:idx val="4"/>
          <c:order val="4"/>
          <c:tx>
            <c:strRef>
              <c:f>Sheet1!$F$7</c:f>
              <c:strCache>
                <c:ptCount val="1"/>
                <c:pt idx="0">
                  <c:v>&lt;50k, Old, Male</c:v>
                </c:pt>
              </c:strCache>
            </c:strRef>
          </c:tx>
          <c:spPr>
            <a:solidFill>
              <a:srgbClr val="66CCFF"/>
            </a:solidFill>
          </c:spPr>
          <c:invertIfNegative val="0"/>
          <c:cat>
            <c:numRef>
              <c:f>Sheet1!$A$9:$A$75</c:f>
              <c:numCache>
                <c:formatCode>General</c:formatCode>
                <c:ptCount val="67"/>
                <c:pt idx="0">
                  <c:v>904.0</c:v>
                </c:pt>
                <c:pt idx="1">
                  <c:v>906.0</c:v>
                </c:pt>
                <c:pt idx="2">
                  <c:v>908.0</c:v>
                </c:pt>
                <c:pt idx="3">
                  <c:v>910.0</c:v>
                </c:pt>
                <c:pt idx="4">
                  <c:v>1001.0</c:v>
                </c:pt>
                <c:pt idx="5">
                  <c:v>1002.0</c:v>
                </c:pt>
                <c:pt idx="6">
                  <c:v>1004.0</c:v>
                </c:pt>
                <c:pt idx="7">
                  <c:v>1005.0</c:v>
                </c:pt>
                <c:pt idx="8">
                  <c:v>1006.0</c:v>
                </c:pt>
                <c:pt idx="9">
                  <c:v>1007.0</c:v>
                </c:pt>
                <c:pt idx="10">
                  <c:v>1008.0</c:v>
                </c:pt>
                <c:pt idx="11">
                  <c:v>1009.0</c:v>
                </c:pt>
                <c:pt idx="12">
                  <c:v>1010.0</c:v>
                </c:pt>
                <c:pt idx="13">
                  <c:v>1011.0</c:v>
                </c:pt>
                <c:pt idx="14">
                  <c:v>1012.0</c:v>
                </c:pt>
                <c:pt idx="15">
                  <c:v>1101.0</c:v>
                </c:pt>
                <c:pt idx="16">
                  <c:v>1102.0</c:v>
                </c:pt>
                <c:pt idx="17">
                  <c:v>1103.0</c:v>
                </c:pt>
                <c:pt idx="18">
                  <c:v>1104.0</c:v>
                </c:pt>
                <c:pt idx="19">
                  <c:v>1105.0</c:v>
                </c:pt>
                <c:pt idx="20">
                  <c:v>1106.0</c:v>
                </c:pt>
                <c:pt idx="21">
                  <c:v>1107.0</c:v>
                </c:pt>
                <c:pt idx="22">
                  <c:v>1108.0</c:v>
                </c:pt>
                <c:pt idx="23">
                  <c:v>1109.0</c:v>
                </c:pt>
                <c:pt idx="24">
                  <c:v>1110.0</c:v>
                </c:pt>
                <c:pt idx="25">
                  <c:v>1111.0</c:v>
                </c:pt>
                <c:pt idx="26">
                  <c:v>1112.0</c:v>
                </c:pt>
                <c:pt idx="27">
                  <c:v>1201.0</c:v>
                </c:pt>
                <c:pt idx="28">
                  <c:v>1202.0</c:v>
                </c:pt>
                <c:pt idx="29">
                  <c:v>1203.0</c:v>
                </c:pt>
                <c:pt idx="30">
                  <c:v>1204.0</c:v>
                </c:pt>
                <c:pt idx="31">
                  <c:v>1205.0</c:v>
                </c:pt>
                <c:pt idx="32">
                  <c:v>1206.0</c:v>
                </c:pt>
                <c:pt idx="33">
                  <c:v>1207.0</c:v>
                </c:pt>
                <c:pt idx="34">
                  <c:v>1208.0</c:v>
                </c:pt>
                <c:pt idx="35">
                  <c:v>1209.0</c:v>
                </c:pt>
                <c:pt idx="36">
                  <c:v>1210.0</c:v>
                </c:pt>
                <c:pt idx="37">
                  <c:v>1211.0</c:v>
                </c:pt>
                <c:pt idx="38">
                  <c:v>1212.0</c:v>
                </c:pt>
                <c:pt idx="39">
                  <c:v>1301.0</c:v>
                </c:pt>
                <c:pt idx="40">
                  <c:v>1302.0</c:v>
                </c:pt>
                <c:pt idx="41">
                  <c:v>1303.0</c:v>
                </c:pt>
                <c:pt idx="42">
                  <c:v>1304.0</c:v>
                </c:pt>
                <c:pt idx="43">
                  <c:v>1305.0</c:v>
                </c:pt>
                <c:pt idx="44">
                  <c:v>1306.0</c:v>
                </c:pt>
                <c:pt idx="45">
                  <c:v>1307.0</c:v>
                </c:pt>
                <c:pt idx="46">
                  <c:v>1308.0</c:v>
                </c:pt>
                <c:pt idx="47">
                  <c:v>1309.0</c:v>
                </c:pt>
                <c:pt idx="48">
                  <c:v>1310.0</c:v>
                </c:pt>
                <c:pt idx="49">
                  <c:v>1311.0</c:v>
                </c:pt>
                <c:pt idx="50">
                  <c:v>1312.0</c:v>
                </c:pt>
                <c:pt idx="51">
                  <c:v>1401.0</c:v>
                </c:pt>
                <c:pt idx="52">
                  <c:v>1402.0</c:v>
                </c:pt>
                <c:pt idx="53">
                  <c:v>1403.0</c:v>
                </c:pt>
                <c:pt idx="54">
                  <c:v>1404.0</c:v>
                </c:pt>
                <c:pt idx="55">
                  <c:v>1405.0</c:v>
                </c:pt>
                <c:pt idx="56">
                  <c:v>1406.0</c:v>
                </c:pt>
                <c:pt idx="57">
                  <c:v>1407.0</c:v>
                </c:pt>
                <c:pt idx="58">
                  <c:v>1408.0</c:v>
                </c:pt>
                <c:pt idx="59">
                  <c:v>1409.0</c:v>
                </c:pt>
                <c:pt idx="60">
                  <c:v>1410.0</c:v>
                </c:pt>
                <c:pt idx="61">
                  <c:v>1411.0</c:v>
                </c:pt>
                <c:pt idx="62">
                  <c:v>1412.0</c:v>
                </c:pt>
                <c:pt idx="63">
                  <c:v>1501.0</c:v>
                </c:pt>
                <c:pt idx="64">
                  <c:v>1502.0</c:v>
                </c:pt>
                <c:pt idx="65">
                  <c:v>1503.0</c:v>
                </c:pt>
              </c:numCache>
            </c:numRef>
          </c:cat>
          <c:val>
            <c:numRef>
              <c:f>Sheet1!$F$9:$F$75</c:f>
              <c:numCache>
                <c:formatCode>General</c:formatCode>
                <c:ptCount val="67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1.0</c:v>
                </c:pt>
                <c:pt idx="14">
                  <c:v>1.0</c:v>
                </c:pt>
                <c:pt idx="15">
                  <c:v>1.0</c:v>
                </c:pt>
                <c:pt idx="16">
                  <c:v>1.0</c:v>
                </c:pt>
                <c:pt idx="17">
                  <c:v>1.0</c:v>
                </c:pt>
                <c:pt idx="18">
                  <c:v>2.0</c:v>
                </c:pt>
                <c:pt idx="19">
                  <c:v>2.0</c:v>
                </c:pt>
                <c:pt idx="20">
                  <c:v>3.0</c:v>
                </c:pt>
                <c:pt idx="21">
                  <c:v>3.0</c:v>
                </c:pt>
                <c:pt idx="22">
                  <c:v>3.0</c:v>
                </c:pt>
                <c:pt idx="23">
                  <c:v>5.0</c:v>
                </c:pt>
                <c:pt idx="24">
                  <c:v>5.0</c:v>
                </c:pt>
                <c:pt idx="25">
                  <c:v>5.0</c:v>
                </c:pt>
                <c:pt idx="26">
                  <c:v>9.0</c:v>
                </c:pt>
                <c:pt idx="27">
                  <c:v>9.0</c:v>
                </c:pt>
                <c:pt idx="28">
                  <c:v>8.0</c:v>
                </c:pt>
                <c:pt idx="29">
                  <c:v>8.0</c:v>
                </c:pt>
                <c:pt idx="30">
                  <c:v>14.0</c:v>
                </c:pt>
                <c:pt idx="31">
                  <c:v>14.0</c:v>
                </c:pt>
                <c:pt idx="32">
                  <c:v>14.0</c:v>
                </c:pt>
                <c:pt idx="33">
                  <c:v>14.0</c:v>
                </c:pt>
                <c:pt idx="34">
                  <c:v>14.0</c:v>
                </c:pt>
                <c:pt idx="35">
                  <c:v>14.0</c:v>
                </c:pt>
                <c:pt idx="36">
                  <c:v>14.0</c:v>
                </c:pt>
                <c:pt idx="37">
                  <c:v>14.0</c:v>
                </c:pt>
                <c:pt idx="38">
                  <c:v>16.0</c:v>
                </c:pt>
                <c:pt idx="39">
                  <c:v>16.0</c:v>
                </c:pt>
                <c:pt idx="40">
                  <c:v>16.0</c:v>
                </c:pt>
                <c:pt idx="41">
                  <c:v>17.0</c:v>
                </c:pt>
                <c:pt idx="42">
                  <c:v>19.0</c:v>
                </c:pt>
                <c:pt idx="43">
                  <c:v>19.0</c:v>
                </c:pt>
                <c:pt idx="44">
                  <c:v>19.0</c:v>
                </c:pt>
                <c:pt idx="45">
                  <c:v>20.0</c:v>
                </c:pt>
                <c:pt idx="46">
                  <c:v>20.0</c:v>
                </c:pt>
                <c:pt idx="47">
                  <c:v>20.0</c:v>
                </c:pt>
                <c:pt idx="48">
                  <c:v>19.0</c:v>
                </c:pt>
                <c:pt idx="49">
                  <c:v>19.0</c:v>
                </c:pt>
                <c:pt idx="50">
                  <c:v>19.0</c:v>
                </c:pt>
                <c:pt idx="51">
                  <c:v>19.0</c:v>
                </c:pt>
                <c:pt idx="52">
                  <c:v>19.0</c:v>
                </c:pt>
                <c:pt idx="53">
                  <c:v>19.0</c:v>
                </c:pt>
                <c:pt idx="54">
                  <c:v>23.0</c:v>
                </c:pt>
                <c:pt idx="55">
                  <c:v>24.0</c:v>
                </c:pt>
                <c:pt idx="56">
                  <c:v>24.0</c:v>
                </c:pt>
                <c:pt idx="57">
                  <c:v>24.0</c:v>
                </c:pt>
                <c:pt idx="58">
                  <c:v>36.0</c:v>
                </c:pt>
                <c:pt idx="59">
                  <c:v>37.0</c:v>
                </c:pt>
                <c:pt idx="60">
                  <c:v>37.0</c:v>
                </c:pt>
                <c:pt idx="61">
                  <c:v>37.0</c:v>
                </c:pt>
                <c:pt idx="62">
                  <c:v>53.0</c:v>
                </c:pt>
                <c:pt idx="63">
                  <c:v>54.0</c:v>
                </c:pt>
                <c:pt idx="64">
                  <c:v>54.0</c:v>
                </c:pt>
                <c:pt idx="65">
                  <c:v>55.0</c:v>
                </c:pt>
              </c:numCache>
            </c:numRef>
          </c:val>
        </c:ser>
        <c:ser>
          <c:idx val="5"/>
          <c:order val="5"/>
          <c:tx>
            <c:strRef>
              <c:f>Sheet1!$G$7</c:f>
              <c:strCache>
                <c:ptCount val="1"/>
                <c:pt idx="0">
                  <c:v>&lt;50k, Old, Female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</c:spPr>
          <c:invertIfNegative val="0"/>
          <c:cat>
            <c:numRef>
              <c:f>Sheet1!$A$9:$A$75</c:f>
              <c:numCache>
                <c:formatCode>General</c:formatCode>
                <c:ptCount val="67"/>
                <c:pt idx="0">
                  <c:v>904.0</c:v>
                </c:pt>
                <c:pt idx="1">
                  <c:v>906.0</c:v>
                </c:pt>
                <c:pt idx="2">
                  <c:v>908.0</c:v>
                </c:pt>
                <c:pt idx="3">
                  <c:v>910.0</c:v>
                </c:pt>
                <c:pt idx="4">
                  <c:v>1001.0</c:v>
                </c:pt>
                <c:pt idx="5">
                  <c:v>1002.0</c:v>
                </c:pt>
                <c:pt idx="6">
                  <c:v>1004.0</c:v>
                </c:pt>
                <c:pt idx="7">
                  <c:v>1005.0</c:v>
                </c:pt>
                <c:pt idx="8">
                  <c:v>1006.0</c:v>
                </c:pt>
                <c:pt idx="9">
                  <c:v>1007.0</c:v>
                </c:pt>
                <c:pt idx="10">
                  <c:v>1008.0</c:v>
                </c:pt>
                <c:pt idx="11">
                  <c:v>1009.0</c:v>
                </c:pt>
                <c:pt idx="12">
                  <c:v>1010.0</c:v>
                </c:pt>
                <c:pt idx="13">
                  <c:v>1011.0</c:v>
                </c:pt>
                <c:pt idx="14">
                  <c:v>1012.0</c:v>
                </c:pt>
                <c:pt idx="15">
                  <c:v>1101.0</c:v>
                </c:pt>
                <c:pt idx="16">
                  <c:v>1102.0</c:v>
                </c:pt>
                <c:pt idx="17">
                  <c:v>1103.0</c:v>
                </c:pt>
                <c:pt idx="18">
                  <c:v>1104.0</c:v>
                </c:pt>
                <c:pt idx="19">
                  <c:v>1105.0</c:v>
                </c:pt>
                <c:pt idx="20">
                  <c:v>1106.0</c:v>
                </c:pt>
                <c:pt idx="21">
                  <c:v>1107.0</c:v>
                </c:pt>
                <c:pt idx="22">
                  <c:v>1108.0</c:v>
                </c:pt>
                <c:pt idx="23">
                  <c:v>1109.0</c:v>
                </c:pt>
                <c:pt idx="24">
                  <c:v>1110.0</c:v>
                </c:pt>
                <c:pt idx="25">
                  <c:v>1111.0</c:v>
                </c:pt>
                <c:pt idx="26">
                  <c:v>1112.0</c:v>
                </c:pt>
                <c:pt idx="27">
                  <c:v>1201.0</c:v>
                </c:pt>
                <c:pt idx="28">
                  <c:v>1202.0</c:v>
                </c:pt>
                <c:pt idx="29">
                  <c:v>1203.0</c:v>
                </c:pt>
                <c:pt idx="30">
                  <c:v>1204.0</c:v>
                </c:pt>
                <c:pt idx="31">
                  <c:v>1205.0</c:v>
                </c:pt>
                <c:pt idx="32">
                  <c:v>1206.0</c:v>
                </c:pt>
                <c:pt idx="33">
                  <c:v>1207.0</c:v>
                </c:pt>
                <c:pt idx="34">
                  <c:v>1208.0</c:v>
                </c:pt>
                <c:pt idx="35">
                  <c:v>1209.0</c:v>
                </c:pt>
                <c:pt idx="36">
                  <c:v>1210.0</c:v>
                </c:pt>
                <c:pt idx="37">
                  <c:v>1211.0</c:v>
                </c:pt>
                <c:pt idx="38">
                  <c:v>1212.0</c:v>
                </c:pt>
                <c:pt idx="39">
                  <c:v>1301.0</c:v>
                </c:pt>
                <c:pt idx="40">
                  <c:v>1302.0</c:v>
                </c:pt>
                <c:pt idx="41">
                  <c:v>1303.0</c:v>
                </c:pt>
                <c:pt idx="42">
                  <c:v>1304.0</c:v>
                </c:pt>
                <c:pt idx="43">
                  <c:v>1305.0</c:v>
                </c:pt>
                <c:pt idx="44">
                  <c:v>1306.0</c:v>
                </c:pt>
                <c:pt idx="45">
                  <c:v>1307.0</c:v>
                </c:pt>
                <c:pt idx="46">
                  <c:v>1308.0</c:v>
                </c:pt>
                <c:pt idx="47">
                  <c:v>1309.0</c:v>
                </c:pt>
                <c:pt idx="48">
                  <c:v>1310.0</c:v>
                </c:pt>
                <c:pt idx="49">
                  <c:v>1311.0</c:v>
                </c:pt>
                <c:pt idx="50">
                  <c:v>1312.0</c:v>
                </c:pt>
                <c:pt idx="51">
                  <c:v>1401.0</c:v>
                </c:pt>
                <c:pt idx="52">
                  <c:v>1402.0</c:v>
                </c:pt>
                <c:pt idx="53">
                  <c:v>1403.0</c:v>
                </c:pt>
                <c:pt idx="54">
                  <c:v>1404.0</c:v>
                </c:pt>
                <c:pt idx="55">
                  <c:v>1405.0</c:v>
                </c:pt>
                <c:pt idx="56">
                  <c:v>1406.0</c:v>
                </c:pt>
                <c:pt idx="57">
                  <c:v>1407.0</c:v>
                </c:pt>
                <c:pt idx="58">
                  <c:v>1408.0</c:v>
                </c:pt>
                <c:pt idx="59">
                  <c:v>1409.0</c:v>
                </c:pt>
                <c:pt idx="60">
                  <c:v>1410.0</c:v>
                </c:pt>
                <c:pt idx="61">
                  <c:v>1411.0</c:v>
                </c:pt>
                <c:pt idx="62">
                  <c:v>1412.0</c:v>
                </c:pt>
                <c:pt idx="63">
                  <c:v>1501.0</c:v>
                </c:pt>
                <c:pt idx="64">
                  <c:v>1502.0</c:v>
                </c:pt>
                <c:pt idx="65">
                  <c:v>1503.0</c:v>
                </c:pt>
              </c:numCache>
            </c:numRef>
          </c:cat>
          <c:val>
            <c:numRef>
              <c:f>Sheet1!$G$9:$G$75</c:f>
              <c:numCache>
                <c:formatCode>General</c:formatCode>
                <c:ptCount val="67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59.0</c:v>
                </c:pt>
                <c:pt idx="12">
                  <c:v>211.0</c:v>
                </c:pt>
                <c:pt idx="13">
                  <c:v>512.0</c:v>
                </c:pt>
                <c:pt idx="14">
                  <c:v>1509.0</c:v>
                </c:pt>
                <c:pt idx="15">
                  <c:v>2084.0</c:v>
                </c:pt>
                <c:pt idx="16">
                  <c:v>2345.0</c:v>
                </c:pt>
                <c:pt idx="17">
                  <c:v>2627.0</c:v>
                </c:pt>
                <c:pt idx="18">
                  <c:v>2692.0</c:v>
                </c:pt>
                <c:pt idx="19">
                  <c:v>2605.0</c:v>
                </c:pt>
                <c:pt idx="20">
                  <c:v>2762.0</c:v>
                </c:pt>
                <c:pt idx="21">
                  <c:v>2839.0</c:v>
                </c:pt>
                <c:pt idx="22">
                  <c:v>3594.0</c:v>
                </c:pt>
                <c:pt idx="23">
                  <c:v>3648.0</c:v>
                </c:pt>
                <c:pt idx="24">
                  <c:v>3745.0</c:v>
                </c:pt>
                <c:pt idx="25">
                  <c:v>3828.0</c:v>
                </c:pt>
                <c:pt idx="26">
                  <c:v>5133.0</c:v>
                </c:pt>
                <c:pt idx="27">
                  <c:v>5277.0</c:v>
                </c:pt>
                <c:pt idx="28">
                  <c:v>5465.0</c:v>
                </c:pt>
                <c:pt idx="29">
                  <c:v>5622.0</c:v>
                </c:pt>
                <c:pt idx="30">
                  <c:v>7642.0</c:v>
                </c:pt>
                <c:pt idx="31">
                  <c:v>8216.0</c:v>
                </c:pt>
                <c:pt idx="32">
                  <c:v>8359.0</c:v>
                </c:pt>
                <c:pt idx="33">
                  <c:v>8525.0</c:v>
                </c:pt>
                <c:pt idx="34">
                  <c:v>11395.0</c:v>
                </c:pt>
                <c:pt idx="35">
                  <c:v>11572.0</c:v>
                </c:pt>
                <c:pt idx="36">
                  <c:v>11729.0</c:v>
                </c:pt>
                <c:pt idx="37">
                  <c:v>11932.0</c:v>
                </c:pt>
                <c:pt idx="38">
                  <c:v>16125.0</c:v>
                </c:pt>
                <c:pt idx="39">
                  <c:v>16329.0</c:v>
                </c:pt>
                <c:pt idx="40">
                  <c:v>16459.0</c:v>
                </c:pt>
                <c:pt idx="41">
                  <c:v>16599.0</c:v>
                </c:pt>
                <c:pt idx="42">
                  <c:v>21980.0</c:v>
                </c:pt>
                <c:pt idx="43">
                  <c:v>22024.0</c:v>
                </c:pt>
                <c:pt idx="44">
                  <c:v>22048.0</c:v>
                </c:pt>
                <c:pt idx="45">
                  <c:v>22557.0</c:v>
                </c:pt>
                <c:pt idx="46">
                  <c:v>29429.0</c:v>
                </c:pt>
                <c:pt idx="47">
                  <c:v>29656.0</c:v>
                </c:pt>
                <c:pt idx="48">
                  <c:v>29748.0</c:v>
                </c:pt>
                <c:pt idx="49">
                  <c:v>29866.0</c:v>
                </c:pt>
                <c:pt idx="50">
                  <c:v>37642.0</c:v>
                </c:pt>
                <c:pt idx="51">
                  <c:v>37781.0</c:v>
                </c:pt>
                <c:pt idx="52">
                  <c:v>37926.0</c:v>
                </c:pt>
                <c:pt idx="53">
                  <c:v>38041.0</c:v>
                </c:pt>
                <c:pt idx="54">
                  <c:v>48378.0</c:v>
                </c:pt>
                <c:pt idx="55">
                  <c:v>48552.0</c:v>
                </c:pt>
                <c:pt idx="56">
                  <c:v>48694.0</c:v>
                </c:pt>
                <c:pt idx="57">
                  <c:v>48850.0</c:v>
                </c:pt>
                <c:pt idx="58">
                  <c:v>63885.0</c:v>
                </c:pt>
                <c:pt idx="59">
                  <c:v>63981.0</c:v>
                </c:pt>
                <c:pt idx="60">
                  <c:v>64102.0</c:v>
                </c:pt>
                <c:pt idx="61">
                  <c:v>64152.0</c:v>
                </c:pt>
                <c:pt idx="62">
                  <c:v>84280.0</c:v>
                </c:pt>
                <c:pt idx="63">
                  <c:v>85063.0</c:v>
                </c:pt>
                <c:pt idx="64">
                  <c:v>85561.0</c:v>
                </c:pt>
                <c:pt idx="65">
                  <c:v>86347.0</c:v>
                </c:pt>
              </c:numCache>
            </c:numRef>
          </c:val>
        </c:ser>
        <c:ser>
          <c:idx val="6"/>
          <c:order val="6"/>
          <c:tx>
            <c:strRef>
              <c:f>Sheet1!$H$7</c:f>
              <c:strCache>
                <c:ptCount val="1"/>
                <c:pt idx="0">
                  <c:v>&lt;50k, Young, Male</c:v>
                </c:pt>
              </c:strCache>
            </c:strRef>
          </c:tx>
          <c:spPr>
            <a:solidFill>
              <a:srgbClr val="660066"/>
            </a:solidFill>
          </c:spPr>
          <c:invertIfNegative val="0"/>
          <c:cat>
            <c:numRef>
              <c:f>Sheet1!$A$9:$A$75</c:f>
              <c:numCache>
                <c:formatCode>General</c:formatCode>
                <c:ptCount val="67"/>
                <c:pt idx="0">
                  <c:v>904.0</c:v>
                </c:pt>
                <c:pt idx="1">
                  <c:v>906.0</c:v>
                </c:pt>
                <c:pt idx="2">
                  <c:v>908.0</c:v>
                </c:pt>
                <c:pt idx="3">
                  <c:v>910.0</c:v>
                </c:pt>
                <c:pt idx="4">
                  <c:v>1001.0</c:v>
                </c:pt>
                <c:pt idx="5">
                  <c:v>1002.0</c:v>
                </c:pt>
                <c:pt idx="6">
                  <c:v>1004.0</c:v>
                </c:pt>
                <c:pt idx="7">
                  <c:v>1005.0</c:v>
                </c:pt>
                <c:pt idx="8">
                  <c:v>1006.0</c:v>
                </c:pt>
                <c:pt idx="9">
                  <c:v>1007.0</c:v>
                </c:pt>
                <c:pt idx="10">
                  <c:v>1008.0</c:v>
                </c:pt>
                <c:pt idx="11">
                  <c:v>1009.0</c:v>
                </c:pt>
                <c:pt idx="12">
                  <c:v>1010.0</c:v>
                </c:pt>
                <c:pt idx="13">
                  <c:v>1011.0</c:v>
                </c:pt>
                <c:pt idx="14">
                  <c:v>1012.0</c:v>
                </c:pt>
                <c:pt idx="15">
                  <c:v>1101.0</c:v>
                </c:pt>
                <c:pt idx="16">
                  <c:v>1102.0</c:v>
                </c:pt>
                <c:pt idx="17">
                  <c:v>1103.0</c:v>
                </c:pt>
                <c:pt idx="18">
                  <c:v>1104.0</c:v>
                </c:pt>
                <c:pt idx="19">
                  <c:v>1105.0</c:v>
                </c:pt>
                <c:pt idx="20">
                  <c:v>1106.0</c:v>
                </c:pt>
                <c:pt idx="21">
                  <c:v>1107.0</c:v>
                </c:pt>
                <c:pt idx="22">
                  <c:v>1108.0</c:v>
                </c:pt>
                <c:pt idx="23">
                  <c:v>1109.0</c:v>
                </c:pt>
                <c:pt idx="24">
                  <c:v>1110.0</c:v>
                </c:pt>
                <c:pt idx="25">
                  <c:v>1111.0</c:v>
                </c:pt>
                <c:pt idx="26">
                  <c:v>1112.0</c:v>
                </c:pt>
                <c:pt idx="27">
                  <c:v>1201.0</c:v>
                </c:pt>
                <c:pt idx="28">
                  <c:v>1202.0</c:v>
                </c:pt>
                <c:pt idx="29">
                  <c:v>1203.0</c:v>
                </c:pt>
                <c:pt idx="30">
                  <c:v>1204.0</c:v>
                </c:pt>
                <c:pt idx="31">
                  <c:v>1205.0</c:v>
                </c:pt>
                <c:pt idx="32">
                  <c:v>1206.0</c:v>
                </c:pt>
                <c:pt idx="33">
                  <c:v>1207.0</c:v>
                </c:pt>
                <c:pt idx="34">
                  <c:v>1208.0</c:v>
                </c:pt>
                <c:pt idx="35">
                  <c:v>1209.0</c:v>
                </c:pt>
                <c:pt idx="36">
                  <c:v>1210.0</c:v>
                </c:pt>
                <c:pt idx="37">
                  <c:v>1211.0</c:v>
                </c:pt>
                <c:pt idx="38">
                  <c:v>1212.0</c:v>
                </c:pt>
                <c:pt idx="39">
                  <c:v>1301.0</c:v>
                </c:pt>
                <c:pt idx="40">
                  <c:v>1302.0</c:v>
                </c:pt>
                <c:pt idx="41">
                  <c:v>1303.0</c:v>
                </c:pt>
                <c:pt idx="42">
                  <c:v>1304.0</c:v>
                </c:pt>
                <c:pt idx="43">
                  <c:v>1305.0</c:v>
                </c:pt>
                <c:pt idx="44">
                  <c:v>1306.0</c:v>
                </c:pt>
                <c:pt idx="45">
                  <c:v>1307.0</c:v>
                </c:pt>
                <c:pt idx="46">
                  <c:v>1308.0</c:v>
                </c:pt>
                <c:pt idx="47">
                  <c:v>1309.0</c:v>
                </c:pt>
                <c:pt idx="48">
                  <c:v>1310.0</c:v>
                </c:pt>
                <c:pt idx="49">
                  <c:v>1311.0</c:v>
                </c:pt>
                <c:pt idx="50">
                  <c:v>1312.0</c:v>
                </c:pt>
                <c:pt idx="51">
                  <c:v>1401.0</c:v>
                </c:pt>
                <c:pt idx="52">
                  <c:v>1402.0</c:v>
                </c:pt>
                <c:pt idx="53">
                  <c:v>1403.0</c:v>
                </c:pt>
                <c:pt idx="54">
                  <c:v>1404.0</c:v>
                </c:pt>
                <c:pt idx="55">
                  <c:v>1405.0</c:v>
                </c:pt>
                <c:pt idx="56">
                  <c:v>1406.0</c:v>
                </c:pt>
                <c:pt idx="57">
                  <c:v>1407.0</c:v>
                </c:pt>
                <c:pt idx="58">
                  <c:v>1408.0</c:v>
                </c:pt>
                <c:pt idx="59">
                  <c:v>1409.0</c:v>
                </c:pt>
                <c:pt idx="60">
                  <c:v>1410.0</c:v>
                </c:pt>
                <c:pt idx="61">
                  <c:v>1411.0</c:v>
                </c:pt>
                <c:pt idx="62">
                  <c:v>1412.0</c:v>
                </c:pt>
                <c:pt idx="63">
                  <c:v>1501.0</c:v>
                </c:pt>
                <c:pt idx="64">
                  <c:v>1502.0</c:v>
                </c:pt>
                <c:pt idx="65">
                  <c:v>1503.0</c:v>
                </c:pt>
              </c:numCache>
            </c:numRef>
          </c:cat>
          <c:val>
            <c:numRef>
              <c:f>Sheet1!$H$9:$H$75</c:f>
              <c:numCache>
                <c:formatCode>General</c:formatCode>
                <c:ptCount val="67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189.0</c:v>
                </c:pt>
                <c:pt idx="12">
                  <c:v>464.0</c:v>
                </c:pt>
                <c:pt idx="13">
                  <c:v>706.0</c:v>
                </c:pt>
                <c:pt idx="14">
                  <c:v>895.0</c:v>
                </c:pt>
                <c:pt idx="15">
                  <c:v>1261.0</c:v>
                </c:pt>
                <c:pt idx="16">
                  <c:v>1409.0</c:v>
                </c:pt>
                <c:pt idx="17">
                  <c:v>1671.0</c:v>
                </c:pt>
                <c:pt idx="18">
                  <c:v>2033.0</c:v>
                </c:pt>
                <c:pt idx="19">
                  <c:v>2059.0</c:v>
                </c:pt>
                <c:pt idx="20">
                  <c:v>1956.0</c:v>
                </c:pt>
                <c:pt idx="21">
                  <c:v>2011.0</c:v>
                </c:pt>
                <c:pt idx="22">
                  <c:v>2134.0</c:v>
                </c:pt>
                <c:pt idx="23">
                  <c:v>2118.0</c:v>
                </c:pt>
                <c:pt idx="24">
                  <c:v>2119.0</c:v>
                </c:pt>
                <c:pt idx="25">
                  <c:v>2140.0</c:v>
                </c:pt>
                <c:pt idx="26">
                  <c:v>2188.0</c:v>
                </c:pt>
                <c:pt idx="27">
                  <c:v>2415.0</c:v>
                </c:pt>
                <c:pt idx="28">
                  <c:v>2597.0</c:v>
                </c:pt>
                <c:pt idx="29">
                  <c:v>2787.0</c:v>
                </c:pt>
                <c:pt idx="30">
                  <c:v>2998.0</c:v>
                </c:pt>
                <c:pt idx="31">
                  <c:v>3308.0</c:v>
                </c:pt>
                <c:pt idx="32">
                  <c:v>4047.0</c:v>
                </c:pt>
                <c:pt idx="33">
                  <c:v>4573.0</c:v>
                </c:pt>
                <c:pt idx="34">
                  <c:v>5178.0</c:v>
                </c:pt>
                <c:pt idx="35">
                  <c:v>6335.0</c:v>
                </c:pt>
                <c:pt idx="36">
                  <c:v>6805.0</c:v>
                </c:pt>
                <c:pt idx="37">
                  <c:v>7687.0</c:v>
                </c:pt>
                <c:pt idx="38">
                  <c:v>8874.0</c:v>
                </c:pt>
                <c:pt idx="39">
                  <c:v>10103.0</c:v>
                </c:pt>
                <c:pt idx="40">
                  <c:v>11101.0</c:v>
                </c:pt>
                <c:pt idx="41">
                  <c:v>12594.0</c:v>
                </c:pt>
                <c:pt idx="42">
                  <c:v>14026.0</c:v>
                </c:pt>
                <c:pt idx="43">
                  <c:v>14011.0</c:v>
                </c:pt>
                <c:pt idx="44">
                  <c:v>14102.0</c:v>
                </c:pt>
                <c:pt idx="45">
                  <c:v>18151.0</c:v>
                </c:pt>
                <c:pt idx="46">
                  <c:v>19273.0</c:v>
                </c:pt>
                <c:pt idx="47">
                  <c:v>20962.0</c:v>
                </c:pt>
                <c:pt idx="48">
                  <c:v>21165.0</c:v>
                </c:pt>
                <c:pt idx="49">
                  <c:v>23189.0</c:v>
                </c:pt>
                <c:pt idx="50">
                  <c:v>24378.0</c:v>
                </c:pt>
                <c:pt idx="51">
                  <c:v>27605.0</c:v>
                </c:pt>
                <c:pt idx="52">
                  <c:v>29412.0</c:v>
                </c:pt>
                <c:pt idx="53">
                  <c:v>31329.0</c:v>
                </c:pt>
                <c:pt idx="54">
                  <c:v>32777.0</c:v>
                </c:pt>
                <c:pt idx="55">
                  <c:v>35639.0</c:v>
                </c:pt>
                <c:pt idx="56">
                  <c:v>37205.0</c:v>
                </c:pt>
                <c:pt idx="57">
                  <c:v>38888.0</c:v>
                </c:pt>
                <c:pt idx="58">
                  <c:v>40850.0</c:v>
                </c:pt>
                <c:pt idx="59">
                  <c:v>42660.0</c:v>
                </c:pt>
                <c:pt idx="60">
                  <c:v>44672.0</c:v>
                </c:pt>
                <c:pt idx="61">
                  <c:v>46502.0</c:v>
                </c:pt>
                <c:pt idx="62">
                  <c:v>48377.0</c:v>
                </c:pt>
                <c:pt idx="63">
                  <c:v>50603.0</c:v>
                </c:pt>
                <c:pt idx="64">
                  <c:v>52359.0</c:v>
                </c:pt>
                <c:pt idx="65">
                  <c:v>54514.0</c:v>
                </c:pt>
              </c:numCache>
            </c:numRef>
          </c:val>
        </c:ser>
        <c:ser>
          <c:idx val="7"/>
          <c:order val="7"/>
          <c:tx>
            <c:strRef>
              <c:f>Sheet1!$I$7</c:f>
              <c:strCache>
                <c:ptCount val="1"/>
                <c:pt idx="0">
                  <c:v>&lt;50k, Young, Female</c:v>
                </c:pt>
              </c:strCache>
            </c:strRef>
          </c:tx>
          <c:invertIfNegative val="0"/>
          <c:cat>
            <c:numRef>
              <c:f>Sheet1!$A$9:$A$75</c:f>
              <c:numCache>
                <c:formatCode>General</c:formatCode>
                <c:ptCount val="67"/>
                <c:pt idx="0">
                  <c:v>904.0</c:v>
                </c:pt>
                <c:pt idx="1">
                  <c:v>906.0</c:v>
                </c:pt>
                <c:pt idx="2">
                  <c:v>908.0</c:v>
                </c:pt>
                <c:pt idx="3">
                  <c:v>910.0</c:v>
                </c:pt>
                <c:pt idx="4">
                  <c:v>1001.0</c:v>
                </c:pt>
                <c:pt idx="5">
                  <c:v>1002.0</c:v>
                </c:pt>
                <c:pt idx="6">
                  <c:v>1004.0</c:v>
                </c:pt>
                <c:pt idx="7">
                  <c:v>1005.0</c:v>
                </c:pt>
                <c:pt idx="8">
                  <c:v>1006.0</c:v>
                </c:pt>
                <c:pt idx="9">
                  <c:v>1007.0</c:v>
                </c:pt>
                <c:pt idx="10">
                  <c:v>1008.0</c:v>
                </c:pt>
                <c:pt idx="11">
                  <c:v>1009.0</c:v>
                </c:pt>
                <c:pt idx="12">
                  <c:v>1010.0</c:v>
                </c:pt>
                <c:pt idx="13">
                  <c:v>1011.0</c:v>
                </c:pt>
                <c:pt idx="14">
                  <c:v>1012.0</c:v>
                </c:pt>
                <c:pt idx="15">
                  <c:v>1101.0</c:v>
                </c:pt>
                <c:pt idx="16">
                  <c:v>1102.0</c:v>
                </c:pt>
                <c:pt idx="17">
                  <c:v>1103.0</c:v>
                </c:pt>
                <c:pt idx="18">
                  <c:v>1104.0</c:v>
                </c:pt>
                <c:pt idx="19">
                  <c:v>1105.0</c:v>
                </c:pt>
                <c:pt idx="20">
                  <c:v>1106.0</c:v>
                </c:pt>
                <c:pt idx="21">
                  <c:v>1107.0</c:v>
                </c:pt>
                <c:pt idx="22">
                  <c:v>1108.0</c:v>
                </c:pt>
                <c:pt idx="23">
                  <c:v>1109.0</c:v>
                </c:pt>
                <c:pt idx="24">
                  <c:v>1110.0</c:v>
                </c:pt>
                <c:pt idx="25">
                  <c:v>1111.0</c:v>
                </c:pt>
                <c:pt idx="26">
                  <c:v>1112.0</c:v>
                </c:pt>
                <c:pt idx="27">
                  <c:v>1201.0</c:v>
                </c:pt>
                <c:pt idx="28">
                  <c:v>1202.0</c:v>
                </c:pt>
                <c:pt idx="29">
                  <c:v>1203.0</c:v>
                </c:pt>
                <c:pt idx="30">
                  <c:v>1204.0</c:v>
                </c:pt>
                <c:pt idx="31">
                  <c:v>1205.0</c:v>
                </c:pt>
                <c:pt idx="32">
                  <c:v>1206.0</c:v>
                </c:pt>
                <c:pt idx="33">
                  <c:v>1207.0</c:v>
                </c:pt>
                <c:pt idx="34">
                  <c:v>1208.0</c:v>
                </c:pt>
                <c:pt idx="35">
                  <c:v>1209.0</c:v>
                </c:pt>
                <c:pt idx="36">
                  <c:v>1210.0</c:v>
                </c:pt>
                <c:pt idx="37">
                  <c:v>1211.0</c:v>
                </c:pt>
                <c:pt idx="38">
                  <c:v>1212.0</c:v>
                </c:pt>
                <c:pt idx="39">
                  <c:v>1301.0</c:v>
                </c:pt>
                <c:pt idx="40">
                  <c:v>1302.0</c:v>
                </c:pt>
                <c:pt idx="41">
                  <c:v>1303.0</c:v>
                </c:pt>
                <c:pt idx="42">
                  <c:v>1304.0</c:v>
                </c:pt>
                <c:pt idx="43">
                  <c:v>1305.0</c:v>
                </c:pt>
                <c:pt idx="44">
                  <c:v>1306.0</c:v>
                </c:pt>
                <c:pt idx="45">
                  <c:v>1307.0</c:v>
                </c:pt>
                <c:pt idx="46">
                  <c:v>1308.0</c:v>
                </c:pt>
                <c:pt idx="47">
                  <c:v>1309.0</c:v>
                </c:pt>
                <c:pt idx="48">
                  <c:v>1310.0</c:v>
                </c:pt>
                <c:pt idx="49">
                  <c:v>1311.0</c:v>
                </c:pt>
                <c:pt idx="50">
                  <c:v>1312.0</c:v>
                </c:pt>
                <c:pt idx="51">
                  <c:v>1401.0</c:v>
                </c:pt>
                <c:pt idx="52">
                  <c:v>1402.0</c:v>
                </c:pt>
                <c:pt idx="53">
                  <c:v>1403.0</c:v>
                </c:pt>
                <c:pt idx="54">
                  <c:v>1404.0</c:v>
                </c:pt>
                <c:pt idx="55">
                  <c:v>1405.0</c:v>
                </c:pt>
                <c:pt idx="56">
                  <c:v>1406.0</c:v>
                </c:pt>
                <c:pt idx="57">
                  <c:v>1407.0</c:v>
                </c:pt>
                <c:pt idx="58">
                  <c:v>1408.0</c:v>
                </c:pt>
                <c:pt idx="59">
                  <c:v>1409.0</c:v>
                </c:pt>
                <c:pt idx="60">
                  <c:v>1410.0</c:v>
                </c:pt>
                <c:pt idx="61">
                  <c:v>1411.0</c:v>
                </c:pt>
                <c:pt idx="62">
                  <c:v>1412.0</c:v>
                </c:pt>
                <c:pt idx="63">
                  <c:v>1501.0</c:v>
                </c:pt>
                <c:pt idx="64">
                  <c:v>1502.0</c:v>
                </c:pt>
                <c:pt idx="65">
                  <c:v>1503.0</c:v>
                </c:pt>
              </c:numCache>
            </c:numRef>
          </c:cat>
          <c:val>
            <c:numRef>
              <c:f>Sheet1!$I$9:$I$75</c:f>
              <c:numCache>
                <c:formatCode>General</c:formatCode>
                <c:ptCount val="67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1617.0</c:v>
                </c:pt>
                <c:pt idx="12">
                  <c:v>3110.0</c:v>
                </c:pt>
                <c:pt idx="13">
                  <c:v>4539.0</c:v>
                </c:pt>
                <c:pt idx="14">
                  <c:v>6542.0</c:v>
                </c:pt>
                <c:pt idx="15">
                  <c:v>10739.0</c:v>
                </c:pt>
                <c:pt idx="16">
                  <c:v>13602.0</c:v>
                </c:pt>
                <c:pt idx="17">
                  <c:v>16668.0</c:v>
                </c:pt>
                <c:pt idx="18">
                  <c:v>19614.0</c:v>
                </c:pt>
                <c:pt idx="19">
                  <c:v>23452.0</c:v>
                </c:pt>
                <c:pt idx="20">
                  <c:v>27038.0</c:v>
                </c:pt>
                <c:pt idx="21">
                  <c:v>30765.0</c:v>
                </c:pt>
                <c:pt idx="22">
                  <c:v>32888.0</c:v>
                </c:pt>
                <c:pt idx="23">
                  <c:v>36326.0</c:v>
                </c:pt>
                <c:pt idx="24">
                  <c:v>39992.0</c:v>
                </c:pt>
                <c:pt idx="25">
                  <c:v>43422.0</c:v>
                </c:pt>
                <c:pt idx="26">
                  <c:v>46456.0</c:v>
                </c:pt>
                <c:pt idx="27">
                  <c:v>51528.0</c:v>
                </c:pt>
                <c:pt idx="28">
                  <c:v>57249.0</c:v>
                </c:pt>
                <c:pt idx="29">
                  <c:v>62588.0</c:v>
                </c:pt>
                <c:pt idx="30">
                  <c:v>66387.0</c:v>
                </c:pt>
                <c:pt idx="31">
                  <c:v>73463.0</c:v>
                </c:pt>
                <c:pt idx="32">
                  <c:v>82505.0</c:v>
                </c:pt>
                <c:pt idx="33">
                  <c:v>88436.0</c:v>
                </c:pt>
                <c:pt idx="34">
                  <c:v>93834.0</c:v>
                </c:pt>
                <c:pt idx="35">
                  <c:v>100922.0</c:v>
                </c:pt>
                <c:pt idx="36">
                  <c:v>107512.0</c:v>
                </c:pt>
                <c:pt idx="37">
                  <c:v>116203.0</c:v>
                </c:pt>
                <c:pt idx="38">
                  <c:v>121953.0</c:v>
                </c:pt>
                <c:pt idx="39">
                  <c:v>131731.0</c:v>
                </c:pt>
                <c:pt idx="40">
                  <c:v>139444.0</c:v>
                </c:pt>
                <c:pt idx="41">
                  <c:v>151722.0</c:v>
                </c:pt>
                <c:pt idx="42">
                  <c:v>158622.0</c:v>
                </c:pt>
                <c:pt idx="43">
                  <c:v>168004.0</c:v>
                </c:pt>
                <c:pt idx="44">
                  <c:v>177660.0</c:v>
                </c:pt>
                <c:pt idx="45">
                  <c:v>197483.0</c:v>
                </c:pt>
                <c:pt idx="46">
                  <c:v>201704.0</c:v>
                </c:pt>
                <c:pt idx="47">
                  <c:v>214736.0</c:v>
                </c:pt>
                <c:pt idx="48">
                  <c:v>223834.0</c:v>
                </c:pt>
                <c:pt idx="49">
                  <c:v>236202.0</c:v>
                </c:pt>
                <c:pt idx="50">
                  <c:v>239905.0</c:v>
                </c:pt>
                <c:pt idx="51">
                  <c:v>254120.0</c:v>
                </c:pt>
                <c:pt idx="52">
                  <c:v>264158.0</c:v>
                </c:pt>
                <c:pt idx="53">
                  <c:v>276960.0</c:v>
                </c:pt>
                <c:pt idx="54">
                  <c:v>278052.0</c:v>
                </c:pt>
                <c:pt idx="55">
                  <c:v>294875.0</c:v>
                </c:pt>
                <c:pt idx="56">
                  <c:v>309784.0</c:v>
                </c:pt>
                <c:pt idx="57">
                  <c:v>323344.0</c:v>
                </c:pt>
                <c:pt idx="58">
                  <c:v>323065.0</c:v>
                </c:pt>
                <c:pt idx="59">
                  <c:v>345130.0</c:v>
                </c:pt>
                <c:pt idx="60">
                  <c:v>363352.0</c:v>
                </c:pt>
                <c:pt idx="61">
                  <c:v>380220.0</c:v>
                </c:pt>
                <c:pt idx="62">
                  <c:v>385940.0</c:v>
                </c:pt>
                <c:pt idx="63">
                  <c:v>403379.0</c:v>
                </c:pt>
                <c:pt idx="64">
                  <c:v>422803.0</c:v>
                </c:pt>
                <c:pt idx="65">
                  <c:v>445719.0</c:v>
                </c:pt>
              </c:numCache>
            </c:numRef>
          </c:val>
        </c:ser>
        <c:ser>
          <c:idx val="8"/>
          <c:order val="8"/>
          <c:tx>
            <c:strRef>
              <c:f>Sheet1!$J$7</c:f>
              <c:strCache>
                <c:ptCount val="1"/>
                <c:pt idx="0">
                  <c:v>Imputed, Old</c:v>
                </c:pt>
              </c:strCache>
            </c:strRef>
          </c:tx>
          <c:invertIfNegative val="0"/>
          <c:cat>
            <c:numRef>
              <c:f>Sheet1!$A$9:$A$75</c:f>
              <c:numCache>
                <c:formatCode>General</c:formatCode>
                <c:ptCount val="67"/>
                <c:pt idx="0">
                  <c:v>904.0</c:v>
                </c:pt>
                <c:pt idx="1">
                  <c:v>906.0</c:v>
                </c:pt>
                <c:pt idx="2">
                  <c:v>908.0</c:v>
                </c:pt>
                <c:pt idx="3">
                  <c:v>910.0</c:v>
                </c:pt>
                <c:pt idx="4">
                  <c:v>1001.0</c:v>
                </c:pt>
                <c:pt idx="5">
                  <c:v>1002.0</c:v>
                </c:pt>
                <c:pt idx="6">
                  <c:v>1004.0</c:v>
                </c:pt>
                <c:pt idx="7">
                  <c:v>1005.0</c:v>
                </c:pt>
                <c:pt idx="8">
                  <c:v>1006.0</c:v>
                </c:pt>
                <c:pt idx="9">
                  <c:v>1007.0</c:v>
                </c:pt>
                <c:pt idx="10">
                  <c:v>1008.0</c:v>
                </c:pt>
                <c:pt idx="11">
                  <c:v>1009.0</c:v>
                </c:pt>
                <c:pt idx="12">
                  <c:v>1010.0</c:v>
                </c:pt>
                <c:pt idx="13">
                  <c:v>1011.0</c:v>
                </c:pt>
                <c:pt idx="14">
                  <c:v>1012.0</c:v>
                </c:pt>
                <c:pt idx="15">
                  <c:v>1101.0</c:v>
                </c:pt>
                <c:pt idx="16">
                  <c:v>1102.0</c:v>
                </c:pt>
                <c:pt idx="17">
                  <c:v>1103.0</c:v>
                </c:pt>
                <c:pt idx="18">
                  <c:v>1104.0</c:v>
                </c:pt>
                <c:pt idx="19">
                  <c:v>1105.0</c:v>
                </c:pt>
                <c:pt idx="20">
                  <c:v>1106.0</c:v>
                </c:pt>
                <c:pt idx="21">
                  <c:v>1107.0</c:v>
                </c:pt>
                <c:pt idx="22">
                  <c:v>1108.0</c:v>
                </c:pt>
                <c:pt idx="23">
                  <c:v>1109.0</c:v>
                </c:pt>
                <c:pt idx="24">
                  <c:v>1110.0</c:v>
                </c:pt>
                <c:pt idx="25">
                  <c:v>1111.0</c:v>
                </c:pt>
                <c:pt idx="26">
                  <c:v>1112.0</c:v>
                </c:pt>
                <c:pt idx="27">
                  <c:v>1201.0</c:v>
                </c:pt>
                <c:pt idx="28">
                  <c:v>1202.0</c:v>
                </c:pt>
                <c:pt idx="29">
                  <c:v>1203.0</c:v>
                </c:pt>
                <c:pt idx="30">
                  <c:v>1204.0</c:v>
                </c:pt>
                <c:pt idx="31">
                  <c:v>1205.0</c:v>
                </c:pt>
                <c:pt idx="32">
                  <c:v>1206.0</c:v>
                </c:pt>
                <c:pt idx="33">
                  <c:v>1207.0</c:v>
                </c:pt>
                <c:pt idx="34">
                  <c:v>1208.0</c:v>
                </c:pt>
                <c:pt idx="35">
                  <c:v>1209.0</c:v>
                </c:pt>
                <c:pt idx="36">
                  <c:v>1210.0</c:v>
                </c:pt>
                <c:pt idx="37">
                  <c:v>1211.0</c:v>
                </c:pt>
                <c:pt idx="38">
                  <c:v>1212.0</c:v>
                </c:pt>
                <c:pt idx="39">
                  <c:v>1301.0</c:v>
                </c:pt>
                <c:pt idx="40">
                  <c:v>1302.0</c:v>
                </c:pt>
                <c:pt idx="41">
                  <c:v>1303.0</c:v>
                </c:pt>
                <c:pt idx="42">
                  <c:v>1304.0</c:v>
                </c:pt>
                <c:pt idx="43">
                  <c:v>1305.0</c:v>
                </c:pt>
                <c:pt idx="44">
                  <c:v>1306.0</c:v>
                </c:pt>
                <c:pt idx="45">
                  <c:v>1307.0</c:v>
                </c:pt>
                <c:pt idx="46">
                  <c:v>1308.0</c:v>
                </c:pt>
                <c:pt idx="47">
                  <c:v>1309.0</c:v>
                </c:pt>
                <c:pt idx="48">
                  <c:v>1310.0</c:v>
                </c:pt>
                <c:pt idx="49">
                  <c:v>1311.0</c:v>
                </c:pt>
                <c:pt idx="50">
                  <c:v>1312.0</c:v>
                </c:pt>
                <c:pt idx="51">
                  <c:v>1401.0</c:v>
                </c:pt>
                <c:pt idx="52">
                  <c:v>1402.0</c:v>
                </c:pt>
                <c:pt idx="53">
                  <c:v>1403.0</c:v>
                </c:pt>
                <c:pt idx="54">
                  <c:v>1404.0</c:v>
                </c:pt>
                <c:pt idx="55">
                  <c:v>1405.0</c:v>
                </c:pt>
                <c:pt idx="56">
                  <c:v>1406.0</c:v>
                </c:pt>
                <c:pt idx="57">
                  <c:v>1407.0</c:v>
                </c:pt>
                <c:pt idx="58">
                  <c:v>1408.0</c:v>
                </c:pt>
                <c:pt idx="59">
                  <c:v>1409.0</c:v>
                </c:pt>
                <c:pt idx="60">
                  <c:v>1410.0</c:v>
                </c:pt>
                <c:pt idx="61">
                  <c:v>1411.0</c:v>
                </c:pt>
                <c:pt idx="62">
                  <c:v>1412.0</c:v>
                </c:pt>
                <c:pt idx="63">
                  <c:v>1501.0</c:v>
                </c:pt>
                <c:pt idx="64">
                  <c:v>1502.0</c:v>
                </c:pt>
                <c:pt idx="65">
                  <c:v>1503.0</c:v>
                </c:pt>
              </c:numCache>
            </c:numRef>
          </c:cat>
          <c:val>
            <c:numRef>
              <c:f>Sheet1!$J$9:$J$75</c:f>
              <c:numCache>
                <c:formatCode>General</c:formatCode>
                <c:ptCount val="67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1471.0</c:v>
                </c:pt>
                <c:pt idx="7">
                  <c:v>1955.0</c:v>
                </c:pt>
                <c:pt idx="8">
                  <c:v>2004.0</c:v>
                </c:pt>
                <c:pt idx="9">
                  <c:v>2035.0</c:v>
                </c:pt>
                <c:pt idx="10">
                  <c:v>2029.0</c:v>
                </c:pt>
                <c:pt idx="11">
                  <c:v>1990.0</c:v>
                </c:pt>
                <c:pt idx="12">
                  <c:v>2057.0</c:v>
                </c:pt>
                <c:pt idx="13">
                  <c:v>2118.0</c:v>
                </c:pt>
                <c:pt idx="14">
                  <c:v>2172.0</c:v>
                </c:pt>
                <c:pt idx="15">
                  <c:v>2282.0</c:v>
                </c:pt>
                <c:pt idx="16">
                  <c:v>2350.0</c:v>
                </c:pt>
                <c:pt idx="17">
                  <c:v>2463.0</c:v>
                </c:pt>
                <c:pt idx="18">
                  <c:v>2342.0</c:v>
                </c:pt>
                <c:pt idx="19">
                  <c:v>2442.0</c:v>
                </c:pt>
                <c:pt idx="20">
                  <c:v>2615.0</c:v>
                </c:pt>
                <c:pt idx="21">
                  <c:v>2676.0</c:v>
                </c:pt>
                <c:pt idx="22">
                  <c:v>2756.0</c:v>
                </c:pt>
                <c:pt idx="23">
                  <c:v>2802.0</c:v>
                </c:pt>
                <c:pt idx="24">
                  <c:v>2878.0</c:v>
                </c:pt>
                <c:pt idx="25">
                  <c:v>2912.0</c:v>
                </c:pt>
                <c:pt idx="26">
                  <c:v>2984.0</c:v>
                </c:pt>
                <c:pt idx="27">
                  <c:v>3082.0</c:v>
                </c:pt>
                <c:pt idx="28">
                  <c:v>3145.0</c:v>
                </c:pt>
                <c:pt idx="29">
                  <c:v>2347.0</c:v>
                </c:pt>
                <c:pt idx="30">
                  <c:v>2394.0</c:v>
                </c:pt>
                <c:pt idx="31">
                  <c:v>2445.0</c:v>
                </c:pt>
                <c:pt idx="32">
                  <c:v>2474.0</c:v>
                </c:pt>
                <c:pt idx="33">
                  <c:v>2489.0</c:v>
                </c:pt>
                <c:pt idx="34">
                  <c:v>2511.0</c:v>
                </c:pt>
                <c:pt idx="35">
                  <c:v>2544.0</c:v>
                </c:pt>
                <c:pt idx="36">
                  <c:v>2530.0</c:v>
                </c:pt>
                <c:pt idx="37">
                  <c:v>2544.0</c:v>
                </c:pt>
                <c:pt idx="38">
                  <c:v>2824.0</c:v>
                </c:pt>
                <c:pt idx="39">
                  <c:v>2594.0</c:v>
                </c:pt>
                <c:pt idx="40">
                  <c:v>2648.0</c:v>
                </c:pt>
                <c:pt idx="41">
                  <c:v>2666.0</c:v>
                </c:pt>
                <c:pt idx="42">
                  <c:v>2713.0</c:v>
                </c:pt>
                <c:pt idx="43">
                  <c:v>2754.0</c:v>
                </c:pt>
                <c:pt idx="44">
                  <c:v>2760.0</c:v>
                </c:pt>
                <c:pt idx="45">
                  <c:v>2771.0</c:v>
                </c:pt>
                <c:pt idx="46">
                  <c:v>2797.0</c:v>
                </c:pt>
                <c:pt idx="47">
                  <c:v>2802.0</c:v>
                </c:pt>
                <c:pt idx="48">
                  <c:v>2845.0</c:v>
                </c:pt>
                <c:pt idx="49">
                  <c:v>2855.0</c:v>
                </c:pt>
                <c:pt idx="50">
                  <c:v>2894.0</c:v>
                </c:pt>
                <c:pt idx="51">
                  <c:v>2911.0</c:v>
                </c:pt>
                <c:pt idx="52">
                  <c:v>2926.0</c:v>
                </c:pt>
                <c:pt idx="53">
                  <c:v>2934.0</c:v>
                </c:pt>
                <c:pt idx="54">
                  <c:v>2953.0</c:v>
                </c:pt>
                <c:pt idx="55">
                  <c:v>2983.0</c:v>
                </c:pt>
                <c:pt idx="56">
                  <c:v>3068.0</c:v>
                </c:pt>
                <c:pt idx="57">
                  <c:v>3088.0</c:v>
                </c:pt>
                <c:pt idx="58">
                  <c:v>3099.0</c:v>
                </c:pt>
                <c:pt idx="59">
                  <c:v>3116.0</c:v>
                </c:pt>
                <c:pt idx="60">
                  <c:v>3118.0</c:v>
                </c:pt>
                <c:pt idx="61">
                  <c:v>3138.0</c:v>
                </c:pt>
                <c:pt idx="62">
                  <c:v>3181.0</c:v>
                </c:pt>
                <c:pt idx="63">
                  <c:v>3205.0</c:v>
                </c:pt>
                <c:pt idx="64">
                  <c:v>3221.0</c:v>
                </c:pt>
                <c:pt idx="65">
                  <c:v>3240.0</c:v>
                </c:pt>
              </c:numCache>
            </c:numRef>
          </c:val>
        </c:ser>
        <c:ser>
          <c:idx val="9"/>
          <c:order val="9"/>
          <c:tx>
            <c:strRef>
              <c:f>Sheet1!$K$7</c:f>
              <c:strCache>
                <c:ptCount val="1"/>
                <c:pt idx="0">
                  <c:v>Imputed, Young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cat>
            <c:numRef>
              <c:f>Sheet1!$A$9:$A$75</c:f>
              <c:numCache>
                <c:formatCode>General</c:formatCode>
                <c:ptCount val="67"/>
                <c:pt idx="0">
                  <c:v>904.0</c:v>
                </c:pt>
                <c:pt idx="1">
                  <c:v>906.0</c:v>
                </c:pt>
                <c:pt idx="2">
                  <c:v>908.0</c:v>
                </c:pt>
                <c:pt idx="3">
                  <c:v>910.0</c:v>
                </c:pt>
                <c:pt idx="4">
                  <c:v>1001.0</c:v>
                </c:pt>
                <c:pt idx="5">
                  <c:v>1002.0</c:v>
                </c:pt>
                <c:pt idx="6">
                  <c:v>1004.0</c:v>
                </c:pt>
                <c:pt idx="7">
                  <c:v>1005.0</c:v>
                </c:pt>
                <c:pt idx="8">
                  <c:v>1006.0</c:v>
                </c:pt>
                <c:pt idx="9">
                  <c:v>1007.0</c:v>
                </c:pt>
                <c:pt idx="10">
                  <c:v>1008.0</c:v>
                </c:pt>
                <c:pt idx="11">
                  <c:v>1009.0</c:v>
                </c:pt>
                <c:pt idx="12">
                  <c:v>1010.0</c:v>
                </c:pt>
                <c:pt idx="13">
                  <c:v>1011.0</c:v>
                </c:pt>
                <c:pt idx="14">
                  <c:v>1012.0</c:v>
                </c:pt>
                <c:pt idx="15">
                  <c:v>1101.0</c:v>
                </c:pt>
                <c:pt idx="16">
                  <c:v>1102.0</c:v>
                </c:pt>
                <c:pt idx="17">
                  <c:v>1103.0</c:v>
                </c:pt>
                <c:pt idx="18">
                  <c:v>1104.0</c:v>
                </c:pt>
                <c:pt idx="19">
                  <c:v>1105.0</c:v>
                </c:pt>
                <c:pt idx="20">
                  <c:v>1106.0</c:v>
                </c:pt>
                <c:pt idx="21">
                  <c:v>1107.0</c:v>
                </c:pt>
                <c:pt idx="22">
                  <c:v>1108.0</c:v>
                </c:pt>
                <c:pt idx="23">
                  <c:v>1109.0</c:v>
                </c:pt>
                <c:pt idx="24">
                  <c:v>1110.0</c:v>
                </c:pt>
                <c:pt idx="25">
                  <c:v>1111.0</c:v>
                </c:pt>
                <c:pt idx="26">
                  <c:v>1112.0</c:v>
                </c:pt>
                <c:pt idx="27">
                  <c:v>1201.0</c:v>
                </c:pt>
                <c:pt idx="28">
                  <c:v>1202.0</c:v>
                </c:pt>
                <c:pt idx="29">
                  <c:v>1203.0</c:v>
                </c:pt>
                <c:pt idx="30">
                  <c:v>1204.0</c:v>
                </c:pt>
                <c:pt idx="31">
                  <c:v>1205.0</c:v>
                </c:pt>
                <c:pt idx="32">
                  <c:v>1206.0</c:v>
                </c:pt>
                <c:pt idx="33">
                  <c:v>1207.0</c:v>
                </c:pt>
                <c:pt idx="34">
                  <c:v>1208.0</c:v>
                </c:pt>
                <c:pt idx="35">
                  <c:v>1209.0</c:v>
                </c:pt>
                <c:pt idx="36">
                  <c:v>1210.0</c:v>
                </c:pt>
                <c:pt idx="37">
                  <c:v>1211.0</c:v>
                </c:pt>
                <c:pt idx="38">
                  <c:v>1212.0</c:v>
                </c:pt>
                <c:pt idx="39">
                  <c:v>1301.0</c:v>
                </c:pt>
                <c:pt idx="40">
                  <c:v>1302.0</c:v>
                </c:pt>
                <c:pt idx="41">
                  <c:v>1303.0</c:v>
                </c:pt>
                <c:pt idx="42">
                  <c:v>1304.0</c:v>
                </c:pt>
                <c:pt idx="43">
                  <c:v>1305.0</c:v>
                </c:pt>
                <c:pt idx="44">
                  <c:v>1306.0</c:v>
                </c:pt>
                <c:pt idx="45">
                  <c:v>1307.0</c:v>
                </c:pt>
                <c:pt idx="46">
                  <c:v>1308.0</c:v>
                </c:pt>
                <c:pt idx="47">
                  <c:v>1309.0</c:v>
                </c:pt>
                <c:pt idx="48">
                  <c:v>1310.0</c:v>
                </c:pt>
                <c:pt idx="49">
                  <c:v>1311.0</c:v>
                </c:pt>
                <c:pt idx="50">
                  <c:v>1312.0</c:v>
                </c:pt>
                <c:pt idx="51">
                  <c:v>1401.0</c:v>
                </c:pt>
                <c:pt idx="52">
                  <c:v>1402.0</c:v>
                </c:pt>
                <c:pt idx="53">
                  <c:v>1403.0</c:v>
                </c:pt>
                <c:pt idx="54">
                  <c:v>1404.0</c:v>
                </c:pt>
                <c:pt idx="55">
                  <c:v>1405.0</c:v>
                </c:pt>
                <c:pt idx="56">
                  <c:v>1406.0</c:v>
                </c:pt>
                <c:pt idx="57">
                  <c:v>1407.0</c:v>
                </c:pt>
                <c:pt idx="58">
                  <c:v>1408.0</c:v>
                </c:pt>
                <c:pt idx="59">
                  <c:v>1409.0</c:v>
                </c:pt>
                <c:pt idx="60">
                  <c:v>1410.0</c:v>
                </c:pt>
                <c:pt idx="61">
                  <c:v>1411.0</c:v>
                </c:pt>
                <c:pt idx="62">
                  <c:v>1412.0</c:v>
                </c:pt>
                <c:pt idx="63">
                  <c:v>1501.0</c:v>
                </c:pt>
                <c:pt idx="64">
                  <c:v>1502.0</c:v>
                </c:pt>
                <c:pt idx="65">
                  <c:v>1503.0</c:v>
                </c:pt>
              </c:numCache>
            </c:numRef>
          </c:cat>
          <c:val>
            <c:numRef>
              <c:f>Sheet1!$K$9:$K$75</c:f>
              <c:numCache>
                <c:formatCode>General</c:formatCode>
                <c:ptCount val="67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886.0</c:v>
                </c:pt>
                <c:pt idx="30">
                  <c:v>911.0</c:v>
                </c:pt>
                <c:pt idx="31">
                  <c:v>963.0</c:v>
                </c:pt>
                <c:pt idx="32">
                  <c:v>979.0</c:v>
                </c:pt>
                <c:pt idx="33">
                  <c:v>1005.0</c:v>
                </c:pt>
                <c:pt idx="34">
                  <c:v>1019.0</c:v>
                </c:pt>
                <c:pt idx="35">
                  <c:v>1091.0</c:v>
                </c:pt>
                <c:pt idx="36">
                  <c:v>1050.0</c:v>
                </c:pt>
                <c:pt idx="37">
                  <c:v>1085.0</c:v>
                </c:pt>
                <c:pt idx="38">
                  <c:v>859.0</c:v>
                </c:pt>
                <c:pt idx="39">
                  <c:v>1155.0</c:v>
                </c:pt>
                <c:pt idx="40">
                  <c:v>1169.0</c:v>
                </c:pt>
                <c:pt idx="41">
                  <c:v>1193.0</c:v>
                </c:pt>
                <c:pt idx="42">
                  <c:v>1183.0</c:v>
                </c:pt>
                <c:pt idx="43">
                  <c:v>1197.0</c:v>
                </c:pt>
                <c:pt idx="44">
                  <c:v>1215.0</c:v>
                </c:pt>
                <c:pt idx="45">
                  <c:v>1230.0</c:v>
                </c:pt>
                <c:pt idx="46">
                  <c:v>1241.0</c:v>
                </c:pt>
                <c:pt idx="47">
                  <c:v>1248.0</c:v>
                </c:pt>
                <c:pt idx="48">
                  <c:v>1270.0</c:v>
                </c:pt>
                <c:pt idx="49">
                  <c:v>1290.0</c:v>
                </c:pt>
                <c:pt idx="50">
                  <c:v>1327.0</c:v>
                </c:pt>
                <c:pt idx="51">
                  <c:v>1356.0</c:v>
                </c:pt>
                <c:pt idx="52">
                  <c:v>1368.0</c:v>
                </c:pt>
                <c:pt idx="53">
                  <c:v>1402.0</c:v>
                </c:pt>
                <c:pt idx="54">
                  <c:v>1377.0</c:v>
                </c:pt>
                <c:pt idx="55">
                  <c:v>1394.0</c:v>
                </c:pt>
                <c:pt idx="56">
                  <c:v>1453.0</c:v>
                </c:pt>
                <c:pt idx="57">
                  <c:v>1457.0</c:v>
                </c:pt>
                <c:pt idx="58">
                  <c:v>1457.0</c:v>
                </c:pt>
                <c:pt idx="59">
                  <c:v>1473.0</c:v>
                </c:pt>
                <c:pt idx="60">
                  <c:v>1481.0</c:v>
                </c:pt>
                <c:pt idx="61">
                  <c:v>1488.0</c:v>
                </c:pt>
                <c:pt idx="62">
                  <c:v>1473.0</c:v>
                </c:pt>
                <c:pt idx="63">
                  <c:v>1491.0</c:v>
                </c:pt>
                <c:pt idx="64">
                  <c:v>1499.0</c:v>
                </c:pt>
                <c:pt idx="65">
                  <c:v>1512.0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-2130287128"/>
        <c:axId val="-2130281096"/>
      </c:barChart>
      <c:catAx>
        <c:axId val="-21302871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>
                    <a:solidFill>
                      <a:schemeClr val="bg1"/>
                    </a:solidFill>
                  </a:defRPr>
                </a:pPr>
                <a:r>
                  <a:rPr lang="en-US" sz="1600">
                    <a:solidFill>
                      <a:schemeClr val="bg1"/>
                    </a:solidFill>
                  </a:rPr>
                  <a:t>Run</a:t>
                </a:r>
                <a:r>
                  <a:rPr lang="en-US" sz="1600" baseline="0">
                    <a:solidFill>
                      <a:schemeClr val="bg1"/>
                    </a:solidFill>
                  </a:rPr>
                  <a:t> Date</a:t>
                </a:r>
                <a:endParaRPr lang="en-US" sz="1600">
                  <a:solidFill>
                    <a:schemeClr val="bg1"/>
                  </a:solidFill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bg1"/>
            </a:solidFill>
          </a:ln>
        </c:spPr>
        <c:txPr>
          <a:bodyPr rot="-2700000"/>
          <a:lstStyle/>
          <a:p>
            <a:pPr>
              <a:defRPr sz="1200">
                <a:solidFill>
                  <a:schemeClr val="bg1"/>
                </a:solidFill>
              </a:defRPr>
            </a:pPr>
            <a:endParaRPr lang="en-US"/>
          </a:p>
        </c:txPr>
        <c:crossAx val="-2130281096"/>
        <c:crosses val="autoZero"/>
        <c:auto val="1"/>
        <c:lblAlgn val="ctr"/>
        <c:lblOffset val="100"/>
        <c:noMultiLvlLbl val="0"/>
      </c:catAx>
      <c:valAx>
        <c:axId val="-213028109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</a:defRPr>
                </a:pPr>
                <a:r>
                  <a:rPr lang="en-US" sz="1600">
                    <a:solidFill>
                      <a:schemeClr val="bg1"/>
                    </a:solidFill>
                  </a:rPr>
                  <a:t>Number</a:t>
                </a:r>
                <a:r>
                  <a:rPr lang="en-US" sz="1600" baseline="0">
                    <a:solidFill>
                      <a:schemeClr val="bg1"/>
                    </a:solidFill>
                  </a:rPr>
                  <a:t> of Genotypes</a:t>
                </a:r>
                <a:endParaRPr lang="en-US" sz="1600">
                  <a:solidFill>
                    <a:schemeClr val="bg1"/>
                  </a:solidFill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bg1"/>
            </a:solidFill>
          </a:ln>
        </c:spPr>
        <c:txPr>
          <a:bodyPr/>
          <a:lstStyle/>
          <a:p>
            <a:pPr>
              <a:defRPr sz="1200">
                <a:solidFill>
                  <a:schemeClr val="bg1"/>
                </a:solidFill>
              </a:defRPr>
            </a:pPr>
            <a:endParaRPr lang="en-US"/>
          </a:p>
        </c:txPr>
        <c:crossAx val="-2130287128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0.393771095746475"/>
          <c:y val="0.0194815467851795"/>
          <c:w val="0.340590745761393"/>
          <c:h val="0.382119221293657"/>
        </c:manualLayout>
      </c:layout>
      <c:overlay val="1"/>
      <c:txPr>
        <a:bodyPr/>
        <a:lstStyle/>
        <a:p>
          <a:pPr>
            <a:defRPr sz="1400"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65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688" y="0"/>
            <a:ext cx="304165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9A5F72-0212-4148-A069-CE40A7065147}" type="datetimeFigureOut">
              <a:rPr lang="en-US" smtClean="0"/>
              <a:t>3/5/15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200"/>
            <a:ext cx="304165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688" y="8839200"/>
            <a:ext cx="304165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B68B69-FDCB-B14A-B1D2-CFE5E2FE2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39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7019925" cy="93059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7019925" cy="93059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038475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874" tIns="46937" rIns="93874" bIns="46937" numCol="1" anchor="t" anchorCtr="0" compatLnSpc="1">
            <a:prstTxWarp prst="textNoShape">
              <a:avLst/>
            </a:prstTxWarp>
          </a:bodyPr>
          <a:lstStyle>
            <a:lvl1pPr defTabSz="461963">
              <a:buClrTx/>
              <a:buFontTx/>
              <a:buNone/>
              <a:tabLst>
                <a:tab pos="731838" algn="l"/>
                <a:tab pos="1463675" algn="l"/>
                <a:tab pos="2195513" algn="l"/>
                <a:tab pos="2927350" algn="l"/>
              </a:tabLst>
              <a:defRPr sz="1200">
                <a:solidFill>
                  <a:srgbClr val="FFFF00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3978275" y="0"/>
            <a:ext cx="3038475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874" tIns="46937" rIns="93874" bIns="46937" numCol="1" anchor="t" anchorCtr="0" compatLnSpc="1">
            <a:prstTxWarp prst="textNoShape">
              <a:avLst/>
            </a:prstTxWarp>
          </a:bodyPr>
          <a:lstStyle>
            <a:lvl1pPr algn="r" defTabSz="461963">
              <a:buClrTx/>
              <a:buFontTx/>
              <a:buNone/>
              <a:tabLst>
                <a:tab pos="731838" algn="l"/>
                <a:tab pos="1463675" algn="l"/>
                <a:tab pos="2195513" algn="l"/>
                <a:tab pos="2927350" algn="l"/>
              </a:tabLst>
              <a:defRPr sz="1200">
                <a:solidFill>
                  <a:srgbClr val="FFFF00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5863" y="700088"/>
            <a:ext cx="4646612" cy="34845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8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936625" y="4421188"/>
            <a:ext cx="5143500" cy="4183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874" tIns="46937" rIns="93874" bIns="46937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/>
          </p:nvPr>
        </p:nvSpPr>
        <p:spPr bwMode="auto">
          <a:xfrm>
            <a:off x="0" y="8843963"/>
            <a:ext cx="3038475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874" tIns="46937" rIns="93874" bIns="46937" numCol="1" anchor="b" anchorCtr="0" compatLnSpc="1">
            <a:prstTxWarp prst="textNoShape">
              <a:avLst/>
            </a:prstTxWarp>
          </a:bodyPr>
          <a:lstStyle>
            <a:lvl1pPr defTabSz="461963">
              <a:buClrTx/>
              <a:buFontTx/>
              <a:buNone/>
              <a:tabLst>
                <a:tab pos="731838" algn="l"/>
                <a:tab pos="1463675" algn="l"/>
                <a:tab pos="2195513" algn="l"/>
                <a:tab pos="2927350" algn="l"/>
              </a:tabLst>
              <a:defRPr sz="1200">
                <a:solidFill>
                  <a:srgbClr val="FFFF00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3978275" y="8843963"/>
            <a:ext cx="3038475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3874" tIns="46937" rIns="93874" bIns="46937" numCol="1" anchor="b" anchorCtr="0" compatLnSpc="1">
            <a:prstTxWarp prst="textNoShape">
              <a:avLst/>
            </a:prstTxWarp>
          </a:bodyPr>
          <a:lstStyle>
            <a:lvl1pPr algn="r" defTabSz="461963">
              <a:buClrTx/>
              <a:buFontTx/>
              <a:buNone/>
              <a:tabLst>
                <a:tab pos="731838" algn="l"/>
                <a:tab pos="1463675" algn="l"/>
                <a:tab pos="2195513" algn="l"/>
                <a:tab pos="2927350" algn="l"/>
              </a:tabLst>
              <a:defRPr sz="1200">
                <a:solidFill>
                  <a:srgbClr val="FFFF00"/>
                </a:solidFill>
                <a:latin typeface="Times New Roman" pitchFamily="18" charset="0"/>
              </a:defRPr>
            </a:lvl1pPr>
          </a:lstStyle>
          <a:p>
            <a:fld id="{8436D4C5-DB42-4D41-BAC1-6E344C8F1D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31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44BA770-8033-409D-96D5-1682BDC62352}" type="slidenum">
              <a:rPr lang="en-US"/>
              <a:pPr/>
              <a:t>1</a:t>
            </a:fld>
            <a:endParaRPr lang="en-US"/>
          </a:p>
        </p:txBody>
      </p:sp>
      <p:sp>
        <p:nvSpPr>
          <p:cNvPr id="174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5863" y="700088"/>
            <a:ext cx="4649787" cy="34877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36625" y="4421188"/>
            <a:ext cx="5145088" cy="418465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92418" tIns="46209" rIns="92418" bIns="46209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Transition/explain why PacBio &amp; Illumina are different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B82D78-72CA-4280-BF88-9B494D290322}" type="slidenum">
              <a:rPr lang="en-US"/>
              <a:pPr/>
              <a:t>27</a:t>
            </a:fld>
            <a:endParaRPr lang="en-US"/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0262" cy="500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tabLst>
                <a:tab pos="0" algn="l"/>
                <a:tab pos="457153" algn="l"/>
                <a:tab pos="914308" algn="l"/>
                <a:tab pos="1371461" algn="l"/>
                <a:tab pos="1828614" algn="l"/>
                <a:tab pos="2285769" algn="l"/>
                <a:tab pos="2742922" algn="l"/>
                <a:tab pos="3200076" algn="l"/>
                <a:tab pos="3657230" algn="l"/>
                <a:tab pos="4114383" algn="l"/>
                <a:tab pos="4571537" algn="l"/>
                <a:tab pos="5028690" algn="l"/>
                <a:tab pos="5485844" algn="l"/>
                <a:tab pos="5942998" algn="l"/>
                <a:tab pos="6400151" algn="l"/>
                <a:tab pos="6857305" algn="l"/>
                <a:tab pos="7314459" algn="l"/>
                <a:tab pos="7771612" algn="l"/>
                <a:tab pos="8228766" algn="l"/>
                <a:tab pos="8685920" algn="l"/>
                <a:tab pos="9143073" algn="l"/>
              </a:tabLst>
            </a:pPr>
            <a:fld id="{6018535E-751A-41F6-88D1-9C22E6D1F4CD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0" algn="l"/>
                  <a:tab pos="457153" algn="l"/>
                  <a:tab pos="914308" algn="l"/>
                  <a:tab pos="1371461" algn="l"/>
                  <a:tab pos="1828614" algn="l"/>
                  <a:tab pos="2285769" algn="l"/>
                  <a:tab pos="2742922" algn="l"/>
                  <a:tab pos="3200076" algn="l"/>
                  <a:tab pos="3657230" algn="l"/>
                  <a:tab pos="4114383" algn="l"/>
                  <a:tab pos="4571537" algn="l"/>
                  <a:tab pos="5028690" algn="l"/>
                  <a:tab pos="5485844" algn="l"/>
                  <a:tab pos="5942998" algn="l"/>
                  <a:tab pos="6400151" algn="l"/>
                  <a:tab pos="6857305" algn="l"/>
                  <a:tab pos="7314459" algn="l"/>
                  <a:tab pos="7771612" algn="l"/>
                  <a:tab pos="8228766" algn="l"/>
                  <a:tab pos="8685920" algn="l"/>
                  <a:tab pos="9143073" algn="l"/>
                </a:tabLst>
              </a:pPr>
              <a:t>27</a:t>
            </a:fld>
            <a:endParaRPr lang="en-US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4398963" y="9555164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tabLst>
                <a:tab pos="0" algn="l"/>
                <a:tab pos="457153" algn="l"/>
                <a:tab pos="914308" algn="l"/>
                <a:tab pos="1371461" algn="l"/>
                <a:tab pos="1828614" algn="l"/>
                <a:tab pos="2285769" algn="l"/>
                <a:tab pos="2742922" algn="l"/>
                <a:tab pos="3200076" algn="l"/>
                <a:tab pos="3657230" algn="l"/>
                <a:tab pos="4114383" algn="l"/>
                <a:tab pos="4571537" algn="l"/>
                <a:tab pos="5028690" algn="l"/>
                <a:tab pos="5485844" algn="l"/>
                <a:tab pos="5942998" algn="l"/>
                <a:tab pos="6400151" algn="l"/>
                <a:tab pos="6857305" algn="l"/>
                <a:tab pos="7314459" algn="l"/>
                <a:tab pos="7771612" algn="l"/>
                <a:tab pos="8228766" algn="l"/>
                <a:tab pos="8685920" algn="l"/>
                <a:tab pos="9143073" algn="l"/>
              </a:tabLst>
            </a:pPr>
            <a:fld id="{9E55A56F-54AE-4FBD-A708-A85679E2043A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0" algn="l"/>
                  <a:tab pos="457153" algn="l"/>
                  <a:tab pos="914308" algn="l"/>
                  <a:tab pos="1371461" algn="l"/>
                  <a:tab pos="1828614" algn="l"/>
                  <a:tab pos="2285769" algn="l"/>
                  <a:tab pos="2742922" algn="l"/>
                  <a:tab pos="3200076" algn="l"/>
                  <a:tab pos="3657230" algn="l"/>
                  <a:tab pos="4114383" algn="l"/>
                  <a:tab pos="4571537" algn="l"/>
                  <a:tab pos="5028690" algn="l"/>
                  <a:tab pos="5485844" algn="l"/>
                  <a:tab pos="5942998" algn="l"/>
                  <a:tab pos="6400151" algn="l"/>
                  <a:tab pos="6857305" algn="l"/>
                  <a:tab pos="7314459" algn="l"/>
                  <a:tab pos="7771612" algn="l"/>
                  <a:tab pos="8228766" algn="l"/>
                  <a:tab pos="8685920" algn="l"/>
                  <a:tab pos="9143073" algn="l"/>
                </a:tabLst>
              </a:pPr>
              <a:t>27</a:t>
            </a:fld>
            <a:endParaRPr lang="en-US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3555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4275" y="706438"/>
            <a:ext cx="4652963" cy="34893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5063" cy="452278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B82D78-72CA-4280-BF88-9B494D290322}" type="slidenum">
              <a:rPr lang="en-US"/>
              <a:pPr/>
              <a:t>3</a:t>
            </a:fld>
            <a:endParaRPr lang="en-US"/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0262" cy="500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tabLst>
                <a:tab pos="0" algn="l"/>
                <a:tab pos="457153" algn="l"/>
                <a:tab pos="914308" algn="l"/>
                <a:tab pos="1371461" algn="l"/>
                <a:tab pos="1828614" algn="l"/>
                <a:tab pos="2285769" algn="l"/>
                <a:tab pos="2742922" algn="l"/>
                <a:tab pos="3200076" algn="l"/>
                <a:tab pos="3657230" algn="l"/>
                <a:tab pos="4114383" algn="l"/>
                <a:tab pos="4571537" algn="l"/>
                <a:tab pos="5028690" algn="l"/>
                <a:tab pos="5485844" algn="l"/>
                <a:tab pos="5942998" algn="l"/>
                <a:tab pos="6400151" algn="l"/>
                <a:tab pos="6857305" algn="l"/>
                <a:tab pos="7314459" algn="l"/>
                <a:tab pos="7771612" algn="l"/>
                <a:tab pos="8228766" algn="l"/>
                <a:tab pos="8685920" algn="l"/>
                <a:tab pos="9143073" algn="l"/>
              </a:tabLst>
            </a:pPr>
            <a:fld id="{6018535E-751A-41F6-88D1-9C22E6D1F4CD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0" algn="l"/>
                  <a:tab pos="457153" algn="l"/>
                  <a:tab pos="914308" algn="l"/>
                  <a:tab pos="1371461" algn="l"/>
                  <a:tab pos="1828614" algn="l"/>
                  <a:tab pos="2285769" algn="l"/>
                  <a:tab pos="2742922" algn="l"/>
                  <a:tab pos="3200076" algn="l"/>
                  <a:tab pos="3657230" algn="l"/>
                  <a:tab pos="4114383" algn="l"/>
                  <a:tab pos="4571537" algn="l"/>
                  <a:tab pos="5028690" algn="l"/>
                  <a:tab pos="5485844" algn="l"/>
                  <a:tab pos="5942998" algn="l"/>
                  <a:tab pos="6400151" algn="l"/>
                  <a:tab pos="6857305" algn="l"/>
                  <a:tab pos="7314459" algn="l"/>
                  <a:tab pos="7771612" algn="l"/>
                  <a:tab pos="8228766" algn="l"/>
                  <a:tab pos="8685920" algn="l"/>
                  <a:tab pos="9143073" algn="l"/>
                </a:tabLst>
              </a:pPr>
              <a:t>3</a:t>
            </a:fld>
            <a:endParaRPr lang="en-US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4398963" y="9555164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tabLst>
                <a:tab pos="0" algn="l"/>
                <a:tab pos="457153" algn="l"/>
                <a:tab pos="914308" algn="l"/>
                <a:tab pos="1371461" algn="l"/>
                <a:tab pos="1828614" algn="l"/>
                <a:tab pos="2285769" algn="l"/>
                <a:tab pos="2742922" algn="l"/>
                <a:tab pos="3200076" algn="l"/>
                <a:tab pos="3657230" algn="l"/>
                <a:tab pos="4114383" algn="l"/>
                <a:tab pos="4571537" algn="l"/>
                <a:tab pos="5028690" algn="l"/>
                <a:tab pos="5485844" algn="l"/>
                <a:tab pos="5942998" algn="l"/>
                <a:tab pos="6400151" algn="l"/>
                <a:tab pos="6857305" algn="l"/>
                <a:tab pos="7314459" algn="l"/>
                <a:tab pos="7771612" algn="l"/>
                <a:tab pos="8228766" algn="l"/>
                <a:tab pos="8685920" algn="l"/>
                <a:tab pos="9143073" algn="l"/>
              </a:tabLst>
            </a:pPr>
            <a:fld id="{9E55A56F-54AE-4FBD-A708-A85679E2043A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0" algn="l"/>
                  <a:tab pos="457153" algn="l"/>
                  <a:tab pos="914308" algn="l"/>
                  <a:tab pos="1371461" algn="l"/>
                  <a:tab pos="1828614" algn="l"/>
                  <a:tab pos="2285769" algn="l"/>
                  <a:tab pos="2742922" algn="l"/>
                  <a:tab pos="3200076" algn="l"/>
                  <a:tab pos="3657230" algn="l"/>
                  <a:tab pos="4114383" algn="l"/>
                  <a:tab pos="4571537" algn="l"/>
                  <a:tab pos="5028690" algn="l"/>
                  <a:tab pos="5485844" algn="l"/>
                  <a:tab pos="5942998" algn="l"/>
                  <a:tab pos="6400151" algn="l"/>
                  <a:tab pos="6857305" algn="l"/>
                  <a:tab pos="7314459" algn="l"/>
                  <a:tab pos="7771612" algn="l"/>
                  <a:tab pos="8228766" algn="l"/>
                  <a:tab pos="8685920" algn="l"/>
                  <a:tab pos="9143073" algn="l"/>
                </a:tabLst>
              </a:pPr>
              <a:t>3</a:t>
            </a:fld>
            <a:endParaRPr lang="en-US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3555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4275" y="706438"/>
            <a:ext cx="4652963" cy="34893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5063" cy="452278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B82D78-72CA-4280-BF88-9B494D290322}" type="slidenum">
              <a:rPr lang="en-US"/>
              <a:pPr/>
              <a:t>4</a:t>
            </a:fld>
            <a:endParaRPr lang="en-US"/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0262" cy="500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tabLst>
                <a:tab pos="0" algn="l"/>
                <a:tab pos="457153" algn="l"/>
                <a:tab pos="914308" algn="l"/>
                <a:tab pos="1371461" algn="l"/>
                <a:tab pos="1828614" algn="l"/>
                <a:tab pos="2285769" algn="l"/>
                <a:tab pos="2742922" algn="l"/>
                <a:tab pos="3200076" algn="l"/>
                <a:tab pos="3657230" algn="l"/>
                <a:tab pos="4114383" algn="l"/>
                <a:tab pos="4571537" algn="l"/>
                <a:tab pos="5028690" algn="l"/>
                <a:tab pos="5485844" algn="l"/>
                <a:tab pos="5942998" algn="l"/>
                <a:tab pos="6400151" algn="l"/>
                <a:tab pos="6857305" algn="l"/>
                <a:tab pos="7314459" algn="l"/>
                <a:tab pos="7771612" algn="l"/>
                <a:tab pos="8228766" algn="l"/>
                <a:tab pos="8685920" algn="l"/>
                <a:tab pos="9143073" algn="l"/>
              </a:tabLst>
            </a:pPr>
            <a:fld id="{6018535E-751A-41F6-88D1-9C22E6D1F4CD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0" algn="l"/>
                  <a:tab pos="457153" algn="l"/>
                  <a:tab pos="914308" algn="l"/>
                  <a:tab pos="1371461" algn="l"/>
                  <a:tab pos="1828614" algn="l"/>
                  <a:tab pos="2285769" algn="l"/>
                  <a:tab pos="2742922" algn="l"/>
                  <a:tab pos="3200076" algn="l"/>
                  <a:tab pos="3657230" algn="l"/>
                  <a:tab pos="4114383" algn="l"/>
                  <a:tab pos="4571537" algn="l"/>
                  <a:tab pos="5028690" algn="l"/>
                  <a:tab pos="5485844" algn="l"/>
                  <a:tab pos="5942998" algn="l"/>
                  <a:tab pos="6400151" algn="l"/>
                  <a:tab pos="6857305" algn="l"/>
                  <a:tab pos="7314459" algn="l"/>
                  <a:tab pos="7771612" algn="l"/>
                  <a:tab pos="8228766" algn="l"/>
                  <a:tab pos="8685920" algn="l"/>
                  <a:tab pos="9143073" algn="l"/>
                </a:tabLst>
              </a:pPr>
              <a:t>4</a:t>
            </a:fld>
            <a:endParaRPr lang="en-US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4398963" y="9555164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tabLst>
                <a:tab pos="0" algn="l"/>
                <a:tab pos="457153" algn="l"/>
                <a:tab pos="914308" algn="l"/>
                <a:tab pos="1371461" algn="l"/>
                <a:tab pos="1828614" algn="l"/>
                <a:tab pos="2285769" algn="l"/>
                <a:tab pos="2742922" algn="l"/>
                <a:tab pos="3200076" algn="l"/>
                <a:tab pos="3657230" algn="l"/>
                <a:tab pos="4114383" algn="l"/>
                <a:tab pos="4571537" algn="l"/>
                <a:tab pos="5028690" algn="l"/>
                <a:tab pos="5485844" algn="l"/>
                <a:tab pos="5942998" algn="l"/>
                <a:tab pos="6400151" algn="l"/>
                <a:tab pos="6857305" algn="l"/>
                <a:tab pos="7314459" algn="l"/>
                <a:tab pos="7771612" algn="l"/>
                <a:tab pos="8228766" algn="l"/>
                <a:tab pos="8685920" algn="l"/>
                <a:tab pos="9143073" algn="l"/>
              </a:tabLst>
            </a:pPr>
            <a:fld id="{9E55A56F-54AE-4FBD-A708-A85679E2043A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0" algn="l"/>
                  <a:tab pos="457153" algn="l"/>
                  <a:tab pos="914308" algn="l"/>
                  <a:tab pos="1371461" algn="l"/>
                  <a:tab pos="1828614" algn="l"/>
                  <a:tab pos="2285769" algn="l"/>
                  <a:tab pos="2742922" algn="l"/>
                  <a:tab pos="3200076" algn="l"/>
                  <a:tab pos="3657230" algn="l"/>
                  <a:tab pos="4114383" algn="l"/>
                  <a:tab pos="4571537" algn="l"/>
                  <a:tab pos="5028690" algn="l"/>
                  <a:tab pos="5485844" algn="l"/>
                  <a:tab pos="5942998" algn="l"/>
                  <a:tab pos="6400151" algn="l"/>
                  <a:tab pos="6857305" algn="l"/>
                  <a:tab pos="7314459" algn="l"/>
                  <a:tab pos="7771612" algn="l"/>
                  <a:tab pos="8228766" algn="l"/>
                  <a:tab pos="8685920" algn="l"/>
                  <a:tab pos="9143073" algn="l"/>
                </a:tabLst>
              </a:pPr>
              <a:t>4</a:t>
            </a:fld>
            <a:endParaRPr lang="en-US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3555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4275" y="706438"/>
            <a:ext cx="4652963" cy="34893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5063" cy="452278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B82D78-72CA-4280-BF88-9B494D290322}" type="slidenum">
              <a:rPr lang="en-US"/>
              <a:pPr/>
              <a:t>15</a:t>
            </a:fld>
            <a:endParaRPr lang="en-US"/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0262" cy="500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tabLst>
                <a:tab pos="0" algn="l"/>
                <a:tab pos="457153" algn="l"/>
                <a:tab pos="914308" algn="l"/>
                <a:tab pos="1371461" algn="l"/>
                <a:tab pos="1828614" algn="l"/>
                <a:tab pos="2285769" algn="l"/>
                <a:tab pos="2742922" algn="l"/>
                <a:tab pos="3200076" algn="l"/>
                <a:tab pos="3657230" algn="l"/>
                <a:tab pos="4114383" algn="l"/>
                <a:tab pos="4571537" algn="l"/>
                <a:tab pos="5028690" algn="l"/>
                <a:tab pos="5485844" algn="l"/>
                <a:tab pos="5942998" algn="l"/>
                <a:tab pos="6400151" algn="l"/>
                <a:tab pos="6857305" algn="l"/>
                <a:tab pos="7314459" algn="l"/>
                <a:tab pos="7771612" algn="l"/>
                <a:tab pos="8228766" algn="l"/>
                <a:tab pos="8685920" algn="l"/>
                <a:tab pos="9143073" algn="l"/>
              </a:tabLst>
            </a:pPr>
            <a:fld id="{6018535E-751A-41F6-88D1-9C22E6D1F4CD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0" algn="l"/>
                  <a:tab pos="457153" algn="l"/>
                  <a:tab pos="914308" algn="l"/>
                  <a:tab pos="1371461" algn="l"/>
                  <a:tab pos="1828614" algn="l"/>
                  <a:tab pos="2285769" algn="l"/>
                  <a:tab pos="2742922" algn="l"/>
                  <a:tab pos="3200076" algn="l"/>
                  <a:tab pos="3657230" algn="l"/>
                  <a:tab pos="4114383" algn="l"/>
                  <a:tab pos="4571537" algn="l"/>
                  <a:tab pos="5028690" algn="l"/>
                  <a:tab pos="5485844" algn="l"/>
                  <a:tab pos="5942998" algn="l"/>
                  <a:tab pos="6400151" algn="l"/>
                  <a:tab pos="6857305" algn="l"/>
                  <a:tab pos="7314459" algn="l"/>
                  <a:tab pos="7771612" algn="l"/>
                  <a:tab pos="8228766" algn="l"/>
                  <a:tab pos="8685920" algn="l"/>
                  <a:tab pos="9143073" algn="l"/>
                </a:tabLst>
              </a:pPr>
              <a:t>15</a:t>
            </a:fld>
            <a:endParaRPr lang="en-US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4398963" y="9555164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tabLst>
                <a:tab pos="0" algn="l"/>
                <a:tab pos="457153" algn="l"/>
                <a:tab pos="914308" algn="l"/>
                <a:tab pos="1371461" algn="l"/>
                <a:tab pos="1828614" algn="l"/>
                <a:tab pos="2285769" algn="l"/>
                <a:tab pos="2742922" algn="l"/>
                <a:tab pos="3200076" algn="l"/>
                <a:tab pos="3657230" algn="l"/>
                <a:tab pos="4114383" algn="l"/>
                <a:tab pos="4571537" algn="l"/>
                <a:tab pos="5028690" algn="l"/>
                <a:tab pos="5485844" algn="l"/>
                <a:tab pos="5942998" algn="l"/>
                <a:tab pos="6400151" algn="l"/>
                <a:tab pos="6857305" algn="l"/>
                <a:tab pos="7314459" algn="l"/>
                <a:tab pos="7771612" algn="l"/>
                <a:tab pos="8228766" algn="l"/>
                <a:tab pos="8685920" algn="l"/>
                <a:tab pos="9143073" algn="l"/>
              </a:tabLst>
            </a:pPr>
            <a:fld id="{9E55A56F-54AE-4FBD-A708-A85679E2043A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0" algn="l"/>
                  <a:tab pos="457153" algn="l"/>
                  <a:tab pos="914308" algn="l"/>
                  <a:tab pos="1371461" algn="l"/>
                  <a:tab pos="1828614" algn="l"/>
                  <a:tab pos="2285769" algn="l"/>
                  <a:tab pos="2742922" algn="l"/>
                  <a:tab pos="3200076" algn="l"/>
                  <a:tab pos="3657230" algn="l"/>
                  <a:tab pos="4114383" algn="l"/>
                  <a:tab pos="4571537" algn="l"/>
                  <a:tab pos="5028690" algn="l"/>
                  <a:tab pos="5485844" algn="l"/>
                  <a:tab pos="5942998" algn="l"/>
                  <a:tab pos="6400151" algn="l"/>
                  <a:tab pos="6857305" algn="l"/>
                  <a:tab pos="7314459" algn="l"/>
                  <a:tab pos="7771612" algn="l"/>
                  <a:tab pos="8228766" algn="l"/>
                  <a:tab pos="8685920" algn="l"/>
                  <a:tab pos="9143073" algn="l"/>
                </a:tabLst>
              </a:pPr>
              <a:t>15</a:t>
            </a:fld>
            <a:endParaRPr lang="en-US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3555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4275" y="706438"/>
            <a:ext cx="4652963" cy="34893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5063" cy="452278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B82D78-72CA-4280-BF88-9B494D290322}" type="slidenum">
              <a:rPr lang="en-US"/>
              <a:pPr/>
              <a:t>16</a:t>
            </a:fld>
            <a:endParaRPr lang="en-US"/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0262" cy="500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tabLst>
                <a:tab pos="0" algn="l"/>
                <a:tab pos="457153" algn="l"/>
                <a:tab pos="914308" algn="l"/>
                <a:tab pos="1371461" algn="l"/>
                <a:tab pos="1828614" algn="l"/>
                <a:tab pos="2285769" algn="l"/>
                <a:tab pos="2742922" algn="l"/>
                <a:tab pos="3200076" algn="l"/>
                <a:tab pos="3657230" algn="l"/>
                <a:tab pos="4114383" algn="l"/>
                <a:tab pos="4571537" algn="l"/>
                <a:tab pos="5028690" algn="l"/>
                <a:tab pos="5485844" algn="l"/>
                <a:tab pos="5942998" algn="l"/>
                <a:tab pos="6400151" algn="l"/>
                <a:tab pos="6857305" algn="l"/>
                <a:tab pos="7314459" algn="l"/>
                <a:tab pos="7771612" algn="l"/>
                <a:tab pos="8228766" algn="l"/>
                <a:tab pos="8685920" algn="l"/>
                <a:tab pos="9143073" algn="l"/>
              </a:tabLst>
            </a:pPr>
            <a:fld id="{6018535E-751A-41F6-88D1-9C22E6D1F4CD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0" algn="l"/>
                  <a:tab pos="457153" algn="l"/>
                  <a:tab pos="914308" algn="l"/>
                  <a:tab pos="1371461" algn="l"/>
                  <a:tab pos="1828614" algn="l"/>
                  <a:tab pos="2285769" algn="l"/>
                  <a:tab pos="2742922" algn="l"/>
                  <a:tab pos="3200076" algn="l"/>
                  <a:tab pos="3657230" algn="l"/>
                  <a:tab pos="4114383" algn="l"/>
                  <a:tab pos="4571537" algn="l"/>
                  <a:tab pos="5028690" algn="l"/>
                  <a:tab pos="5485844" algn="l"/>
                  <a:tab pos="5942998" algn="l"/>
                  <a:tab pos="6400151" algn="l"/>
                  <a:tab pos="6857305" algn="l"/>
                  <a:tab pos="7314459" algn="l"/>
                  <a:tab pos="7771612" algn="l"/>
                  <a:tab pos="8228766" algn="l"/>
                  <a:tab pos="8685920" algn="l"/>
                  <a:tab pos="9143073" algn="l"/>
                </a:tabLst>
              </a:pPr>
              <a:t>16</a:t>
            </a:fld>
            <a:endParaRPr lang="en-US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4398963" y="9555164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tabLst>
                <a:tab pos="0" algn="l"/>
                <a:tab pos="457153" algn="l"/>
                <a:tab pos="914308" algn="l"/>
                <a:tab pos="1371461" algn="l"/>
                <a:tab pos="1828614" algn="l"/>
                <a:tab pos="2285769" algn="l"/>
                <a:tab pos="2742922" algn="l"/>
                <a:tab pos="3200076" algn="l"/>
                <a:tab pos="3657230" algn="l"/>
                <a:tab pos="4114383" algn="l"/>
                <a:tab pos="4571537" algn="l"/>
                <a:tab pos="5028690" algn="l"/>
                <a:tab pos="5485844" algn="l"/>
                <a:tab pos="5942998" algn="l"/>
                <a:tab pos="6400151" algn="l"/>
                <a:tab pos="6857305" algn="l"/>
                <a:tab pos="7314459" algn="l"/>
                <a:tab pos="7771612" algn="l"/>
                <a:tab pos="8228766" algn="l"/>
                <a:tab pos="8685920" algn="l"/>
                <a:tab pos="9143073" algn="l"/>
              </a:tabLst>
            </a:pPr>
            <a:fld id="{9E55A56F-54AE-4FBD-A708-A85679E2043A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0" algn="l"/>
                  <a:tab pos="457153" algn="l"/>
                  <a:tab pos="914308" algn="l"/>
                  <a:tab pos="1371461" algn="l"/>
                  <a:tab pos="1828614" algn="l"/>
                  <a:tab pos="2285769" algn="l"/>
                  <a:tab pos="2742922" algn="l"/>
                  <a:tab pos="3200076" algn="l"/>
                  <a:tab pos="3657230" algn="l"/>
                  <a:tab pos="4114383" algn="l"/>
                  <a:tab pos="4571537" algn="l"/>
                  <a:tab pos="5028690" algn="l"/>
                  <a:tab pos="5485844" algn="l"/>
                  <a:tab pos="5942998" algn="l"/>
                  <a:tab pos="6400151" algn="l"/>
                  <a:tab pos="6857305" algn="l"/>
                  <a:tab pos="7314459" algn="l"/>
                  <a:tab pos="7771612" algn="l"/>
                  <a:tab pos="8228766" algn="l"/>
                  <a:tab pos="8685920" algn="l"/>
                  <a:tab pos="9143073" algn="l"/>
                </a:tabLst>
              </a:pPr>
              <a:t>16</a:t>
            </a:fld>
            <a:endParaRPr lang="en-US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3555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4275" y="706438"/>
            <a:ext cx="4652963" cy="34893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5063" cy="452278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3AFE92-F3AD-43D7-9CDC-79C3FBC5CD8E}" type="slidenum">
              <a:rPr lang="en-US"/>
              <a:pPr/>
              <a:t>17</a:t>
            </a:fld>
            <a:endParaRPr lang="en-US"/>
          </a:p>
        </p:txBody>
      </p:sp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0262" cy="500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tabLst>
                <a:tab pos="0" algn="l"/>
                <a:tab pos="457153" algn="l"/>
                <a:tab pos="914308" algn="l"/>
                <a:tab pos="1371461" algn="l"/>
                <a:tab pos="1828614" algn="l"/>
                <a:tab pos="2285769" algn="l"/>
                <a:tab pos="2742922" algn="l"/>
                <a:tab pos="3200076" algn="l"/>
                <a:tab pos="3657230" algn="l"/>
                <a:tab pos="4114383" algn="l"/>
                <a:tab pos="4571537" algn="l"/>
                <a:tab pos="5028690" algn="l"/>
                <a:tab pos="5485844" algn="l"/>
                <a:tab pos="5942998" algn="l"/>
                <a:tab pos="6400151" algn="l"/>
                <a:tab pos="6857305" algn="l"/>
                <a:tab pos="7314459" algn="l"/>
                <a:tab pos="7771612" algn="l"/>
                <a:tab pos="8228766" algn="l"/>
                <a:tab pos="8685920" algn="l"/>
                <a:tab pos="9143073" algn="l"/>
              </a:tabLst>
            </a:pPr>
            <a:fld id="{E7D30B2E-4F6E-482C-8D69-40A9D77DC140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0" algn="l"/>
                  <a:tab pos="457153" algn="l"/>
                  <a:tab pos="914308" algn="l"/>
                  <a:tab pos="1371461" algn="l"/>
                  <a:tab pos="1828614" algn="l"/>
                  <a:tab pos="2285769" algn="l"/>
                  <a:tab pos="2742922" algn="l"/>
                  <a:tab pos="3200076" algn="l"/>
                  <a:tab pos="3657230" algn="l"/>
                  <a:tab pos="4114383" algn="l"/>
                  <a:tab pos="4571537" algn="l"/>
                  <a:tab pos="5028690" algn="l"/>
                  <a:tab pos="5485844" algn="l"/>
                  <a:tab pos="5942998" algn="l"/>
                  <a:tab pos="6400151" algn="l"/>
                  <a:tab pos="6857305" algn="l"/>
                  <a:tab pos="7314459" algn="l"/>
                  <a:tab pos="7771612" algn="l"/>
                  <a:tab pos="8228766" algn="l"/>
                  <a:tab pos="8685920" algn="l"/>
                  <a:tab pos="9143073" algn="l"/>
                </a:tabLst>
              </a:pPr>
              <a:t>17</a:t>
            </a:fld>
            <a:endParaRPr lang="en-US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398963" y="9555164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tabLst>
                <a:tab pos="0" algn="l"/>
                <a:tab pos="457153" algn="l"/>
                <a:tab pos="914308" algn="l"/>
                <a:tab pos="1371461" algn="l"/>
                <a:tab pos="1828614" algn="l"/>
                <a:tab pos="2285769" algn="l"/>
                <a:tab pos="2742922" algn="l"/>
                <a:tab pos="3200076" algn="l"/>
                <a:tab pos="3657230" algn="l"/>
                <a:tab pos="4114383" algn="l"/>
                <a:tab pos="4571537" algn="l"/>
                <a:tab pos="5028690" algn="l"/>
                <a:tab pos="5485844" algn="l"/>
                <a:tab pos="5942998" algn="l"/>
                <a:tab pos="6400151" algn="l"/>
                <a:tab pos="6857305" algn="l"/>
                <a:tab pos="7314459" algn="l"/>
                <a:tab pos="7771612" algn="l"/>
                <a:tab pos="8228766" algn="l"/>
                <a:tab pos="8685920" algn="l"/>
                <a:tab pos="9143073" algn="l"/>
              </a:tabLst>
            </a:pPr>
            <a:fld id="{F9F8C57C-3639-4C42-A70F-6C223FEFE3F9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0" algn="l"/>
                  <a:tab pos="457153" algn="l"/>
                  <a:tab pos="914308" algn="l"/>
                  <a:tab pos="1371461" algn="l"/>
                  <a:tab pos="1828614" algn="l"/>
                  <a:tab pos="2285769" algn="l"/>
                  <a:tab pos="2742922" algn="l"/>
                  <a:tab pos="3200076" algn="l"/>
                  <a:tab pos="3657230" algn="l"/>
                  <a:tab pos="4114383" algn="l"/>
                  <a:tab pos="4571537" algn="l"/>
                  <a:tab pos="5028690" algn="l"/>
                  <a:tab pos="5485844" algn="l"/>
                  <a:tab pos="5942998" algn="l"/>
                  <a:tab pos="6400151" algn="l"/>
                  <a:tab pos="6857305" algn="l"/>
                  <a:tab pos="7314459" algn="l"/>
                  <a:tab pos="7771612" algn="l"/>
                  <a:tab pos="8228766" algn="l"/>
                  <a:tab pos="8685920" algn="l"/>
                  <a:tab pos="9143073" algn="l"/>
                </a:tabLst>
              </a:pPr>
              <a:t>17</a:t>
            </a:fld>
            <a:endParaRPr lang="en-US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4579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4275" y="706438"/>
            <a:ext cx="4652963" cy="34893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6" y="4776788"/>
            <a:ext cx="6216650" cy="45259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B82D78-72CA-4280-BF88-9B494D290322}" type="slidenum">
              <a:rPr lang="en-US"/>
              <a:pPr/>
              <a:t>18</a:t>
            </a:fld>
            <a:endParaRPr lang="en-US"/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0262" cy="500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tabLst>
                <a:tab pos="0" algn="l"/>
                <a:tab pos="457153" algn="l"/>
                <a:tab pos="914308" algn="l"/>
                <a:tab pos="1371461" algn="l"/>
                <a:tab pos="1828614" algn="l"/>
                <a:tab pos="2285769" algn="l"/>
                <a:tab pos="2742922" algn="l"/>
                <a:tab pos="3200076" algn="l"/>
                <a:tab pos="3657230" algn="l"/>
                <a:tab pos="4114383" algn="l"/>
                <a:tab pos="4571537" algn="l"/>
                <a:tab pos="5028690" algn="l"/>
                <a:tab pos="5485844" algn="l"/>
                <a:tab pos="5942998" algn="l"/>
                <a:tab pos="6400151" algn="l"/>
                <a:tab pos="6857305" algn="l"/>
                <a:tab pos="7314459" algn="l"/>
                <a:tab pos="7771612" algn="l"/>
                <a:tab pos="8228766" algn="l"/>
                <a:tab pos="8685920" algn="l"/>
                <a:tab pos="9143073" algn="l"/>
              </a:tabLst>
            </a:pPr>
            <a:fld id="{6018535E-751A-41F6-88D1-9C22E6D1F4CD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0" algn="l"/>
                  <a:tab pos="457153" algn="l"/>
                  <a:tab pos="914308" algn="l"/>
                  <a:tab pos="1371461" algn="l"/>
                  <a:tab pos="1828614" algn="l"/>
                  <a:tab pos="2285769" algn="l"/>
                  <a:tab pos="2742922" algn="l"/>
                  <a:tab pos="3200076" algn="l"/>
                  <a:tab pos="3657230" algn="l"/>
                  <a:tab pos="4114383" algn="l"/>
                  <a:tab pos="4571537" algn="l"/>
                  <a:tab pos="5028690" algn="l"/>
                  <a:tab pos="5485844" algn="l"/>
                  <a:tab pos="5942998" algn="l"/>
                  <a:tab pos="6400151" algn="l"/>
                  <a:tab pos="6857305" algn="l"/>
                  <a:tab pos="7314459" algn="l"/>
                  <a:tab pos="7771612" algn="l"/>
                  <a:tab pos="8228766" algn="l"/>
                  <a:tab pos="8685920" algn="l"/>
                  <a:tab pos="9143073" algn="l"/>
                </a:tabLst>
              </a:pPr>
              <a:t>18</a:t>
            </a:fld>
            <a:endParaRPr lang="en-US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4398963" y="9555164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tabLst>
                <a:tab pos="0" algn="l"/>
                <a:tab pos="457153" algn="l"/>
                <a:tab pos="914308" algn="l"/>
                <a:tab pos="1371461" algn="l"/>
                <a:tab pos="1828614" algn="l"/>
                <a:tab pos="2285769" algn="l"/>
                <a:tab pos="2742922" algn="l"/>
                <a:tab pos="3200076" algn="l"/>
                <a:tab pos="3657230" algn="l"/>
                <a:tab pos="4114383" algn="l"/>
                <a:tab pos="4571537" algn="l"/>
                <a:tab pos="5028690" algn="l"/>
                <a:tab pos="5485844" algn="l"/>
                <a:tab pos="5942998" algn="l"/>
                <a:tab pos="6400151" algn="l"/>
                <a:tab pos="6857305" algn="l"/>
                <a:tab pos="7314459" algn="l"/>
                <a:tab pos="7771612" algn="l"/>
                <a:tab pos="8228766" algn="l"/>
                <a:tab pos="8685920" algn="l"/>
                <a:tab pos="9143073" algn="l"/>
              </a:tabLst>
            </a:pPr>
            <a:fld id="{9E55A56F-54AE-4FBD-A708-A85679E2043A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0" algn="l"/>
                  <a:tab pos="457153" algn="l"/>
                  <a:tab pos="914308" algn="l"/>
                  <a:tab pos="1371461" algn="l"/>
                  <a:tab pos="1828614" algn="l"/>
                  <a:tab pos="2285769" algn="l"/>
                  <a:tab pos="2742922" algn="l"/>
                  <a:tab pos="3200076" algn="l"/>
                  <a:tab pos="3657230" algn="l"/>
                  <a:tab pos="4114383" algn="l"/>
                  <a:tab pos="4571537" algn="l"/>
                  <a:tab pos="5028690" algn="l"/>
                  <a:tab pos="5485844" algn="l"/>
                  <a:tab pos="5942998" algn="l"/>
                  <a:tab pos="6400151" algn="l"/>
                  <a:tab pos="6857305" algn="l"/>
                  <a:tab pos="7314459" algn="l"/>
                  <a:tab pos="7771612" algn="l"/>
                  <a:tab pos="8228766" algn="l"/>
                  <a:tab pos="8685920" algn="l"/>
                  <a:tab pos="9143073" algn="l"/>
                </a:tabLst>
              </a:pPr>
              <a:t>18</a:t>
            </a:fld>
            <a:endParaRPr lang="en-US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3555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4275" y="706438"/>
            <a:ext cx="4652963" cy="34893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5063" cy="452278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B82D78-72CA-4280-BF88-9B494D290322}" type="slidenum">
              <a:rPr lang="en-US"/>
              <a:pPr/>
              <a:t>19</a:t>
            </a:fld>
            <a:endParaRPr lang="en-US"/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0262" cy="500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tabLst>
                <a:tab pos="0" algn="l"/>
                <a:tab pos="457153" algn="l"/>
                <a:tab pos="914308" algn="l"/>
                <a:tab pos="1371461" algn="l"/>
                <a:tab pos="1828614" algn="l"/>
                <a:tab pos="2285769" algn="l"/>
                <a:tab pos="2742922" algn="l"/>
                <a:tab pos="3200076" algn="l"/>
                <a:tab pos="3657230" algn="l"/>
                <a:tab pos="4114383" algn="l"/>
                <a:tab pos="4571537" algn="l"/>
                <a:tab pos="5028690" algn="l"/>
                <a:tab pos="5485844" algn="l"/>
                <a:tab pos="5942998" algn="l"/>
                <a:tab pos="6400151" algn="l"/>
                <a:tab pos="6857305" algn="l"/>
                <a:tab pos="7314459" algn="l"/>
                <a:tab pos="7771612" algn="l"/>
                <a:tab pos="8228766" algn="l"/>
                <a:tab pos="8685920" algn="l"/>
                <a:tab pos="9143073" algn="l"/>
              </a:tabLst>
            </a:pPr>
            <a:fld id="{6018535E-751A-41F6-88D1-9C22E6D1F4CD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0" algn="l"/>
                  <a:tab pos="457153" algn="l"/>
                  <a:tab pos="914308" algn="l"/>
                  <a:tab pos="1371461" algn="l"/>
                  <a:tab pos="1828614" algn="l"/>
                  <a:tab pos="2285769" algn="l"/>
                  <a:tab pos="2742922" algn="l"/>
                  <a:tab pos="3200076" algn="l"/>
                  <a:tab pos="3657230" algn="l"/>
                  <a:tab pos="4114383" algn="l"/>
                  <a:tab pos="4571537" algn="l"/>
                  <a:tab pos="5028690" algn="l"/>
                  <a:tab pos="5485844" algn="l"/>
                  <a:tab pos="5942998" algn="l"/>
                  <a:tab pos="6400151" algn="l"/>
                  <a:tab pos="6857305" algn="l"/>
                  <a:tab pos="7314459" algn="l"/>
                  <a:tab pos="7771612" algn="l"/>
                  <a:tab pos="8228766" algn="l"/>
                  <a:tab pos="8685920" algn="l"/>
                  <a:tab pos="9143073" algn="l"/>
                </a:tabLst>
              </a:pPr>
              <a:t>19</a:t>
            </a:fld>
            <a:endParaRPr lang="en-US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4398963" y="9555164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tabLst>
                <a:tab pos="0" algn="l"/>
                <a:tab pos="457153" algn="l"/>
                <a:tab pos="914308" algn="l"/>
                <a:tab pos="1371461" algn="l"/>
                <a:tab pos="1828614" algn="l"/>
                <a:tab pos="2285769" algn="l"/>
                <a:tab pos="2742922" algn="l"/>
                <a:tab pos="3200076" algn="l"/>
                <a:tab pos="3657230" algn="l"/>
                <a:tab pos="4114383" algn="l"/>
                <a:tab pos="4571537" algn="l"/>
                <a:tab pos="5028690" algn="l"/>
                <a:tab pos="5485844" algn="l"/>
                <a:tab pos="5942998" algn="l"/>
                <a:tab pos="6400151" algn="l"/>
                <a:tab pos="6857305" algn="l"/>
                <a:tab pos="7314459" algn="l"/>
                <a:tab pos="7771612" algn="l"/>
                <a:tab pos="8228766" algn="l"/>
                <a:tab pos="8685920" algn="l"/>
                <a:tab pos="9143073" algn="l"/>
              </a:tabLst>
            </a:pPr>
            <a:fld id="{9E55A56F-54AE-4FBD-A708-A85679E2043A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0" algn="l"/>
                  <a:tab pos="457153" algn="l"/>
                  <a:tab pos="914308" algn="l"/>
                  <a:tab pos="1371461" algn="l"/>
                  <a:tab pos="1828614" algn="l"/>
                  <a:tab pos="2285769" algn="l"/>
                  <a:tab pos="2742922" algn="l"/>
                  <a:tab pos="3200076" algn="l"/>
                  <a:tab pos="3657230" algn="l"/>
                  <a:tab pos="4114383" algn="l"/>
                  <a:tab pos="4571537" algn="l"/>
                  <a:tab pos="5028690" algn="l"/>
                  <a:tab pos="5485844" algn="l"/>
                  <a:tab pos="5942998" algn="l"/>
                  <a:tab pos="6400151" algn="l"/>
                  <a:tab pos="6857305" algn="l"/>
                  <a:tab pos="7314459" algn="l"/>
                  <a:tab pos="7771612" algn="l"/>
                  <a:tab pos="8228766" algn="l"/>
                  <a:tab pos="8685920" algn="l"/>
                  <a:tab pos="9143073" algn="l"/>
                </a:tabLst>
              </a:pPr>
              <a:t>19</a:t>
            </a:fld>
            <a:endParaRPr lang="en-US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3555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4275" y="706438"/>
            <a:ext cx="4652963" cy="34893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5063" cy="452278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6333" y="8839014"/>
            <a:ext cx="3041968" cy="465296"/>
          </a:xfrm>
          <a:prstGeom prst="rect">
            <a:avLst/>
          </a:prstGeom>
        </p:spPr>
        <p:txBody>
          <a:bodyPr/>
          <a:lstStyle/>
          <a:p>
            <a:fld id="{00286C6C-8002-4023-9132-182A4FB91B46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0213" y="98425"/>
            <a:ext cx="2208212" cy="5613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98425"/>
            <a:ext cx="6475413" cy="5613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8425"/>
            <a:ext cx="8836025" cy="641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579813" cy="4111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600200"/>
            <a:ext cx="3579812" cy="19796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732213"/>
            <a:ext cx="3579812" cy="19796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12800"/>
            <a:ext cx="7769225" cy="1189038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579813" cy="4111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3579812" cy="4111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2.xml"/><Relationship Id="rId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27279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ext Box 1"/>
          <p:cNvSpPr txBox="1">
            <a:spLocks noChangeArrowheads="1"/>
          </p:cNvSpPr>
          <p:nvPr/>
        </p:nvSpPr>
        <p:spPr bwMode="auto">
          <a:xfrm>
            <a:off x="66675" y="6619875"/>
            <a:ext cx="7400925" cy="152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eaLnBrk="0" hangingPunct="0">
              <a:spcBef>
                <a:spcPts val="625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 dirty="0" smtClean="0">
                <a:solidFill>
                  <a:srgbClr val="66CCFF"/>
                </a:solidFill>
              </a:rPr>
              <a:t>50</a:t>
            </a:r>
            <a:r>
              <a:rPr lang="en-US" sz="1000" b="1" baseline="30000" dirty="0" smtClean="0">
                <a:solidFill>
                  <a:srgbClr val="66CCFF"/>
                </a:solidFill>
              </a:rPr>
              <a:t>th</a:t>
            </a:r>
            <a:r>
              <a:rPr lang="en-US" sz="1000" b="1" dirty="0" smtClean="0">
                <a:solidFill>
                  <a:srgbClr val="66CCFF"/>
                </a:solidFill>
              </a:rPr>
              <a:t> National DHIA Annual Meeting, Columbus, OH, March 10, 2015 </a:t>
            </a:r>
            <a:r>
              <a:rPr lang="en-US" sz="1000" b="1" dirty="0">
                <a:solidFill>
                  <a:srgbClr val="66CCFF"/>
                </a:solidFill>
              </a:rPr>
              <a:t>(</a:t>
            </a:r>
            <a:fld id="{757AF3B7-D04A-4482-B31A-50AC66A93D48}" type="slidenum">
              <a:rPr lang="en-US" sz="1000" b="1">
                <a:solidFill>
                  <a:srgbClr val="66CCFF"/>
                </a:solidFill>
              </a:rPr>
              <a:pPr eaLnBrk="0" hangingPunct="0">
                <a:spcBef>
                  <a:spcPts val="625"/>
                </a:spcBef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‹#›</a:t>
            </a:fld>
            <a:r>
              <a:rPr lang="en-US" sz="1000" b="1" dirty="0">
                <a:solidFill>
                  <a:srgbClr val="66CCFF"/>
                </a:solidFill>
              </a:rPr>
              <a:t>)</a:t>
            </a:r>
          </a:p>
        </p:txBody>
      </p:sp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8759825" y="6615113"/>
            <a:ext cx="274638" cy="152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 eaLnBrk="0" hangingPunct="0">
              <a:spcBef>
                <a:spcPts val="625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66CCFF"/>
                </a:solidFill>
              </a:rPr>
              <a:t>Cole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98425"/>
            <a:ext cx="8836025" cy="64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312025" cy="411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grpSp>
        <p:nvGrpSpPr>
          <p:cNvPr id="1029" name="Group 5"/>
          <p:cNvGrpSpPr>
            <a:grpSpLocks/>
          </p:cNvGrpSpPr>
          <p:nvPr/>
        </p:nvGrpSpPr>
        <p:grpSpPr bwMode="auto">
          <a:xfrm>
            <a:off x="0" y="833438"/>
            <a:ext cx="9142413" cy="79375"/>
            <a:chOff x="0" y="525"/>
            <a:chExt cx="5759" cy="50"/>
          </a:xfrm>
        </p:grpSpPr>
        <p:sp>
          <p:nvSpPr>
            <p:cNvPr id="1030" name="Rectangle 6"/>
            <p:cNvSpPr>
              <a:spLocks noChangeArrowheads="1"/>
            </p:cNvSpPr>
            <p:nvPr/>
          </p:nvSpPr>
          <p:spPr bwMode="auto">
            <a:xfrm>
              <a:off x="0" y="525"/>
              <a:ext cx="5760" cy="17"/>
            </a:xfrm>
            <a:prstGeom prst="rect">
              <a:avLst/>
            </a:prstGeom>
            <a:solidFill>
              <a:srgbClr val="2A7E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1" name="Rectangle 7"/>
            <p:cNvSpPr>
              <a:spLocks noChangeArrowheads="1"/>
            </p:cNvSpPr>
            <p:nvPr/>
          </p:nvSpPr>
          <p:spPr bwMode="auto">
            <a:xfrm>
              <a:off x="0" y="559"/>
              <a:ext cx="5760" cy="17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2" name="Rectangle 8"/>
            <p:cNvSpPr>
              <a:spLocks noChangeArrowheads="1"/>
            </p:cNvSpPr>
            <p:nvPr/>
          </p:nvSpPr>
          <p:spPr bwMode="auto">
            <a:xfrm>
              <a:off x="0" y="542"/>
              <a:ext cx="5760" cy="23"/>
            </a:xfrm>
            <a:prstGeom prst="rect">
              <a:avLst/>
            </a:prstGeom>
            <a:solidFill>
              <a:srgbClr val="001799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3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FFFF00"/>
          </a:solidFill>
          <a:latin typeface="+mj-lt"/>
          <a:ea typeface="+mj-ea"/>
          <a:cs typeface="+mj-cs"/>
        </a:defRPr>
      </a:lvl1pPr>
      <a:lvl2pPr marL="742950" indent="-28575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FFFF00"/>
          </a:solidFill>
          <a:latin typeface="Trebuchet MS" pitchFamily="34" charset="0"/>
          <a:cs typeface="DejaVu Sans" pitchFamily="34" charset="0"/>
        </a:defRPr>
      </a:lvl2pPr>
      <a:lvl3pPr marL="11430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FFFF00"/>
          </a:solidFill>
          <a:latin typeface="Trebuchet MS" pitchFamily="34" charset="0"/>
          <a:cs typeface="DejaVu Sans" pitchFamily="34" charset="0"/>
        </a:defRPr>
      </a:lvl3pPr>
      <a:lvl4pPr marL="16002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FFFF00"/>
          </a:solidFill>
          <a:latin typeface="Trebuchet MS" pitchFamily="34" charset="0"/>
          <a:cs typeface="DejaVu Sans" pitchFamily="34" charset="0"/>
        </a:defRPr>
      </a:lvl4pPr>
      <a:lvl5pPr marL="20574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FFFF00"/>
          </a:solidFill>
          <a:latin typeface="Trebuchet MS" pitchFamily="34" charset="0"/>
          <a:cs typeface="DejaVu Sans" pitchFamily="34" charset="0"/>
        </a:defRPr>
      </a:lvl5pPr>
      <a:lvl6pPr marL="25146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FFFF00"/>
          </a:solidFill>
          <a:latin typeface="Trebuchet MS" pitchFamily="34" charset="0"/>
          <a:cs typeface="DejaVu Sans" pitchFamily="34" charset="0"/>
        </a:defRPr>
      </a:lvl6pPr>
      <a:lvl7pPr marL="29718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FFFF00"/>
          </a:solidFill>
          <a:latin typeface="Trebuchet MS" pitchFamily="34" charset="0"/>
          <a:cs typeface="DejaVu Sans" pitchFamily="34" charset="0"/>
        </a:defRPr>
      </a:lvl7pPr>
      <a:lvl8pPr marL="34290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FFFF00"/>
          </a:solidFill>
          <a:latin typeface="Trebuchet MS" pitchFamily="34" charset="0"/>
          <a:cs typeface="DejaVu Sans" pitchFamily="34" charset="0"/>
        </a:defRPr>
      </a:lvl8pPr>
      <a:lvl9pPr marL="38862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FFFF00"/>
          </a:solidFill>
          <a:latin typeface="Trebuchet MS" pitchFamily="34" charset="0"/>
          <a:cs typeface="DejaVu Sans" pitchFamily="34" charset="0"/>
        </a:defRPr>
      </a:lvl9pPr>
    </p:titleStyle>
    <p:bodyStyle>
      <a:lvl1pPr marL="342900" indent="-342900" algn="l" defTabSz="457200" rtl="0" fontAlgn="base">
        <a:spcBef>
          <a:spcPts val="1600"/>
        </a:spcBef>
        <a:spcAft>
          <a:spcPct val="0"/>
        </a:spcAft>
        <a:buClr>
          <a:srgbClr val="33CC33"/>
        </a:buClr>
        <a:buSzPct val="100000"/>
        <a:buChar char="•"/>
        <a:defRPr sz="3200" b="1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700"/>
        </a:spcBef>
        <a:spcAft>
          <a:spcPct val="0"/>
        </a:spcAft>
        <a:buClr>
          <a:srgbClr val="33CC33"/>
        </a:buClr>
        <a:buSzPct val="100000"/>
        <a:buChar char="•"/>
        <a:defRPr sz="2800" b="1">
          <a:solidFill>
            <a:srgbClr val="FFFFFF"/>
          </a:solidFill>
          <a:latin typeface="+mn-lt"/>
          <a:cs typeface="+mn-cs"/>
        </a:defRPr>
      </a:lvl2pPr>
      <a:lvl3pPr marL="1143000" indent="-228600" algn="l" defTabSz="457200" rtl="0" fontAlgn="base">
        <a:spcBef>
          <a:spcPts val="150"/>
        </a:spcBef>
        <a:spcAft>
          <a:spcPct val="0"/>
        </a:spcAft>
        <a:buClr>
          <a:srgbClr val="33CC33"/>
        </a:buClr>
        <a:buSzPct val="100000"/>
        <a:buChar char="•"/>
        <a:defRPr sz="2400" b="1">
          <a:solidFill>
            <a:srgbClr val="66CC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defTabSz="457200" rtl="0" fontAlgn="base">
        <a:spcBef>
          <a:spcPts val="125"/>
        </a:spcBef>
        <a:spcAft>
          <a:spcPct val="0"/>
        </a:spcAft>
        <a:buClr>
          <a:srgbClr val="33CC33"/>
        </a:buClr>
        <a:buSzPct val="100000"/>
        <a:buChar char="•"/>
        <a:defRPr sz="2000" b="1">
          <a:solidFill>
            <a:srgbClr val="66CCFF"/>
          </a:solidFill>
          <a:latin typeface="+mn-lt"/>
          <a:cs typeface="+mn-cs"/>
        </a:defRPr>
      </a:lvl4pPr>
      <a:lvl5pPr marL="2057400" indent="-228600" algn="l" defTabSz="457200" rtl="0" fontAlgn="base">
        <a:spcBef>
          <a:spcPts val="1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 b="1">
          <a:solidFill>
            <a:srgbClr val="66CCFF"/>
          </a:solidFill>
          <a:latin typeface="+mn-lt"/>
          <a:cs typeface="+mn-cs"/>
        </a:defRPr>
      </a:lvl5pPr>
      <a:lvl6pPr marL="2514600" indent="-228600" algn="l" defTabSz="457200" rtl="0" fontAlgn="base">
        <a:spcBef>
          <a:spcPts val="1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 b="1">
          <a:solidFill>
            <a:srgbClr val="66CCFF"/>
          </a:solidFill>
          <a:latin typeface="+mn-lt"/>
          <a:cs typeface="+mn-cs"/>
        </a:defRPr>
      </a:lvl6pPr>
      <a:lvl7pPr marL="2971800" indent="-228600" algn="l" defTabSz="457200" rtl="0" fontAlgn="base">
        <a:spcBef>
          <a:spcPts val="1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 b="1">
          <a:solidFill>
            <a:srgbClr val="66CCFF"/>
          </a:solidFill>
          <a:latin typeface="+mn-lt"/>
          <a:cs typeface="+mn-cs"/>
        </a:defRPr>
      </a:lvl7pPr>
      <a:lvl8pPr marL="3429000" indent="-228600" algn="l" defTabSz="457200" rtl="0" fontAlgn="base">
        <a:spcBef>
          <a:spcPts val="1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 b="1">
          <a:solidFill>
            <a:srgbClr val="66CCFF"/>
          </a:solidFill>
          <a:latin typeface="+mn-lt"/>
          <a:cs typeface="+mn-cs"/>
        </a:defRPr>
      </a:lvl8pPr>
      <a:lvl9pPr marL="3886200" indent="-228600" algn="l" defTabSz="457200" rtl="0" fontAlgn="base">
        <a:spcBef>
          <a:spcPts val="1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 b="1">
          <a:solidFill>
            <a:srgbClr val="66CCF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27279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812800"/>
            <a:ext cx="7769225" cy="1189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title text format</a:t>
            </a:r>
          </a:p>
        </p:txBody>
      </p: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609600" y="3886200"/>
            <a:ext cx="7924800" cy="20642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John B. 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Cole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 smtClean="0">
                <a:solidFill>
                  <a:srgbClr val="66CCFF"/>
                </a:solidFill>
                <a:latin typeface="Trebuchet MS" pitchFamily="34" charset="0"/>
              </a:rPr>
              <a:t>Animal Genomics</a:t>
            </a:r>
            <a:r>
              <a:rPr lang="en-US" sz="2000" b="1" baseline="0" dirty="0" smtClean="0">
                <a:solidFill>
                  <a:srgbClr val="66CCFF"/>
                </a:solidFill>
                <a:latin typeface="Trebuchet MS" pitchFamily="34" charset="0"/>
              </a:rPr>
              <a:t> and </a:t>
            </a:r>
            <a:r>
              <a:rPr lang="en-US" sz="2000" b="1" dirty="0" smtClean="0">
                <a:solidFill>
                  <a:srgbClr val="66CCFF"/>
                </a:solidFill>
                <a:latin typeface="Trebuchet MS" pitchFamily="34" charset="0"/>
              </a:rPr>
              <a:t>Improvement Laboratory</a:t>
            </a:r>
            <a:endParaRPr lang="en-US" sz="2000" b="1" dirty="0">
              <a:solidFill>
                <a:srgbClr val="66CCFF"/>
              </a:solidFill>
              <a:latin typeface="Trebuchet MS" pitchFamily="34" charset="0"/>
            </a:endParaRP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>
                <a:solidFill>
                  <a:srgbClr val="66CCFF"/>
                </a:solidFill>
                <a:latin typeface="Trebuchet MS" pitchFamily="34" charset="0"/>
              </a:rPr>
              <a:t>Agricultural Research Service, USDA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>
                <a:solidFill>
                  <a:srgbClr val="66CCFF"/>
                </a:solidFill>
                <a:latin typeface="Trebuchet MS" pitchFamily="34" charset="0"/>
              </a:rPr>
              <a:t>Beltsville, MD 20705-</a:t>
            </a:r>
            <a:r>
              <a:rPr lang="en-US" sz="2000" b="1" dirty="0" smtClean="0">
                <a:solidFill>
                  <a:srgbClr val="66CCFF"/>
                </a:solidFill>
                <a:latin typeface="Trebuchet MS" pitchFamily="34" charset="0"/>
              </a:rPr>
              <a:t>2350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000" b="1" dirty="0">
              <a:solidFill>
                <a:srgbClr val="66CCFF"/>
              </a:solidFill>
              <a:latin typeface="Trebuchet MS" pitchFamily="34" charset="0"/>
            </a:endParaRP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 err="1">
                <a:solidFill>
                  <a:srgbClr val="00FF00"/>
                </a:solidFill>
                <a:latin typeface="Trebuchet MS" pitchFamily="34" charset="0"/>
              </a:rPr>
              <a:t>john.cole@ars.usda.gov</a:t>
            </a:r>
            <a:endParaRPr lang="en-US" sz="2000" b="1" dirty="0">
              <a:solidFill>
                <a:srgbClr val="00FF00"/>
              </a:solidFill>
              <a:latin typeface="Trebuchet MS" pitchFamily="34" charset="0"/>
            </a:endParaRPr>
          </a:p>
        </p:txBody>
      </p:sp>
      <p:grpSp>
        <p:nvGrpSpPr>
          <p:cNvPr id="2056" name="Group 8"/>
          <p:cNvGrpSpPr>
            <a:grpSpLocks/>
          </p:cNvGrpSpPr>
          <p:nvPr/>
        </p:nvGrpSpPr>
        <p:grpSpPr bwMode="auto">
          <a:xfrm>
            <a:off x="0" y="2970213"/>
            <a:ext cx="9142413" cy="79375"/>
            <a:chOff x="0" y="1871"/>
            <a:chExt cx="5759" cy="50"/>
          </a:xfrm>
        </p:grpSpPr>
        <p:sp>
          <p:nvSpPr>
            <p:cNvPr id="2057" name="Rectangle 9"/>
            <p:cNvSpPr>
              <a:spLocks noChangeArrowheads="1"/>
            </p:cNvSpPr>
            <p:nvPr/>
          </p:nvSpPr>
          <p:spPr bwMode="auto">
            <a:xfrm>
              <a:off x="0" y="1871"/>
              <a:ext cx="5760" cy="17"/>
            </a:xfrm>
            <a:prstGeom prst="rect">
              <a:avLst/>
            </a:prstGeom>
            <a:solidFill>
              <a:srgbClr val="2A7E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" name="Rectangle 10"/>
            <p:cNvSpPr>
              <a:spLocks noChangeArrowheads="1"/>
            </p:cNvSpPr>
            <p:nvPr/>
          </p:nvSpPr>
          <p:spPr bwMode="auto">
            <a:xfrm>
              <a:off x="0" y="1905"/>
              <a:ext cx="5760" cy="17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9" name="Rectangle 11"/>
            <p:cNvSpPr>
              <a:spLocks noChangeArrowheads="1"/>
            </p:cNvSpPr>
            <p:nvPr/>
          </p:nvSpPr>
          <p:spPr bwMode="auto">
            <a:xfrm>
              <a:off x="0" y="1888"/>
              <a:ext cx="5760" cy="23"/>
            </a:xfrm>
            <a:prstGeom prst="rect">
              <a:avLst/>
            </a:prstGeom>
            <a:solidFill>
              <a:srgbClr val="001799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1" name="Picture 24" descr="usda-ars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6425" y="6169025"/>
            <a:ext cx="812800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31"/>
          <p:cNvSpPr txBox="1">
            <a:spLocks noChangeArrowheads="1"/>
          </p:cNvSpPr>
          <p:nvPr userDrawn="1"/>
        </p:nvSpPr>
        <p:spPr bwMode="ltGray">
          <a:xfrm>
            <a:off x="8289925" y="6555846"/>
            <a:ext cx="5588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kumimoji="1" lang="en-US" sz="1000" b="1" dirty="0" smtClean="0">
                <a:latin typeface="Humnst777 BT"/>
              </a:rPr>
              <a:t>2015</a:t>
            </a:r>
            <a:endParaRPr kumimoji="1" lang="en-US" sz="1000" b="1" dirty="0">
              <a:latin typeface="Humnst777 B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FFFF00"/>
          </a:solidFill>
          <a:latin typeface="+mj-lt"/>
          <a:ea typeface="+mj-ea"/>
          <a:cs typeface="+mj-cs"/>
        </a:defRPr>
      </a:lvl1pPr>
      <a:lvl2pPr marL="742950" indent="-28575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FFFF00"/>
          </a:solidFill>
          <a:latin typeface="Trebuchet MS" pitchFamily="34" charset="0"/>
          <a:cs typeface="DejaVu Sans" pitchFamily="34" charset="0"/>
        </a:defRPr>
      </a:lvl2pPr>
      <a:lvl3pPr marL="11430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FFFF00"/>
          </a:solidFill>
          <a:latin typeface="Trebuchet MS" pitchFamily="34" charset="0"/>
          <a:cs typeface="DejaVu Sans" pitchFamily="34" charset="0"/>
        </a:defRPr>
      </a:lvl3pPr>
      <a:lvl4pPr marL="16002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FFFF00"/>
          </a:solidFill>
          <a:latin typeface="Trebuchet MS" pitchFamily="34" charset="0"/>
          <a:cs typeface="DejaVu Sans" pitchFamily="34" charset="0"/>
        </a:defRPr>
      </a:lvl4pPr>
      <a:lvl5pPr marL="20574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FFFF00"/>
          </a:solidFill>
          <a:latin typeface="Trebuchet MS" pitchFamily="34" charset="0"/>
          <a:cs typeface="DejaVu Sans" pitchFamily="34" charset="0"/>
        </a:defRPr>
      </a:lvl5pPr>
      <a:lvl6pPr marL="25146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FFFF00"/>
          </a:solidFill>
          <a:latin typeface="Trebuchet MS" pitchFamily="34" charset="0"/>
          <a:cs typeface="DejaVu Sans" pitchFamily="34" charset="0"/>
        </a:defRPr>
      </a:lvl6pPr>
      <a:lvl7pPr marL="29718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FFFF00"/>
          </a:solidFill>
          <a:latin typeface="Trebuchet MS" pitchFamily="34" charset="0"/>
          <a:cs typeface="DejaVu Sans" pitchFamily="34" charset="0"/>
        </a:defRPr>
      </a:lvl7pPr>
      <a:lvl8pPr marL="34290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FFFF00"/>
          </a:solidFill>
          <a:latin typeface="Trebuchet MS" pitchFamily="34" charset="0"/>
          <a:cs typeface="DejaVu Sans" pitchFamily="34" charset="0"/>
        </a:defRPr>
      </a:lvl8pPr>
      <a:lvl9pPr marL="3886200" indent="-228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600" b="1">
          <a:solidFill>
            <a:srgbClr val="FFFF00"/>
          </a:solidFill>
          <a:latin typeface="Trebuchet MS" pitchFamily="34" charset="0"/>
          <a:cs typeface="DejaVu Sans" pitchFamily="34" charset="0"/>
        </a:defRPr>
      </a:lvl9pPr>
    </p:titleStyle>
    <p:bodyStyle>
      <a:lvl1pPr marL="342900" indent="-342900" algn="l" defTabSz="457200" rtl="0" fontAlgn="base">
        <a:spcBef>
          <a:spcPts val="1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 b="1">
          <a:solidFill>
            <a:srgbClr val="FFFFFF"/>
          </a:solidFill>
          <a:latin typeface="+mn-lt"/>
          <a:cs typeface="+mn-cs"/>
        </a:defRPr>
      </a:lvl2pPr>
      <a:lvl3pPr marL="1143000" indent="-228600" algn="l" defTabSz="457200" rtl="0" fontAlgn="base">
        <a:spcBef>
          <a:spcPts val="1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b="1">
          <a:solidFill>
            <a:srgbClr val="66CCFF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defTabSz="457200" rtl="0" fontAlgn="base">
        <a:spcBef>
          <a:spcPts val="1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 b="1">
          <a:solidFill>
            <a:srgbClr val="66CCFF"/>
          </a:solidFill>
          <a:latin typeface="+mn-lt"/>
          <a:cs typeface="+mn-cs"/>
        </a:defRPr>
      </a:lvl4pPr>
      <a:lvl5pPr marL="2057400" indent="-228600" algn="l" defTabSz="457200" rtl="0" fontAlgn="base">
        <a:spcBef>
          <a:spcPts val="1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 b="1">
          <a:solidFill>
            <a:srgbClr val="66CCFF"/>
          </a:solidFill>
          <a:latin typeface="+mn-lt"/>
          <a:cs typeface="+mn-cs"/>
        </a:defRPr>
      </a:lvl5pPr>
      <a:lvl6pPr marL="2514600" indent="-228600" algn="l" defTabSz="457200" rtl="0" fontAlgn="base">
        <a:spcBef>
          <a:spcPts val="1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 b="1">
          <a:solidFill>
            <a:srgbClr val="66CCFF"/>
          </a:solidFill>
          <a:latin typeface="+mn-lt"/>
          <a:cs typeface="+mn-cs"/>
        </a:defRPr>
      </a:lvl6pPr>
      <a:lvl7pPr marL="2971800" indent="-228600" algn="l" defTabSz="457200" rtl="0" fontAlgn="base">
        <a:spcBef>
          <a:spcPts val="1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 b="1">
          <a:solidFill>
            <a:srgbClr val="66CCFF"/>
          </a:solidFill>
          <a:latin typeface="+mn-lt"/>
          <a:cs typeface="+mn-cs"/>
        </a:defRPr>
      </a:lvl7pPr>
      <a:lvl8pPr marL="3429000" indent="-228600" algn="l" defTabSz="457200" rtl="0" fontAlgn="base">
        <a:spcBef>
          <a:spcPts val="1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 b="1">
          <a:solidFill>
            <a:srgbClr val="66CCFF"/>
          </a:solidFill>
          <a:latin typeface="+mn-lt"/>
          <a:cs typeface="+mn-cs"/>
        </a:defRPr>
      </a:lvl8pPr>
      <a:lvl9pPr marL="3886200" indent="-228600" algn="l" defTabSz="457200" rtl="0" fontAlgn="base">
        <a:spcBef>
          <a:spcPts val="1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 b="1">
          <a:solidFill>
            <a:srgbClr val="66CCF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ipl.arsusda.gov/reference/recessive_haplotypes_ARR-G3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chart" Target="../charts/chart1.xml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jpe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428625"/>
            <a:ext cx="8839200" cy="2133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400" dirty="0"/>
              <a:t>If </a:t>
            </a:r>
            <a:r>
              <a:rPr lang="en-US" sz="4400" dirty="0" smtClean="0"/>
              <a:t>we would see </a:t>
            </a:r>
            <a:r>
              <a:rPr lang="en-US" sz="4400" dirty="0"/>
              <a:t>further than </a:t>
            </a:r>
            <a:r>
              <a:rPr lang="en-US" sz="4400" dirty="0" smtClean="0"/>
              <a:t>others: research &amp; </a:t>
            </a:r>
            <a:r>
              <a:rPr lang="en-US" sz="4400" dirty="0"/>
              <a:t>technology </a:t>
            </a:r>
            <a:r>
              <a:rPr lang="en-US" sz="4400" dirty="0" smtClean="0"/>
              <a:t>today and tomorrow</a:t>
            </a:r>
            <a:endParaRPr lang="en-US" sz="44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66511" y="98425"/>
            <a:ext cx="8836025" cy="641350"/>
          </a:xfrm>
        </p:spPr>
        <p:txBody>
          <a:bodyPr/>
          <a:lstStyle/>
          <a:p>
            <a:r>
              <a:rPr lang="en-US" dirty="0" smtClean="0"/>
              <a:t>Monitoring the dairy cow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274" y="990600"/>
            <a:ext cx="3720866" cy="25146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828800" y="347373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200" dirty="0" smtClean="0">
                <a:solidFill>
                  <a:srgbClr val="FFFF00"/>
                </a:solidFill>
              </a:rPr>
              <a:t>Source: </a:t>
            </a:r>
            <a:r>
              <a:rPr lang="en-US" sz="1200" dirty="0" smtClean="0"/>
              <a:t>http</a:t>
            </a:r>
            <a:r>
              <a:rPr lang="en-US" sz="1200" dirty="0"/>
              <a:t>://</a:t>
            </a:r>
            <a:r>
              <a:rPr lang="en-US" sz="1200" dirty="0" err="1"/>
              <a:t>support.smaxtec-animalcare.com</a:t>
            </a:r>
            <a:r>
              <a:rPr lang="en-US" sz="1200" dirty="0" smtClean="0"/>
              <a:t>/.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7454" y="3826933"/>
            <a:ext cx="3154146" cy="27432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8" name="Rectangle 7"/>
          <p:cNvSpPr/>
          <p:nvPr/>
        </p:nvSpPr>
        <p:spPr>
          <a:xfrm rot="5400000">
            <a:off x="4624000" y="4717134"/>
            <a:ext cx="2209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Source:</a:t>
            </a:r>
            <a:r>
              <a:rPr lang="en-US" sz="1200" dirty="0" smtClean="0"/>
              <a:t> http</a:t>
            </a:r>
            <a:r>
              <a:rPr lang="en-US" sz="1200" dirty="0"/>
              <a:t>://c-</a:t>
            </a:r>
            <a:r>
              <a:rPr lang="en-US" sz="1200" dirty="0" err="1"/>
              <a:t>lockinc.com</a:t>
            </a:r>
            <a:r>
              <a:rPr lang="en-US" sz="1200" dirty="0" smtClean="0"/>
              <a:t>/.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826933"/>
            <a:ext cx="3810000" cy="27432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 rot="5400000">
            <a:off x="2767400" y="4945734"/>
            <a:ext cx="2667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Source:</a:t>
            </a:r>
            <a:r>
              <a:rPr lang="en-US" sz="1200" dirty="0" smtClean="0"/>
              <a:t> http</a:t>
            </a:r>
            <a:r>
              <a:rPr lang="en-US" sz="1200" dirty="0"/>
              <a:t>://</a:t>
            </a:r>
            <a:r>
              <a:rPr lang="en-US" sz="1200" dirty="0" err="1"/>
              <a:t>www.afimilk.com</a:t>
            </a:r>
            <a:r>
              <a:rPr lang="en-US" sz="1200" dirty="0" smtClean="0"/>
              <a:t>/.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00160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Milking the </a:t>
            </a:r>
            <a:r>
              <a:rPr lang="en-US" dirty="0" smtClean="0"/>
              <a:t>dairy cow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3450566" cy="27432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59267" y="3795467"/>
            <a:ext cx="2590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Source:</a:t>
            </a:r>
            <a:r>
              <a:rPr lang="en-US" sz="1200" dirty="0" smtClean="0"/>
              <a:t> http</a:t>
            </a:r>
            <a:r>
              <a:rPr lang="en-US" sz="1200" dirty="0"/>
              <a:t>://</a:t>
            </a:r>
            <a:r>
              <a:rPr lang="en-US" sz="1200" dirty="0" err="1"/>
              <a:t>www.afimilk.com</a:t>
            </a:r>
            <a:r>
              <a:rPr lang="en-US" sz="1200" dirty="0" smtClean="0"/>
              <a:t>/.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6298" y="1066800"/>
            <a:ext cx="3375302" cy="25146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0925" y="3860802"/>
            <a:ext cx="3566809" cy="25146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6917267" y="6341533"/>
            <a:ext cx="2209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Source:</a:t>
            </a:r>
            <a:r>
              <a:rPr lang="en-US" sz="1200" dirty="0" smtClean="0"/>
              <a:t> http</a:t>
            </a:r>
            <a:r>
              <a:rPr lang="en-US" sz="1200" dirty="0"/>
              <a:t>://</a:t>
            </a:r>
            <a:r>
              <a:rPr lang="en-US" sz="1200" dirty="0" err="1"/>
              <a:t>goo.gl</a:t>
            </a:r>
            <a:r>
              <a:rPr lang="en-US" sz="1200" dirty="0"/>
              <a:t>/</a:t>
            </a:r>
            <a:r>
              <a:rPr lang="en-US" sz="1200" dirty="0" smtClean="0"/>
              <a:t>wu8YtR.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6443134" y="3555999"/>
            <a:ext cx="2590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solidFill>
                  <a:srgbClr val="FFFF00"/>
                </a:solidFill>
              </a:rPr>
              <a:t>Source:</a:t>
            </a:r>
            <a:r>
              <a:rPr lang="en-US" sz="1200" dirty="0" smtClean="0"/>
              <a:t> http</a:t>
            </a:r>
            <a:r>
              <a:rPr lang="en-US" sz="1200" dirty="0"/>
              <a:t>://</a:t>
            </a:r>
            <a:r>
              <a:rPr lang="en-US" sz="1200" dirty="0" err="1"/>
              <a:t>www.afimilk.com</a:t>
            </a:r>
            <a:r>
              <a:rPr lang="en-US" sz="1200" dirty="0" smtClean="0"/>
              <a:t>/.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76200" y="4168676"/>
            <a:ext cx="487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Manufacturers such as </a:t>
            </a:r>
            <a:r>
              <a:rPr lang="en-US" dirty="0" err="1" smtClean="0"/>
              <a:t>Afimilk</a:t>
            </a:r>
            <a:r>
              <a:rPr lang="en-US" dirty="0" smtClean="0"/>
              <a:t> and </a:t>
            </a:r>
            <a:r>
              <a:rPr lang="en-US" dirty="0" err="1" smtClean="0"/>
              <a:t>DeLaval</a:t>
            </a:r>
            <a:r>
              <a:rPr lang="en-US" dirty="0" smtClean="0"/>
              <a:t> provide intelligent milk meters, inline milk analysis sensors (e.g., </a:t>
            </a:r>
            <a:r>
              <a:rPr lang="en-US" dirty="0" err="1" smtClean="0"/>
              <a:t>AfiLab</a:t>
            </a:r>
            <a:r>
              <a:rPr lang="en-US" dirty="0" smtClean="0"/>
              <a:t>), and herd management systems (e.g., Herd Navigator).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384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…and innovation is ongoing</a:t>
            </a:r>
            <a:endParaRPr lang="en-US" dirty="0"/>
          </a:p>
        </p:txBody>
      </p:sp>
      <p:pic>
        <p:nvPicPr>
          <p:cNvPr id="7" name="Picture 6" descr="139 Sweden 1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66800"/>
            <a:ext cx="4876800" cy="36576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8" name="Picture 7" descr="139 Sweden 1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67000"/>
            <a:ext cx="4876800" cy="36576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542108" y="6304423"/>
            <a:ext cx="25398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/>
              <a:t>Photos courtesy of Albert de </a:t>
            </a:r>
            <a:r>
              <a:rPr lang="en-US" sz="1200" dirty="0" err="1" smtClean="0"/>
              <a:t>Vries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139266" y="948266"/>
            <a:ext cx="38523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Swedish Agricultural University dairy research center has a state-of-the-art facility equipped with the latest </a:t>
            </a:r>
            <a:r>
              <a:rPr lang="en-US" sz="2000" dirty="0" err="1" smtClean="0"/>
              <a:t>DeLaval</a:t>
            </a:r>
            <a:r>
              <a:rPr lang="en-US" sz="2000" dirty="0"/>
              <a:t> </a:t>
            </a:r>
            <a:r>
              <a:rPr lang="en-US" sz="2000" dirty="0" smtClean="0"/>
              <a:t>technology.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62119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else comes out of the cow?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066800"/>
            <a:ext cx="6400800" cy="4780598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101" y="3352800"/>
            <a:ext cx="2390299" cy="32004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352800"/>
            <a:ext cx="3200400" cy="32004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429001" y="5846381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Environment chambers at </a:t>
            </a:r>
            <a:r>
              <a:rPr lang="en-US" sz="1600" dirty="0" err="1" smtClean="0"/>
              <a:t>Embrapa</a:t>
            </a:r>
            <a:r>
              <a:rPr lang="en-US" sz="1600" dirty="0"/>
              <a:t> </a:t>
            </a:r>
            <a:r>
              <a:rPr lang="en-US" sz="1600" dirty="0" err="1" smtClean="0"/>
              <a:t>Gado</a:t>
            </a:r>
            <a:r>
              <a:rPr lang="en-US" sz="1600" dirty="0" smtClean="0"/>
              <a:t> de </a:t>
            </a:r>
            <a:r>
              <a:rPr lang="en-US" sz="1600" dirty="0" err="1" smtClean="0"/>
              <a:t>Leite</a:t>
            </a:r>
            <a:r>
              <a:rPr lang="en-US" sz="1600" dirty="0" smtClean="0"/>
              <a:t>, Coronel Pacheco, MG, </a:t>
            </a:r>
            <a:r>
              <a:rPr lang="en-US" sz="1600" dirty="0" err="1" smtClean="0"/>
              <a:t>Brasil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67570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uses of on-farm technology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066800"/>
            <a:ext cx="4876800" cy="36576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630" y="2819400"/>
            <a:ext cx="2731770" cy="36576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819400"/>
            <a:ext cx="3657600" cy="36576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52400" y="1066800"/>
            <a:ext cx="198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Left, middle:</a:t>
            </a:r>
            <a:r>
              <a:rPr lang="en-US" sz="1600" dirty="0" smtClean="0"/>
              <a:t> Dairies in Germany and Italy sell energy from biogas plants and rooftop solar cells.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7176455" y="1066800"/>
            <a:ext cx="198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Right:</a:t>
            </a:r>
            <a:r>
              <a:rPr lang="en-US" sz="1600" dirty="0" smtClean="0"/>
              <a:t> A dairy in Germany sells fresh milk directly to consumers from an automated, on-farm shop.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29913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152400" y="98425"/>
            <a:ext cx="8836025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1" dirty="0" smtClean="0">
                <a:solidFill>
                  <a:srgbClr val="FFFF00"/>
                </a:solidFill>
                <a:latin typeface="Trebuchet MS" charset="0"/>
              </a:rPr>
              <a:t>But you don’t get something for nothing</a:t>
            </a:r>
            <a:endParaRPr lang="en-GB" sz="3600" b="1" dirty="0">
              <a:solidFill>
                <a:srgbClr val="FFFF00"/>
              </a:solidFill>
              <a:latin typeface="Trebuchet MS" charset="0"/>
            </a:endParaRP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457200" y="1143000"/>
            <a:ext cx="8153400" cy="51685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273050" indent="-273050">
              <a:lnSpc>
                <a:spcPct val="100000"/>
              </a:lnSpc>
              <a:spcBef>
                <a:spcPts val="1588"/>
              </a:spcBef>
              <a:spcAft>
                <a:spcPts val="1438"/>
              </a:spcAft>
              <a:buClr>
                <a:srgbClr val="00FF00"/>
              </a:buClr>
              <a:buSzPct val="45000"/>
              <a:buFont typeface="Wingdings" charset="2"/>
              <a:buChar char=""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r>
              <a:rPr lang="en-GB" sz="3200" b="1" dirty="0" smtClean="0">
                <a:solidFill>
                  <a:srgbClr val="FFFFFF"/>
                </a:solidFill>
                <a:latin typeface="Trebuchet MS" charset="0"/>
              </a:rPr>
              <a:t>New technologies often require considerable </a:t>
            </a:r>
            <a:r>
              <a:rPr lang="en-GB" sz="3200" b="1" dirty="0" smtClean="0">
                <a:solidFill>
                  <a:srgbClr val="FFFF00"/>
                </a:solidFill>
                <a:latin typeface="Trebuchet MS" charset="0"/>
              </a:rPr>
              <a:t>capital investment</a:t>
            </a:r>
            <a:r>
              <a:rPr lang="en-GB" sz="3200" b="1" dirty="0" smtClean="0">
                <a:latin typeface="Trebuchet MS" charset="0"/>
              </a:rPr>
              <a:t>.</a:t>
            </a:r>
          </a:p>
          <a:p>
            <a:pPr marL="273050" indent="-273050">
              <a:lnSpc>
                <a:spcPct val="100000"/>
              </a:lnSpc>
              <a:spcBef>
                <a:spcPts val="1588"/>
              </a:spcBef>
              <a:spcAft>
                <a:spcPts val="1438"/>
              </a:spcAft>
              <a:buClr>
                <a:srgbClr val="00FF00"/>
              </a:buClr>
              <a:buSzPct val="45000"/>
              <a:buFont typeface="Wingdings" charset="2"/>
              <a:buChar char=""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r>
              <a:rPr lang="en-GB" sz="3200" b="1" dirty="0" smtClean="0">
                <a:solidFill>
                  <a:srgbClr val="FFFFFF"/>
                </a:solidFill>
                <a:latin typeface="Trebuchet MS" charset="0"/>
              </a:rPr>
              <a:t>They sometimes </a:t>
            </a:r>
            <a:r>
              <a:rPr lang="en-GB" sz="3200" b="1" dirty="0" smtClean="0">
                <a:solidFill>
                  <a:srgbClr val="FFFF00"/>
                </a:solidFill>
                <a:latin typeface="Trebuchet MS" charset="0"/>
              </a:rPr>
              <a:t>fail to work </a:t>
            </a:r>
            <a:r>
              <a:rPr lang="en-GB" sz="3200" b="1" dirty="0" smtClean="0">
                <a:solidFill>
                  <a:srgbClr val="FFFFFF"/>
                </a:solidFill>
                <a:latin typeface="Trebuchet MS" charset="0"/>
              </a:rPr>
              <a:t>as advertised, or </a:t>
            </a:r>
            <a:r>
              <a:rPr lang="en-GB" sz="3200" b="1" dirty="0" smtClean="0">
                <a:solidFill>
                  <a:srgbClr val="FFFF00"/>
                </a:solidFill>
                <a:latin typeface="Trebuchet MS" charset="0"/>
              </a:rPr>
              <a:t>do not deliver </a:t>
            </a:r>
            <a:r>
              <a:rPr lang="en-GB" sz="3200" b="1" dirty="0" smtClean="0">
                <a:solidFill>
                  <a:srgbClr val="FFFFFF"/>
                </a:solidFill>
                <a:latin typeface="Trebuchet MS" charset="0"/>
              </a:rPr>
              <a:t>the promised gain.</a:t>
            </a:r>
          </a:p>
          <a:p>
            <a:pPr marL="273050" indent="-273050">
              <a:lnSpc>
                <a:spcPct val="100000"/>
              </a:lnSpc>
              <a:spcBef>
                <a:spcPts val="1588"/>
              </a:spcBef>
              <a:spcAft>
                <a:spcPts val="1438"/>
              </a:spcAft>
              <a:buClr>
                <a:srgbClr val="00FF00"/>
              </a:buClr>
              <a:buSzPct val="45000"/>
              <a:buFont typeface="Wingdings" charset="2"/>
              <a:buChar char=""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r>
              <a:rPr lang="en-GB" sz="3200" b="1" dirty="0" smtClean="0">
                <a:solidFill>
                  <a:srgbClr val="FFFFFF"/>
                </a:solidFill>
                <a:latin typeface="Trebuchet MS" charset="0"/>
              </a:rPr>
              <a:t>The data are often most useful when </a:t>
            </a:r>
            <a:r>
              <a:rPr lang="en-GB" sz="3200" b="1" dirty="0" smtClean="0">
                <a:solidFill>
                  <a:srgbClr val="FFFF00"/>
                </a:solidFill>
                <a:latin typeface="Trebuchet MS" charset="0"/>
              </a:rPr>
              <a:t>combined</a:t>
            </a:r>
            <a:r>
              <a:rPr lang="en-GB" sz="3200" b="1" dirty="0" smtClean="0">
                <a:solidFill>
                  <a:srgbClr val="FFFFFF"/>
                </a:solidFill>
                <a:latin typeface="Trebuchet MS" charset="0"/>
              </a:rPr>
              <a:t> with observations from many farms.</a:t>
            </a:r>
          </a:p>
        </p:txBody>
      </p:sp>
    </p:spTree>
    <p:extLst>
      <p:ext uri="{BB962C8B-B14F-4D97-AF65-F5344CB8AC3E}">
        <p14:creationId xmlns:p14="http://schemas.microsoft.com/office/powerpoint/2010/main" val="38782452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152400" y="98425"/>
            <a:ext cx="8836025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1" dirty="0" smtClean="0">
                <a:solidFill>
                  <a:srgbClr val="FFFF00"/>
                </a:solidFill>
                <a:latin typeface="Trebuchet MS" charset="0"/>
              </a:rPr>
              <a:t>What challenges are on the horizon?</a:t>
            </a:r>
            <a:endParaRPr lang="en-GB" sz="3600" b="1" dirty="0">
              <a:solidFill>
                <a:srgbClr val="FFFF00"/>
              </a:solidFill>
              <a:latin typeface="Trebuchet MS" charset="0"/>
            </a:endParaRP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457200" y="1143000"/>
            <a:ext cx="8153400" cy="51685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273050" indent="-273050">
              <a:lnSpc>
                <a:spcPct val="100000"/>
              </a:lnSpc>
              <a:spcBef>
                <a:spcPts val="1588"/>
              </a:spcBef>
              <a:spcAft>
                <a:spcPts val="1438"/>
              </a:spcAft>
              <a:buClr>
                <a:srgbClr val="00FF00"/>
              </a:buClr>
              <a:buSzPct val="45000"/>
              <a:buFont typeface="Wingdings" charset="2"/>
              <a:buChar char=""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r>
              <a:rPr lang="en-GB" sz="3200" b="1" dirty="0" smtClean="0">
                <a:solidFill>
                  <a:srgbClr val="FFFF00"/>
                </a:solidFill>
                <a:latin typeface="Trebuchet MS" charset="0"/>
              </a:rPr>
              <a:t>Monthly milk samples</a:t>
            </a:r>
            <a:r>
              <a:rPr lang="en-GB" sz="3200" b="1" dirty="0" smtClean="0">
                <a:solidFill>
                  <a:srgbClr val="FFFFFF"/>
                </a:solidFill>
                <a:latin typeface="Trebuchet MS" charset="0"/>
              </a:rPr>
              <a:t> are too infrequent for modern management.</a:t>
            </a:r>
            <a:endParaRPr lang="en-GB" sz="3200" b="1" dirty="0">
              <a:solidFill>
                <a:srgbClr val="FFFFFF"/>
              </a:solidFill>
              <a:latin typeface="Trebuchet MS" charset="0"/>
            </a:endParaRPr>
          </a:p>
          <a:p>
            <a:pPr marL="273050" indent="-273050">
              <a:lnSpc>
                <a:spcPct val="100000"/>
              </a:lnSpc>
              <a:spcBef>
                <a:spcPts val="1588"/>
              </a:spcBef>
              <a:spcAft>
                <a:spcPts val="1438"/>
              </a:spcAft>
              <a:buClr>
                <a:srgbClr val="00FF00"/>
              </a:buClr>
              <a:buSzPct val="45000"/>
              <a:buFont typeface="Wingdings" charset="2"/>
              <a:buChar char=""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r>
              <a:rPr lang="en-GB" sz="3200" b="1" dirty="0" smtClean="0">
                <a:solidFill>
                  <a:srgbClr val="FFFFFF"/>
                </a:solidFill>
                <a:latin typeface="Trebuchet MS" charset="0"/>
              </a:rPr>
              <a:t>Many large farms do not see a </a:t>
            </a:r>
            <a:r>
              <a:rPr lang="en-GB" sz="3200" b="1" dirty="0" smtClean="0">
                <a:solidFill>
                  <a:srgbClr val="FFFF00"/>
                </a:solidFill>
                <a:latin typeface="Trebuchet MS" charset="0"/>
              </a:rPr>
              <a:t>value proposition</a:t>
            </a:r>
            <a:r>
              <a:rPr lang="en-GB" sz="3200" b="1" dirty="0" smtClean="0">
                <a:solidFill>
                  <a:srgbClr val="FFFFFF"/>
                </a:solidFill>
                <a:latin typeface="Trebuchet MS" charset="0"/>
              </a:rPr>
              <a:t> in milk recording.</a:t>
            </a:r>
          </a:p>
          <a:p>
            <a:pPr marL="273050" indent="-273050">
              <a:lnSpc>
                <a:spcPct val="100000"/>
              </a:lnSpc>
              <a:spcBef>
                <a:spcPts val="1588"/>
              </a:spcBef>
              <a:spcAft>
                <a:spcPts val="1438"/>
              </a:spcAft>
              <a:buClr>
                <a:srgbClr val="00FF00"/>
              </a:buClr>
              <a:buSzPct val="45000"/>
              <a:buFont typeface="Wingdings" charset="2"/>
              <a:buChar char=""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r>
              <a:rPr lang="en-GB" sz="3200" b="1" dirty="0" smtClean="0">
                <a:solidFill>
                  <a:srgbClr val="FFFFFF"/>
                </a:solidFill>
                <a:latin typeface="Trebuchet MS" charset="0"/>
              </a:rPr>
              <a:t>The </a:t>
            </a:r>
            <a:r>
              <a:rPr lang="en-GB" sz="3200" b="1" dirty="0" smtClean="0">
                <a:solidFill>
                  <a:srgbClr val="FFFF00"/>
                </a:solidFill>
                <a:latin typeface="Trebuchet MS" charset="0"/>
              </a:rPr>
              <a:t>amount of data</a:t>
            </a:r>
            <a:r>
              <a:rPr lang="en-GB" sz="3200" b="1" dirty="0" smtClean="0">
                <a:solidFill>
                  <a:srgbClr val="FFFFFF"/>
                </a:solidFill>
                <a:latin typeface="Trebuchet MS" charset="0"/>
              </a:rPr>
              <a:t> collected on-farm are growing, but they are not being collected in a central database.</a:t>
            </a:r>
          </a:p>
        </p:txBody>
      </p:sp>
    </p:spTree>
    <p:extLst>
      <p:ext uri="{BB962C8B-B14F-4D97-AF65-F5344CB8AC3E}">
        <p14:creationId xmlns:p14="http://schemas.microsoft.com/office/powerpoint/2010/main" val="10687965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5" name="Group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160138"/>
              </p:ext>
            </p:extLst>
          </p:nvPr>
        </p:nvGraphicFramePr>
        <p:xfrm>
          <a:off x="228600" y="914400"/>
          <a:ext cx="8686800" cy="5694389"/>
        </p:xfrm>
        <a:graphic>
          <a:graphicData uri="http://schemas.openxmlformats.org/drawingml/2006/table">
            <a:tbl>
              <a:tblPr/>
              <a:tblGrid>
                <a:gridCol w="926715"/>
                <a:gridCol w="25400"/>
                <a:gridCol w="1562485"/>
                <a:gridCol w="914400"/>
                <a:gridCol w="990600"/>
                <a:gridCol w="1219200"/>
                <a:gridCol w="838200"/>
                <a:gridCol w="1219200"/>
                <a:gridCol w="990600"/>
              </a:tblGrid>
              <a:tr h="406400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Trait</a:t>
                      </a:r>
                    </a:p>
                  </a:txBody>
                  <a:tcPr marL="0" marR="0" marT="45360" marB="4680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latin typeface="Trebuchet MS" charset="0"/>
                        <a:cs typeface="Arial Unicode MS" charset="0"/>
                      </a:endParaRPr>
                    </a:p>
                  </a:txBody>
                  <a:tcPr marL="0" marR="0" marT="45360" marB="4680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Relative emphasis on traits in index (%)</a:t>
                      </a:r>
                    </a:p>
                  </a:txBody>
                  <a:tcPr marL="0" marR="0" marT="45360" marB="4680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charset="0"/>
                        <a:cs typeface="Arial Unicode MS" charset="0"/>
                      </a:endParaRPr>
                    </a:p>
                  </a:txBody>
                  <a:tcPr marL="0" marR="0" marT="45360" marB="4680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50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NM$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1994</a:t>
                      </a:r>
                    </a:p>
                  </a:txBody>
                  <a:tcPr marL="0" marR="0" marT="91080" marB="4680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NM$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2000</a:t>
                      </a:r>
                    </a:p>
                  </a:txBody>
                  <a:tcPr marL="0" marR="0" marT="910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NM$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2003</a:t>
                      </a:r>
                    </a:p>
                  </a:txBody>
                  <a:tcPr marL="0" marR="0" marT="910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NM$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2006</a:t>
                      </a:r>
                    </a:p>
                  </a:txBody>
                  <a:tcPr marL="0" marR="274320" marT="910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NM$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2010</a:t>
                      </a:r>
                    </a:p>
                  </a:txBody>
                  <a:tcPr marL="0" marR="0" marT="910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NM$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2014</a:t>
                      </a:r>
                    </a:p>
                  </a:txBody>
                  <a:tcPr marL="0" marR="0" marT="91080" marB="46800" horzOverflow="overflow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GM$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2014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rebuchet MS" charset="0"/>
                        <a:cs typeface="Arial Unicode MS" charset="0"/>
                      </a:endParaRPr>
                    </a:p>
                  </a:txBody>
                  <a:tcPr marL="0" marR="0" marT="91080" marB="46800" horzOverflow="overflow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Milk</a:t>
                      </a:r>
                    </a:p>
                  </a:txBody>
                  <a:tcPr marL="0" marR="0" marT="4536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rebuchet MS" charset="0"/>
                        <a:cs typeface="Arial Unicode MS" charset="0"/>
                      </a:endParaRPr>
                    </a:p>
                  </a:txBody>
                  <a:tcPr marL="0" marR="0" marT="4536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6</a:t>
                      </a:r>
                    </a:p>
                  </a:txBody>
                  <a:tcPr marL="0" marR="411480" marT="4536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5</a:t>
                      </a:r>
                    </a:p>
                  </a:txBody>
                  <a:tcPr marL="0" marR="155160" marT="4536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0</a:t>
                      </a:r>
                    </a:p>
                  </a:txBody>
                  <a:tcPr marL="0" marR="429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0</a:t>
                      </a:r>
                    </a:p>
                  </a:txBody>
                  <a:tcPr marL="0" marR="429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0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-1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-1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Fat</a:t>
                      </a:r>
                    </a:p>
                  </a:txBody>
                  <a:tcPr marL="0" marR="0" marT="4536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rebuchet MS" charset="0"/>
                        <a:cs typeface="Arial Unicode MS" charset="0"/>
                      </a:endParaRPr>
                    </a:p>
                  </a:txBody>
                  <a:tcPr marL="0" marR="0" marT="4536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25</a:t>
                      </a:r>
                    </a:p>
                  </a:txBody>
                  <a:tcPr marL="0" marR="411480" marT="4536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21</a:t>
                      </a:r>
                    </a:p>
                  </a:txBody>
                  <a:tcPr marL="0" marR="155160" marT="4536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22</a:t>
                      </a:r>
                    </a:p>
                  </a:txBody>
                  <a:tcPr marL="0" marR="429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23</a:t>
                      </a:r>
                    </a:p>
                  </a:txBody>
                  <a:tcPr marL="0" marR="429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19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22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20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Protein</a:t>
                      </a:r>
                    </a:p>
                  </a:txBody>
                  <a:tcPr marL="0" marR="0" marT="4536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rebuchet MS" charset="0"/>
                        <a:cs typeface="Arial Unicode MS" charset="0"/>
                      </a:endParaRPr>
                    </a:p>
                  </a:txBody>
                  <a:tcPr marL="0" marR="0" marT="4536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43</a:t>
                      </a:r>
                    </a:p>
                  </a:txBody>
                  <a:tcPr marL="0" marR="411480" marT="4536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36</a:t>
                      </a:r>
                    </a:p>
                  </a:txBody>
                  <a:tcPr marL="0" marR="155160" marT="4536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33</a:t>
                      </a:r>
                    </a:p>
                  </a:txBody>
                  <a:tcPr marL="0" marR="429480" marT="4536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23</a:t>
                      </a:r>
                    </a:p>
                  </a:txBody>
                  <a:tcPr marL="0" marR="429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16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20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18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PL</a:t>
                      </a:r>
                    </a:p>
                  </a:txBody>
                  <a:tcPr marL="0" marR="0" marT="4536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rebuchet MS" charset="0"/>
                        <a:cs typeface="Arial Unicode MS" charset="0"/>
                      </a:endParaRPr>
                    </a:p>
                  </a:txBody>
                  <a:tcPr marL="0" marR="0" marT="4536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20</a:t>
                      </a:r>
                    </a:p>
                  </a:txBody>
                  <a:tcPr marL="0" marR="411480" marT="4536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14</a:t>
                      </a:r>
                    </a:p>
                  </a:txBody>
                  <a:tcPr marL="0" marR="155160" marT="4536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11</a:t>
                      </a:r>
                    </a:p>
                  </a:txBody>
                  <a:tcPr marL="0" marR="429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17</a:t>
                      </a:r>
                    </a:p>
                  </a:txBody>
                  <a:tcPr marL="0" marR="429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22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19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10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0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SCS</a:t>
                      </a:r>
                    </a:p>
                  </a:txBody>
                  <a:tcPr marL="0" marR="0" marT="4536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rebuchet MS" charset="0"/>
                        <a:cs typeface="Arial Unicode MS" charset="0"/>
                      </a:endParaRPr>
                    </a:p>
                  </a:txBody>
                  <a:tcPr marL="0" marR="0" marT="4536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–6</a:t>
                      </a:r>
                    </a:p>
                  </a:txBody>
                  <a:tcPr marL="0" marR="411480" marT="4536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–9</a:t>
                      </a:r>
                    </a:p>
                  </a:txBody>
                  <a:tcPr marL="0" marR="155160" marT="4536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–9</a:t>
                      </a:r>
                    </a:p>
                  </a:txBody>
                  <a:tcPr marL="0" marR="429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–9</a:t>
                      </a:r>
                    </a:p>
                  </a:txBody>
                  <a:tcPr marL="0" marR="429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–10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–7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-6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UDC</a:t>
                      </a:r>
                    </a:p>
                  </a:txBody>
                  <a:tcPr marL="0" marR="0" marT="4536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       …</a:t>
                      </a:r>
                    </a:p>
                  </a:txBody>
                  <a:tcPr marL="0" marR="0" marT="4536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7</a:t>
                      </a:r>
                    </a:p>
                  </a:txBody>
                  <a:tcPr marL="0" marR="155160" marT="4536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7</a:t>
                      </a:r>
                    </a:p>
                  </a:txBody>
                  <a:tcPr marL="0" marR="429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6</a:t>
                      </a:r>
                    </a:p>
                  </a:txBody>
                  <a:tcPr marL="0" marR="429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7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8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8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FLC</a:t>
                      </a:r>
                    </a:p>
                  </a:txBody>
                  <a:tcPr marL="0" marR="0" marT="4536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       …</a:t>
                      </a:r>
                    </a:p>
                  </a:txBody>
                  <a:tcPr marL="0" marR="0" marT="4536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4</a:t>
                      </a:r>
                    </a:p>
                  </a:txBody>
                  <a:tcPr marL="0" marR="155160" marT="4536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4</a:t>
                      </a:r>
                    </a:p>
                  </a:txBody>
                  <a:tcPr marL="0" marR="429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3</a:t>
                      </a:r>
                    </a:p>
                  </a:txBody>
                  <a:tcPr marL="0" marR="429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4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3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3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BDC</a:t>
                      </a:r>
                    </a:p>
                  </a:txBody>
                  <a:tcPr marL="0" marR="0" marT="4536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       …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–4</a:t>
                      </a:r>
                    </a:p>
                  </a:txBody>
                  <a:tcPr marL="0" marR="15516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–3</a:t>
                      </a:r>
                    </a:p>
                  </a:txBody>
                  <a:tcPr marL="0" marR="429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–4</a:t>
                      </a:r>
                    </a:p>
                  </a:txBody>
                  <a:tcPr marL="0" marR="429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–6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–5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-4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DPR</a:t>
                      </a:r>
                    </a:p>
                  </a:txBody>
                  <a:tcPr marL="0" marR="0" marT="4536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       …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     …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7</a:t>
                      </a:r>
                    </a:p>
                  </a:txBody>
                  <a:tcPr marL="0" marR="429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9</a:t>
                      </a:r>
                    </a:p>
                  </a:txBody>
                  <a:tcPr marL="0" marR="429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11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7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19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HCR</a:t>
                      </a:r>
                    </a:p>
                  </a:txBody>
                  <a:tcPr marL="0" marR="0" marT="4536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       …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     …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429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     …</a:t>
                      </a:r>
                    </a:p>
                  </a:txBody>
                  <a:tcPr marL="0" marR="27432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2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3</a:t>
                      </a:r>
                    </a:p>
                  </a:txBody>
                  <a:tcPr marL="0" marR="182880" marT="45360" marB="0" horzOverflow="overflow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CCR</a:t>
                      </a:r>
                    </a:p>
                  </a:txBody>
                  <a:tcPr marL="0" marR="0" marT="4536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       …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     …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429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     …</a:t>
                      </a:r>
                    </a:p>
                  </a:txBody>
                  <a:tcPr marL="0" marR="27432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    …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         1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      5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CA$</a:t>
                      </a:r>
                    </a:p>
                  </a:txBody>
                  <a:tcPr marL="0" marR="0" marT="4536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       …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  4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6</a:t>
                      </a:r>
                    </a:p>
                  </a:txBody>
                  <a:tcPr marL="0" marR="42948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       5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         5  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1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rebuchet MS" charset="0"/>
                          <a:cs typeface="Arial Unicode MS" charset="0"/>
                        </a:rPr>
                        <a:t>      5</a:t>
                      </a:r>
                    </a:p>
                  </a:txBody>
                  <a:tcPr marL="0" marR="0" marT="45360" marB="0" horzOverflow="overflow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264" name="Text Box 120"/>
          <p:cNvSpPr txBox="1">
            <a:spLocks noChangeArrowheads="1"/>
          </p:cNvSpPr>
          <p:nvPr/>
        </p:nvSpPr>
        <p:spPr bwMode="auto">
          <a:xfrm>
            <a:off x="152400" y="98425"/>
            <a:ext cx="8626475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1" dirty="0" smtClean="0">
                <a:solidFill>
                  <a:srgbClr val="FFFF00"/>
                </a:solidFill>
                <a:latin typeface="Trebuchet MS" charset="0"/>
              </a:rPr>
              <a:t>Our focus has changed over time</a:t>
            </a:r>
            <a:endParaRPr lang="en-GB" sz="3600" b="1" dirty="0">
              <a:solidFill>
                <a:srgbClr val="FFFF00"/>
              </a:solidFill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5623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152400" y="98425"/>
            <a:ext cx="8836025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1" dirty="0">
                <a:solidFill>
                  <a:srgbClr val="FFFF00"/>
                </a:solidFill>
                <a:latin typeface="Trebuchet MS" charset="0"/>
              </a:rPr>
              <a:t>New phenotypes should add information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665604"/>
              </p:ext>
            </p:extLst>
          </p:nvPr>
        </p:nvGraphicFramePr>
        <p:xfrm>
          <a:off x="1600200" y="990600"/>
          <a:ext cx="6096000" cy="449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2286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  <a:tr h="2209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731373" y="5410200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low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50773" y="5410200"/>
            <a:ext cx="834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high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716092" y="5791200"/>
            <a:ext cx="36905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Genetic correlation with 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existing traits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1020554" y="4232781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low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952275" y="2015059"/>
            <a:ext cx="834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high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956080" y="2930530"/>
            <a:ext cx="35195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Phenotypic correlation</a:t>
            </a:r>
          </a:p>
          <a:p>
            <a:pPr algn="ctr"/>
            <a:r>
              <a:rPr lang="en-US" b="1" dirty="0" smtClean="0">
                <a:solidFill>
                  <a:srgbClr val="FFFF00"/>
                </a:solidFill>
              </a:rPr>
              <a:t>with existing traits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11924" y="1525110"/>
            <a:ext cx="283548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Novel phenotypes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include some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new information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03043" y="3733800"/>
            <a:ext cx="283548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Novel phenotypes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include much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new information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57875" y="3733800"/>
            <a:ext cx="283548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Novel phenotypes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contain </a:t>
            </a:r>
            <a:r>
              <a:rPr lang="en-US" b="1" dirty="0" smtClean="0">
                <a:solidFill>
                  <a:schemeClr val="tx1"/>
                </a:solidFill>
              </a:rPr>
              <a:t>some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new information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42162" y="1525110"/>
            <a:ext cx="283548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Novel phenotypes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contain </a:t>
            </a:r>
            <a:r>
              <a:rPr lang="en-US" b="1" dirty="0" smtClean="0">
                <a:solidFill>
                  <a:schemeClr val="tx1"/>
                </a:solidFill>
              </a:rPr>
              <a:t>little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new information</a:t>
            </a:r>
          </a:p>
        </p:txBody>
      </p:sp>
    </p:spTree>
    <p:extLst>
      <p:ext uri="{BB962C8B-B14F-4D97-AF65-F5344CB8AC3E}">
        <p14:creationId xmlns:p14="http://schemas.microsoft.com/office/powerpoint/2010/main" val="370699400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152400" y="98425"/>
            <a:ext cx="8836025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1" dirty="0" smtClean="0">
                <a:solidFill>
                  <a:srgbClr val="FFFF00"/>
                </a:solidFill>
                <a:latin typeface="Trebuchet MS" charset="0"/>
              </a:rPr>
              <a:t>What do current phenotypes look like?</a:t>
            </a:r>
            <a:endParaRPr lang="en-GB" sz="3600" b="1" dirty="0">
              <a:solidFill>
                <a:srgbClr val="FFFF00"/>
              </a:solidFill>
              <a:latin typeface="Trebuchet MS" charset="0"/>
            </a:endParaRP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457200" y="1276446"/>
            <a:ext cx="8153400" cy="51685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273050" indent="-273050">
              <a:lnSpc>
                <a:spcPct val="100000"/>
              </a:lnSpc>
              <a:spcBef>
                <a:spcPts val="1588"/>
              </a:spcBef>
              <a:spcAft>
                <a:spcPts val="1438"/>
              </a:spcAft>
              <a:buClr>
                <a:srgbClr val="00FF00"/>
              </a:buClr>
              <a:buSzPct val="45000"/>
              <a:buFont typeface="Wingdings" charset="2"/>
              <a:buChar char=""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r>
              <a:rPr lang="en-GB" sz="3200" b="1" dirty="0" smtClean="0">
                <a:latin typeface="Trebuchet MS" charset="0"/>
              </a:rPr>
              <a:t>Low-dimensionality</a:t>
            </a:r>
          </a:p>
          <a:p>
            <a:pPr marL="1016000" lvl="1" indent="-273050">
              <a:spcBef>
                <a:spcPts val="0"/>
              </a:spcBef>
              <a:spcAft>
                <a:spcPts val="1200"/>
              </a:spcAft>
              <a:buClr>
                <a:srgbClr val="00FF00"/>
              </a:buClr>
              <a:buSzPct val="45000"/>
              <a:buFont typeface="Wingdings" charset="2"/>
              <a:buChar char=""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r>
              <a:rPr lang="en-GB" sz="2800" b="1" dirty="0" smtClean="0">
                <a:latin typeface="Trebuchet MS" charset="0"/>
              </a:rPr>
              <a:t>Usually </a:t>
            </a:r>
            <a:r>
              <a:rPr lang="en-GB" sz="2800" b="1" dirty="0" smtClean="0">
                <a:solidFill>
                  <a:srgbClr val="FFFF00"/>
                </a:solidFill>
                <a:latin typeface="Trebuchet MS" charset="0"/>
              </a:rPr>
              <a:t>few</a:t>
            </a:r>
            <a:r>
              <a:rPr lang="en-GB" sz="2800" b="1" dirty="0" smtClean="0">
                <a:latin typeface="Trebuchet MS" charset="0"/>
              </a:rPr>
              <a:t> observations per lactation</a:t>
            </a:r>
          </a:p>
          <a:p>
            <a:pPr marL="1016000" lvl="1" indent="-273050">
              <a:spcBef>
                <a:spcPts val="0"/>
              </a:spcBef>
              <a:spcAft>
                <a:spcPts val="1200"/>
              </a:spcAft>
              <a:buClr>
                <a:srgbClr val="00FF00"/>
              </a:buClr>
              <a:buSzPct val="45000"/>
              <a:buFont typeface="Wingdings" charset="2"/>
              <a:buChar char=""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r>
              <a:rPr lang="en-GB" sz="2800" b="1" dirty="0" smtClean="0">
                <a:latin typeface="Trebuchet MS" charset="0"/>
              </a:rPr>
              <a:t>Close </a:t>
            </a:r>
            <a:r>
              <a:rPr lang="en-GB" sz="2800" b="1" dirty="0" smtClean="0">
                <a:solidFill>
                  <a:srgbClr val="FFFF00"/>
                </a:solidFill>
                <a:latin typeface="Trebuchet MS" charset="0"/>
              </a:rPr>
              <a:t>correspondence</a:t>
            </a:r>
            <a:r>
              <a:rPr lang="en-GB" sz="2800" b="1" dirty="0" smtClean="0">
                <a:latin typeface="Trebuchet MS" charset="0"/>
              </a:rPr>
              <a:t> of phenotypes with values measured</a:t>
            </a:r>
          </a:p>
          <a:p>
            <a:pPr marL="1016000" lvl="1" indent="-273050">
              <a:spcBef>
                <a:spcPts val="0"/>
              </a:spcBef>
              <a:spcAft>
                <a:spcPts val="1200"/>
              </a:spcAft>
              <a:buClr>
                <a:srgbClr val="00FF00"/>
              </a:buClr>
              <a:buSzPct val="45000"/>
              <a:buFont typeface="Wingdings" charset="2"/>
              <a:buChar char=""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r>
              <a:rPr lang="en-GB" sz="2800" b="1" dirty="0" smtClean="0">
                <a:latin typeface="Trebuchet MS" charset="0"/>
              </a:rPr>
              <a:t>Easy </a:t>
            </a:r>
            <a:r>
              <a:rPr lang="en-GB" sz="2800" b="1" dirty="0" smtClean="0">
                <a:solidFill>
                  <a:srgbClr val="FFFF00"/>
                </a:solidFill>
                <a:latin typeface="Trebuchet MS" charset="0"/>
              </a:rPr>
              <a:t>transmission</a:t>
            </a:r>
            <a:r>
              <a:rPr lang="en-GB" sz="2800" b="1" dirty="0" smtClean="0">
                <a:latin typeface="Trebuchet MS" charset="0"/>
              </a:rPr>
              <a:t> and </a:t>
            </a:r>
            <a:r>
              <a:rPr lang="en-GB" sz="2800" b="1" dirty="0" smtClean="0">
                <a:solidFill>
                  <a:srgbClr val="FFFF00"/>
                </a:solidFill>
                <a:latin typeface="Trebuchet MS" charset="0"/>
              </a:rPr>
              <a:t>storage</a:t>
            </a:r>
          </a:p>
          <a:p>
            <a:pPr lvl="1" indent="0">
              <a:spcBef>
                <a:spcPts val="0"/>
              </a:spcBef>
              <a:spcAft>
                <a:spcPts val="1200"/>
              </a:spcAft>
              <a:buClr>
                <a:srgbClr val="00FF00"/>
              </a:buClr>
              <a:buSzPct val="45000"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endParaRPr lang="en-GB" sz="2800" b="1" dirty="0">
              <a:latin typeface="Trebuchet MS" charset="0"/>
            </a:endParaRPr>
          </a:p>
          <a:p>
            <a:pPr lvl="1" indent="0">
              <a:spcBef>
                <a:spcPts val="0"/>
              </a:spcBef>
              <a:spcAft>
                <a:spcPts val="1200"/>
              </a:spcAft>
              <a:buClr>
                <a:srgbClr val="00FF00"/>
              </a:buClr>
              <a:buSzPct val="45000"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endParaRPr lang="en-GB" sz="2800" b="1" dirty="0" smtClean="0">
              <a:latin typeface="Trebuchet MS" charset="0"/>
            </a:endParaRPr>
          </a:p>
        </p:txBody>
      </p:sp>
      <p:pic>
        <p:nvPicPr>
          <p:cNvPr id="4" name="Picture 3" descr="Screen Shot 2014-05-14 at 8.26.32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1" r="20912" b="63846"/>
          <a:stretch/>
        </p:blipFill>
        <p:spPr>
          <a:xfrm>
            <a:off x="104634" y="4467369"/>
            <a:ext cx="8915400" cy="168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536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338689"/>
            <a:ext cx="4572000" cy="15152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3810000"/>
            <a:ext cx="2743200" cy="2743200"/>
          </a:xfrm>
          <a:prstGeom prst="rect">
            <a:avLst/>
          </a:prstGeom>
        </p:spPr>
      </p:pic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all have our favorite technologies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4940808"/>
            <a:ext cx="2743200" cy="15361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058334"/>
            <a:ext cx="3013364" cy="22282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200" y="1086556"/>
            <a:ext cx="2743200" cy="2057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0711" y="1063979"/>
            <a:ext cx="2743200" cy="20547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t="11717"/>
          <a:stretch/>
        </p:blipFill>
        <p:spPr>
          <a:xfrm>
            <a:off x="3200400" y="4932822"/>
            <a:ext cx="2743200" cy="162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057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new phenotypes look like?</a:t>
            </a:r>
            <a:endParaRPr lang="en-US" dirty="0"/>
          </a:p>
        </p:txBody>
      </p:sp>
      <p:pic>
        <p:nvPicPr>
          <p:cNvPr id="4" name="Picture 3" descr="Screen Shot 2014-05-13 at 9.28.46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00"/>
          <a:stretch/>
        </p:blipFill>
        <p:spPr>
          <a:xfrm>
            <a:off x="102843" y="4419600"/>
            <a:ext cx="8915400" cy="2116282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33400" y="1219200"/>
            <a:ext cx="8153400" cy="51685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273050" indent="-273050">
              <a:spcBef>
                <a:spcPts val="0"/>
              </a:spcBef>
              <a:spcAft>
                <a:spcPts val="1200"/>
              </a:spcAft>
              <a:buClr>
                <a:srgbClr val="00FF00"/>
              </a:buClr>
              <a:buSzPct val="45000"/>
              <a:buFont typeface="Wingdings" charset="2"/>
              <a:buChar char=""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r>
              <a:rPr lang="en-GB" sz="2800" b="1" dirty="0" smtClean="0">
                <a:latin typeface="Trebuchet MS" charset="0"/>
              </a:rPr>
              <a:t>High dimensionality</a:t>
            </a:r>
          </a:p>
          <a:p>
            <a:pPr marL="1016000" lvl="1" indent="-273050">
              <a:spcBef>
                <a:spcPts val="0"/>
              </a:spcBef>
              <a:spcAft>
                <a:spcPts val="1200"/>
              </a:spcAft>
              <a:buClr>
                <a:srgbClr val="00FF00"/>
              </a:buClr>
              <a:buSzPct val="45000"/>
              <a:buFont typeface="Wingdings" charset="2"/>
              <a:buChar char=""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r>
              <a:rPr lang="en-GB" sz="2800" b="1" dirty="0" smtClean="0">
                <a:latin typeface="Trebuchet MS" charset="0"/>
              </a:rPr>
              <a:t>Ex.: MIR produces </a:t>
            </a:r>
            <a:r>
              <a:rPr lang="en-GB" sz="2800" b="1" dirty="0" smtClean="0">
                <a:solidFill>
                  <a:srgbClr val="FFFF00"/>
                </a:solidFill>
                <a:latin typeface="Trebuchet MS" charset="0"/>
              </a:rPr>
              <a:t>1,060</a:t>
            </a:r>
            <a:r>
              <a:rPr lang="en-GB" sz="2800" b="1" dirty="0" smtClean="0">
                <a:latin typeface="Trebuchet MS" charset="0"/>
              </a:rPr>
              <a:t> points/obs.</a:t>
            </a:r>
          </a:p>
          <a:p>
            <a:pPr marL="1016000" lvl="1" indent="-273050">
              <a:spcBef>
                <a:spcPts val="0"/>
              </a:spcBef>
              <a:spcAft>
                <a:spcPts val="1200"/>
              </a:spcAft>
              <a:buClr>
                <a:srgbClr val="00FF00"/>
              </a:buClr>
              <a:buSzPct val="45000"/>
              <a:buFont typeface="Wingdings" charset="2"/>
              <a:buChar char=""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r>
              <a:rPr lang="en-GB" sz="2800" b="1" dirty="0" smtClean="0">
                <a:solidFill>
                  <a:srgbClr val="FFFF00"/>
                </a:solidFill>
                <a:latin typeface="Trebuchet MS" charset="0"/>
              </a:rPr>
              <a:t>Disconnect</a:t>
            </a:r>
            <a:r>
              <a:rPr lang="en-GB" sz="2800" b="1" dirty="0" smtClean="0">
                <a:latin typeface="Trebuchet MS" charset="0"/>
              </a:rPr>
              <a:t> between phenotype and measurement</a:t>
            </a:r>
          </a:p>
          <a:p>
            <a:pPr marL="1016000" lvl="1" indent="-273050">
              <a:spcBef>
                <a:spcPts val="0"/>
              </a:spcBef>
              <a:spcAft>
                <a:spcPts val="1200"/>
              </a:spcAft>
              <a:buClr>
                <a:srgbClr val="00FF00"/>
              </a:buClr>
              <a:buSzPct val="45000"/>
              <a:buFont typeface="Wingdings" charset="2"/>
              <a:buChar char=""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r>
              <a:rPr lang="en-GB" sz="2800" b="1" dirty="0" smtClean="0">
                <a:solidFill>
                  <a:srgbClr val="FFFF00"/>
                </a:solidFill>
                <a:latin typeface="Trebuchet MS" charset="0"/>
              </a:rPr>
              <a:t>More resources </a:t>
            </a:r>
            <a:r>
              <a:rPr lang="en-GB" sz="2800" b="1" dirty="0" smtClean="0">
                <a:latin typeface="Trebuchet MS" charset="0"/>
              </a:rPr>
              <a:t>needed for transmission, storage, and analysis</a:t>
            </a:r>
          </a:p>
        </p:txBody>
      </p:sp>
    </p:spTree>
    <p:extLst>
      <p:ext uri="{BB962C8B-B14F-4D97-AF65-F5344CB8AC3E}">
        <p14:creationId xmlns:p14="http://schemas.microsoft.com/office/powerpoint/2010/main" val="1141896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2148613"/>
              </p:ext>
            </p:extLst>
          </p:nvPr>
        </p:nvGraphicFramePr>
        <p:xfrm>
          <a:off x="200529" y="1143000"/>
          <a:ext cx="8742944" cy="41961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0071"/>
                <a:gridCol w="1066800"/>
                <a:gridCol w="1905000"/>
                <a:gridCol w="2895600"/>
                <a:gridCol w="228600"/>
                <a:gridCol w="1856873"/>
              </a:tblGrid>
              <a:tr h="340452">
                <a:tc>
                  <a:txBody>
                    <a:bodyPr/>
                    <a:lstStyle/>
                    <a:p>
                      <a:r>
                        <a:rPr lang="en-US" sz="1800" b="1" baseline="0" dirty="0" smtClean="0">
                          <a:solidFill>
                            <a:srgbClr val="00FF00"/>
                          </a:solidFill>
                          <a:latin typeface="Trebuchet MS"/>
                          <a:cs typeface="Trebuchet MS"/>
                        </a:rPr>
                        <a:t>Name</a:t>
                      </a:r>
                      <a:endParaRPr lang="en-US" sz="1800" b="1" baseline="0" dirty="0">
                        <a:solidFill>
                          <a:srgbClr val="00FF00"/>
                        </a:solidFill>
                        <a:latin typeface="Trebuchet MS"/>
                        <a:cs typeface="Trebuchet M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 smtClean="0">
                          <a:solidFill>
                            <a:srgbClr val="00FF00"/>
                          </a:solidFill>
                          <a:latin typeface="Trebuchet MS"/>
                          <a:cs typeface="Trebuchet MS"/>
                        </a:rPr>
                        <a:t>Chrome</a:t>
                      </a:r>
                      <a:endParaRPr lang="en-US" sz="1800" b="1" baseline="0" dirty="0">
                        <a:solidFill>
                          <a:srgbClr val="00FF00"/>
                        </a:solidFill>
                        <a:latin typeface="Trebuchet MS"/>
                        <a:cs typeface="Trebuchet M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 smtClean="0">
                          <a:solidFill>
                            <a:srgbClr val="00FF00"/>
                          </a:solidFill>
                          <a:latin typeface="Trebuchet MS"/>
                          <a:cs typeface="Trebuchet MS"/>
                        </a:rPr>
                        <a:t>Location (Mbp)</a:t>
                      </a:r>
                      <a:endParaRPr lang="en-US" sz="1800" b="1" baseline="0" dirty="0">
                        <a:solidFill>
                          <a:srgbClr val="00FF00"/>
                        </a:solidFill>
                        <a:latin typeface="Trebuchet MS"/>
                        <a:cs typeface="Trebuchet M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 err="1" smtClean="0">
                          <a:solidFill>
                            <a:srgbClr val="00FF00"/>
                          </a:solidFill>
                          <a:latin typeface="Trebuchet MS"/>
                          <a:cs typeface="Trebuchet MS"/>
                        </a:rPr>
                        <a:t>Freq</a:t>
                      </a:r>
                      <a:r>
                        <a:rPr lang="en-US" sz="1800" b="1" baseline="0" dirty="0" smtClean="0">
                          <a:solidFill>
                            <a:srgbClr val="00FF00"/>
                          </a:solidFill>
                          <a:latin typeface="Trebuchet MS"/>
                          <a:cs typeface="Trebuchet MS"/>
                        </a:rPr>
                        <a:t> of minor haplotype</a:t>
                      </a:r>
                      <a:endParaRPr lang="en-US" sz="1800" b="1" baseline="0" dirty="0">
                        <a:solidFill>
                          <a:srgbClr val="00FF00"/>
                        </a:solidFill>
                        <a:latin typeface="Trebuchet MS"/>
                        <a:cs typeface="Trebuchet M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baseline="0" dirty="0">
                        <a:solidFill>
                          <a:srgbClr val="00FF00"/>
                        </a:solidFill>
                        <a:latin typeface="Trebuchet MS"/>
                        <a:cs typeface="Trebuchet M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 smtClean="0">
                          <a:solidFill>
                            <a:srgbClr val="00FF00"/>
                          </a:solidFill>
                          <a:latin typeface="Trebuchet MS"/>
                          <a:cs typeface="Trebuchet MS"/>
                        </a:rPr>
                        <a:t>Gene Name</a:t>
                      </a:r>
                      <a:endParaRPr lang="en-US" sz="1800" b="1" baseline="0" dirty="0">
                        <a:solidFill>
                          <a:srgbClr val="00FF00"/>
                        </a:solidFill>
                        <a:latin typeface="Trebuchet MS"/>
                        <a:cs typeface="Trebuchet M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004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HH1</a:t>
                      </a:r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</a:t>
                      </a:r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63.15</a:t>
                      </a:r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1.92</a:t>
                      </a:r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i="1" dirty="0" smtClean="0">
                          <a:solidFill>
                            <a:srgbClr val="FFFF00"/>
                          </a:solidFill>
                          <a:latin typeface="Trebuchet MS"/>
                          <a:cs typeface="Trebuchet MS"/>
                        </a:rPr>
                        <a:t>APAF1</a:t>
                      </a:r>
                      <a:endParaRPr lang="en-US" sz="1800" b="1" i="1" dirty="0">
                        <a:solidFill>
                          <a:srgbClr val="FFFF00"/>
                        </a:solidFill>
                        <a:latin typeface="Trebuchet MS"/>
                        <a:cs typeface="Trebuchet MS"/>
                      </a:endParaRPr>
                    </a:p>
                  </a:txBody>
                  <a:tcP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6255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HH2</a:t>
                      </a:r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94.8</a:t>
                      </a:r>
                      <a:r>
                        <a:rPr lang="en-US" sz="1800" b="1" baseline="0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to </a:t>
                      </a:r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96.6</a:t>
                      </a:r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1.66</a:t>
                      </a:r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unknown</a:t>
                      </a:r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</a:tr>
              <a:tr h="364309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HH3</a:t>
                      </a:r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8</a:t>
                      </a:r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95.41</a:t>
                      </a:r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2.95</a:t>
                      </a:r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1" dirty="0" smtClean="0">
                          <a:solidFill>
                            <a:srgbClr val="FFFF00"/>
                          </a:solidFill>
                          <a:latin typeface="Trebuchet MS"/>
                          <a:cs typeface="Trebuchet MS"/>
                        </a:rPr>
                        <a:t>SMC2</a:t>
                      </a:r>
                      <a:endParaRPr lang="en-US" sz="1800" b="1" i="1" dirty="0">
                        <a:solidFill>
                          <a:srgbClr val="FFFF00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</a:tr>
              <a:tr h="396332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HH4</a:t>
                      </a:r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</a:t>
                      </a:r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1.27</a:t>
                      </a:r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0.37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 smtClean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1" dirty="0" smtClean="0">
                          <a:solidFill>
                            <a:srgbClr val="FFFF00"/>
                          </a:solidFill>
                          <a:latin typeface="Trebuchet MS"/>
                          <a:cs typeface="Trebuchet MS"/>
                        </a:rPr>
                        <a:t>GART</a:t>
                      </a:r>
                      <a:endParaRPr lang="en-US" sz="1800" b="1" i="1" dirty="0">
                        <a:solidFill>
                          <a:srgbClr val="FFFF00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HH5</a:t>
                      </a:r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9</a:t>
                      </a:r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92</a:t>
                      </a:r>
                      <a:r>
                        <a:rPr lang="en-US" sz="1800" b="1" baseline="0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to </a:t>
                      </a:r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94</a:t>
                      </a:r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2.22</a:t>
                      </a:r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unknown</a:t>
                      </a:r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</a:tr>
              <a:tr h="34211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FF00"/>
                          </a:solidFill>
                          <a:latin typeface="Trebuchet MS"/>
                          <a:cs typeface="Trebuchet MS"/>
                        </a:rPr>
                        <a:t>JH1</a:t>
                      </a:r>
                      <a:endParaRPr lang="en-US" sz="1800" b="1" dirty="0">
                        <a:solidFill>
                          <a:srgbClr val="00FF00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</a:t>
                      </a:r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15.70</a:t>
                      </a:r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12.10</a:t>
                      </a:r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1" dirty="0" smtClean="0">
                          <a:solidFill>
                            <a:srgbClr val="FFFF00"/>
                          </a:solidFill>
                          <a:latin typeface="Trebuchet MS"/>
                          <a:cs typeface="Trebuchet MS"/>
                        </a:rPr>
                        <a:t>CWC15</a:t>
                      </a:r>
                      <a:endParaRPr lang="en-US" sz="1800" b="1" i="1" dirty="0">
                        <a:solidFill>
                          <a:srgbClr val="FFFF00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</a:tr>
              <a:tr h="3421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00FF00"/>
                          </a:solidFill>
                          <a:latin typeface="+mn-lt"/>
                          <a:cs typeface="Trebuchet MS"/>
                        </a:rPr>
                        <a:t>JH2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26</a:t>
                      </a:r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8.81 to 9.41</a:t>
                      </a:r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1.3</a:t>
                      </a:r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+mn-lt"/>
                          <a:cs typeface="Trebuchet MS"/>
                        </a:rPr>
                        <a:t>unknown</a:t>
                      </a:r>
                    </a:p>
                  </a:txBody>
                  <a:tcPr/>
                </a:tc>
              </a:tr>
              <a:tr h="357351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6600"/>
                          </a:solidFill>
                          <a:latin typeface="Trebuchet MS"/>
                          <a:cs typeface="Trebuchet MS"/>
                        </a:rPr>
                        <a:t>BH1</a:t>
                      </a:r>
                      <a:endParaRPr lang="en-US" sz="1800" b="1" dirty="0">
                        <a:solidFill>
                          <a:srgbClr val="FF6600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7</a:t>
                      </a:r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42.8</a:t>
                      </a:r>
                      <a:r>
                        <a:rPr lang="en-US" sz="1800" b="1" baseline="0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to </a:t>
                      </a:r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47.0</a:t>
                      </a:r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6.67</a:t>
                      </a:r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unknown</a:t>
                      </a:r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6600"/>
                          </a:solidFill>
                          <a:latin typeface="Trebuchet MS"/>
                          <a:cs typeface="Trebuchet MS"/>
                        </a:rPr>
                        <a:t>BH2</a:t>
                      </a:r>
                      <a:endParaRPr lang="en-US" sz="1800" b="1" dirty="0">
                        <a:solidFill>
                          <a:srgbClr val="FF6600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19</a:t>
                      </a:r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10.6</a:t>
                      </a:r>
                      <a:r>
                        <a:rPr lang="en-US" sz="1800" b="1" baseline="0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 to </a:t>
                      </a:r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11.7</a:t>
                      </a:r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7.78</a:t>
                      </a:r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unknown</a:t>
                      </a:r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/>
                </a:tc>
              </a:tr>
              <a:tr h="477185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FF00"/>
                          </a:solidFill>
                          <a:latin typeface="Trebuchet MS"/>
                          <a:cs typeface="Trebuchet MS"/>
                        </a:rPr>
                        <a:t>AH1</a:t>
                      </a:r>
                      <a:endParaRPr lang="en-US" sz="1800" b="1" dirty="0">
                        <a:solidFill>
                          <a:srgbClr val="FFFF00"/>
                        </a:solidFill>
                        <a:latin typeface="Trebuchet MS"/>
                        <a:cs typeface="Trebuchet MS"/>
                      </a:endParaRPr>
                    </a:p>
                  </a:txBody>
                  <a:tcPr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17</a:t>
                      </a:r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65.92</a:t>
                      </a:r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13.0</a:t>
                      </a:r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i="1" dirty="0" smtClean="0">
                          <a:solidFill>
                            <a:srgbClr val="FFFF00"/>
                          </a:solidFill>
                          <a:latin typeface="Trebuchet MS"/>
                          <a:cs typeface="Trebuchet MS"/>
                        </a:rPr>
                        <a:t>UBE3B</a:t>
                      </a:r>
                      <a:endParaRPr lang="en-US" sz="1800" b="1" i="1" dirty="0">
                        <a:solidFill>
                          <a:srgbClr val="FFFF00"/>
                        </a:solidFill>
                        <a:latin typeface="Trebuchet MS"/>
                        <a:cs typeface="Trebuchet MS"/>
                      </a:endParaRPr>
                    </a:p>
                  </a:txBody>
                  <a:tcPr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20650"/>
            <a:ext cx="8836025" cy="641350"/>
          </a:xfrm>
        </p:spPr>
        <p:txBody>
          <a:bodyPr/>
          <a:lstStyle/>
          <a:p>
            <a:r>
              <a:rPr lang="en-US" dirty="0" smtClean="0"/>
              <a:t>Phenotypes may come from genotypes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2400" y="5334000"/>
            <a:ext cx="8236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FF"/>
                </a:solidFill>
              </a:rPr>
              <a:t>For a </a:t>
            </a:r>
            <a:r>
              <a:rPr lang="en-US" sz="1400" b="1" dirty="0">
                <a:solidFill>
                  <a:srgbClr val="FFFFFF"/>
                </a:solidFill>
              </a:rPr>
              <a:t>complete list, </a:t>
            </a:r>
            <a:r>
              <a:rPr lang="en-US" sz="1400" b="1" dirty="0" smtClean="0">
                <a:solidFill>
                  <a:srgbClr val="FFFFFF"/>
                </a:solidFill>
              </a:rPr>
              <a:t>see: </a:t>
            </a:r>
            <a:r>
              <a:rPr lang="en-US" sz="1400" b="1" dirty="0" smtClean="0">
                <a:solidFill>
                  <a:srgbClr val="FFFFFF"/>
                </a:solidFill>
                <a:hlinkClick r:id="rId2"/>
              </a:rPr>
              <a:t>http</a:t>
            </a:r>
            <a:r>
              <a:rPr lang="en-US" sz="1400" b="1" dirty="0">
                <a:solidFill>
                  <a:srgbClr val="FFFFFF"/>
                </a:solidFill>
                <a:hlinkClick r:id="rId2"/>
              </a:rPr>
              <a:t>://aipl.arsusda.gov/reference/recessive_haplotypes_ARR-G3.</a:t>
            </a:r>
            <a:r>
              <a:rPr lang="en-US" sz="1400" b="1" dirty="0" smtClean="0">
                <a:solidFill>
                  <a:srgbClr val="FFFFFF"/>
                </a:solidFill>
                <a:hlinkClick r:id="rId2"/>
              </a:rPr>
              <a:t>html</a:t>
            </a:r>
            <a:r>
              <a:rPr lang="en-US" sz="1400" b="1" dirty="0" smtClean="0">
                <a:solidFill>
                  <a:srgbClr val="FFFFFF"/>
                </a:solidFill>
              </a:rPr>
              <a:t>.</a:t>
            </a:r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395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5238"/>
            <a:ext cx="8839200" cy="584775"/>
          </a:xfrm>
        </p:spPr>
        <p:txBody>
          <a:bodyPr/>
          <a:lstStyle/>
          <a:p>
            <a:r>
              <a:rPr lang="en-US" dirty="0" smtClean="0"/>
              <a:t>Genotypes in the national database</a:t>
            </a:r>
            <a:endParaRPr lang="en-US" dirty="0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931075"/>
              </p:ext>
            </p:extLst>
          </p:nvPr>
        </p:nvGraphicFramePr>
        <p:xfrm>
          <a:off x="228600" y="1066800"/>
          <a:ext cx="86868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654689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152400" y="182563"/>
            <a:ext cx="8688387" cy="554037"/>
          </a:xfrm>
        </p:spPr>
        <p:txBody>
          <a:bodyPr/>
          <a:lstStyle/>
          <a:p>
            <a:r>
              <a:rPr lang="en-US" dirty="0" smtClean="0"/>
              <a:t>Genotyped ancestors, actual bull</a:t>
            </a:r>
            <a:r>
              <a:rPr lang="en-US" sz="1200" dirty="0" smtClean="0">
                <a:solidFill>
                  <a:srgbClr val="00FF00"/>
                </a:solidFill>
              </a:rPr>
              <a:t>(HOUSA73431994)</a:t>
            </a:r>
          </a:p>
        </p:txBody>
      </p:sp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1066800" y="714022"/>
            <a:ext cx="4267200" cy="618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/>
              <a:t>					</a:t>
            </a:r>
            <a:r>
              <a:rPr lang="en-US" sz="1200" b="1" dirty="0"/>
              <a:t>777K		</a:t>
            </a:r>
            <a:r>
              <a:rPr lang="en-US" sz="1200" b="1" dirty="0" err="1"/>
              <a:t>777K</a:t>
            </a:r>
            <a:endParaRPr lang="en-US" sz="1200" b="1" dirty="0"/>
          </a:p>
          <a:p>
            <a:r>
              <a:rPr lang="en-US" sz="1200" b="1" dirty="0"/>
              <a:t>			        50K			</a:t>
            </a:r>
            <a:r>
              <a:rPr lang="en-US" sz="1200" b="1" dirty="0" smtClean="0"/>
              <a:t>- </a:t>
            </a:r>
            <a:r>
              <a:rPr lang="en-US" sz="1200" b="1" dirty="0"/>
              <a:t>- -</a:t>
            </a:r>
          </a:p>
          <a:p>
            <a:r>
              <a:rPr lang="en-US" sz="1200" b="1" dirty="0"/>
              <a:t>					50K		</a:t>
            </a:r>
            <a:r>
              <a:rPr lang="en-US" sz="1200" b="1" dirty="0" err="1"/>
              <a:t>50K</a:t>
            </a:r>
            <a:endParaRPr lang="en-US" sz="1200" b="1" dirty="0"/>
          </a:p>
          <a:p>
            <a:r>
              <a:rPr lang="en-US" sz="1200" b="1" dirty="0"/>
              <a:t>		50K					</a:t>
            </a:r>
            <a:r>
              <a:rPr lang="en-US" sz="1200" b="1" dirty="0" err="1"/>
              <a:t>50K</a:t>
            </a:r>
            <a:endParaRPr lang="en-US" sz="1200" b="1" dirty="0"/>
          </a:p>
          <a:p>
            <a:r>
              <a:rPr lang="en-US" sz="1200" b="1" dirty="0"/>
              <a:t>					777K		</a:t>
            </a:r>
            <a:r>
              <a:rPr lang="en-US" sz="1200" b="1" dirty="0" err="1"/>
              <a:t>777K</a:t>
            </a:r>
            <a:endParaRPr lang="en-US" sz="1200" b="1" dirty="0"/>
          </a:p>
          <a:p>
            <a:r>
              <a:rPr lang="en-US" sz="1200" b="1" dirty="0"/>
              <a:t>			        50K			</a:t>
            </a:r>
            <a:r>
              <a:rPr lang="en-US" sz="1200" b="1" dirty="0" smtClean="0"/>
              <a:t>- </a:t>
            </a:r>
            <a:r>
              <a:rPr lang="en-US" sz="1200" b="1" dirty="0"/>
              <a:t>- -</a:t>
            </a:r>
          </a:p>
          <a:p>
            <a:r>
              <a:rPr lang="en-US" sz="1200" b="1" dirty="0"/>
              <a:t>					</a:t>
            </a:r>
            <a:r>
              <a:rPr lang="en-US" sz="1200" b="1" dirty="0">
                <a:solidFill>
                  <a:srgbClr val="FFFF00"/>
                </a:solidFill>
              </a:rPr>
              <a:t>3K</a:t>
            </a:r>
            <a:r>
              <a:rPr lang="en-US" sz="1200" b="1" dirty="0"/>
              <a:t>		777K</a:t>
            </a:r>
          </a:p>
          <a:p>
            <a:r>
              <a:rPr lang="en-US" sz="1200" b="1" dirty="0" smtClean="0"/>
              <a:t>	50K</a:t>
            </a:r>
            <a:r>
              <a:rPr lang="en-US" sz="1200" b="1" dirty="0"/>
              <a:t>						50K</a:t>
            </a:r>
          </a:p>
          <a:p>
            <a:r>
              <a:rPr lang="en-US" sz="1200" b="1" dirty="0"/>
              <a:t>					777K		</a:t>
            </a:r>
            <a:r>
              <a:rPr lang="en-US" sz="1200" b="1" dirty="0" err="1"/>
              <a:t>777K</a:t>
            </a:r>
            <a:endParaRPr lang="en-US" sz="1200" b="1" dirty="0"/>
          </a:p>
          <a:p>
            <a:r>
              <a:rPr lang="en-US" sz="1200" b="1" dirty="0"/>
              <a:t>			        50K			</a:t>
            </a:r>
            <a:r>
              <a:rPr lang="en-US" sz="1200" b="1" dirty="0" smtClean="0">
                <a:solidFill>
                  <a:srgbClr val="FFFF00"/>
                </a:solidFill>
              </a:rPr>
              <a:t>Imputed</a:t>
            </a:r>
            <a:endParaRPr lang="en-US" sz="1200" b="1" dirty="0">
              <a:solidFill>
                <a:srgbClr val="FFFF00"/>
              </a:solidFill>
            </a:endParaRPr>
          </a:p>
          <a:p>
            <a:r>
              <a:rPr lang="en-US" sz="1200" b="1" dirty="0"/>
              <a:t>					</a:t>
            </a:r>
            <a:r>
              <a:rPr lang="en-US" sz="1200" b="1" dirty="0">
                <a:solidFill>
                  <a:srgbClr val="FFFF00"/>
                </a:solidFill>
              </a:rPr>
              <a:t>Imputed</a:t>
            </a:r>
            <a:r>
              <a:rPr lang="en-US" sz="1200" b="1" dirty="0"/>
              <a:t>	</a:t>
            </a:r>
            <a:r>
              <a:rPr lang="en-US" sz="1200" b="1" dirty="0" smtClean="0"/>
              <a:t>50K</a:t>
            </a:r>
            <a:endParaRPr lang="en-US" sz="1200" b="1" dirty="0"/>
          </a:p>
          <a:p>
            <a:r>
              <a:rPr lang="en-US" sz="1200" b="1" dirty="0"/>
              <a:t>		50K					</a:t>
            </a:r>
            <a:r>
              <a:rPr lang="en-US" sz="1200" b="1" dirty="0">
                <a:solidFill>
                  <a:srgbClr val="FFFF00"/>
                </a:solidFill>
              </a:rPr>
              <a:t>Imputed</a:t>
            </a:r>
          </a:p>
          <a:p>
            <a:r>
              <a:rPr lang="en-US" sz="1200" b="1" dirty="0"/>
              <a:t>					50K		777K</a:t>
            </a:r>
          </a:p>
          <a:p>
            <a:r>
              <a:rPr lang="en-US" sz="1200" b="1" dirty="0"/>
              <a:t>			        50K			</a:t>
            </a:r>
            <a:r>
              <a:rPr lang="en-US" sz="1200" b="1" dirty="0" smtClean="0"/>
              <a:t>50K</a:t>
            </a:r>
            <a:endParaRPr lang="en-US" sz="1200" b="1" dirty="0"/>
          </a:p>
          <a:p>
            <a:r>
              <a:rPr lang="en-US" sz="1200" b="1" dirty="0"/>
              <a:t>					50K		</a:t>
            </a:r>
            <a:r>
              <a:rPr lang="en-US" sz="1200" b="1" dirty="0" smtClean="0"/>
              <a:t>777K</a:t>
            </a:r>
          </a:p>
          <a:p>
            <a:r>
              <a:rPr lang="en-US" sz="1200" b="1" dirty="0" smtClean="0"/>
              <a:t>77K							- - -</a:t>
            </a:r>
          </a:p>
          <a:p>
            <a:r>
              <a:rPr lang="en-US" sz="1200" b="1" dirty="0"/>
              <a:t>					777K		</a:t>
            </a:r>
            <a:r>
              <a:rPr lang="en-US" sz="1200" b="1" dirty="0" err="1"/>
              <a:t>777K</a:t>
            </a:r>
            <a:endParaRPr lang="en-US" sz="1200" b="1" dirty="0"/>
          </a:p>
          <a:p>
            <a:r>
              <a:rPr lang="en-US" sz="1200" b="1" dirty="0"/>
              <a:t>			        50K			</a:t>
            </a:r>
            <a:r>
              <a:rPr lang="en-US" sz="1200" b="1" dirty="0" smtClean="0">
                <a:solidFill>
                  <a:srgbClr val="FFFF00"/>
                </a:solidFill>
              </a:rPr>
              <a:t>Imputed</a:t>
            </a:r>
            <a:endParaRPr lang="en-US" sz="1200" b="1" dirty="0">
              <a:solidFill>
                <a:srgbClr val="FFFF00"/>
              </a:solidFill>
            </a:endParaRPr>
          </a:p>
          <a:p>
            <a:r>
              <a:rPr lang="en-US" sz="1200" b="1" dirty="0"/>
              <a:t>					</a:t>
            </a:r>
            <a:r>
              <a:rPr lang="en-US" sz="1200" b="1" dirty="0">
                <a:solidFill>
                  <a:srgbClr val="FFFF00"/>
                </a:solidFill>
              </a:rPr>
              <a:t>Imputed</a:t>
            </a:r>
            <a:r>
              <a:rPr lang="en-US" sz="1200" b="1" dirty="0"/>
              <a:t>	</a:t>
            </a:r>
            <a:r>
              <a:rPr lang="en-US" sz="1200" b="1" dirty="0" smtClean="0"/>
              <a:t>50K</a:t>
            </a:r>
            <a:endParaRPr lang="en-US" sz="1200" b="1" dirty="0"/>
          </a:p>
          <a:p>
            <a:r>
              <a:rPr lang="en-US" sz="1200" b="1" dirty="0"/>
              <a:t>		50K					</a:t>
            </a:r>
            <a:r>
              <a:rPr lang="en-US" sz="1200" b="1" dirty="0">
                <a:solidFill>
                  <a:srgbClr val="FFFF00"/>
                </a:solidFill>
              </a:rPr>
              <a:t>Imputed</a:t>
            </a:r>
          </a:p>
          <a:p>
            <a:r>
              <a:rPr lang="en-US" sz="1200" b="1" dirty="0"/>
              <a:t>					50K		777K</a:t>
            </a:r>
          </a:p>
          <a:p>
            <a:r>
              <a:rPr lang="en-US" sz="1200" b="1" dirty="0"/>
              <a:t>			        50K			</a:t>
            </a:r>
            <a:r>
              <a:rPr lang="en-US" sz="1200" b="1" dirty="0" smtClean="0"/>
              <a:t>50K</a:t>
            </a:r>
            <a:endParaRPr lang="en-US" sz="1200" b="1" dirty="0"/>
          </a:p>
          <a:p>
            <a:r>
              <a:rPr lang="en-US" sz="1200" b="1" dirty="0"/>
              <a:t>					</a:t>
            </a:r>
            <a:r>
              <a:rPr lang="en-US" sz="1200" b="1" dirty="0">
                <a:solidFill>
                  <a:srgbClr val="FFFF00"/>
                </a:solidFill>
              </a:rPr>
              <a:t>3K</a:t>
            </a:r>
            <a:r>
              <a:rPr lang="en-US" sz="1200" b="1" dirty="0"/>
              <a:t>		777K</a:t>
            </a:r>
          </a:p>
          <a:p>
            <a:r>
              <a:rPr lang="en-US" sz="1200" b="1" dirty="0"/>
              <a:t>	</a:t>
            </a:r>
            <a:r>
              <a:rPr lang="en-US" sz="1200" b="1" dirty="0" smtClean="0">
                <a:solidFill>
                  <a:srgbClr val="FFFF00"/>
                </a:solidFill>
              </a:rPr>
              <a:t>9K</a:t>
            </a:r>
            <a:r>
              <a:rPr lang="en-US" sz="1200" b="1" dirty="0"/>
              <a:t>						50K</a:t>
            </a:r>
          </a:p>
          <a:p>
            <a:r>
              <a:rPr lang="en-US" sz="1200" b="1" dirty="0"/>
              <a:t>					50K		777K</a:t>
            </a:r>
          </a:p>
          <a:p>
            <a:r>
              <a:rPr lang="en-US" sz="1200" b="1" dirty="0"/>
              <a:t>			        50K			</a:t>
            </a:r>
            <a:r>
              <a:rPr lang="en-US" sz="1200" b="1" dirty="0" smtClean="0"/>
              <a:t>50K</a:t>
            </a:r>
            <a:endParaRPr lang="en-US" sz="1200" b="1" dirty="0"/>
          </a:p>
          <a:p>
            <a:r>
              <a:rPr lang="en-US" sz="1200" b="1" dirty="0"/>
              <a:t>					50K		777K</a:t>
            </a:r>
          </a:p>
          <a:p>
            <a:r>
              <a:rPr lang="en-US" sz="1200" b="1" dirty="0"/>
              <a:t>		50K					</a:t>
            </a:r>
            <a:r>
              <a:rPr lang="en-US" sz="1200" b="1" dirty="0">
                <a:solidFill>
                  <a:srgbClr val="FFFF00"/>
                </a:solidFill>
              </a:rPr>
              <a:t>Imputed</a:t>
            </a:r>
          </a:p>
          <a:p>
            <a:r>
              <a:rPr lang="en-US" sz="1200" b="1" dirty="0"/>
              <a:t>					777K		</a:t>
            </a:r>
            <a:r>
              <a:rPr lang="en-US" sz="1200" b="1" dirty="0" err="1"/>
              <a:t>777K</a:t>
            </a:r>
            <a:endParaRPr lang="en-US" sz="1200" b="1" dirty="0"/>
          </a:p>
          <a:p>
            <a:r>
              <a:rPr lang="en-US" sz="1200" b="1" dirty="0"/>
              <a:t>			        50K			</a:t>
            </a:r>
            <a:r>
              <a:rPr lang="en-US" sz="1200" b="1" dirty="0" smtClean="0"/>
              <a:t>- </a:t>
            </a:r>
            <a:r>
              <a:rPr lang="en-US" sz="1200" b="1" dirty="0"/>
              <a:t>- -</a:t>
            </a:r>
          </a:p>
          <a:p>
            <a:r>
              <a:rPr lang="en-US" sz="1200" b="1" dirty="0"/>
              <a:t>					</a:t>
            </a:r>
            <a:r>
              <a:rPr lang="en-US" sz="1200" b="1" dirty="0">
                <a:solidFill>
                  <a:srgbClr val="FFFF00"/>
                </a:solidFill>
              </a:rPr>
              <a:t>Imputed</a:t>
            </a:r>
            <a:r>
              <a:rPr lang="en-US" sz="1200" b="1" dirty="0"/>
              <a:t>	</a:t>
            </a:r>
            <a:r>
              <a:rPr lang="en-US" sz="1200" b="1" dirty="0" smtClean="0"/>
              <a:t>777K</a:t>
            </a:r>
            <a:endParaRPr lang="en-US" sz="1200" b="1" dirty="0"/>
          </a:p>
          <a:p>
            <a:r>
              <a:rPr lang="en-US" sz="1200" b="1" dirty="0"/>
              <a:t>							50K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67400" y="990600"/>
            <a:ext cx="3200400" cy="206210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Genotyped or imputed animals</a:t>
            </a:r>
          </a:p>
          <a:p>
            <a:r>
              <a:rPr lang="en-US" sz="1600" dirty="0" smtClean="0"/>
              <a:t>Both parents</a:t>
            </a:r>
          </a:p>
          <a:p>
            <a:r>
              <a:rPr lang="en-US" sz="1600" dirty="0" smtClean="0"/>
              <a:t>All </a:t>
            </a:r>
            <a:r>
              <a:rPr lang="en-US" sz="1600" dirty="0" smtClean="0">
                <a:solidFill>
                  <a:srgbClr val="00FF00"/>
                </a:solidFill>
              </a:rPr>
              <a:t>4</a:t>
            </a:r>
            <a:r>
              <a:rPr lang="en-US" sz="1600" dirty="0" smtClean="0"/>
              <a:t> grandparents</a:t>
            </a:r>
          </a:p>
          <a:p>
            <a:r>
              <a:rPr lang="en-US" sz="1600" dirty="0" smtClean="0"/>
              <a:t>All </a:t>
            </a:r>
            <a:r>
              <a:rPr lang="en-US" sz="1600" dirty="0" smtClean="0">
                <a:solidFill>
                  <a:srgbClr val="00FF00"/>
                </a:solidFill>
              </a:rPr>
              <a:t>8</a:t>
            </a:r>
            <a:r>
              <a:rPr lang="en-US" sz="1600" dirty="0" smtClean="0"/>
              <a:t> great grandparents</a:t>
            </a:r>
          </a:p>
          <a:p>
            <a:r>
              <a:rPr lang="en-US" sz="1600" dirty="0" smtClean="0"/>
              <a:t>All </a:t>
            </a:r>
            <a:r>
              <a:rPr lang="en-US" sz="1600" dirty="0" smtClean="0">
                <a:solidFill>
                  <a:srgbClr val="00FF00"/>
                </a:solidFill>
              </a:rPr>
              <a:t>16</a:t>
            </a:r>
            <a:r>
              <a:rPr lang="en-US" sz="1600" dirty="0" smtClean="0"/>
              <a:t> great, great grandparents</a:t>
            </a:r>
          </a:p>
          <a:p>
            <a:r>
              <a:rPr lang="en-US" sz="1600" dirty="0" smtClean="0">
                <a:solidFill>
                  <a:srgbClr val="00FF00"/>
                </a:solidFill>
              </a:rPr>
              <a:t>28</a:t>
            </a:r>
            <a:r>
              <a:rPr lang="en-US" sz="1600" dirty="0" smtClean="0"/>
              <a:t> of </a:t>
            </a:r>
            <a:r>
              <a:rPr lang="en-US" sz="1600" dirty="0" smtClean="0">
                <a:solidFill>
                  <a:srgbClr val="00FF00"/>
                </a:solidFill>
              </a:rPr>
              <a:t>32</a:t>
            </a:r>
            <a:r>
              <a:rPr lang="en-US" sz="1600" dirty="0" smtClean="0"/>
              <a:t> great, great, great 	grandparents</a:t>
            </a:r>
          </a:p>
          <a:p>
            <a:r>
              <a:rPr lang="en-US" sz="1600" dirty="0" smtClean="0">
                <a:solidFill>
                  <a:srgbClr val="00FF00"/>
                </a:solidFill>
              </a:rPr>
              <a:t>56</a:t>
            </a:r>
            <a:r>
              <a:rPr lang="en-US" sz="1600" dirty="0" smtClean="0"/>
              <a:t> of </a:t>
            </a:r>
            <a:r>
              <a:rPr lang="en-US" sz="1600" dirty="0" smtClean="0">
                <a:solidFill>
                  <a:srgbClr val="00FF00"/>
                </a:solidFill>
              </a:rPr>
              <a:t>60</a:t>
            </a:r>
            <a:r>
              <a:rPr lang="en-US" sz="1600" dirty="0" smtClean="0"/>
              <a:t> ancestors in pedigree</a:t>
            </a:r>
          </a:p>
        </p:txBody>
      </p:sp>
    </p:spTree>
    <p:extLst>
      <p:ext uri="{BB962C8B-B14F-4D97-AF65-F5344CB8AC3E}">
        <p14:creationId xmlns:p14="http://schemas.microsoft.com/office/powerpoint/2010/main" val="2022950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639763" y="4419600"/>
            <a:ext cx="7513637" cy="76200"/>
          </a:xfrm>
          <a:prstGeom prst="rect">
            <a:avLst/>
          </a:prstGeom>
          <a:solidFill>
            <a:srgbClr val="B715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hangingPunct="1"/>
            <a:endParaRPr lang="en-US">
              <a:solidFill>
                <a:schemeClr val="tx1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" y="142875"/>
            <a:ext cx="8226425" cy="585788"/>
          </a:xfrm>
        </p:spPr>
        <p:txBody>
          <a:bodyPr/>
          <a:lstStyle/>
          <a:p>
            <a:r>
              <a:rPr lang="en-US">
                <a:latin typeface="Trebuchet MS" charset="0"/>
                <a:cs typeface="Trebuchet MS" charset="0"/>
                <a:sym typeface="Trebuchet MS" charset="0"/>
              </a:rPr>
              <a:t>Genome assembly (simplified)</a:t>
            </a:r>
            <a:endParaRPr lang="en-US">
              <a:latin typeface="Trebuchet MS" charset="0"/>
              <a:cs typeface="Trebuchet MS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09600" y="1447800"/>
            <a:ext cx="3017838" cy="76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hangingPunct="1"/>
            <a:endParaRPr lang="en-US">
              <a:solidFill>
                <a:schemeClr val="tx1"/>
              </a:solidFill>
              <a:latin typeface="Trebuchet MS" charset="0"/>
              <a:cs typeface="Trebuchet MS" charset="0"/>
            </a:endParaRPr>
          </a:p>
        </p:txBody>
      </p:sp>
      <p:cxnSp>
        <p:nvCxnSpPr>
          <p:cNvPr id="29700" name="Straight Arrow Connector 5"/>
          <p:cNvCxnSpPr>
            <a:cxnSpLocks noChangeShapeType="1"/>
          </p:cNvCxnSpPr>
          <p:nvPr/>
        </p:nvCxnSpPr>
        <p:spPr bwMode="auto">
          <a:xfrm>
            <a:off x="8143875" y="1263650"/>
            <a:ext cx="915988" cy="881063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33400" y="990600"/>
            <a:ext cx="497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9pPr>
          </a:lstStyle>
          <a:p>
            <a:pPr eaLnBrk="1"/>
            <a:r>
              <a:rPr lang="en-US" sz="1800" b="1">
                <a:solidFill>
                  <a:srgbClr val="FFFFFF"/>
                </a:solidFill>
                <a:latin typeface="Trebuchet MS" charset="0"/>
                <a:cs typeface="Trebuchet MS" charset="0"/>
              </a:rPr>
              <a:t>Reads must be assembled into chromosomes</a:t>
            </a: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2087563" y="1600200"/>
            <a:ext cx="3017837" cy="762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hangingPunct="1"/>
            <a:endParaRPr lang="en-US">
              <a:solidFill>
                <a:schemeClr val="tx1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3590925" y="1752600"/>
            <a:ext cx="3017838" cy="76200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hangingPunct="1"/>
            <a:r>
              <a:rPr lang="en-US">
                <a:solidFill>
                  <a:schemeClr val="tx1"/>
                </a:solidFill>
                <a:latin typeface="Trebuchet MS" charset="0"/>
                <a:cs typeface="Trebuchet MS" charset="0"/>
              </a:rPr>
              <a:t> </a:t>
            </a: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5105400" y="1905000"/>
            <a:ext cx="3017838" cy="76200"/>
          </a:xfrm>
          <a:prstGeom prst="rect">
            <a:avLst/>
          </a:prstGeom>
          <a:solidFill>
            <a:srgbClr val="49FF38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hangingPunct="1"/>
            <a:r>
              <a:rPr lang="en-US">
                <a:solidFill>
                  <a:schemeClr val="tx1"/>
                </a:solidFill>
                <a:latin typeface="Trebuchet MS" charset="0"/>
                <a:cs typeface="Trebuchet MS" charset="0"/>
              </a:rPr>
              <a:t> </a:t>
            </a: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639763" y="3179763"/>
            <a:ext cx="7513637" cy="76200"/>
          </a:xfrm>
          <a:prstGeom prst="rect">
            <a:avLst/>
          </a:prstGeom>
          <a:solidFill>
            <a:srgbClr val="B715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hangingPunct="1"/>
            <a:endParaRPr lang="en-US">
              <a:solidFill>
                <a:schemeClr val="tx1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533400" y="2689225"/>
            <a:ext cx="8116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9pPr>
          </a:lstStyle>
          <a:p>
            <a:pPr eaLnBrk="1"/>
            <a:r>
              <a:rPr lang="en-US" sz="1800" b="1">
                <a:solidFill>
                  <a:srgbClr val="FFFFFF"/>
                </a:solidFill>
                <a:latin typeface="Trebuchet MS" charset="0"/>
                <a:cs typeface="Trebuchet MS" charset="0"/>
              </a:rPr>
              <a:t>Assembly is a computational process (Liu et al., 2009; Zimin et al., 2009)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533400" y="3929063"/>
            <a:ext cx="8499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9pPr>
          </a:lstStyle>
          <a:p>
            <a:pPr eaLnBrk="1"/>
            <a:r>
              <a:rPr lang="en-US" sz="1800" b="1">
                <a:solidFill>
                  <a:srgbClr val="FFFFFF"/>
                </a:solidFill>
                <a:latin typeface="Trebuchet MS" charset="0"/>
                <a:cs typeface="Trebuchet MS" charset="0"/>
              </a:rPr>
              <a:t>This process is imperfect – repetitive regions are hard to assemble correctly!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267200" y="4343400"/>
            <a:ext cx="304800" cy="228600"/>
          </a:xfrm>
          <a:prstGeom prst="rect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hangingPunct="1"/>
            <a:endParaRPr lang="en-US">
              <a:solidFill>
                <a:schemeClr val="tx1"/>
              </a:solidFill>
              <a:latin typeface="Trebuchet MS" charset="0"/>
              <a:cs typeface="Trebuchet MS" charset="0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663825" y="5451475"/>
            <a:ext cx="3505200" cy="152400"/>
            <a:chOff x="2207695" y="4800600"/>
            <a:chExt cx="3505226" cy="152400"/>
          </a:xfrm>
        </p:grpSpPr>
        <p:sp>
          <p:nvSpPr>
            <p:cNvPr id="29719" name="Rectangle 45"/>
            <p:cNvSpPr>
              <a:spLocks noChangeArrowheads="1"/>
            </p:cNvSpPr>
            <p:nvPr/>
          </p:nvSpPr>
          <p:spPr bwMode="auto">
            <a:xfrm>
              <a:off x="2207695" y="4834816"/>
              <a:ext cx="3505226" cy="76200"/>
            </a:xfrm>
            <a:prstGeom prst="rect">
              <a:avLst/>
            </a:prstGeom>
            <a:solidFill>
              <a:srgbClr val="B71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hangingPunct="1"/>
              <a:endParaRPr lang="en-US">
                <a:solidFill>
                  <a:schemeClr val="tx1"/>
                </a:solidFill>
                <a:latin typeface="Trebuchet MS" charset="0"/>
                <a:cs typeface="Trebuchet MS" charset="0"/>
              </a:endParaRPr>
            </a:p>
          </p:txBody>
        </p:sp>
        <p:sp>
          <p:nvSpPr>
            <p:cNvPr id="29720" name="Rectangle 46"/>
            <p:cNvSpPr>
              <a:spLocks noChangeArrowheads="1"/>
            </p:cNvSpPr>
            <p:nvPr/>
          </p:nvSpPr>
          <p:spPr bwMode="auto">
            <a:xfrm>
              <a:off x="3477068" y="4800600"/>
              <a:ext cx="961616" cy="1524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hangingPunct="1"/>
              <a:endParaRPr lang="en-US">
                <a:solidFill>
                  <a:schemeClr val="tx1"/>
                </a:solidFill>
                <a:latin typeface="Trebuchet MS" charset="0"/>
                <a:cs typeface="Trebuchet MS" charset="0"/>
              </a:endParaRPr>
            </a:p>
          </p:txBody>
        </p:sp>
      </p:grp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3494088" y="5068888"/>
            <a:ext cx="18653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9pPr>
          </a:lstStyle>
          <a:p>
            <a:pPr algn="ctr" eaLnBrk="1"/>
            <a:r>
              <a:rPr lang="en-US" sz="1600" b="1">
                <a:solidFill>
                  <a:srgbClr val="FFFFFF"/>
                </a:solidFill>
                <a:latin typeface="Trebuchet MS" charset="0"/>
                <a:cs typeface="Trebuchet MS" charset="0"/>
              </a:rPr>
              <a:t>Sometimes, this…</a:t>
            </a: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2667000" y="6205538"/>
            <a:ext cx="3505200" cy="76200"/>
          </a:xfrm>
          <a:prstGeom prst="rect">
            <a:avLst/>
          </a:prstGeom>
          <a:solidFill>
            <a:srgbClr val="B715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hangingPunct="1"/>
            <a:endParaRPr lang="en-US">
              <a:solidFill>
                <a:schemeClr val="tx1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3402013" y="6172200"/>
            <a:ext cx="962025" cy="1524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hangingPunct="1"/>
            <a:endParaRPr lang="en-US">
              <a:solidFill>
                <a:schemeClr val="tx1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3602038" y="5788025"/>
            <a:ext cx="16541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9pPr>
          </a:lstStyle>
          <a:p>
            <a:pPr algn="ctr" eaLnBrk="1"/>
            <a:r>
              <a:rPr lang="en-US" sz="1600" b="1">
                <a:solidFill>
                  <a:srgbClr val="FFFFFF"/>
                </a:solidFill>
                <a:latin typeface="Trebuchet MS" charset="0"/>
                <a:cs typeface="Trebuchet MS" charset="0"/>
              </a:rPr>
              <a:t>should be this.</a:t>
            </a:r>
          </a:p>
        </p:txBody>
      </p:sp>
      <p:sp>
        <p:nvSpPr>
          <p:cNvPr id="53" name="Rectangle 52"/>
          <p:cNvSpPr>
            <a:spLocks noChangeArrowheads="1"/>
          </p:cNvSpPr>
          <p:nvPr/>
        </p:nvSpPr>
        <p:spPr bwMode="auto">
          <a:xfrm>
            <a:off x="4440238" y="6172200"/>
            <a:ext cx="962025" cy="1524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hangingPunct="1"/>
            <a:endParaRPr lang="en-US">
              <a:solidFill>
                <a:schemeClr val="tx1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54" name="Rectangle 53"/>
          <p:cNvSpPr>
            <a:spLocks noChangeArrowheads="1"/>
          </p:cNvSpPr>
          <p:nvPr/>
        </p:nvSpPr>
        <p:spPr bwMode="auto">
          <a:xfrm>
            <a:off x="4395788" y="4387850"/>
            <a:ext cx="55562" cy="1524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hangingPunct="1"/>
            <a:endParaRPr lang="en-US">
              <a:solidFill>
                <a:schemeClr val="tx1"/>
              </a:solidFill>
              <a:latin typeface="Trebuchet MS" charset="0"/>
              <a:cs typeface="Trebuchet MS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flipH="1">
            <a:off x="2514600" y="4572000"/>
            <a:ext cx="1752600" cy="457200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ectangle 13"/>
          <p:cNvSpPr/>
          <p:nvPr/>
        </p:nvSpPr>
        <p:spPr bwMode="auto">
          <a:xfrm>
            <a:off x="2514600" y="5029200"/>
            <a:ext cx="3810000" cy="1447800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hangingPunct="1">
              <a:defRPr/>
            </a:pPr>
            <a:endParaRPr lang="en-US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4572000" y="4572000"/>
            <a:ext cx="1752600" cy="457200"/>
          </a:xfrm>
          <a:prstGeom prst="lin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6905903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3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4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7" grpId="0" animBg="1"/>
      <p:bldP spid="7" grpId="1" animBg="1"/>
      <p:bldP spid="27" grpId="0"/>
      <p:bldP spid="27" grpId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/>
      <p:bldP spid="39" grpId="1"/>
      <p:bldP spid="41" grpId="0"/>
      <p:bldP spid="41" grpId="1"/>
      <p:bldP spid="2" grpId="0" animBg="1"/>
      <p:bldP spid="48" grpId="0"/>
      <p:bldP spid="50" grpId="0" animBg="1"/>
      <p:bldP spid="51" grpId="0" animBg="1"/>
      <p:bldP spid="52" grpId="0"/>
      <p:bldP spid="53" grpId="0" animBg="1"/>
      <p:bldP spid="54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142875" y="-152400"/>
            <a:ext cx="8772525" cy="1169988"/>
          </a:xfrm>
        </p:spPr>
        <p:txBody>
          <a:bodyPr/>
          <a:lstStyle/>
          <a:p>
            <a:r>
              <a:rPr lang="en-US" dirty="0">
                <a:latin typeface="Trebuchet MS" charset="0"/>
              </a:rPr>
              <a:t>Possible assembly problem on BTA18</a:t>
            </a:r>
          </a:p>
        </p:txBody>
      </p:sp>
      <p:pic>
        <p:nvPicPr>
          <p:cNvPr id="28674" name="Picture 5" descr="Arlinda-Chief_improv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1538" y="30784800"/>
            <a:ext cx="9047162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6" descr="Arlinda-Chief_improv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3938" y="30937200"/>
            <a:ext cx="9047162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7" descr="Arlinda-Chief_improv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6338" y="31089600"/>
            <a:ext cx="9047162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8" descr="Arlinda-Chief_improv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738" y="31242000"/>
            <a:ext cx="9047162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9" descr="Rackman-Ivanhoe_improv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36623625"/>
            <a:ext cx="9144000" cy="506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0" descr="Arlinda-Chief_improv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1138" y="31394400"/>
            <a:ext cx="9047162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3" descr="WCGALP_Figure 2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5" y="1035050"/>
            <a:ext cx="8516937" cy="5486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36602" y="4005263"/>
            <a:ext cx="57912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9pPr>
          </a:lstStyle>
          <a:p>
            <a:pPr eaLnBrk="1"/>
            <a:r>
              <a:rPr lang="en-US" sz="2000" b="1" dirty="0">
                <a:solidFill>
                  <a:schemeClr val="tx1"/>
                </a:solidFill>
              </a:rPr>
              <a:t>This could be a GC-rich region (bias in   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Illumina chemistry).</a:t>
            </a:r>
          </a:p>
          <a:p>
            <a:pPr eaLnBrk="1"/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More reads than expected may align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here because repetitive elements were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combined during assembly.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375402" y="4191000"/>
            <a:ext cx="1066800" cy="2286000"/>
          </a:xfrm>
          <a:prstGeom prst="rect">
            <a:avLst/>
          </a:prstGeom>
          <a:noFill/>
          <a:ln w="254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hangingPunct="1"/>
            <a:endParaRPr lang="en-US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026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" y="142875"/>
            <a:ext cx="8848725" cy="585788"/>
          </a:xfrm>
        </p:spPr>
        <p:txBody>
          <a:bodyPr/>
          <a:lstStyle/>
          <a:p>
            <a:r>
              <a:rPr lang="en-US">
                <a:latin typeface="Trebuchet MS" charset="0"/>
                <a:cs typeface="Trebuchet MS" charset="0"/>
                <a:sym typeface="Trebuchet MS" charset="0"/>
              </a:rPr>
              <a:t>Can it be corrected using long reads?</a:t>
            </a:r>
            <a:endParaRPr lang="en-US">
              <a:latin typeface="Trebuchet MS" charset="0"/>
              <a:cs typeface="Trebuchet MS" charset="0"/>
            </a:endParaRPr>
          </a:p>
        </p:txBody>
      </p:sp>
      <p:sp>
        <p:nvSpPr>
          <p:cNvPr id="31746" name="Content Placeholder 1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2708275"/>
          </a:xfrm>
        </p:spPr>
        <p:txBody>
          <a:bodyPr/>
          <a:lstStyle/>
          <a:p>
            <a:r>
              <a:rPr lang="en-US">
                <a:solidFill>
                  <a:srgbClr val="FFFFFF"/>
                </a:solidFill>
                <a:latin typeface="Trebuchet MS" charset="0"/>
                <a:cs typeface="Trebuchet MS" charset="0"/>
              </a:rPr>
              <a:t>BTA18 </a:t>
            </a:r>
            <a:r>
              <a:rPr lang="en-US">
                <a:latin typeface="Trebuchet MS" charset="0"/>
                <a:cs typeface="Trebuchet MS" charset="0"/>
              </a:rPr>
              <a:t>genomic DNA extracted</a:t>
            </a:r>
            <a:br>
              <a:rPr lang="en-US">
                <a:latin typeface="Trebuchet MS" charset="0"/>
                <a:cs typeface="Trebuchet MS" charset="0"/>
              </a:rPr>
            </a:br>
            <a:r>
              <a:rPr lang="en-US">
                <a:latin typeface="Trebuchet MS" charset="0"/>
                <a:cs typeface="Trebuchet MS" charset="0"/>
              </a:rPr>
              <a:t>from </a:t>
            </a:r>
            <a:r>
              <a:rPr lang="en-US">
                <a:solidFill>
                  <a:srgbClr val="FFFF00"/>
                </a:solidFill>
                <a:latin typeface="Trebuchet MS" charset="0"/>
                <a:cs typeface="Trebuchet MS" charset="0"/>
              </a:rPr>
              <a:t>CHORI-240</a:t>
            </a:r>
            <a:r>
              <a:rPr lang="en-US">
                <a:latin typeface="Trebuchet MS" charset="0"/>
                <a:cs typeface="Trebuchet MS" charset="0"/>
              </a:rPr>
              <a:t> BAC library</a:t>
            </a:r>
            <a:br>
              <a:rPr lang="en-US">
                <a:latin typeface="Trebuchet MS" charset="0"/>
                <a:cs typeface="Trebuchet MS" charset="0"/>
              </a:rPr>
            </a:br>
            <a:r>
              <a:rPr lang="en-US">
                <a:latin typeface="Trebuchet MS" charset="0"/>
                <a:cs typeface="Trebuchet MS" charset="0"/>
              </a:rPr>
              <a:t>(L1 Domino 99375) at AGIL</a:t>
            </a:r>
          </a:p>
          <a:p>
            <a:r>
              <a:rPr lang="en-US">
                <a:latin typeface="Trebuchet MS" charset="0"/>
                <a:cs typeface="Trebuchet MS" charset="0"/>
              </a:rPr>
              <a:t>Sequencing libraries constructed at USDA MARC, pooled, and run on </a:t>
            </a:r>
            <a:r>
              <a:rPr lang="en-US">
                <a:solidFill>
                  <a:srgbClr val="FFFF00"/>
                </a:solidFill>
                <a:latin typeface="Trebuchet MS" charset="0"/>
                <a:cs typeface="Trebuchet MS" charset="0"/>
              </a:rPr>
              <a:t>PacBio RS II</a:t>
            </a:r>
            <a:r>
              <a:rPr lang="en-US">
                <a:solidFill>
                  <a:srgbClr val="49FF38"/>
                </a:solidFill>
                <a:latin typeface="Trebuchet MS" charset="0"/>
                <a:cs typeface="Trebuchet MS" charset="0"/>
              </a:rPr>
              <a:t>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668894"/>
              </p:ext>
            </p:extLst>
          </p:nvPr>
        </p:nvGraphicFramePr>
        <p:xfrm>
          <a:off x="762000" y="4651022"/>
          <a:ext cx="7620000" cy="185420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905000"/>
                <a:gridCol w="1905000"/>
                <a:gridCol w="1905000"/>
                <a:gridCol w="1905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9FF3A"/>
                          </a:solidFill>
                          <a:latin typeface="Trebuchet MS"/>
                          <a:cs typeface="Trebuchet MS"/>
                        </a:rPr>
                        <a:t>BAC ID</a:t>
                      </a:r>
                      <a:endParaRPr lang="en-US" dirty="0">
                        <a:solidFill>
                          <a:srgbClr val="F9FF3A"/>
                        </a:solidFill>
                        <a:latin typeface="Trebuchet MS"/>
                        <a:cs typeface="Trebuchet MS"/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rgbClr val="F9FF3A"/>
                          </a:solidFill>
                          <a:latin typeface="Trebuchet MS"/>
                          <a:cs typeface="Trebuchet MS"/>
                        </a:rPr>
                        <a:t>Insert size</a:t>
                      </a:r>
                      <a:r>
                        <a:rPr lang="en-US" baseline="0" dirty="0" smtClean="0">
                          <a:solidFill>
                            <a:srgbClr val="F9FF3A"/>
                          </a:solidFill>
                          <a:latin typeface="Trebuchet MS"/>
                          <a:cs typeface="Trebuchet MS"/>
                        </a:rPr>
                        <a:t> (bp)</a:t>
                      </a:r>
                      <a:endParaRPr lang="en-US" dirty="0">
                        <a:solidFill>
                          <a:srgbClr val="F9FF3A"/>
                        </a:solidFill>
                        <a:latin typeface="Trebuchet MS"/>
                        <a:cs typeface="Trebuchet M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rgbClr val="F9FF3A"/>
                          </a:solidFill>
                          <a:latin typeface="Trebuchet MS"/>
                          <a:cs typeface="Trebuchet MS"/>
                        </a:rPr>
                        <a:t>Start</a:t>
                      </a:r>
                      <a:endParaRPr lang="en-US" dirty="0">
                        <a:solidFill>
                          <a:srgbClr val="F9FF3A"/>
                        </a:solidFill>
                        <a:latin typeface="Trebuchet MS"/>
                        <a:cs typeface="Trebuchet M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rgbClr val="F9FF3A"/>
                          </a:solidFill>
                          <a:latin typeface="Trebuchet MS"/>
                          <a:cs typeface="Trebuchet MS"/>
                        </a:rPr>
                        <a:t>End</a:t>
                      </a:r>
                      <a:endParaRPr lang="en-US" dirty="0">
                        <a:solidFill>
                          <a:srgbClr val="F9FF3A"/>
                        </a:solidFill>
                        <a:latin typeface="Trebuchet MS"/>
                        <a:cs typeface="Trebuchet MS"/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CH240-389P14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174,682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56,954,654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57,129,335</a:t>
                      </a: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CH240-234E12</a:t>
                      </a:r>
                      <a:endParaRPr lang="en-US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178,618</a:t>
                      </a:r>
                      <a:endParaRPr lang="en-US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57,058,248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57,236,865</a:t>
                      </a:r>
                      <a:endParaRPr lang="en-US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CH240-280L6</a:t>
                      </a:r>
                      <a:endParaRPr lang="en-US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kern="1200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175,831</a:t>
                      </a:r>
                      <a:endParaRPr lang="en-US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57,092,237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57,268,067</a:t>
                      </a:r>
                      <a:endParaRPr lang="en-US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CH240-34N7</a:t>
                      </a:r>
                      <a:endParaRPr lang="en-US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kern="1200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158,841</a:t>
                      </a:r>
                      <a:endParaRPr lang="en-US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kern="1200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57,129,383</a:t>
                      </a:r>
                      <a:endParaRPr lang="en-US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kern="1200" dirty="0" smtClean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57,288,223</a:t>
                      </a:r>
                      <a:endParaRPr lang="en-US" dirty="0">
                        <a:solidFill>
                          <a:srgbClr val="FFFFFF"/>
                        </a:solidFill>
                        <a:latin typeface="Trebuchet MS"/>
                        <a:cs typeface="Trebuchet MS"/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176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066800"/>
            <a:ext cx="21082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0" name="TextBox 4"/>
          <p:cNvSpPr txBox="1">
            <a:spLocks noChangeArrowheads="1"/>
          </p:cNvSpPr>
          <p:nvPr/>
        </p:nvSpPr>
        <p:spPr bwMode="auto">
          <a:xfrm>
            <a:off x="7058025" y="2655888"/>
            <a:ext cx="19986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  <a:sym typeface="Helvetica" charset="0"/>
              </a:defRPr>
            </a:lvl1pPr>
            <a:lvl2pPr marL="742950" indent="-28575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2pPr>
            <a:lvl3pPr marL="11430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3pPr>
            <a:lvl4pPr marL="16002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4pPr>
            <a:lvl5pPr marL="2057400" indent="-228600" eaLnBrk="0"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Helvetica" charset="0"/>
                <a:ea typeface="ＭＳ Ｐゴシック" charset="0"/>
                <a:sym typeface="Helvetica" charset="0"/>
              </a:defRPr>
            </a:lvl9pPr>
          </a:lstStyle>
          <a:p>
            <a:pPr algn="r" eaLnBrk="1"/>
            <a:r>
              <a:rPr lang="en-US">
                <a:solidFill>
                  <a:srgbClr val="49FF38"/>
                </a:solidFill>
                <a:latin typeface="Trebuchet MS" charset="0"/>
                <a:cs typeface="Trebuchet MS" charset="0"/>
              </a:rPr>
              <a:t>Source: Pacific Biosystems</a:t>
            </a:r>
          </a:p>
        </p:txBody>
      </p:sp>
    </p:spTree>
    <p:extLst>
      <p:ext uri="{BB962C8B-B14F-4D97-AF65-F5344CB8AC3E}">
        <p14:creationId xmlns:p14="http://schemas.microsoft.com/office/powerpoint/2010/main" val="31598093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152400" y="98425"/>
            <a:ext cx="8836025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1" dirty="0" smtClean="0">
                <a:solidFill>
                  <a:srgbClr val="FFFF00"/>
                </a:solidFill>
                <a:latin typeface="Trebuchet MS" charset="0"/>
              </a:rPr>
              <a:t>Conclusions</a:t>
            </a:r>
            <a:endParaRPr lang="en-GB" sz="3600" b="1" dirty="0">
              <a:solidFill>
                <a:srgbClr val="FFFF00"/>
              </a:solidFill>
              <a:latin typeface="Trebuchet MS" charset="0"/>
            </a:endParaRP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457200" y="1143000"/>
            <a:ext cx="8153400" cy="51685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273050" indent="-273050">
              <a:lnSpc>
                <a:spcPct val="100000"/>
              </a:lnSpc>
              <a:spcBef>
                <a:spcPts val="1588"/>
              </a:spcBef>
              <a:spcAft>
                <a:spcPts val="1438"/>
              </a:spcAft>
              <a:buClr>
                <a:srgbClr val="00FF00"/>
              </a:buClr>
              <a:buSzPct val="45000"/>
              <a:buFont typeface="Wingdings" charset="2"/>
              <a:buChar char=""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r>
              <a:rPr lang="en-GB" sz="3200" b="1" dirty="0" smtClean="0">
                <a:solidFill>
                  <a:srgbClr val="FFFFFF"/>
                </a:solidFill>
                <a:latin typeface="Trebuchet MS" charset="0"/>
              </a:rPr>
              <a:t>Modern sensor technology is routinely producing large amounts of </a:t>
            </a:r>
            <a:r>
              <a:rPr lang="en-GB" sz="3200" b="1" dirty="0" smtClean="0">
                <a:solidFill>
                  <a:srgbClr val="FFFF00"/>
                </a:solidFill>
                <a:latin typeface="Trebuchet MS" charset="0"/>
              </a:rPr>
              <a:t>data</a:t>
            </a:r>
            <a:r>
              <a:rPr lang="en-GB" sz="3200" b="1" dirty="0" smtClean="0">
                <a:solidFill>
                  <a:srgbClr val="FFFFFF"/>
                </a:solidFill>
                <a:latin typeface="Trebuchet MS" charset="0"/>
              </a:rPr>
              <a:t>.</a:t>
            </a:r>
          </a:p>
          <a:p>
            <a:pPr marL="273050" indent="-273050">
              <a:lnSpc>
                <a:spcPct val="100000"/>
              </a:lnSpc>
              <a:spcBef>
                <a:spcPts val="1588"/>
              </a:spcBef>
              <a:spcAft>
                <a:spcPts val="1438"/>
              </a:spcAft>
              <a:buClr>
                <a:srgbClr val="00FF00"/>
              </a:buClr>
              <a:buSzPct val="45000"/>
              <a:buFont typeface="Wingdings" charset="2"/>
              <a:buChar char=""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r>
              <a:rPr lang="en-GB" sz="3200" b="1" dirty="0" smtClean="0">
                <a:solidFill>
                  <a:srgbClr val="FFFFFF"/>
                </a:solidFill>
                <a:latin typeface="Trebuchet MS" charset="0"/>
              </a:rPr>
              <a:t>Those data have the potential to improve</a:t>
            </a:r>
            <a:r>
              <a:rPr lang="en-GB" sz="3200" b="1" dirty="0" smtClean="0">
                <a:solidFill>
                  <a:srgbClr val="FFFF00"/>
                </a:solidFill>
                <a:latin typeface="Trebuchet MS" charset="0"/>
              </a:rPr>
              <a:t> herd management </a:t>
            </a:r>
            <a:r>
              <a:rPr lang="en-GB" sz="3200" b="1" dirty="0" smtClean="0">
                <a:solidFill>
                  <a:srgbClr val="FFFFFF"/>
                </a:solidFill>
                <a:latin typeface="Trebuchet MS" charset="0"/>
              </a:rPr>
              <a:t>and </a:t>
            </a:r>
            <a:r>
              <a:rPr lang="en-GB" sz="3200" b="1" dirty="0" smtClean="0">
                <a:solidFill>
                  <a:srgbClr val="FFFF00"/>
                </a:solidFill>
                <a:latin typeface="Trebuchet MS" charset="0"/>
              </a:rPr>
              <a:t>profitability</a:t>
            </a:r>
            <a:r>
              <a:rPr lang="en-GB" sz="3200" b="1" dirty="0" smtClean="0">
                <a:solidFill>
                  <a:srgbClr val="FFFFFF"/>
                </a:solidFill>
                <a:latin typeface="Trebuchet MS" charset="0"/>
              </a:rPr>
              <a:t>.</a:t>
            </a:r>
          </a:p>
          <a:p>
            <a:pPr marL="273050" indent="-273050">
              <a:lnSpc>
                <a:spcPct val="100000"/>
              </a:lnSpc>
              <a:spcBef>
                <a:spcPts val="1588"/>
              </a:spcBef>
              <a:spcAft>
                <a:spcPts val="1438"/>
              </a:spcAft>
              <a:buClr>
                <a:srgbClr val="00FF00"/>
              </a:buClr>
              <a:buSzPct val="45000"/>
              <a:buFont typeface="Wingdings" charset="2"/>
              <a:buChar char=""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r>
              <a:rPr lang="en-GB" sz="3200" b="1" dirty="0" smtClean="0">
                <a:solidFill>
                  <a:srgbClr val="FFFFFF"/>
                </a:solidFill>
                <a:latin typeface="Trebuchet MS" charset="0"/>
              </a:rPr>
              <a:t>They can support development of new </a:t>
            </a:r>
            <a:r>
              <a:rPr lang="en-GB" sz="3200" b="1" dirty="0" smtClean="0">
                <a:solidFill>
                  <a:srgbClr val="FFFF00"/>
                </a:solidFill>
                <a:latin typeface="Trebuchet MS" charset="0"/>
              </a:rPr>
              <a:t>management practices </a:t>
            </a:r>
            <a:r>
              <a:rPr lang="en-GB" sz="3200" b="1" dirty="0" smtClean="0">
                <a:solidFill>
                  <a:srgbClr val="FFFFFF"/>
                </a:solidFill>
                <a:latin typeface="Trebuchet MS" charset="0"/>
              </a:rPr>
              <a:t>and research into </a:t>
            </a:r>
            <a:r>
              <a:rPr lang="en-GB" sz="3200" b="1" dirty="0" smtClean="0">
                <a:solidFill>
                  <a:srgbClr val="FFFF00"/>
                </a:solidFill>
                <a:latin typeface="Trebuchet MS" charset="0"/>
              </a:rPr>
              <a:t>novel phenotypes</a:t>
            </a:r>
            <a:r>
              <a:rPr lang="en-GB" sz="3200" b="1" dirty="0" smtClean="0">
                <a:solidFill>
                  <a:srgbClr val="FFFFFF"/>
                </a:solidFill>
                <a:latin typeface="Trebuchet MS" charset="0"/>
              </a:rPr>
              <a:t>.</a:t>
            </a:r>
            <a:endParaRPr lang="en-GB" sz="3200" b="1" dirty="0" smtClean="0">
              <a:solidFill>
                <a:srgbClr val="FFFFFF"/>
              </a:solidFill>
              <a:latin typeface="Trebuchet MS" charset="0"/>
            </a:endParaRPr>
          </a:p>
          <a:p>
            <a:pPr marL="273050" indent="-273050">
              <a:lnSpc>
                <a:spcPct val="100000"/>
              </a:lnSpc>
              <a:spcBef>
                <a:spcPts val="1588"/>
              </a:spcBef>
              <a:spcAft>
                <a:spcPts val="1438"/>
              </a:spcAft>
              <a:buClr>
                <a:srgbClr val="00FF00"/>
              </a:buClr>
              <a:buSzPct val="45000"/>
              <a:buFont typeface="Wingdings" charset="2"/>
              <a:buChar char=""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endParaRPr lang="en-GB" sz="3200" b="1" dirty="0">
              <a:solidFill>
                <a:srgbClr val="FFFFFF"/>
              </a:solidFill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2701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305800" cy="4492625"/>
          </a:xfrm>
        </p:spPr>
        <p:txBody>
          <a:bodyPr/>
          <a:lstStyle/>
          <a:p>
            <a:r>
              <a:rPr lang="en-US" sz="2800" dirty="0" smtClean="0"/>
              <a:t>AFRI Competitive </a:t>
            </a:r>
            <a:r>
              <a:rPr lang="en-US" sz="2800" dirty="0"/>
              <a:t>Grant </a:t>
            </a:r>
            <a:r>
              <a:rPr lang="en-US" sz="2800" dirty="0" smtClean="0"/>
              <a:t>No</a:t>
            </a:r>
            <a:r>
              <a:rPr lang="en-US" sz="2800" dirty="0"/>
              <a:t> </a:t>
            </a:r>
            <a:r>
              <a:rPr lang="en-US" sz="2800" dirty="0" smtClean="0"/>
              <a:t>2013</a:t>
            </a:r>
            <a:r>
              <a:rPr lang="en-US" sz="2800" dirty="0"/>
              <a:t>-68004-20365, “Improving Fertility of Dairy Cattle Using </a:t>
            </a:r>
            <a:r>
              <a:rPr lang="en-US" sz="2800" dirty="0" smtClean="0"/>
              <a:t>Translational Genomics”</a:t>
            </a:r>
          </a:p>
          <a:p>
            <a:r>
              <a:rPr lang="en-US" sz="2800" dirty="0" smtClean="0"/>
              <a:t>Cooperative </a:t>
            </a:r>
            <a:r>
              <a:rPr lang="en-US" sz="2800" dirty="0" smtClean="0"/>
              <a:t>Dairy DNA Repository</a:t>
            </a:r>
          </a:p>
          <a:p>
            <a:r>
              <a:rPr lang="en-US" sz="2800" dirty="0" smtClean="0"/>
              <a:t>Council </a:t>
            </a:r>
            <a:r>
              <a:rPr lang="en-US" sz="2800" dirty="0" smtClean="0"/>
              <a:t>on Dairy Cattle Breeding</a:t>
            </a:r>
          </a:p>
          <a:p>
            <a:r>
              <a:rPr lang="en-US" sz="2800" dirty="0" smtClean="0"/>
              <a:t>Paul </a:t>
            </a:r>
            <a:r>
              <a:rPr lang="en-US" sz="2800" dirty="0" err="1" smtClean="0"/>
              <a:t>VanRaden</a:t>
            </a:r>
            <a:r>
              <a:rPr lang="en-US" sz="2800" dirty="0" smtClean="0"/>
              <a:t> and George </a:t>
            </a:r>
            <a:r>
              <a:rPr lang="en-US" sz="2800" dirty="0" err="1" smtClean="0"/>
              <a:t>Wiggans</a:t>
            </a:r>
            <a:r>
              <a:rPr lang="en-US" sz="2800" dirty="0" smtClean="0"/>
              <a:t>, AGIL</a:t>
            </a:r>
          </a:p>
          <a:p>
            <a:r>
              <a:rPr lang="en-US" sz="2800" dirty="0" smtClean="0"/>
              <a:t>Albert de </a:t>
            </a:r>
            <a:r>
              <a:rPr lang="en-US" sz="2800" dirty="0" err="1" smtClean="0"/>
              <a:t>Vries</a:t>
            </a:r>
            <a:r>
              <a:rPr lang="en-US" sz="2800" dirty="0" smtClean="0"/>
              <a:t>, University of Florida</a:t>
            </a:r>
          </a:p>
          <a:p>
            <a:r>
              <a:rPr lang="en-US" sz="2800" dirty="0" smtClean="0"/>
              <a:t>Kent </a:t>
            </a:r>
            <a:r>
              <a:rPr lang="en-US" sz="2800" dirty="0" err="1" smtClean="0"/>
              <a:t>Weigel</a:t>
            </a:r>
            <a:r>
              <a:rPr lang="en-US" sz="2800" dirty="0" smtClean="0"/>
              <a:t>, University of Wisconsin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391429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305800" cy="449262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Mention of trade names or commercial products in this </a:t>
            </a:r>
            <a:r>
              <a:rPr lang="en-US" dirty="0" smtClean="0"/>
              <a:t>presentation is solely for </a:t>
            </a:r>
            <a:r>
              <a:rPr lang="en-US" dirty="0"/>
              <a:t>the purpose of providing specific information and does not imply </a:t>
            </a:r>
            <a:r>
              <a:rPr lang="en-US" dirty="0" smtClean="0"/>
              <a:t>recommendation or </a:t>
            </a:r>
            <a:r>
              <a:rPr lang="en-US" dirty="0"/>
              <a:t>endorsement by the US Department of Agriculture.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623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152400" y="98425"/>
            <a:ext cx="8836025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1" dirty="0" smtClean="0">
                <a:solidFill>
                  <a:srgbClr val="FFFF00"/>
                </a:solidFill>
                <a:latin typeface="Trebuchet MS" charset="0"/>
              </a:rPr>
              <a:t>Benefits of technology</a:t>
            </a:r>
            <a:endParaRPr lang="en-GB" sz="3600" b="1" dirty="0">
              <a:solidFill>
                <a:srgbClr val="FFFF00"/>
              </a:solidFill>
              <a:latin typeface="Trebuchet MS" charset="0"/>
            </a:endParaRP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457200" y="1143000"/>
            <a:ext cx="8153400" cy="51685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273050" indent="-273050">
              <a:lnSpc>
                <a:spcPct val="100000"/>
              </a:lnSpc>
              <a:spcBef>
                <a:spcPts val="1588"/>
              </a:spcBef>
              <a:spcAft>
                <a:spcPts val="1438"/>
              </a:spcAft>
              <a:buClr>
                <a:srgbClr val="00FF00"/>
              </a:buClr>
              <a:buSzPct val="45000"/>
              <a:buFont typeface="Wingdings" charset="2"/>
              <a:buChar char=""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r>
              <a:rPr lang="en-GB" sz="3200" b="1" dirty="0" smtClean="0">
                <a:solidFill>
                  <a:srgbClr val="FFFFFF"/>
                </a:solidFill>
                <a:latin typeface="Trebuchet MS" charset="0"/>
              </a:rPr>
              <a:t>Technologies provide benefits by making our work…</a:t>
            </a:r>
          </a:p>
          <a:p>
            <a:pPr marL="1016000" lvl="1" indent="-273050">
              <a:spcBef>
                <a:spcPts val="1588"/>
              </a:spcBef>
              <a:spcAft>
                <a:spcPts val="1438"/>
              </a:spcAft>
              <a:buClr>
                <a:srgbClr val="00FF00"/>
              </a:buClr>
              <a:buSzPct val="45000"/>
              <a:buFont typeface="Wingdings" charset="2"/>
              <a:buChar char=""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r>
              <a:rPr lang="en-GB" sz="3200" b="1" dirty="0" smtClean="0">
                <a:solidFill>
                  <a:srgbClr val="FFFF00"/>
                </a:solidFill>
                <a:latin typeface="Trebuchet MS" charset="0"/>
              </a:rPr>
              <a:t>Faster</a:t>
            </a:r>
            <a:r>
              <a:rPr lang="en-GB" sz="3200" b="1" dirty="0" smtClean="0">
                <a:solidFill>
                  <a:srgbClr val="FFFFFF"/>
                </a:solidFill>
                <a:latin typeface="Trebuchet MS" charset="0"/>
              </a:rPr>
              <a:t> – More outputs are produced per unit of time.</a:t>
            </a:r>
          </a:p>
          <a:p>
            <a:pPr marL="1016000" lvl="1" indent="-273050">
              <a:spcBef>
                <a:spcPts val="1588"/>
              </a:spcBef>
              <a:spcAft>
                <a:spcPts val="1438"/>
              </a:spcAft>
              <a:buClr>
                <a:srgbClr val="00FF00"/>
              </a:buClr>
              <a:buSzPct val="45000"/>
              <a:buFont typeface="Wingdings" charset="2"/>
              <a:buChar char=""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r>
              <a:rPr lang="en-GB" sz="3200" b="1" dirty="0" smtClean="0">
                <a:solidFill>
                  <a:srgbClr val="FFFF00"/>
                </a:solidFill>
                <a:latin typeface="Trebuchet MS" charset="0"/>
              </a:rPr>
              <a:t>Cheaper</a:t>
            </a:r>
            <a:r>
              <a:rPr lang="en-GB" sz="3200" b="1" dirty="0" smtClean="0">
                <a:solidFill>
                  <a:srgbClr val="FFFFFF"/>
                </a:solidFill>
                <a:latin typeface="Trebuchet MS" charset="0"/>
              </a:rPr>
              <a:t> – The cost of producing a unit of output decreases.</a:t>
            </a:r>
          </a:p>
          <a:p>
            <a:pPr marL="1016000" lvl="1" indent="-273050">
              <a:spcBef>
                <a:spcPts val="1588"/>
              </a:spcBef>
              <a:spcAft>
                <a:spcPts val="1438"/>
              </a:spcAft>
              <a:buClr>
                <a:srgbClr val="00FF00"/>
              </a:buClr>
              <a:buSzPct val="45000"/>
              <a:buFont typeface="Wingdings" charset="2"/>
              <a:buChar char=""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r>
              <a:rPr lang="en-GB" sz="3200" b="1" dirty="0" smtClean="0">
                <a:solidFill>
                  <a:srgbClr val="FFFF00"/>
                </a:solidFill>
                <a:latin typeface="Trebuchet MS" charset="0"/>
              </a:rPr>
              <a:t>Easier</a:t>
            </a:r>
            <a:r>
              <a:rPr lang="en-GB" sz="3200" b="1" dirty="0" smtClean="0">
                <a:solidFill>
                  <a:srgbClr val="FFFFFF"/>
                </a:solidFill>
                <a:latin typeface="Trebuchet MS" charset="0"/>
              </a:rPr>
              <a:t> – Tasks require less physical or mental </a:t>
            </a:r>
            <a:r>
              <a:rPr lang="en-GB" sz="3200" b="1" dirty="0" err="1" smtClean="0">
                <a:solidFill>
                  <a:srgbClr val="FFFFFF"/>
                </a:solidFill>
                <a:latin typeface="Trebuchet MS" charset="0"/>
              </a:rPr>
              <a:t>labor</a:t>
            </a:r>
            <a:r>
              <a:rPr lang="en-GB" sz="3200" b="1" dirty="0" smtClean="0">
                <a:solidFill>
                  <a:srgbClr val="FFFFFF"/>
                </a:solidFill>
                <a:latin typeface="Trebuchet MS" charset="0"/>
              </a:rPr>
              <a:t>.</a:t>
            </a:r>
          </a:p>
          <a:p>
            <a:pPr marL="1016000" lvl="1" indent="-273050">
              <a:spcBef>
                <a:spcPts val="1588"/>
              </a:spcBef>
              <a:spcAft>
                <a:spcPts val="1438"/>
              </a:spcAft>
              <a:buClr>
                <a:srgbClr val="00FF00"/>
              </a:buClr>
              <a:buSzPct val="45000"/>
              <a:buFont typeface="Wingdings" charset="2"/>
              <a:buChar char=""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endParaRPr lang="en-GB" sz="3200" b="1" dirty="0" smtClean="0">
              <a:solidFill>
                <a:srgbClr val="FFFFFF"/>
              </a:solidFill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135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" y="142875"/>
            <a:ext cx="8226425" cy="585788"/>
          </a:xfrm>
        </p:spPr>
        <p:txBody>
          <a:bodyPr/>
          <a:lstStyle/>
          <a:p>
            <a:r>
              <a:rPr lang="en-US">
                <a:latin typeface="Trebuchet MS" charset="0"/>
                <a:sym typeface="Trebuchet MS" charset="0"/>
              </a:rPr>
              <a:t>Questions?</a:t>
            </a:r>
            <a:endParaRPr lang="en-US">
              <a:latin typeface="Trebuchet MS" charset="0"/>
            </a:endParaRPr>
          </a:p>
        </p:txBody>
      </p:sp>
      <p:pic>
        <p:nvPicPr>
          <p:cNvPr id="6" name="Picture 4" descr="Spanish_Inquisition_(Monty_Python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9150" y="984250"/>
            <a:ext cx="7543800" cy="5562600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711447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888894" y="1066800"/>
            <a:ext cx="7345807" cy="5486400"/>
          </a:xfrm>
          <a:prstGeom prst="rect">
            <a:avLst/>
          </a:prstGeom>
        </p:spPr>
      </p:pic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152400" y="98425"/>
            <a:ext cx="8836025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1" dirty="0" smtClean="0">
                <a:solidFill>
                  <a:srgbClr val="FFFF00"/>
                </a:solidFill>
                <a:latin typeface="Trebuchet MS" charset="0"/>
              </a:rPr>
              <a:t>This is the age of precision</a:t>
            </a:r>
            <a:endParaRPr lang="en-GB" sz="3600" b="1" dirty="0">
              <a:solidFill>
                <a:srgbClr val="FFFF00"/>
              </a:solidFill>
              <a:latin typeface="Trebuchet MS" charset="0"/>
            </a:endParaRP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457200" y="1143000"/>
            <a:ext cx="8153400" cy="516857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273050" indent="-273050">
              <a:lnSpc>
                <a:spcPct val="100000"/>
              </a:lnSpc>
              <a:spcBef>
                <a:spcPts val="1588"/>
              </a:spcBef>
              <a:spcAft>
                <a:spcPts val="1438"/>
              </a:spcAft>
              <a:buClr>
                <a:srgbClr val="00FF00"/>
              </a:buClr>
              <a:buSzPct val="45000"/>
              <a:buFont typeface="Wingdings" charset="2"/>
              <a:buChar char=""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r>
              <a:rPr lang="en-GB" sz="3200" b="1" dirty="0" smtClean="0">
                <a:solidFill>
                  <a:srgbClr val="FFFFFF"/>
                </a:solidFill>
                <a:latin typeface="Trebuchet MS" charset="0"/>
              </a:rPr>
              <a:t>We now have </a:t>
            </a:r>
            <a:r>
              <a:rPr lang="en-GB" sz="3200" b="1" dirty="0" smtClean="0">
                <a:solidFill>
                  <a:srgbClr val="FFFF00"/>
                </a:solidFill>
                <a:latin typeface="Trebuchet MS" charset="0"/>
              </a:rPr>
              <a:t>technologies</a:t>
            </a:r>
            <a:r>
              <a:rPr lang="en-GB" sz="3200" b="1" dirty="0" smtClean="0">
                <a:solidFill>
                  <a:srgbClr val="FFFFFF"/>
                </a:solidFill>
                <a:latin typeface="Trebuchet MS" charset="0"/>
              </a:rPr>
              <a:t> to monitor what goes into and what comes out of cows with great precision.</a:t>
            </a:r>
          </a:p>
          <a:p>
            <a:pPr marL="273050" indent="-273050">
              <a:lnSpc>
                <a:spcPct val="100000"/>
              </a:lnSpc>
              <a:spcBef>
                <a:spcPts val="1588"/>
              </a:spcBef>
              <a:spcAft>
                <a:spcPts val="1438"/>
              </a:spcAft>
              <a:buClr>
                <a:srgbClr val="00FF00"/>
              </a:buClr>
              <a:buSzPct val="45000"/>
              <a:buFont typeface="Wingdings" charset="2"/>
              <a:buChar char=""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r>
              <a:rPr lang="en-GB" sz="3200" b="1" dirty="0" smtClean="0">
                <a:solidFill>
                  <a:srgbClr val="FFFF00"/>
                </a:solidFill>
                <a:latin typeface="Trebuchet MS" charset="0"/>
              </a:rPr>
              <a:t>Inputs</a:t>
            </a:r>
            <a:r>
              <a:rPr lang="en-GB" sz="3200" b="1" dirty="0" smtClean="0">
                <a:solidFill>
                  <a:srgbClr val="FFFFFF"/>
                </a:solidFill>
                <a:latin typeface="Trebuchet MS" charset="0"/>
              </a:rPr>
              <a:t> and </a:t>
            </a:r>
            <a:r>
              <a:rPr lang="en-GB" sz="3200" b="1" dirty="0" smtClean="0">
                <a:solidFill>
                  <a:srgbClr val="FFFF00"/>
                </a:solidFill>
                <a:latin typeface="Trebuchet MS" charset="0"/>
              </a:rPr>
              <a:t>outputs</a:t>
            </a:r>
            <a:r>
              <a:rPr lang="en-GB" sz="3200" b="1" dirty="0" smtClean="0">
                <a:solidFill>
                  <a:srgbClr val="FFFFFF"/>
                </a:solidFill>
                <a:latin typeface="Trebuchet MS" charset="0"/>
              </a:rPr>
              <a:t> are inextricably linked.</a:t>
            </a:r>
          </a:p>
          <a:p>
            <a:pPr marL="273050" indent="-273050">
              <a:spcBef>
                <a:spcPts val="1588"/>
              </a:spcBef>
              <a:spcAft>
                <a:spcPts val="1438"/>
              </a:spcAft>
              <a:buClr>
                <a:srgbClr val="00FF00"/>
              </a:buClr>
              <a:buSzPct val="45000"/>
              <a:buFont typeface="Wingdings" charset="2"/>
              <a:buChar char=""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r>
              <a:rPr lang="en-GB" sz="3200" b="1" dirty="0" smtClean="0">
                <a:solidFill>
                  <a:srgbClr val="FFFFFF"/>
                </a:solidFill>
                <a:latin typeface="Trebuchet MS" charset="0"/>
              </a:rPr>
              <a:t>We want the </a:t>
            </a:r>
            <a:r>
              <a:rPr lang="en-GB" sz="3200" b="1" dirty="0" smtClean="0">
                <a:solidFill>
                  <a:srgbClr val="FFFF00"/>
                </a:solidFill>
                <a:latin typeface="Trebuchet MS" charset="0"/>
              </a:rPr>
              <a:t>highest quality </a:t>
            </a:r>
            <a:r>
              <a:rPr lang="en-GB" sz="3200" b="1" dirty="0" smtClean="0">
                <a:solidFill>
                  <a:srgbClr val="FFFFFF"/>
                </a:solidFill>
                <a:latin typeface="Trebuchet MS" charset="0"/>
              </a:rPr>
              <a:t>available at the possible </a:t>
            </a:r>
            <a:r>
              <a:rPr lang="en-GB" sz="3200" b="1" dirty="0" smtClean="0">
                <a:solidFill>
                  <a:srgbClr val="FFFF00"/>
                </a:solidFill>
                <a:latin typeface="Trebuchet MS" charset="0"/>
              </a:rPr>
              <a:t>lowest cost</a:t>
            </a:r>
            <a:r>
              <a:rPr lang="en-GB" sz="3200" b="1" dirty="0" smtClean="0">
                <a:solidFill>
                  <a:srgbClr val="FFFFFF"/>
                </a:solidFill>
                <a:latin typeface="Trebuchet MS" charset="0"/>
              </a:rPr>
              <a:t>.</a:t>
            </a:r>
          </a:p>
          <a:p>
            <a:pPr marL="1016000" lvl="1" indent="-273050">
              <a:spcBef>
                <a:spcPts val="1588"/>
              </a:spcBef>
              <a:spcAft>
                <a:spcPts val="1438"/>
              </a:spcAft>
              <a:buClr>
                <a:srgbClr val="00FF00"/>
              </a:buClr>
              <a:buSzPct val="45000"/>
              <a:buFont typeface="Wingdings" charset="2"/>
              <a:buChar char=""/>
              <a:tabLst>
                <a:tab pos="273050" algn="l"/>
                <a:tab pos="730250" algn="l"/>
                <a:tab pos="1187450" algn="l"/>
                <a:tab pos="1644650" algn="l"/>
                <a:tab pos="2101850" algn="l"/>
                <a:tab pos="2559050" algn="l"/>
                <a:tab pos="3016250" algn="l"/>
                <a:tab pos="3473450" algn="l"/>
                <a:tab pos="3930650" algn="l"/>
                <a:tab pos="4387850" algn="l"/>
                <a:tab pos="4845050" algn="l"/>
                <a:tab pos="5302250" algn="l"/>
                <a:tab pos="5759450" algn="l"/>
                <a:tab pos="6216650" algn="l"/>
                <a:tab pos="6673850" algn="l"/>
                <a:tab pos="7131050" algn="l"/>
                <a:tab pos="7588250" algn="l"/>
                <a:tab pos="8045450" algn="l"/>
                <a:tab pos="8502650" algn="l"/>
                <a:tab pos="8959850" algn="l"/>
                <a:tab pos="9417050" algn="l"/>
              </a:tabLst>
            </a:pPr>
            <a:endParaRPr lang="en-GB" sz="3200" b="1" dirty="0" smtClean="0">
              <a:solidFill>
                <a:srgbClr val="FFFFFF"/>
              </a:solidFill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3693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mish_dairy_farm_3.jpg"/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5483726"/>
          </a:xfrm>
          <a:prstGeom prst="rect">
            <a:avLst/>
          </a:prstGeom>
        </p:spPr>
      </p:pic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Everything needs to support cows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195447" y="6395079"/>
            <a:ext cx="70247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http://</a:t>
            </a:r>
            <a:r>
              <a:rPr lang="en-US" sz="1000" dirty="0" err="1"/>
              <a:t>commons.wikimedia.org</a:t>
            </a:r>
            <a:r>
              <a:rPr lang="en-US" sz="1000" dirty="0"/>
              <a:t>/wiki/File:Amish_dairy_farm_3.jpg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4191000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FF00"/>
                </a:solidFill>
              </a:rPr>
              <a:t>Parlor:</a:t>
            </a:r>
            <a:r>
              <a:rPr lang="en-US" sz="1800" b="1" dirty="0" smtClean="0"/>
              <a:t> milk and milk solids are</a:t>
            </a:r>
            <a:r>
              <a:rPr lang="en-US" sz="1800" b="1" dirty="0"/>
              <a:t> </a:t>
            </a:r>
            <a:r>
              <a:rPr lang="en-US" sz="1800" b="1" dirty="0" smtClean="0"/>
              <a:t>the primary source of dairy farm</a:t>
            </a:r>
            <a:r>
              <a:rPr lang="en-US" sz="1800" b="1" dirty="0"/>
              <a:t> </a:t>
            </a:r>
            <a:r>
              <a:rPr lang="en-US" sz="1800" b="1" dirty="0" smtClean="0"/>
              <a:t>income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0" y="5602069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FF00"/>
                </a:solidFill>
              </a:rPr>
              <a:t>Pasture:</a:t>
            </a:r>
            <a:r>
              <a:rPr lang="en-US" sz="1800" b="1" dirty="0" smtClean="0"/>
              <a:t> provides nutrition and supports animal welfare</a:t>
            </a:r>
            <a:endParaRPr lang="en-US" sz="1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715000" y="4191000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FF00"/>
                </a:solidFill>
              </a:rPr>
              <a:t>Silo/bunker:</a:t>
            </a:r>
            <a:r>
              <a:rPr lang="en-US" sz="1800" b="1" dirty="0" smtClean="0"/>
              <a:t> cattle cannot perform without high-quality diets</a:t>
            </a:r>
            <a:endParaRPr lang="en-US" sz="1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971800" y="2819400"/>
            <a:ext cx="3886200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FF00"/>
                </a:solidFill>
              </a:rPr>
              <a:t>Cow:</a:t>
            </a:r>
            <a:r>
              <a:rPr lang="en-US" sz="1800" b="1" dirty="0" smtClean="0"/>
              <a:t> the dairy cow is the machine without which the farm cannot function</a:t>
            </a:r>
            <a:endParaRPr lang="en-US" sz="1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105400" y="1143000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FF00"/>
                </a:solidFill>
              </a:rPr>
              <a:t>Herdsmen/consultants:</a:t>
            </a:r>
            <a:r>
              <a:rPr lang="en-US" sz="1800" b="1" dirty="0" smtClean="0"/>
              <a:t> experts ensure that cows have an optimal environment in which to perform</a:t>
            </a:r>
            <a:endParaRPr lang="en-US" sz="1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" y="11430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FF00"/>
                </a:solidFill>
              </a:rPr>
              <a:t>Barn:</a:t>
            </a:r>
            <a:r>
              <a:rPr lang="en-US" sz="1800" b="1" dirty="0" smtClean="0"/>
              <a:t> provides a safe and health habitat for animal production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190169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technology on my first farm…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47800" y="5638800"/>
            <a:ext cx="601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FFFF00"/>
                </a:solidFill>
              </a:rPr>
              <a:t>Source:</a:t>
            </a:r>
            <a:r>
              <a:rPr lang="en-US" sz="1200" dirty="0"/>
              <a:t> http://</a:t>
            </a:r>
            <a:r>
              <a:rPr lang="en-US" sz="1200" dirty="0" err="1"/>
              <a:t>seasonalontariofood.blogspot.com</a:t>
            </a:r>
            <a:r>
              <a:rPr lang="en-US" sz="1200" dirty="0"/>
              <a:t>/2011/04/visit-to-</a:t>
            </a:r>
            <a:r>
              <a:rPr lang="en-US" sz="1200" dirty="0" err="1"/>
              <a:t>wooldrift</a:t>
            </a:r>
            <a:r>
              <a:rPr lang="en-US" sz="1200" dirty="0"/>
              <a:t>-</a:t>
            </a:r>
            <a:r>
              <a:rPr lang="en-US" sz="1200" dirty="0" err="1"/>
              <a:t>farm.html</a:t>
            </a:r>
            <a:r>
              <a:rPr lang="en-US" sz="1200" dirty="0"/>
              <a:t>.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744" y="1066800"/>
            <a:ext cx="6103856" cy="4572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93434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dairy industry has been a leader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90600"/>
            <a:ext cx="3429000" cy="257175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3810000"/>
            <a:ext cx="2043684" cy="27432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3657600"/>
            <a:ext cx="3657600" cy="27432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-27658" y="63524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Source:</a:t>
            </a:r>
            <a:r>
              <a:rPr lang="en-US" sz="1200" dirty="0" smtClean="0"/>
              <a:t> http</a:t>
            </a:r>
            <a:r>
              <a:rPr lang="en-US" sz="1200" dirty="0"/>
              <a:t>://</a:t>
            </a:r>
            <a:r>
              <a:rPr lang="en-US" sz="1200" dirty="0" err="1"/>
              <a:t>vet.tufts.edu</a:t>
            </a:r>
            <a:r>
              <a:rPr lang="en-US" sz="1200" dirty="0"/>
              <a:t>/</a:t>
            </a:r>
            <a:r>
              <a:rPr lang="en-US" sz="1200" dirty="0" err="1"/>
              <a:t>tas</a:t>
            </a:r>
            <a:r>
              <a:rPr lang="en-US" sz="1200" dirty="0"/>
              <a:t>/images/002.</a:t>
            </a:r>
            <a:r>
              <a:rPr lang="en-US" sz="1200" dirty="0" smtClean="0"/>
              <a:t>png.</a:t>
            </a:r>
            <a:endParaRPr lang="en-US" sz="1200" dirty="0"/>
          </a:p>
        </p:txBody>
      </p:sp>
      <p:pic>
        <p:nvPicPr>
          <p:cNvPr id="11" name="Picture 3" descr="19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990601"/>
            <a:ext cx="3429000" cy="2511251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>
            <a:grpSpLocks noChangeAspect="1"/>
          </p:cNvGrpSpPr>
          <p:nvPr/>
        </p:nvGrpSpPr>
        <p:grpSpPr bwMode="auto">
          <a:xfrm>
            <a:off x="4114800" y="751840"/>
            <a:ext cx="914400" cy="3034492"/>
            <a:chOff x="7577470" y="3449799"/>
            <a:chExt cx="1377903" cy="4017906"/>
          </a:xfrm>
        </p:grpSpPr>
        <p:pic>
          <p:nvPicPr>
            <p:cNvPr id="13" name="Picture 12" descr="GGP-HD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 rot="780000">
              <a:off x="7577470" y="3449799"/>
              <a:ext cx="822960" cy="249973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28600">
                <a:srgbClr val="85CDBA">
                  <a:alpha val="40000"/>
                </a:srgbClr>
              </a:glow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4" name="Picture 13" descr="GGP-HD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 rot="780000">
              <a:off x="7665047" y="3659194"/>
              <a:ext cx="1005840" cy="305522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28600">
                <a:srgbClr val="85CDBA">
                  <a:alpha val="40000"/>
                </a:srgbClr>
              </a:glow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5" name="Picture 14" descr="GGP-HD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 rot="780000">
              <a:off x="7812373" y="3995857"/>
              <a:ext cx="1143000" cy="34718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28600">
                <a:srgbClr val="85CDBA">
                  <a:alpha val="40000"/>
                </a:srgbClr>
              </a:glow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9489" y="3810000"/>
            <a:ext cx="3200400" cy="2517311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5831840" y="6264255"/>
            <a:ext cx="32359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Source: </a:t>
            </a:r>
            <a:r>
              <a:rPr lang="en-US" sz="1200" dirty="0" smtClean="0"/>
              <a:t>http/</a:t>
            </a:r>
            <a:r>
              <a:rPr lang="en-US" sz="1200" dirty="0"/>
              <a:t>/</a:t>
            </a:r>
            <a:r>
              <a:rPr lang="en-US" sz="1200" dirty="0" err="1"/>
              <a:t>www.shopbrownswiss.com</a:t>
            </a:r>
            <a:r>
              <a:rPr lang="en-US" sz="1200" dirty="0" smtClean="0"/>
              <a:t>/.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57590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Feeding the dairy cow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2438400"/>
            <a:ext cx="5486400" cy="40976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066800"/>
            <a:ext cx="5486400" cy="40965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5000" y="1219200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Top:</a:t>
            </a:r>
            <a:r>
              <a:rPr lang="en-US" sz="2000" dirty="0" smtClean="0"/>
              <a:t> Automated system for measuring feed intake.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5562600"/>
            <a:ext cx="335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Bottom:</a:t>
            </a:r>
            <a:r>
              <a:rPr lang="en-US" sz="2000" dirty="0" smtClean="0"/>
              <a:t> Automated feeding system being installed at </a:t>
            </a:r>
            <a:r>
              <a:rPr lang="en-US" sz="2000" dirty="0" err="1" smtClean="0"/>
              <a:t>Embrapa</a:t>
            </a:r>
            <a:r>
              <a:rPr lang="en-US" sz="2000" dirty="0" smtClean="0"/>
              <a:t> </a:t>
            </a:r>
            <a:r>
              <a:rPr lang="en-US" sz="2000" dirty="0" err="1" smtClean="0"/>
              <a:t>Gado</a:t>
            </a:r>
            <a:r>
              <a:rPr lang="en-US" sz="2000" dirty="0" smtClean="0"/>
              <a:t> de </a:t>
            </a:r>
            <a:r>
              <a:rPr lang="en-US" sz="2000" dirty="0" err="1" smtClean="0"/>
              <a:t>Leite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07477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Watering the dairy cow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2438400"/>
            <a:ext cx="5486400" cy="409651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066800"/>
            <a:ext cx="4898571" cy="36576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334000" y="965537"/>
            <a:ext cx="32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Top:</a:t>
            </a:r>
            <a:r>
              <a:rPr lang="en-US" sz="2000" dirty="0" smtClean="0"/>
              <a:t> Automated </a:t>
            </a:r>
            <a:r>
              <a:rPr lang="en-US" sz="2000" dirty="0" err="1" smtClean="0"/>
              <a:t>waterer</a:t>
            </a:r>
            <a:r>
              <a:rPr lang="en-US" sz="2000" dirty="0" smtClean="0"/>
              <a:t> with scale for measuring intake.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5500511"/>
            <a:ext cx="32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Bottom:</a:t>
            </a:r>
            <a:r>
              <a:rPr lang="en-US" sz="2000" dirty="0" smtClean="0"/>
              <a:t> Automated scale that weighs cows at the </a:t>
            </a:r>
            <a:r>
              <a:rPr lang="en-US" sz="2000" dirty="0" err="1" smtClean="0"/>
              <a:t>waterer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14503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ART_0" val="bnVsbA=="/>
  <p:tag name="__MASTER" val="__part_0"/>
</p:tagLst>
</file>

<file path=ppt/theme/theme1.xml><?xml version="1.0" encoding="utf-8"?>
<a:theme xmlns:a="http://schemas.openxmlformats.org/drawingml/2006/main" name="AIPL Slide Master">
  <a:themeElements>
    <a:clrScheme name="AIPL Slid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IPL Slide Master">
      <a:majorFont>
        <a:latin typeface="Trebuchet MS"/>
        <a:ea typeface=""/>
        <a:cs typeface="DejaVu Sans"/>
      </a:majorFont>
      <a:minorFont>
        <a:latin typeface="Trebuchet MS"/>
        <a:ea typeface="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DejaVu San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DejaVu Sans" pitchFamily="34" charset="0"/>
          </a:defRPr>
        </a:defPPr>
      </a:lstStyle>
    </a:lnDef>
  </a:objectDefaults>
  <a:extraClrSchemeLst>
    <a:extraClrScheme>
      <a:clrScheme name="AIPL Slid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PL Slide Maste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IPL Slide Master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PL Slide Master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PL Slide Mast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PL Slide Mast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IPL Slide Maste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rebuchet MS"/>
        <a:ea typeface=""/>
        <a:cs typeface="DejaVu Sans"/>
      </a:majorFont>
      <a:minorFont>
        <a:latin typeface="Trebuchet MS"/>
        <a:ea typeface="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DejaVu San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DejaVu Sans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46804</TotalTime>
  <Words>1304</Words>
  <Application>Microsoft Macintosh PowerPoint</Application>
  <PresentationFormat>On-screen Show (4:3)</PresentationFormat>
  <Paragraphs>375</Paragraphs>
  <Slides>30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AIPL Slide Master</vt:lpstr>
      <vt:lpstr>Default Design</vt:lpstr>
      <vt:lpstr>If we would see further than others: research &amp; technology today and tomorrow</vt:lpstr>
      <vt:lpstr>We all have our favorite technologies</vt:lpstr>
      <vt:lpstr>PowerPoint Presentation</vt:lpstr>
      <vt:lpstr>PowerPoint Presentation</vt:lpstr>
      <vt:lpstr>Everything needs to support cows</vt:lpstr>
      <vt:lpstr>High technology on my first farm…</vt:lpstr>
      <vt:lpstr>The dairy industry has been a leader</vt:lpstr>
      <vt:lpstr>Feeding the dairy cow</vt:lpstr>
      <vt:lpstr>Watering the dairy cow</vt:lpstr>
      <vt:lpstr>Monitoring the dairy cow</vt:lpstr>
      <vt:lpstr>Milking the dairy cow</vt:lpstr>
      <vt:lpstr>…and innovation is ongoing</vt:lpstr>
      <vt:lpstr>What else comes out of the cow?</vt:lpstr>
      <vt:lpstr>Other uses of on-farm technology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new phenotypes look like?</vt:lpstr>
      <vt:lpstr>Phenotypes may come from genotypes</vt:lpstr>
      <vt:lpstr>Genotypes in the national database</vt:lpstr>
      <vt:lpstr>Genotyped ancestors, actual bull(HOUSA73431994)</vt:lpstr>
      <vt:lpstr>Genome assembly (simplified)</vt:lpstr>
      <vt:lpstr>Possible assembly problem on BTA18</vt:lpstr>
      <vt:lpstr>Can it be corrected using long reads?</vt:lpstr>
      <vt:lpstr>PowerPoint Presentation</vt:lpstr>
      <vt:lpstr>Acknowledgments</vt:lpstr>
      <vt:lpstr>Note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Genomic Prediction Results</dc:title>
  <dc:subject>International Dairy Sire Proofs</dc:subject>
  <dc:creator>Admin</dc:creator>
  <cp:keywords>Dairy, International, Sire evaluations</cp:keywords>
  <cp:lastModifiedBy>John Cole</cp:lastModifiedBy>
  <cp:revision>976</cp:revision>
  <cp:lastPrinted>2001-08-24T14:44:42Z</cp:lastPrinted>
  <dcterms:created xsi:type="dcterms:W3CDTF">2002-07-16T13:01:30Z</dcterms:created>
  <dcterms:modified xsi:type="dcterms:W3CDTF">2015-03-06T03:25:13Z</dcterms:modified>
</cp:coreProperties>
</file>