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1"/>
  </p:sldMasterIdLst>
  <p:notesMasterIdLst>
    <p:notesMasterId r:id="rId16"/>
  </p:notesMasterIdLst>
  <p:handoutMasterIdLst>
    <p:handoutMasterId r:id="rId17"/>
  </p:handoutMasterIdLst>
  <p:sldIdLst>
    <p:sldId id="256" r:id="rId2"/>
    <p:sldId id="407" r:id="rId3"/>
    <p:sldId id="420" r:id="rId4"/>
    <p:sldId id="408" r:id="rId5"/>
    <p:sldId id="413" r:id="rId6"/>
    <p:sldId id="442" r:id="rId7"/>
    <p:sldId id="421" r:id="rId8"/>
    <p:sldId id="415" r:id="rId9"/>
    <p:sldId id="416" r:id="rId10"/>
    <p:sldId id="417" r:id="rId11"/>
    <p:sldId id="418" r:id="rId12"/>
    <p:sldId id="419" r:id="rId13"/>
    <p:sldId id="386" r:id="rId14"/>
    <p:sldId id="439" r:id="rId15"/>
  </p:sldIdLst>
  <p:sldSz cx="9144000" cy="6858000" type="screen4x3"/>
  <p:notesSz cx="6985000" cy="92837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Monotype Sorts" pitchFamily="2" charset="2"/>
      <p:regular r:id="rId22"/>
    </p:embeddedFont>
    <p:embeddedFont>
      <p:font typeface="Humnst777 BT" pitchFamily="34" charset="0"/>
      <p:regular r:id="rId23"/>
      <p:bold r:id="rId24"/>
      <p:italic r:id="rId25"/>
      <p:boldItalic r:id="rId26"/>
    </p:embeddedFont>
    <p:embeddedFont>
      <p:font typeface="SymbolProp BT" pitchFamily="18" charset="2"/>
      <p:regular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00FF00"/>
    <a:srgbClr val="FFFF00"/>
    <a:srgbClr val="00FFFF"/>
    <a:srgbClr val="FFF000"/>
    <a:srgbClr val="FF6699"/>
    <a:srgbClr val="969696"/>
    <a:srgbClr val="B2B2B2"/>
    <a:srgbClr val="FF6565"/>
    <a:srgbClr val="FF6178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6" autoAdjust="0"/>
    <p:restoredTop sz="99821" autoAdjust="0"/>
  </p:normalViewPr>
  <p:slideViewPr>
    <p:cSldViewPr snapToGrid="0">
      <p:cViewPr>
        <p:scale>
          <a:sx n="60" d="100"/>
          <a:sy n="60" d="100"/>
        </p:scale>
        <p:origin x="-1420" y="-272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defTabSz="928688">
              <a:defRPr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fld id="{59329266-5292-4C10-83D1-A41825AC0F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6913"/>
            <a:ext cx="4637088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fld id="{6D8F8786-532C-45D6-A934-7CD601DD53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003C"/>
            </a:gs>
            <a:gs pos="100000">
              <a:srgbClr val="1423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685799" y="3656013"/>
            <a:ext cx="7756451" cy="253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FFF000"/>
                </a:solidFill>
                <a:latin typeface="Calibri" pitchFamily="34" charset="0"/>
              </a:rPr>
              <a:t>Duane Norman, Jan Wright, Mel Tooker, and Paul VanRaden</a:t>
            </a:r>
            <a:endParaRPr lang="en-US" sz="3200" b="1" dirty="0">
              <a:solidFill>
                <a:srgbClr val="FFF000"/>
              </a:solidFill>
              <a:latin typeface="Calibri" pitchFamily="34" charset="0"/>
            </a:endParaRPr>
          </a:p>
          <a:p>
            <a:pPr>
              <a:lnSpc>
                <a:spcPts val="3000"/>
              </a:lnSpc>
              <a:defRPr/>
            </a:pPr>
            <a:r>
              <a:rPr lang="en-US" sz="2800" b="1" dirty="0" smtClean="0">
                <a:latin typeface="Calibri" pitchFamily="34" charset="0"/>
              </a:rPr>
              <a:t>Council on Dairy Cattle Breeding, Bowie, MD</a:t>
            </a:r>
          </a:p>
          <a:p>
            <a:pPr>
              <a:lnSpc>
                <a:spcPts val="3000"/>
              </a:lnSpc>
              <a:defRPr/>
            </a:pPr>
            <a:r>
              <a:rPr lang="en-US" sz="2800" b="1" dirty="0" smtClean="0">
                <a:latin typeface="Calibri" pitchFamily="34" charset="0"/>
              </a:rPr>
              <a:t>Animal Genomics and Improvement Laboratory</a:t>
            </a:r>
            <a:endParaRPr lang="en-US" sz="2800" b="1" dirty="0">
              <a:latin typeface="Calibri" pitchFamily="34" charset="0"/>
            </a:endParaRPr>
          </a:p>
          <a:p>
            <a:pPr>
              <a:lnSpc>
                <a:spcPts val="3000"/>
              </a:lnSpc>
              <a:defRPr/>
            </a:pPr>
            <a:r>
              <a:rPr lang="en-US" sz="2800" b="1" dirty="0">
                <a:latin typeface="Calibri" pitchFamily="34" charset="0"/>
              </a:rPr>
              <a:t>Agricultural Research Service, </a:t>
            </a:r>
            <a:r>
              <a:rPr lang="en-US" sz="2800" b="1" dirty="0" smtClean="0">
                <a:latin typeface="Calibri" pitchFamily="34" charset="0"/>
              </a:rPr>
              <a:t>USDA,</a:t>
            </a:r>
            <a:r>
              <a:rPr lang="en-US" sz="2800" b="1" baseline="0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Beltsville</a:t>
            </a:r>
            <a:r>
              <a:rPr lang="en-US" sz="2800" b="1" dirty="0">
                <a:latin typeface="Calibri" pitchFamily="34" charset="0"/>
              </a:rPr>
              <a:t>, </a:t>
            </a:r>
            <a:r>
              <a:rPr lang="en-US" sz="2800" b="1" dirty="0" smtClean="0">
                <a:latin typeface="Calibri" pitchFamily="34" charset="0"/>
              </a:rPr>
              <a:t>MD</a:t>
            </a:r>
            <a:endParaRPr lang="en-US" sz="2800" b="1" dirty="0">
              <a:latin typeface="Calibri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000"/>
                </a:solidFill>
                <a:latin typeface="Calibri" pitchFamily="34" charset="0"/>
              </a:rPr>
              <a:t>duane.norman@cdcb.us</a:t>
            </a:r>
            <a:endParaRPr lang="en-US" sz="2800" b="1" dirty="0">
              <a:solidFill>
                <a:srgbClr val="FFF000"/>
              </a:solidFill>
              <a:latin typeface="Calibri" pitchFamily="34" charset="0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ltGray">
          <a:xfrm>
            <a:off x="8280400" y="6564313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kumimoji="1" lang="en-US" sz="1000" b="1" dirty="0">
              <a:latin typeface="Humnst777 BT" pitchFamily="34" charset="0"/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ltGray">
          <a:xfrm>
            <a:off x="7803552" y="6583680"/>
            <a:ext cx="5225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</a:rPr>
              <a:t>Norman</a:t>
            </a:r>
            <a:endParaRPr kumimoji="1" lang="en-US" b="1" dirty="0">
              <a:latin typeface="Calibri" pitchFamily="34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56411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latin typeface="Calibri" pitchFamily="34" charset="0"/>
              </a:rPr>
              <a:t>CDCB Industry meeting, Madison, WI; Oct. 4, 2016 </a:t>
            </a:r>
            <a:r>
              <a:rPr kumimoji="1" lang="en-US" b="1" dirty="0" smtClean="0">
                <a:latin typeface="Calibri" pitchFamily="34" charset="0"/>
              </a:rPr>
              <a:t>(</a:t>
            </a:r>
            <a:fld id="{FC8ABD28-F4D0-4264-9A80-E8A931BA0A41}" type="slidenum">
              <a:rPr kumimoji="1" lang="en-US" b="1" smtClean="0">
                <a:latin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 smtClean="0">
                <a:latin typeface="Calibri" pitchFamily="34" charset="0"/>
              </a:rPr>
              <a:t>)</a:t>
            </a:r>
            <a:endParaRPr kumimoji="1" lang="en-US" b="1" dirty="0">
              <a:latin typeface="Calibri" pitchFamily="34" charset="0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5613"/>
            <a:ext cx="7769225" cy="1661993"/>
          </a:xfrm>
        </p:spPr>
        <p:txBody>
          <a:bodyPr/>
          <a:lstStyle>
            <a:lvl1pPr>
              <a:defRPr sz="5400" b="1">
                <a:solidFill>
                  <a:srgbClr val="FFF00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 descr="USDA logo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0129" y="6375608"/>
            <a:ext cx="516367" cy="36576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 bwMode="auto">
          <a:xfrm>
            <a:off x="0" y="3246120"/>
            <a:ext cx="9144000" cy="0"/>
          </a:xfrm>
          <a:prstGeom prst="line">
            <a:avLst/>
          </a:prstGeom>
          <a:ln w="82550">
            <a:gradFill flip="none" rotWithShape="1">
              <a:gsLst>
                <a:gs pos="20000">
                  <a:srgbClr val="009900"/>
                </a:gs>
                <a:gs pos="50000">
                  <a:srgbClr val="00003C"/>
                </a:gs>
                <a:gs pos="85000">
                  <a:schemeClr val="tx1"/>
                </a:gs>
              </a:gsLst>
              <a:lin ang="540000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062103"/>
          </a:xfrm>
        </p:spPr>
        <p:txBody>
          <a:bodyPr/>
          <a:lstStyle>
            <a:lvl1pPr marL="287338" indent="-287338">
              <a:spcAft>
                <a:spcPts val="3000"/>
              </a:spcAft>
              <a:defRPr/>
            </a:lvl1pPr>
            <a:lvl2pPr marL="628650" indent="-228600">
              <a:spcAft>
                <a:spcPts val="3000"/>
              </a:spcAft>
              <a:defRPr/>
            </a:lvl2pPr>
            <a:lvl3pPr marL="1081088" indent="-454025">
              <a:spcAft>
                <a:spcPts val="3000"/>
              </a:spcAft>
              <a:buFont typeface="Humnst777 BT" pitchFamily="34" charset="0"/>
              <a:buChar char="−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33488"/>
            <a:ext cx="4037012" cy="233910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233910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3C"/>
            </a:gs>
            <a:gs pos="100000">
              <a:srgbClr val="1423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33488"/>
            <a:ext cx="8226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ltGray">
          <a:xfrm>
            <a:off x="7803551" y="6583680"/>
            <a:ext cx="5225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</a:rPr>
              <a:t>Norman</a:t>
            </a:r>
            <a:endParaRPr kumimoji="1" lang="en-US" b="1" dirty="0">
              <a:latin typeface="Calibri" pitchFamily="34" charset="0"/>
            </a:endParaRPr>
          </a:p>
        </p:txBody>
      </p:sp>
      <p:pic>
        <p:nvPicPr>
          <p:cNvPr id="16" name="Picture 15" descr="USDA logo-smal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20129" y="6375608"/>
            <a:ext cx="516367" cy="36576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ln w="82550">
            <a:gradFill flip="none" rotWithShape="1">
              <a:gsLst>
                <a:gs pos="20000">
                  <a:srgbClr val="009900"/>
                </a:gs>
                <a:gs pos="50000">
                  <a:srgbClr val="00003C"/>
                </a:gs>
                <a:gs pos="85000">
                  <a:schemeClr val="tx1"/>
                </a:gs>
              </a:gsLst>
              <a:lin ang="540000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56411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latin typeface="Calibri" pitchFamily="34" charset="0"/>
              </a:rPr>
              <a:t>CDCB Industry meeting, Madison, WI; Oct. 4, 2016 </a:t>
            </a:r>
            <a:r>
              <a:rPr kumimoji="1" lang="en-US" b="1" dirty="0" smtClean="0">
                <a:latin typeface="Calibri" pitchFamily="34" charset="0"/>
              </a:rPr>
              <a:t>(</a:t>
            </a:r>
            <a:fld id="{FC8ABD28-F4D0-4264-9A80-E8A931BA0A41}" type="slidenum">
              <a:rPr kumimoji="1" lang="en-US" b="1" smtClean="0">
                <a:latin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 smtClean="0">
                <a:latin typeface="Calibri" pitchFamily="34" charset="0"/>
              </a:rPr>
              <a:t>)</a:t>
            </a:r>
            <a:endParaRPr kumimoji="1" lang="en-US" b="1" dirty="0">
              <a:latin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52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282575" indent="-282575" algn="l" rtl="0" eaLnBrk="1" fontAlgn="base" hangingPunct="1">
        <a:spcBef>
          <a:spcPct val="0"/>
        </a:spcBef>
        <a:spcAft>
          <a:spcPts val="2400"/>
        </a:spcAft>
        <a:buClr>
          <a:srgbClr val="009900"/>
        </a:buClr>
        <a:buSzPct val="67000"/>
        <a:buFont typeface="Monotype Sorts" pitchFamily="2" charset="2"/>
        <a:buChar char="l"/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31825" indent="-225425" algn="l" rtl="0" eaLnBrk="1" fontAlgn="base" hangingPunct="1">
        <a:spcBef>
          <a:spcPct val="0"/>
        </a:spcBef>
        <a:spcAft>
          <a:spcPts val="2400"/>
        </a:spcAft>
        <a:buClr>
          <a:srgbClr val="009900"/>
        </a:buClr>
        <a:buSzPct val="80000"/>
        <a:buFont typeface="Monotype Sorts" pitchFamily="2" charset="2"/>
        <a:buChar char="w"/>
        <a:defRPr sz="2800" b="1">
          <a:solidFill>
            <a:schemeClr val="tx1"/>
          </a:solidFill>
          <a:latin typeface="Calibri" pitchFamily="34" charset="0"/>
        </a:defRPr>
      </a:lvl2pPr>
      <a:lvl3pPr marL="1025525" indent="-341313" algn="l" rtl="0" eaLnBrk="1" fontAlgn="base" hangingPunct="1">
        <a:spcBef>
          <a:spcPct val="0"/>
        </a:spcBef>
        <a:spcAft>
          <a:spcPts val="2400"/>
        </a:spcAft>
        <a:buClr>
          <a:schemeClr val="tx1"/>
        </a:buClr>
        <a:buSzPct val="130000"/>
        <a:buFont typeface="Calibri" pitchFamily="34" charset="0"/>
        <a:buChar char="–"/>
        <a:defRPr sz="2800" b="1">
          <a:solidFill>
            <a:schemeClr val="tx1"/>
          </a:solidFill>
          <a:latin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6810153" cy="1231106"/>
          </a:xfrm>
        </p:spPr>
        <p:txBody>
          <a:bodyPr/>
          <a:lstStyle/>
          <a:p>
            <a:r>
              <a:rPr lang="en-US" sz="4000" dirty="0" smtClean="0"/>
              <a:t>Cow Livability Evaluation and Calf Livability Research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Calf livability results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308872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>
                <a:solidFill>
                  <a:srgbClr val="00FF00"/>
                </a:solidFill>
              </a:rPr>
              <a:t>23%</a:t>
            </a:r>
            <a:r>
              <a:rPr lang="en-US" dirty="0" smtClean="0"/>
              <a:t> of reported calf deaths during first 2 months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>
                <a:solidFill>
                  <a:srgbClr val="00FF00"/>
                </a:solidFill>
              </a:rPr>
              <a:t>33%</a:t>
            </a:r>
            <a:r>
              <a:rPr lang="en-US" dirty="0" smtClean="0"/>
              <a:t> during month 18 and later but not used because many were near fresh date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Edited calf livability averaged </a:t>
            </a:r>
            <a:r>
              <a:rPr lang="en-US" dirty="0" smtClean="0">
                <a:solidFill>
                  <a:srgbClr val="00FF00"/>
                </a:solidFill>
              </a:rPr>
              <a:t>97%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>
                <a:solidFill>
                  <a:srgbClr val="00FF00"/>
                </a:solidFill>
              </a:rPr>
              <a:t>0.004</a:t>
            </a:r>
            <a:r>
              <a:rPr lang="en-US" dirty="0" smtClean="0"/>
              <a:t> heritability estimated by sire model REML </a:t>
            </a:r>
            <a:r>
              <a:rPr lang="en-US" dirty="0" smtClean="0">
                <a:solidFill>
                  <a:srgbClr val="FFFF00"/>
                </a:solidFill>
              </a:rPr>
              <a:t>(VanRaden, 1986 programs)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HCD haplotype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719241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Holstein haplotype for cholesterol deficiency (</a:t>
            </a:r>
            <a:r>
              <a:rPr lang="en-US" dirty="0" smtClean="0">
                <a:solidFill>
                  <a:srgbClr val="FFF000"/>
                </a:solidFill>
              </a:rPr>
              <a:t>HCD</a:t>
            </a:r>
            <a:r>
              <a:rPr lang="en-US" dirty="0" smtClean="0"/>
              <a:t>)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Discovered by German researchers in 2015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Heterozygous animals have reduced cholesterol, but </a:t>
            </a:r>
            <a:r>
              <a:rPr lang="en-US" dirty="0" err="1" smtClean="0"/>
              <a:t>homozygotes</a:t>
            </a:r>
            <a:r>
              <a:rPr lang="en-US" dirty="0" smtClean="0"/>
              <a:t> have no cholesterol and die after a few months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Causative mutation discovered in Europe in 2016, lab test results now sent by Holstein USA to CDCB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Calf livability and HCD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67945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dirty="0" smtClean="0"/>
              <a:t>For reported calf livability data: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00FF00"/>
                </a:solidFill>
              </a:rPr>
              <a:t>4%</a:t>
            </a:r>
            <a:r>
              <a:rPr lang="en-US" dirty="0" smtClean="0"/>
              <a:t> more death loss from carrier sire </a:t>
            </a:r>
            <a:r>
              <a:rPr lang="en-US" dirty="0" smtClean="0">
                <a:sym typeface="SymbolProp BT"/>
              </a:rPr>
              <a:t></a:t>
            </a:r>
            <a:r>
              <a:rPr lang="en-US" dirty="0" smtClean="0"/>
              <a:t> carrier MGS </a:t>
            </a:r>
            <a:r>
              <a:rPr lang="en-US" dirty="0" err="1" smtClean="0"/>
              <a:t>matings</a:t>
            </a:r>
            <a:r>
              <a:rPr lang="en-US" dirty="0" smtClean="0"/>
              <a:t> (significant)</a:t>
            </a:r>
          </a:p>
          <a:p>
            <a:pPr lvl="1">
              <a:lnSpc>
                <a:spcPts val="3200"/>
              </a:lnSpc>
            </a:pPr>
            <a:r>
              <a:rPr lang="en-US" dirty="0" smtClean="0">
                <a:solidFill>
                  <a:srgbClr val="00FF00"/>
                </a:solidFill>
              </a:rPr>
              <a:t>12%</a:t>
            </a:r>
            <a:r>
              <a:rPr lang="en-US" dirty="0" smtClean="0"/>
              <a:t> expected if carrier </a:t>
            </a:r>
            <a:r>
              <a:rPr lang="en-US" dirty="0" smtClean="0">
                <a:sym typeface="SymbolProp BT"/>
              </a:rPr>
              <a:t> </a:t>
            </a:r>
            <a:r>
              <a:rPr lang="en-US" dirty="0" smtClean="0"/>
              <a:t>carrier </a:t>
            </a:r>
            <a:r>
              <a:rPr lang="en-US" dirty="0" err="1" smtClean="0"/>
              <a:t>matings</a:t>
            </a:r>
            <a:r>
              <a:rPr lang="en-US" dirty="0" smtClean="0"/>
              <a:t> are lethal</a:t>
            </a:r>
          </a:p>
          <a:p>
            <a:pPr lvl="1">
              <a:lnSpc>
                <a:spcPts val="3200"/>
              </a:lnSpc>
            </a:pPr>
            <a:r>
              <a:rPr lang="en-US" dirty="0" smtClean="0"/>
              <a:t>Could be under-reporting of death loss, or homozygous HCD sick calves are sold before they die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dirty="0" smtClean="0"/>
              <a:t>GPTAs for calf livability not attempted yet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0369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42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30887"/>
          </a:xfrm>
        </p:spPr>
        <p:txBody>
          <a:bodyPr/>
          <a:lstStyle/>
          <a:p>
            <a:r>
              <a:rPr lang="en-US" dirty="0" smtClean="0"/>
              <a:t>DRMS for sending calf livability data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Cow livability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32426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Reasons for disposal have been reported and stored in DHI records since </a:t>
            </a:r>
            <a:r>
              <a:rPr lang="en-US" dirty="0" smtClean="0">
                <a:solidFill>
                  <a:srgbClr val="00FF00"/>
                </a:solidFill>
              </a:rPr>
              <a:t>1970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solidFill>
                  <a:srgbClr val="FFF000"/>
                </a:solidFill>
              </a:rPr>
              <a:t>92 million</a:t>
            </a:r>
            <a:r>
              <a:rPr lang="en-US" dirty="0" smtClean="0"/>
              <a:t> records on </a:t>
            </a:r>
            <a:r>
              <a:rPr lang="en-US" dirty="0" smtClean="0">
                <a:solidFill>
                  <a:srgbClr val="FFF000"/>
                </a:solidFill>
              </a:rPr>
              <a:t>32 million</a:t>
            </a:r>
            <a:r>
              <a:rPr lang="en-US" dirty="0" smtClean="0"/>
              <a:t> cows</a:t>
            </a:r>
          </a:p>
          <a:p>
            <a:pPr lvl="1">
              <a:spcAft>
                <a:spcPts val="4800"/>
              </a:spcAft>
            </a:pPr>
            <a:r>
              <a:rPr lang="en-US" dirty="0" smtClean="0"/>
              <a:t>About </a:t>
            </a:r>
            <a:r>
              <a:rPr lang="en-US" dirty="0" smtClean="0">
                <a:solidFill>
                  <a:srgbClr val="FFF000"/>
                </a:solidFill>
              </a:rPr>
              <a:t>17%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/>
              <a:t>of cows die instead of being sold across all lactations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Death loss per lactation averages </a:t>
            </a:r>
            <a:r>
              <a:rPr lang="en-US" dirty="0" smtClean="0">
                <a:solidFill>
                  <a:srgbClr val="FFF000"/>
                </a:solidFill>
              </a:rPr>
              <a:t>6%</a:t>
            </a:r>
          </a:p>
          <a:p>
            <a:pPr lvl="1"/>
            <a:r>
              <a:rPr lang="en-US" dirty="0" smtClean="0"/>
              <a:t>Higher in later and lower in earlier lactations</a:t>
            </a:r>
            <a:endParaRPr lang="en-US" dirty="0"/>
          </a:p>
        </p:txBody>
      </p:sp>
      <p:pic>
        <p:nvPicPr>
          <p:cNvPr id="1026" name="Picture 2" descr="M:\PAUL\GRAPHICS\dead-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056" y="0"/>
            <a:ext cx="1679944" cy="943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Cow livability evaluation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847481"/>
          </a:xfrm>
        </p:spPr>
        <p:txBody>
          <a:bodyPr/>
          <a:lstStyle/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en-US" sz="2600" dirty="0" smtClean="0"/>
              <a:t>Methods</a:t>
            </a:r>
          </a:p>
          <a:p>
            <a:pPr lvl="1">
              <a:lnSpc>
                <a:spcPts val="2700"/>
              </a:lnSpc>
              <a:spcAft>
                <a:spcPts val="1800"/>
              </a:spcAft>
            </a:pPr>
            <a:r>
              <a:rPr lang="en-US" sz="2600" dirty="0" err="1" smtClean="0"/>
              <a:t>Multibreed</a:t>
            </a:r>
            <a:r>
              <a:rPr lang="en-US" sz="2600" dirty="0" smtClean="0"/>
              <a:t> model including heterosis and inbreeding</a:t>
            </a:r>
          </a:p>
          <a:p>
            <a:pPr lvl="1">
              <a:lnSpc>
                <a:spcPts val="2700"/>
              </a:lnSpc>
              <a:spcAft>
                <a:spcPts val="1200"/>
              </a:spcAft>
            </a:pPr>
            <a:r>
              <a:rPr lang="en-US" sz="2600" dirty="0" smtClean="0"/>
              <a:t>Multitrait model with productive life </a:t>
            </a:r>
            <a:r>
              <a:rPr lang="en-US" sz="2600" dirty="0" smtClean="0">
                <a:solidFill>
                  <a:srgbClr val="00FF00"/>
                </a:solidFill>
              </a:rPr>
              <a:t>(PL)</a:t>
            </a:r>
            <a:r>
              <a:rPr lang="en-US" sz="2600" dirty="0" smtClean="0"/>
              <a:t> by lactation using similar edits and same software as other traits</a:t>
            </a:r>
          </a:p>
          <a:p>
            <a:pPr lvl="2">
              <a:lnSpc>
                <a:spcPts val="2700"/>
              </a:lnSpc>
              <a:spcAft>
                <a:spcPts val="2400"/>
              </a:spcAft>
            </a:pPr>
            <a:r>
              <a:rPr lang="en-US" sz="2600" dirty="0" smtClean="0"/>
              <a:t>Lactation PL not reported, only lifetime PL</a:t>
            </a:r>
          </a:p>
          <a:p>
            <a:pPr>
              <a:lnSpc>
                <a:spcPts val="2700"/>
              </a:lnSpc>
              <a:spcAft>
                <a:spcPts val="2400"/>
              </a:spcAft>
            </a:pPr>
            <a:r>
              <a:rPr lang="en-US" sz="2600" dirty="0" smtClean="0"/>
              <a:t>Heritability of </a:t>
            </a:r>
            <a:r>
              <a:rPr lang="en-US" sz="2600" dirty="0" smtClean="0">
                <a:solidFill>
                  <a:srgbClr val="00FF00"/>
                </a:solidFill>
              </a:rPr>
              <a:t>1.3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F000"/>
                </a:solidFill>
              </a:rPr>
              <a:t>(Miller et al., JDS, 2008) </a:t>
            </a:r>
          </a:p>
          <a:p>
            <a:pPr>
              <a:lnSpc>
                <a:spcPts val="2700"/>
              </a:lnSpc>
              <a:spcAft>
                <a:spcPts val="2400"/>
              </a:spcAft>
            </a:pPr>
            <a:r>
              <a:rPr lang="en-US" sz="2600" dirty="0" smtClean="0"/>
              <a:t>Genetic correlation with lactation PL of </a:t>
            </a:r>
            <a:r>
              <a:rPr lang="en-US" sz="2600" dirty="0" smtClean="0">
                <a:solidFill>
                  <a:srgbClr val="00FF00"/>
                </a:solidFill>
              </a:rPr>
              <a:t>0.50</a:t>
            </a:r>
          </a:p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en-US" sz="2600" dirty="0" smtClean="0"/>
              <a:t>First country to evaluate livability</a:t>
            </a:r>
          </a:p>
          <a:p>
            <a:pPr lvl="1">
              <a:lnSpc>
                <a:spcPts val="2700"/>
              </a:lnSpc>
            </a:pPr>
            <a:r>
              <a:rPr lang="en-US" sz="2600" dirty="0" smtClean="0"/>
              <a:t>Official PTAs began August </a:t>
            </a:r>
            <a:r>
              <a:rPr lang="en-US" sz="2600" dirty="0" smtClean="0">
                <a:solidFill>
                  <a:srgbClr val="00FF00"/>
                </a:solidFill>
              </a:rPr>
              <a:t>2016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1600438"/>
          </a:xfrm>
        </p:spPr>
        <p:txBody>
          <a:bodyPr/>
          <a:lstStyle/>
          <a:p>
            <a:r>
              <a:rPr lang="en-US" sz="3400" dirty="0" smtClean="0"/>
              <a:t>PTA correlations of livability with other traits</a:t>
            </a:r>
            <a:br>
              <a:rPr lang="en-US" sz="3400" dirty="0" smtClean="0"/>
            </a:br>
            <a:r>
              <a:rPr lang="en-US" sz="2000" dirty="0" smtClean="0"/>
              <a:t>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500" dirty="0" smtClean="0">
                <a:solidFill>
                  <a:srgbClr val="00FFFF"/>
                </a:solidFill>
              </a:rPr>
              <a:t>Bull minimums: </a:t>
            </a:r>
            <a:br>
              <a:rPr lang="en-US" sz="2500" dirty="0" smtClean="0">
                <a:solidFill>
                  <a:srgbClr val="00FFFF"/>
                </a:solidFill>
              </a:rPr>
            </a:br>
            <a:r>
              <a:rPr lang="en-US" sz="2500" dirty="0" smtClean="0">
                <a:solidFill>
                  <a:srgbClr val="00FFFF"/>
                </a:solidFill>
              </a:rPr>
              <a:t>1990 birth year,</a:t>
            </a:r>
            <a:r>
              <a:rPr lang="en-US" sz="2500" dirty="0" smtClean="0">
                <a:solidFill>
                  <a:srgbClr val="00FFFF"/>
                </a:solidFill>
                <a:sym typeface="SymbolProp BT"/>
              </a:rPr>
              <a:t> 50 daughters, 0.50 reliability for PTA livability</a:t>
            </a:r>
            <a:endParaRPr lang="en-US" sz="2500" dirty="0">
              <a:solidFill>
                <a:srgbClr val="00FFFF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5154" y="2036374"/>
          <a:ext cx="6946594" cy="406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2084"/>
                <a:gridCol w="3515710"/>
                <a:gridCol w="1828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Trait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Holstein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Jersey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Milk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0.09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0.08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Fat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0.21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0.01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Protein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0.16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0.01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PL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0.70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0.54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SCS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/>
                        </a:rPr>
                        <a:t>0.28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spc="0" baseline="0" dirty="0" smtClean="0">
                          <a:latin typeface="Calibri"/>
                        </a:rPr>
                        <a:t>0.07</a:t>
                      </a:r>
                      <a:endParaRPr lang="en-US" sz="2800" b="1" spc="0" baseline="0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DPR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0.40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0.54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CCR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0.40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0.33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HCR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0.28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0.32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FF"/>
                          </a:solidFill>
                          <a:latin typeface="Calibri" pitchFamily="34" charset="0"/>
                        </a:rPr>
                        <a:t>Bulls (no.)</a:t>
                      </a:r>
                      <a:endParaRPr lang="en-US" sz="2800" b="1" dirty="0">
                        <a:solidFill>
                          <a:srgbClr val="00FFFF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FF"/>
                          </a:solidFill>
                          <a:latin typeface="Calibri" pitchFamily="34" charset="0"/>
                        </a:rPr>
                        <a:t>45,840</a:t>
                      </a:r>
                      <a:endParaRPr lang="en-US" sz="2800" b="1" dirty="0">
                        <a:solidFill>
                          <a:srgbClr val="00FFFF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FF"/>
                          </a:solidFill>
                          <a:latin typeface="Calibri" pitchFamily="34" charset="0"/>
                        </a:rPr>
                        <a:t>3,893</a:t>
                      </a:r>
                      <a:endParaRPr lang="en-US" sz="2800" b="1" dirty="0">
                        <a:solidFill>
                          <a:srgbClr val="00FFFF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trend for cow livability - HO</a:t>
            </a:r>
            <a:endParaRPr lang="en-US" dirty="0"/>
          </a:p>
        </p:txBody>
      </p:sp>
      <p:pic>
        <p:nvPicPr>
          <p:cNvPr id="12292" name="Picture 4" descr="https://www.cdcb.us/ARSWeb/dynamic/trend/1608/h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237" y="1407588"/>
            <a:ext cx="7521649" cy="420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Genetic trend for LIV – All breeds</a:t>
            </a:r>
            <a:endParaRPr lang="en-US" dirty="0"/>
          </a:p>
        </p:txBody>
      </p:sp>
      <p:pic>
        <p:nvPicPr>
          <p:cNvPr id="3" name="Chart 1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744" y="1313168"/>
            <a:ext cx="6679027" cy="480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3C"/>
            </a:gs>
            <a:gs pos="100000">
              <a:srgbClr val="14236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Calf livability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832092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Extract  data from </a:t>
            </a:r>
            <a:r>
              <a:rPr lang="en-US" dirty="0" smtClean="0">
                <a:solidFill>
                  <a:srgbClr val="00FF00"/>
                </a:solidFill>
              </a:rPr>
              <a:t>CDCB</a:t>
            </a:r>
            <a:r>
              <a:rPr lang="en-US" dirty="0" smtClean="0"/>
              <a:t> database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F000"/>
                </a:solidFill>
              </a:rPr>
              <a:t>10,976,884</a:t>
            </a:r>
            <a:r>
              <a:rPr lang="en-US" dirty="0" smtClean="0"/>
              <a:t> heifer births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F000"/>
                </a:solidFill>
              </a:rPr>
              <a:t>495,282</a:t>
            </a:r>
            <a:r>
              <a:rPr lang="en-US" dirty="0" smtClean="0"/>
              <a:t> with “left herd” codes (6 = died)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F000"/>
                </a:solidFill>
              </a:rPr>
              <a:t>2,061,454 </a:t>
            </a:r>
            <a:r>
              <a:rPr lang="en-US" dirty="0" smtClean="0"/>
              <a:t>with no calving or breeding to confirm that they lived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F000"/>
                </a:solidFill>
              </a:rPr>
              <a:t>6,343,337</a:t>
            </a:r>
            <a:r>
              <a:rPr lang="en-US" dirty="0" smtClean="0"/>
              <a:t> calves born in years </a:t>
            </a:r>
            <a:r>
              <a:rPr lang="en-US" dirty="0" smtClean="0">
                <a:solidFill>
                  <a:srgbClr val="00FF00"/>
                </a:solidFill>
              </a:rPr>
              <a:t>2001–2013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dirty="0" smtClean="0">
                <a:solidFill>
                  <a:srgbClr val="FFF000"/>
                </a:solidFill>
              </a:rPr>
              <a:t>2,826,352</a:t>
            </a:r>
            <a:r>
              <a:rPr lang="en-US" dirty="0" smtClean="0"/>
              <a:t> in herds where </a:t>
            </a:r>
            <a:r>
              <a:rPr lang="en-US" dirty="0" smtClean="0">
                <a:solidFill>
                  <a:srgbClr val="00FF00"/>
                </a:solidFill>
              </a:rPr>
              <a:t>2–25%</a:t>
            </a:r>
            <a:r>
              <a:rPr lang="en-US" dirty="0" smtClean="0"/>
              <a:t> died</a:t>
            </a:r>
          </a:p>
          <a:p>
            <a:pPr>
              <a:lnSpc>
                <a:spcPts val="3200"/>
              </a:lnSpc>
            </a:pPr>
            <a:r>
              <a:rPr lang="en-US" dirty="0" smtClean="0">
                <a:solidFill>
                  <a:srgbClr val="00FF00"/>
                </a:solidFill>
              </a:rPr>
              <a:t>&gt;99%</a:t>
            </a:r>
            <a:r>
              <a:rPr lang="en-US" dirty="0" smtClean="0">
                <a:solidFill>
                  <a:srgbClr val="FFF000"/>
                </a:solidFill>
              </a:rPr>
              <a:t> </a:t>
            </a:r>
            <a:r>
              <a:rPr lang="en-US" dirty="0" smtClean="0"/>
              <a:t>of data used was from one source </a:t>
            </a:r>
            <a:r>
              <a:rPr lang="en-US" dirty="0" smtClean="0">
                <a:solidFill>
                  <a:srgbClr val="00FF00"/>
                </a:solidFill>
              </a:rPr>
              <a:t>(DRMS)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Calf livability edits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539430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dirty="0" smtClean="0"/>
              <a:t>Some farms only report heifer deaths </a:t>
            </a:r>
            <a:r>
              <a:rPr lang="en-US" dirty="0" smtClean="0">
                <a:solidFill>
                  <a:srgbClr val="00FF00"/>
                </a:solidFill>
              </a:rPr>
              <a:t>(100%)</a:t>
            </a:r>
            <a:r>
              <a:rPr lang="en-US" dirty="0" smtClean="0"/>
              <a:t>; others report no deaths </a:t>
            </a:r>
            <a:r>
              <a:rPr lang="en-US" dirty="0" smtClean="0">
                <a:solidFill>
                  <a:srgbClr val="00FF00"/>
                </a:solidFill>
              </a:rPr>
              <a:t>(0%)</a:t>
            </a:r>
          </a:p>
          <a:p>
            <a:pPr lvl="1">
              <a:lnSpc>
                <a:spcPts val="3200"/>
              </a:lnSpc>
              <a:spcAft>
                <a:spcPts val="6000"/>
              </a:spcAft>
            </a:pPr>
            <a:r>
              <a:rPr lang="en-US" dirty="0" smtClean="0"/>
              <a:t>Edits required herds to have a minimum of </a:t>
            </a:r>
            <a:r>
              <a:rPr lang="en-US" dirty="0" smtClean="0">
                <a:solidFill>
                  <a:srgbClr val="00FF00"/>
                </a:solidFill>
              </a:rPr>
              <a:t>2% </a:t>
            </a:r>
            <a:r>
              <a:rPr lang="en-US" dirty="0" smtClean="0"/>
              <a:t>calf loss; maximum of </a:t>
            </a:r>
            <a:r>
              <a:rPr lang="en-US" dirty="0" smtClean="0">
                <a:solidFill>
                  <a:srgbClr val="00FF00"/>
                </a:solidFill>
              </a:rPr>
              <a:t>25%</a:t>
            </a:r>
            <a:r>
              <a:rPr lang="en-US" dirty="0" smtClean="0"/>
              <a:t> 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dirty="0" smtClean="0"/>
              <a:t>Heifers that have a calf or an insemination are considered alive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Calf livability edits </a:t>
            </a:r>
            <a:r>
              <a:rPr lang="en-US" sz="3200" i="1" dirty="0" smtClean="0">
                <a:solidFill>
                  <a:srgbClr val="FFF000"/>
                </a:solidFill>
              </a:rPr>
              <a:t>(continued)</a:t>
            </a:r>
            <a:endParaRPr lang="en-US" sz="3200" i="1" dirty="0">
              <a:solidFill>
                <a:srgbClr val="FFF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052391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Heifer </a:t>
            </a:r>
            <a:r>
              <a:rPr lang="en-US" dirty="0" smtClean="0">
                <a:solidFill>
                  <a:srgbClr val="FFF000"/>
                </a:solidFill>
                <a:sym typeface="SymbolProp BT"/>
              </a:rPr>
              <a:t></a:t>
            </a:r>
            <a:r>
              <a:rPr lang="en-US" dirty="0" smtClean="0">
                <a:solidFill>
                  <a:srgbClr val="FFF000"/>
                </a:solidFill>
              </a:rPr>
              <a:t>2 days</a:t>
            </a:r>
            <a:r>
              <a:rPr lang="en-US" dirty="0" smtClean="0"/>
              <a:t> not used for livability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Death loss </a:t>
            </a:r>
            <a:r>
              <a:rPr lang="en-US" dirty="0" smtClean="0">
                <a:solidFill>
                  <a:srgbClr val="FFF000"/>
                </a:solidFill>
                <a:sym typeface="SymbolProp BT"/>
              </a:rPr>
              <a:t></a:t>
            </a:r>
            <a:r>
              <a:rPr lang="en-US" dirty="0" smtClean="0">
                <a:solidFill>
                  <a:srgbClr val="FFF000"/>
                </a:solidFill>
              </a:rPr>
              <a:t>2 days</a:t>
            </a:r>
            <a:r>
              <a:rPr lang="en-US" dirty="0" smtClean="0"/>
              <a:t> is reported as stillbirth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Heifers that live </a:t>
            </a:r>
            <a:r>
              <a:rPr lang="en-US" dirty="0" smtClean="0">
                <a:solidFill>
                  <a:srgbClr val="FFF000"/>
                </a:solidFill>
              </a:rPr>
              <a:t>≥18 months</a:t>
            </a:r>
            <a:r>
              <a:rPr lang="en-US" dirty="0" smtClean="0"/>
              <a:t> get full credit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Older losses are often associated with 1</a:t>
            </a:r>
            <a:r>
              <a:rPr lang="en-US" baseline="30000" dirty="0" smtClean="0"/>
              <a:t>st</a:t>
            </a:r>
            <a:r>
              <a:rPr lang="en-US" dirty="0" smtClean="0"/>
              <a:t> calving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After edits, livability scored as </a:t>
            </a:r>
            <a:r>
              <a:rPr lang="en-US" dirty="0" smtClean="0">
                <a:solidFill>
                  <a:srgbClr val="00FF00"/>
                </a:solidFill>
              </a:rPr>
              <a:t>100 or 0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ul-2016">
  <a:themeElements>
    <a:clrScheme name="Custom 17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FF"/>
      </a:hlink>
      <a:folHlink>
        <a:srgbClr val="CCFFFF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Paul-2016</Template>
  <TotalTime>73053</TotalTime>
  <Words>482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Monotype Sorts</vt:lpstr>
      <vt:lpstr>Humnst777 BT</vt:lpstr>
      <vt:lpstr>SymbolProp BT</vt:lpstr>
      <vt:lpstr>Paul-2016</vt:lpstr>
      <vt:lpstr>Cow Livability Evaluation and Calf Livability Research</vt:lpstr>
      <vt:lpstr>Cow livability data</vt:lpstr>
      <vt:lpstr>Cow livability evaluation</vt:lpstr>
      <vt:lpstr>PTA correlations of livability with other traits   Bull minimums:  1990 birth year, 50 daughters, 0.50 reliability for PTA livability</vt:lpstr>
      <vt:lpstr>Genetic trend for cow livability - HO</vt:lpstr>
      <vt:lpstr>Genetic trend for LIV – All breeds</vt:lpstr>
      <vt:lpstr>Calf livability data</vt:lpstr>
      <vt:lpstr>Calf livability edits</vt:lpstr>
      <vt:lpstr>Calf livability edits (continued)</vt:lpstr>
      <vt:lpstr>Calf livability results</vt:lpstr>
      <vt:lpstr>HCD haplotype</vt:lpstr>
      <vt:lpstr>Calf livability and HCD</vt:lpstr>
      <vt:lpstr>Conclusions</vt:lpstr>
      <vt:lpstr>Acknowledgments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paul vanraden</cp:lastModifiedBy>
  <cp:revision>2329</cp:revision>
  <cp:lastPrinted>2001-08-24T14:44:42Z</cp:lastPrinted>
  <dcterms:created xsi:type="dcterms:W3CDTF">2002-07-16T13:01:30Z</dcterms:created>
  <dcterms:modified xsi:type="dcterms:W3CDTF">2016-09-22T16:08:25Z</dcterms:modified>
  <cp:category>Interbull</cp:category>
</cp:coreProperties>
</file>