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256" r:id="rId2"/>
    <p:sldId id="914" r:id="rId3"/>
    <p:sldId id="885" r:id="rId4"/>
    <p:sldId id="901" r:id="rId5"/>
    <p:sldId id="916" r:id="rId6"/>
    <p:sldId id="904" r:id="rId7"/>
    <p:sldId id="907" r:id="rId8"/>
    <p:sldId id="908" r:id="rId9"/>
    <p:sldId id="909" r:id="rId10"/>
    <p:sldId id="906" r:id="rId11"/>
    <p:sldId id="910" r:id="rId12"/>
    <p:sldId id="911" r:id="rId13"/>
    <p:sldId id="913" r:id="rId14"/>
    <p:sldId id="912" r:id="rId15"/>
    <p:sldId id="915" r:id="rId16"/>
    <p:sldId id="918" r:id="rId17"/>
    <p:sldId id="882" r:id="rId18"/>
    <p:sldId id="900" r:id="rId19"/>
  </p:sldIdLst>
  <p:sldSz cx="9144000" cy="6858000" type="screen4x3"/>
  <p:notesSz cx="6881813" cy="9296400"/>
  <p:embeddedFontLst>
    <p:embeddedFont>
      <p:font typeface="Humnst777 BT" pitchFamily="34" charset="0"/>
      <p:regular r:id="rId22"/>
      <p:bold r:id="rId23"/>
      <p:italic r:id="rId24"/>
      <p:boldItalic r:id="rId25"/>
    </p:embeddedFont>
    <p:embeddedFont>
      <p:font typeface="Monotype Sorts" pitchFamily="2" charset="2"/>
      <p:regular r:id="rId26"/>
    </p:embeddedFont>
    <p:embeddedFont>
      <p:font typeface="Wingdings 2" pitchFamily="18" charset="2"/>
      <p:regular r:id="rId2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FF3399"/>
    <a:srgbClr val="00FF00"/>
    <a:srgbClr val="FFFF00"/>
    <a:srgbClr val="FF9900"/>
    <a:srgbClr val="CC0000"/>
    <a:srgbClr val="FF0000"/>
    <a:srgbClr val="CC3300"/>
    <a:srgbClr val="663300"/>
    <a:srgbClr val="0000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23" autoAdjust="0"/>
    <p:restoredTop sz="92529" autoAdjust="0"/>
  </p:normalViewPr>
  <p:slideViewPr>
    <p:cSldViewPr>
      <p:cViewPr>
        <p:scale>
          <a:sx n="70" d="100"/>
          <a:sy n="70" d="100"/>
        </p:scale>
        <p:origin x="-872" y="-152"/>
      </p:cViewPr>
      <p:guideLst>
        <p:guide orient="horz" pos="1680"/>
        <p:guide pos="1200"/>
        <p:guide pos="39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52" y="-96"/>
      </p:cViewPr>
      <p:guideLst>
        <p:guide orient="horz" pos="2928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Optimal</c:v>
                </c:pt>
              </c:strCache>
            </c:strRef>
          </c:tx>
          <c:marker>
            <c:symbol val="none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IBM3850</c:v>
                </c:pt>
              </c:strCache>
            </c:strRef>
          </c:tx>
          <c:marker>
            <c:symbol val="none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1</c:v>
                </c:pt>
                <c:pt idx="1">
                  <c:v>1.6800000000000013</c:v>
                </c:pt>
                <c:pt idx="2">
                  <c:v>2.48</c:v>
                </c:pt>
                <c:pt idx="3">
                  <c:v>3.08</c:v>
                </c:pt>
                <c:pt idx="4">
                  <c:v>3.4499999999999997</c:v>
                </c:pt>
                <c:pt idx="5">
                  <c:v>4</c:v>
                </c:pt>
                <c:pt idx="6">
                  <c:v>4.75</c:v>
                </c:pt>
                <c:pt idx="7">
                  <c:v>5.3</c:v>
                </c:pt>
                <c:pt idx="8">
                  <c:v>5.6</c:v>
                </c:pt>
                <c:pt idx="9">
                  <c:v>6</c:v>
                </c:pt>
                <c:pt idx="10">
                  <c:v>6.1499999999999995</c:v>
                </c:pt>
                <c:pt idx="11">
                  <c:v>6.3</c:v>
                </c:pt>
                <c:pt idx="12">
                  <c:v>6.45</c:v>
                </c:pt>
                <c:pt idx="13">
                  <c:v>6.6</c:v>
                </c:pt>
                <c:pt idx="14">
                  <c:v>6.7</c:v>
                </c:pt>
                <c:pt idx="15">
                  <c:v>7.3</c:v>
                </c:pt>
                <c:pt idx="16">
                  <c:v>7.9</c:v>
                </c:pt>
                <c:pt idx="17">
                  <c:v>8.4</c:v>
                </c:pt>
                <c:pt idx="18">
                  <c:v>9</c:v>
                </c:pt>
                <c:pt idx="19">
                  <c:v>9.5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HP580</c:v>
                </c:pt>
              </c:strCache>
            </c:strRef>
          </c:tx>
          <c:marker>
            <c:symbol val="none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1</c:v>
                </c:pt>
                <c:pt idx="1">
                  <c:v>1.57</c:v>
                </c:pt>
                <c:pt idx="2">
                  <c:v>2.5099999999999998</c:v>
                </c:pt>
                <c:pt idx="3">
                  <c:v>3.14</c:v>
                </c:pt>
                <c:pt idx="4">
                  <c:v>4.4000000000000004</c:v>
                </c:pt>
                <c:pt idx="5">
                  <c:v>4.68</c:v>
                </c:pt>
                <c:pt idx="6">
                  <c:v>4.8899999999999997</c:v>
                </c:pt>
                <c:pt idx="7">
                  <c:v>5.4</c:v>
                </c:pt>
                <c:pt idx="8">
                  <c:v>5.8</c:v>
                </c:pt>
                <c:pt idx="9">
                  <c:v>6.29</c:v>
                </c:pt>
                <c:pt idx="10">
                  <c:v>6.7</c:v>
                </c:pt>
                <c:pt idx="11">
                  <c:v>7.1</c:v>
                </c:pt>
                <c:pt idx="12">
                  <c:v>7.4</c:v>
                </c:pt>
                <c:pt idx="13">
                  <c:v>7.7</c:v>
                </c:pt>
                <c:pt idx="14">
                  <c:v>8</c:v>
                </c:pt>
                <c:pt idx="15">
                  <c:v>8.2000000000000011</c:v>
                </c:pt>
                <c:pt idx="16">
                  <c:v>8.4</c:v>
                </c:pt>
                <c:pt idx="17">
                  <c:v>8.6</c:v>
                </c:pt>
                <c:pt idx="18">
                  <c:v>8.7000000000000011</c:v>
                </c:pt>
                <c:pt idx="19">
                  <c:v>8.8000000000000007</c:v>
                </c:pt>
              </c:numCache>
            </c:numRef>
          </c:val>
        </c:ser>
        <c:marker val="1"/>
        <c:axId val="77224960"/>
        <c:axId val="77252096"/>
      </c:lineChart>
      <c:catAx>
        <c:axId val="77224960"/>
        <c:scaling>
          <c:orientation val="minMax"/>
        </c:scaling>
        <c:axPos val="b"/>
        <c:numFmt formatCode="General" sourceLinked="1"/>
        <c:tickLblPos val="nextTo"/>
        <c:crossAx val="77252096"/>
        <c:crosses val="autoZero"/>
        <c:auto val="1"/>
        <c:lblAlgn val="ctr"/>
        <c:lblOffset val="100"/>
      </c:catAx>
      <c:valAx>
        <c:axId val="77252096"/>
        <c:scaling>
          <c:orientation val="minMax"/>
        </c:scaling>
        <c:axPos val="l"/>
        <c:majorGridlines/>
        <c:numFmt formatCode="General" sourceLinked="1"/>
        <c:tickLblPos val="nextTo"/>
        <c:crossAx val="772249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64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>
            <a:lvl1pPr defTabSz="928590"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173" y="0"/>
            <a:ext cx="2982640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>
            <a:lvl1pPr algn="r"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8"/>
            <a:ext cx="2982641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b" anchorCtr="0" compatLnSpc="1">
            <a:prstTxWarp prst="textNoShape">
              <a:avLst/>
            </a:prstTxWarp>
          </a:bodyPr>
          <a:lstStyle>
            <a:lvl1pPr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173" y="8830628"/>
            <a:ext cx="298264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b" anchorCtr="0" compatLnSpc="1">
            <a:prstTxWarp prst="textNoShape">
              <a:avLst/>
            </a:prstTxWarp>
          </a:bodyPr>
          <a:lstStyle>
            <a:lvl1pPr algn="r"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fld id="{C9C6310F-1A7E-43EB-9DD3-A44BFFB1D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64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>
            <a:lvl1pPr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173" y="0"/>
            <a:ext cx="2982640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>
            <a:lvl1pPr algn="r"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097" y="4416108"/>
            <a:ext cx="5045620" cy="418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8"/>
            <a:ext cx="2982641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b" anchorCtr="0" compatLnSpc="1">
            <a:prstTxWarp prst="textNoShape">
              <a:avLst/>
            </a:prstTxWarp>
          </a:bodyPr>
          <a:lstStyle>
            <a:lvl1pPr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173" y="8830628"/>
            <a:ext cx="298264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b" anchorCtr="0" compatLnSpc="1">
            <a:prstTxWarp prst="textNoShape">
              <a:avLst/>
            </a:prstTxWarp>
          </a:bodyPr>
          <a:lstStyle>
            <a:lvl1pPr algn="r"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fld id="{3DB26FD4-1C16-4175-A473-7E75FAC44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642"/>
            <a:fld id="{C8760661-CD67-4530-8D70-8F0AD17C6D6C}" type="slidenum">
              <a:rPr lang="en-US" smtClean="0">
                <a:cs typeface="Arial" charset="0"/>
              </a:rPr>
              <a:pPr defTabSz="927642"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AU" dirty="0" smtClean="0"/>
              <a:t>Genetic relationships,</a:t>
            </a:r>
            <a:r>
              <a:rPr lang="en-AU" baseline="0" dirty="0" smtClean="0"/>
              <a:t> data quality, how foreign genotypes are utilized,  and briefly  some sires used, </a:t>
            </a:r>
            <a:r>
              <a:rPr lang="en-AU" baseline="0" smtClean="0"/>
              <a:t>NM comparisons.</a:t>
            </a:r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684213" y="3656013"/>
            <a:ext cx="78486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2800" b="1" kern="1200" dirty="0" smtClean="0">
                <a:solidFill>
                  <a:srgbClr val="FFFF00"/>
                </a:solidFill>
                <a:latin typeface="Humnst777 BT" pitchFamily="34" charset="0"/>
                <a:ea typeface="+mn-ea"/>
                <a:cs typeface="Arial" charset="0"/>
              </a:rPr>
              <a:t>P.M. VanRaden and D.M.</a:t>
            </a:r>
            <a:r>
              <a:rPr lang="en-US" sz="2800" b="1" kern="1200" baseline="0" dirty="0" smtClean="0">
                <a:solidFill>
                  <a:srgbClr val="FFFF00"/>
                </a:solidFill>
                <a:latin typeface="Humnst777 BT" pitchFamily="34" charset="0"/>
                <a:ea typeface="+mn-ea"/>
                <a:cs typeface="Arial" charset="0"/>
              </a:rPr>
              <a:t> Bickhart</a:t>
            </a:r>
            <a:endParaRPr lang="en-US" sz="2800" b="1" baseline="30000" dirty="0" smtClean="0">
              <a:solidFill>
                <a:srgbClr val="FFFF00"/>
              </a:solidFill>
              <a:latin typeface="Humnst777 BT" pitchFamily="34" charset="0"/>
              <a:cs typeface="+mn-cs"/>
            </a:endParaRPr>
          </a:p>
          <a:p>
            <a:r>
              <a:rPr lang="en-US" sz="2400" b="0" i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Animal Genomics and Improvement Laboratory, Agricultural Research Service, USDA, Beltsville, MD, USA</a:t>
            </a:r>
            <a:endParaRPr lang="en-US" sz="2400" b="1" i="1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endParaRPr lang="en-US" sz="2400" b="1" i="1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>
              <a:defRPr/>
            </a:pPr>
            <a:endParaRPr lang="en-US" sz="2800" b="1" dirty="0" smtClean="0">
              <a:solidFill>
                <a:srgbClr val="FFFF00"/>
              </a:solidFill>
              <a:latin typeface="Humnst777 BT" pitchFamily="34" charset="0"/>
              <a:cs typeface="+mn-cs"/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Humnst777 BT" pitchFamily="34" charset="0"/>
                <a:cs typeface="+mn-cs"/>
              </a:rPr>
              <a:t>paul.vanraden@ars.usda.gov</a:t>
            </a:r>
            <a:endParaRPr lang="en-US" sz="2800" b="1" dirty="0">
              <a:solidFill>
                <a:srgbClr val="FFFF00"/>
              </a:solidFill>
              <a:latin typeface="Humnst777 BT" pitchFamily="34" charset="0"/>
              <a:cs typeface="+mn-cs"/>
            </a:endParaRP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0" y="3198813"/>
            <a:ext cx="9144000" cy="80962"/>
            <a:chOff x="0" y="604"/>
            <a:chExt cx="5760" cy="51"/>
          </a:xfrm>
        </p:grpSpPr>
        <p:sp>
          <p:nvSpPr>
            <p:cNvPr id="8" name="Rectangle 46"/>
            <p:cNvSpPr>
              <a:spLocks noChangeArrowheads="1"/>
            </p:cNvSpPr>
            <p:nvPr userDrawn="1"/>
          </p:nvSpPr>
          <p:spPr bwMode="ltGray">
            <a:xfrm>
              <a:off x="0" y="604"/>
              <a:ext cx="5760" cy="17"/>
            </a:xfrm>
            <a:prstGeom prst="rect">
              <a:avLst/>
            </a:prstGeom>
            <a:solidFill>
              <a:srgbClr val="01A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47"/>
            <p:cNvSpPr>
              <a:spLocks noChangeArrowheads="1"/>
            </p:cNvSpPr>
            <p:nvPr userDrawn="1"/>
          </p:nvSpPr>
          <p:spPr bwMode="ltGray">
            <a:xfrm>
              <a:off x="0" y="638"/>
              <a:ext cx="5760" cy="1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Tx/>
                <a:buChar char="Ø"/>
                <a:defRPr/>
              </a:pPr>
              <a:endParaRPr lang="en-AU" sz="2800" b="1">
                <a:cs typeface="+mn-cs"/>
              </a:endParaRPr>
            </a:p>
          </p:txBody>
        </p:sp>
        <p:sp>
          <p:nvSpPr>
            <p:cNvPr id="10" name="Rectangle 48"/>
            <p:cNvSpPr>
              <a:spLocks noChangeArrowheads="1"/>
            </p:cNvSpPr>
            <p:nvPr userDrawn="1"/>
          </p:nvSpPr>
          <p:spPr bwMode="ltGray">
            <a:xfrm>
              <a:off x="0" y="621"/>
              <a:ext cx="5760" cy="23"/>
            </a:xfrm>
            <a:prstGeom prst="rect">
              <a:avLst/>
            </a:prstGeom>
            <a:solidFill>
              <a:srgbClr val="0017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2" name="Text Box 51"/>
          <p:cNvSpPr txBox="1">
            <a:spLocks noChangeArrowheads="1"/>
          </p:cNvSpPr>
          <p:nvPr/>
        </p:nvSpPr>
        <p:spPr bwMode="ltGray">
          <a:xfrm>
            <a:off x="179512" y="6525344"/>
            <a:ext cx="6505575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FF00"/>
                </a:solidFill>
                <a:cs typeface="+mn-cs"/>
              </a:rPr>
              <a:t>Plant &amp; Animal Genome, San Diego, California  January  9 -11, 2016  </a:t>
            </a:r>
            <a:r>
              <a:rPr kumimoji="1" lang="en-US" b="1" dirty="0" smtClean="0">
                <a:solidFill>
                  <a:srgbClr val="FFFF00"/>
                </a:solidFill>
                <a:latin typeface="Humnst777 BT"/>
                <a:cs typeface="+mn-cs"/>
              </a:rPr>
              <a:t>(</a:t>
            </a:r>
            <a:fld id="{4A34E497-D0E3-49D3-A8BF-AFBCE8C3C450}" type="slidenum">
              <a:rPr kumimoji="1" lang="en-US" b="1" smtClean="0">
                <a:solidFill>
                  <a:srgbClr val="FFFF00"/>
                </a:solidFill>
                <a:latin typeface="Humnst777 BT"/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r>
              <a:rPr kumimoji="1" lang="en-US" b="1" dirty="0" smtClean="0">
                <a:solidFill>
                  <a:srgbClr val="FFFF00"/>
                </a:solidFill>
                <a:latin typeface="Humnst777 BT"/>
                <a:cs typeface="+mn-cs"/>
              </a:rPr>
              <a:t>)</a:t>
            </a:r>
            <a:endParaRPr kumimoji="1" lang="en-US" b="1" dirty="0">
              <a:solidFill>
                <a:srgbClr val="FFFF00"/>
              </a:solidFill>
              <a:latin typeface="Humnst777 BT"/>
              <a:cs typeface="+mn-cs"/>
            </a:endParaRP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455613"/>
            <a:ext cx="7769225" cy="609600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3" name="Picture 12" descr="USDA_W-B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44408" y="6165304"/>
            <a:ext cx="829001" cy="566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2062103"/>
          </a:xfrm>
        </p:spPr>
        <p:txBody>
          <a:bodyPr/>
          <a:lstStyle>
            <a:lvl1pPr marL="320040" indent="-320040">
              <a:spcAft>
                <a:spcPts val="3000"/>
              </a:spcAft>
              <a:defRPr/>
            </a:lvl1pPr>
            <a:lvl2pPr marL="594360" indent="-228600">
              <a:spcAft>
                <a:spcPts val="3000"/>
              </a:spcAft>
              <a:defRPr/>
            </a:lvl2pPr>
            <a:lvl3pPr marL="1005840" indent="-411480">
              <a:spcAft>
                <a:spcPts val="3000"/>
              </a:spcAft>
              <a:buFont typeface="Humnst777 BT" pitchFamily="34" charset="0"/>
              <a:buChar char="−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33488"/>
            <a:ext cx="4037012" cy="192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33488"/>
            <a:ext cx="4037013" cy="192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233488"/>
            <a:ext cx="8226425" cy="192405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75" name="Text Box 19"/>
          <p:cNvSpPr txBox="1">
            <a:spLocks noChangeArrowheads="1"/>
          </p:cNvSpPr>
          <p:nvPr/>
        </p:nvSpPr>
        <p:spPr bwMode="ltGray">
          <a:xfrm>
            <a:off x="7033591" y="6561673"/>
            <a:ext cx="10934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kumimoji="1" lang="en-US" b="1" dirty="0" smtClean="0">
                <a:solidFill>
                  <a:srgbClr val="FFFF00"/>
                </a:solidFill>
                <a:latin typeface="Humnst777 BT" pitchFamily="34" charset="0"/>
                <a:cs typeface="+mn-cs"/>
              </a:rPr>
              <a:t>Paul VanRaden</a:t>
            </a:r>
            <a:endParaRPr kumimoji="1" lang="en-US" b="1" dirty="0">
              <a:solidFill>
                <a:srgbClr val="FFFF00"/>
              </a:solidFill>
              <a:latin typeface="Humnst777 BT" pitchFamily="34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82563"/>
            <a:ext cx="82264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33488"/>
            <a:ext cx="82264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grpSp>
        <p:nvGrpSpPr>
          <p:cNvPr id="1030" name="Group 38"/>
          <p:cNvGrpSpPr>
            <a:grpSpLocks/>
          </p:cNvGrpSpPr>
          <p:nvPr/>
        </p:nvGrpSpPr>
        <p:grpSpPr bwMode="auto">
          <a:xfrm>
            <a:off x="0" y="822325"/>
            <a:ext cx="9144000" cy="80963"/>
            <a:chOff x="0" y="604"/>
            <a:chExt cx="5760" cy="51"/>
          </a:xfrm>
        </p:grpSpPr>
        <p:sp>
          <p:nvSpPr>
            <p:cNvPr id="275491" name="Rectangle 35"/>
            <p:cNvSpPr>
              <a:spLocks noChangeArrowheads="1"/>
            </p:cNvSpPr>
            <p:nvPr userDrawn="1"/>
          </p:nvSpPr>
          <p:spPr bwMode="ltGray">
            <a:xfrm>
              <a:off x="0" y="604"/>
              <a:ext cx="5760" cy="17"/>
            </a:xfrm>
            <a:prstGeom prst="rect">
              <a:avLst/>
            </a:prstGeom>
            <a:solidFill>
              <a:srgbClr val="01A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5492" name="Rectangle 36"/>
            <p:cNvSpPr>
              <a:spLocks noChangeArrowheads="1"/>
            </p:cNvSpPr>
            <p:nvPr userDrawn="1"/>
          </p:nvSpPr>
          <p:spPr bwMode="ltGray">
            <a:xfrm>
              <a:off x="0" y="638"/>
              <a:ext cx="5760" cy="1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Tx/>
                <a:buChar char="Ø"/>
                <a:defRPr/>
              </a:pPr>
              <a:endParaRPr lang="en-AU" sz="2800" b="1">
                <a:cs typeface="+mn-cs"/>
              </a:endParaRPr>
            </a:p>
          </p:txBody>
        </p:sp>
        <p:sp>
          <p:nvSpPr>
            <p:cNvPr id="275493" name="Rectangle 37"/>
            <p:cNvSpPr>
              <a:spLocks noChangeArrowheads="1"/>
            </p:cNvSpPr>
            <p:nvPr userDrawn="1"/>
          </p:nvSpPr>
          <p:spPr bwMode="ltGray">
            <a:xfrm>
              <a:off x="0" y="621"/>
              <a:ext cx="5760" cy="23"/>
            </a:xfrm>
            <a:prstGeom prst="rect">
              <a:avLst/>
            </a:prstGeom>
            <a:solidFill>
              <a:srgbClr val="0017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75496" name="Text Box 40"/>
          <p:cNvSpPr txBox="1">
            <a:spLocks noChangeArrowheads="1"/>
          </p:cNvSpPr>
          <p:nvPr/>
        </p:nvSpPr>
        <p:spPr bwMode="ltGray">
          <a:xfrm>
            <a:off x="179512" y="6525344"/>
            <a:ext cx="62171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Plant &amp; Animal Genome, San Diego,  California, January  9 -11, 2016  </a:t>
            </a:r>
            <a:r>
              <a:rPr kumimoji="1" lang="en-US" sz="1200" b="1" kern="1200" dirty="0" smtClean="0">
                <a:solidFill>
                  <a:srgbClr val="FFFF00"/>
                </a:solidFill>
                <a:latin typeface="Humnst777 BT"/>
                <a:ea typeface="+mn-ea"/>
                <a:cs typeface="Arial" charset="0"/>
              </a:rPr>
              <a:t>(</a:t>
            </a:r>
            <a:fld id="{4A34E497-D0E3-49D3-A8BF-AFBCE8C3C450}" type="slidenum">
              <a:rPr kumimoji="1" lang="en-US" sz="1200" b="1" kern="1200" smtClean="0">
                <a:solidFill>
                  <a:srgbClr val="FFFF00"/>
                </a:solidFill>
                <a:latin typeface="Humnst777 BT"/>
                <a:ea typeface="+mn-ea"/>
                <a:cs typeface="Arial" charset="0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1" lang="en-US" sz="1200" b="1" kern="1200" dirty="0" smtClean="0">
                <a:solidFill>
                  <a:srgbClr val="FFFF00"/>
                </a:solidFill>
                <a:latin typeface="Humnst777 BT"/>
                <a:ea typeface="+mn-ea"/>
                <a:cs typeface="Arial" charset="0"/>
              </a:rPr>
              <a:t>)</a:t>
            </a:r>
            <a:endParaRPr kumimoji="1" lang="en-US" b="1" dirty="0">
              <a:solidFill>
                <a:srgbClr val="FFFF00"/>
              </a:solidFill>
              <a:latin typeface="Humnst777 BT"/>
              <a:cs typeface="+mn-cs"/>
            </a:endParaRPr>
          </a:p>
        </p:txBody>
      </p:sp>
      <p:pic>
        <p:nvPicPr>
          <p:cNvPr id="16" name="Picture 15" descr="USDA_W-B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44408" y="6165304"/>
            <a:ext cx="829001" cy="566928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9pPr>
    </p:titleStyle>
    <p:bodyStyle>
      <a:lvl1pPr marL="292100" indent="-292100" algn="l" rtl="0" eaLnBrk="0" fontAlgn="base" hangingPunct="0">
        <a:spcBef>
          <a:spcPct val="0"/>
        </a:spcBef>
        <a:spcAft>
          <a:spcPts val="2400"/>
        </a:spcAft>
        <a:buClr>
          <a:srgbClr val="009900"/>
        </a:buClr>
        <a:buSzPct val="67000"/>
        <a:buFont typeface="Monotype Sort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35000" indent="-228600" algn="l" rtl="0" eaLnBrk="0" fontAlgn="base" hangingPunct="0">
        <a:spcBef>
          <a:spcPct val="0"/>
        </a:spcBef>
        <a:spcAft>
          <a:spcPts val="2400"/>
        </a:spcAft>
        <a:buClr>
          <a:srgbClr val="009900"/>
        </a:buClr>
        <a:buSzPct val="80000"/>
        <a:buFont typeface="Monotype Sorts" pitchFamily="2" charset="2"/>
        <a:buChar char="w"/>
        <a:defRPr sz="2800" b="1">
          <a:solidFill>
            <a:schemeClr val="tx1"/>
          </a:solidFill>
          <a:latin typeface="+mn-lt"/>
        </a:defRPr>
      </a:lvl2pPr>
      <a:lvl3pPr marL="1206500" indent="-457200" algn="l" rtl="0" eaLnBrk="0" fontAlgn="base" hangingPunct="0">
        <a:spcBef>
          <a:spcPct val="0"/>
        </a:spcBef>
        <a:spcAft>
          <a:spcPts val="2400"/>
        </a:spcAft>
        <a:buClr>
          <a:schemeClr val="tx1"/>
        </a:buClr>
        <a:buSzPct val="120000"/>
        <a:buFont typeface="Humnst777 BT" pitchFamily="34" charset="0"/>
        <a:buChar char="−"/>
        <a:defRPr sz="2800" b="1">
          <a:solidFill>
            <a:schemeClr val="tx1"/>
          </a:solidFill>
          <a:latin typeface="+mn-lt"/>
        </a:defRPr>
      </a:lvl3pPr>
      <a:lvl4pPr marL="1663700" indent="-228600" algn="l" rtl="0" eaLnBrk="0" fontAlgn="base" hangingPunct="0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23andme.com/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genomemag.com/davies-23andme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aipl.arsusda.gov/Main/site_main.htm" TargetMode="External"/><Relationship Id="rId5" Type="http://schemas.openxmlformats.org/officeDocument/2006/relationships/hyperlink" Target="https://www.cdcb.us/" TargetMode="External"/><Relationship Id="rId4" Type="http://schemas.openxmlformats.org/officeDocument/2006/relationships/hyperlink" Target="http://dna.ancestry.com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800100"/>
            <a:ext cx="8569325" cy="184665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Fast Single-Pass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Alignment and Variant Calling Using Sequencing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processing speedup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26425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series – example resources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5613" y="1371600"/>
          <a:ext cx="8226424" cy="402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6307"/>
                <a:gridCol w="2088232"/>
                <a:gridCol w="1368152"/>
                <a:gridCol w="1373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Task (per animal)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F00"/>
                          </a:solidFill>
                        </a:rPr>
                        <a:t>Program</a:t>
                      </a:r>
                      <a:endParaRPr lang="en-US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Threads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Minutes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Simulate 10X 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F00"/>
                          </a:solidFill>
                        </a:rPr>
                        <a:t>map2seq.f90</a:t>
                      </a:r>
                      <a:endParaRPr lang="en-US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Align 10X data and  call previous variants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FF00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00FF00"/>
                          </a:solidFill>
                        </a:rPr>
                        <a:t>findmap.f90</a:t>
                      </a:r>
                      <a:endParaRPr lang="en-US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Sum new variants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F00"/>
                          </a:solidFill>
                        </a:rPr>
                        <a:t>findvar.f90</a:t>
                      </a:r>
                      <a:endParaRPr lang="en-US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Imputation (39 million)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F00"/>
                          </a:solidFill>
                        </a:rPr>
                        <a:t>findhap4.f90</a:t>
                      </a:r>
                      <a:endParaRPr lang="en-US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436867" cy="1107996"/>
          </a:xfrm>
        </p:spPr>
        <p:txBody>
          <a:bodyPr/>
          <a:lstStyle/>
          <a:p>
            <a:r>
              <a:rPr lang="en-US" dirty="0" smtClean="0"/>
              <a:t>Accuracy of variant calling / discovery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1371600"/>
          <a:ext cx="8226424" cy="411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8355"/>
                <a:gridCol w="1440160"/>
                <a:gridCol w="1584176"/>
                <a:gridCol w="1373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Known variants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SNP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Insertion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Deletion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(%)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Correct reference allele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99.8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98.6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99.8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Correct alternate allele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99.8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99.8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99.9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Call</a:t>
                      </a:r>
                      <a:r>
                        <a:rPr lang="en-US" sz="2400" baseline="0" dirty="0" smtClean="0"/>
                        <a:t> rate (paired ends ok)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86.6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82.2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83.7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New variants </a:t>
                      </a:r>
                      <a:r>
                        <a:rPr lang="en-US" sz="2400" dirty="0" smtClean="0">
                          <a:solidFill>
                            <a:srgbClr val="00FF00"/>
                          </a:solidFill>
                        </a:rPr>
                        <a:t>(Homo / het)</a:t>
                      </a:r>
                      <a:endParaRPr lang="en-US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Correctly detected (10X)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FF00"/>
                          </a:solidFill>
                        </a:rPr>
                        <a:t>91 / 63</a:t>
                      </a:r>
                      <a:endParaRPr lang="en-US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FF00"/>
                          </a:solidFill>
                        </a:rPr>
                        <a:t>54 / 37</a:t>
                      </a:r>
                      <a:endParaRPr lang="en-US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FF00"/>
                          </a:solidFill>
                        </a:rPr>
                        <a:t>41 / 27</a:t>
                      </a:r>
                      <a:endParaRPr lang="en-US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Falsely detected (10X)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alignment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508927"/>
          </a:xfrm>
        </p:spPr>
        <p:txBody>
          <a:bodyPr/>
          <a:lstStyle/>
          <a:p>
            <a:r>
              <a:rPr lang="en-US" dirty="0" smtClean="0"/>
              <a:t>Perfectly random genome, non-repetitive</a:t>
            </a:r>
          </a:p>
          <a:p>
            <a:pPr lvl="1"/>
            <a:r>
              <a:rPr lang="en-US" dirty="0" smtClean="0"/>
              <a:t>Over </a:t>
            </a:r>
            <a:r>
              <a:rPr lang="en-US" dirty="0" smtClean="0">
                <a:solidFill>
                  <a:srgbClr val="FFFF00"/>
                </a:solidFill>
              </a:rPr>
              <a:t>99.9%</a:t>
            </a:r>
            <a:r>
              <a:rPr lang="en-US" dirty="0" smtClean="0"/>
              <a:t> correctly aligned</a:t>
            </a:r>
          </a:p>
          <a:p>
            <a:r>
              <a:rPr lang="en-US" dirty="0" err="1" smtClean="0"/>
              <a:t>RepeatMasker</a:t>
            </a:r>
            <a:r>
              <a:rPr lang="en-US" dirty="0" smtClean="0"/>
              <a:t> and BWA</a:t>
            </a:r>
          </a:p>
          <a:p>
            <a:pPr lvl="1"/>
            <a:r>
              <a:rPr lang="en-US" dirty="0" smtClean="0"/>
              <a:t>Took </a:t>
            </a:r>
            <a:r>
              <a:rPr lang="en-US" dirty="0" smtClean="0">
                <a:solidFill>
                  <a:srgbClr val="FFFF00"/>
                </a:solidFill>
              </a:rPr>
              <a:t>4.4</a:t>
            </a:r>
            <a:r>
              <a:rPr lang="en-US" dirty="0" smtClean="0"/>
              <a:t> instead of </a:t>
            </a:r>
            <a:r>
              <a:rPr lang="en-US" dirty="0" smtClean="0">
                <a:solidFill>
                  <a:srgbClr val="FFFF00"/>
                </a:solidFill>
              </a:rPr>
              <a:t>14.1</a:t>
            </a:r>
            <a:r>
              <a:rPr lang="en-US" dirty="0" smtClean="0"/>
              <a:t> hours / 1X</a:t>
            </a:r>
          </a:p>
          <a:p>
            <a:pPr lvl="1"/>
            <a:r>
              <a:rPr lang="en-US" dirty="0" smtClean="0"/>
              <a:t>Only </a:t>
            </a:r>
            <a:r>
              <a:rPr lang="en-US" dirty="0" smtClean="0">
                <a:solidFill>
                  <a:srgbClr val="FFFF00"/>
                </a:solidFill>
              </a:rPr>
              <a:t>45%</a:t>
            </a:r>
            <a:r>
              <a:rPr lang="en-US" dirty="0" smtClean="0"/>
              <a:t> correctly aligned instead of </a:t>
            </a:r>
            <a:r>
              <a:rPr lang="en-US" dirty="0" smtClean="0">
                <a:solidFill>
                  <a:srgbClr val="FFFF00"/>
                </a:solidFill>
              </a:rPr>
              <a:t>91%</a:t>
            </a:r>
          </a:p>
          <a:p>
            <a:r>
              <a:rPr lang="en-US" dirty="0" smtClean="0"/>
              <a:t>Human genome gave results similar to cattle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format sizes (Mbytes)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1371600"/>
          <a:ext cx="8226426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8395"/>
                <a:gridCol w="2016224"/>
                <a:gridCol w="20218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Unzipped / zipped file sizes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BWA, 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GATK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00FF00"/>
                          </a:solidFill>
                        </a:rPr>
                        <a:t>Findmap</a:t>
                      </a:r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,  </a:t>
                      </a:r>
                      <a:r>
                        <a:rPr lang="en-US" sz="2400" b="1" dirty="0" err="1" smtClean="0">
                          <a:solidFill>
                            <a:srgbClr val="00FF00"/>
                          </a:solidFill>
                        </a:rPr>
                        <a:t>Findvar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Input data: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Sequence reads / 1X  (</a:t>
                      </a:r>
                      <a:r>
                        <a:rPr lang="en-US" sz="2400" b="1" dirty="0" err="1" smtClean="0"/>
                        <a:t>fastq</a:t>
                      </a:r>
                      <a:r>
                        <a:rPr lang="en-US" sz="2400" b="1" dirty="0" smtClean="0"/>
                        <a:t>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6000 / 1800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6000 / 1800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Output data: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Binary alignment file / 1X (.bam)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3200 / 3200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1200 / 360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Called genotypes / animal (.</a:t>
                      </a:r>
                      <a:r>
                        <a:rPr lang="en-US" sz="2400" b="1" dirty="0" err="1" smtClean="0"/>
                        <a:t>vcf</a:t>
                      </a:r>
                      <a:r>
                        <a:rPr lang="en-US" sz="2400" b="1" dirty="0" smtClean="0"/>
                        <a:t>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1000 /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79 / 13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 use of 1,000 bull genomes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508927"/>
          </a:xfrm>
        </p:spPr>
        <p:txBody>
          <a:bodyPr/>
          <a:lstStyle/>
          <a:p>
            <a:r>
              <a:rPr lang="en-US" dirty="0" smtClean="0"/>
              <a:t>Sequence genotypes from </a:t>
            </a:r>
            <a:r>
              <a:rPr lang="en-US" dirty="0" smtClean="0">
                <a:solidFill>
                  <a:srgbClr val="FFFF00"/>
                </a:solidFill>
              </a:rPr>
              <a:t>440</a:t>
            </a:r>
            <a:r>
              <a:rPr lang="en-US" dirty="0" smtClean="0"/>
              <a:t> Holsteins</a:t>
            </a:r>
          </a:p>
          <a:p>
            <a:r>
              <a:rPr lang="en-US" dirty="0" smtClean="0"/>
              <a:t>Imputed for </a:t>
            </a:r>
            <a:r>
              <a:rPr lang="en-US" dirty="0" smtClean="0">
                <a:solidFill>
                  <a:srgbClr val="FFFF00"/>
                </a:solidFill>
              </a:rPr>
              <a:t>27,000</a:t>
            </a:r>
            <a:r>
              <a:rPr lang="en-US" dirty="0" smtClean="0"/>
              <a:t> reference bulls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700,000</a:t>
            </a:r>
            <a:r>
              <a:rPr lang="en-US" dirty="0" smtClean="0"/>
              <a:t> candidate loci + </a:t>
            </a:r>
            <a:r>
              <a:rPr lang="en-US" dirty="0" smtClean="0">
                <a:solidFill>
                  <a:srgbClr val="00FF00"/>
                </a:solidFill>
              </a:rPr>
              <a:t>300,000</a:t>
            </a:r>
            <a:r>
              <a:rPr lang="en-US" dirty="0" smtClean="0"/>
              <a:t> HD SNPs</a:t>
            </a:r>
          </a:p>
          <a:p>
            <a:r>
              <a:rPr lang="en-US" dirty="0" smtClean="0"/>
              <a:t>Largest </a:t>
            </a:r>
            <a:r>
              <a:rPr lang="en-US" dirty="0" smtClean="0">
                <a:solidFill>
                  <a:srgbClr val="00FF00"/>
                </a:solidFill>
              </a:rPr>
              <a:t>17K</a:t>
            </a:r>
            <a:r>
              <a:rPr lang="en-US" dirty="0" smtClean="0"/>
              <a:t> added to </a:t>
            </a:r>
            <a:r>
              <a:rPr lang="en-US" dirty="0" smtClean="0">
                <a:solidFill>
                  <a:srgbClr val="00FF00"/>
                </a:solidFill>
              </a:rPr>
              <a:t>60K</a:t>
            </a:r>
            <a:r>
              <a:rPr lang="en-US" dirty="0" smtClean="0"/>
              <a:t> routinely used</a:t>
            </a:r>
          </a:p>
          <a:p>
            <a:r>
              <a:rPr lang="en-US" dirty="0" smtClean="0"/>
              <a:t>Average gain of 2.7% reliability across traits</a:t>
            </a:r>
          </a:p>
          <a:p>
            <a:r>
              <a:rPr lang="en-US" dirty="0" smtClean="0"/>
              <a:t>Largest </a:t>
            </a:r>
            <a:r>
              <a:rPr lang="en-US" dirty="0" smtClean="0">
                <a:solidFill>
                  <a:srgbClr val="00FF00"/>
                </a:solidFill>
              </a:rPr>
              <a:t>5K</a:t>
            </a:r>
            <a:r>
              <a:rPr lang="en-US" dirty="0" smtClean="0"/>
              <a:t> added to next </a:t>
            </a:r>
            <a:r>
              <a:rPr lang="en-US" dirty="0" err="1" smtClean="0"/>
              <a:t>Zoetis</a:t>
            </a:r>
            <a:r>
              <a:rPr lang="en-US" dirty="0" smtClean="0"/>
              <a:t> chip</a:t>
            </a:r>
            <a:endParaRPr lang="en-US" dirty="0"/>
          </a:p>
        </p:txBody>
      </p:sp>
      <p:pic>
        <p:nvPicPr>
          <p:cNvPr id="4" name="Picture 2" descr="M:\PAUL\GRAPHICS\Carlin-M Ivanhoe B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8052" y="1"/>
            <a:ext cx="1335947" cy="908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Largest genomic databases</a:t>
            </a:r>
            <a:endParaRPr lang="en-US" sz="20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455613" y="1233488"/>
          <a:ext cx="8226426" cy="402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6267"/>
                <a:gridCol w="1728192"/>
                <a:gridCol w="1728192"/>
                <a:gridCol w="1733775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23and</a:t>
                      </a:r>
                      <a:r>
                        <a:rPr lang="en-US" sz="2400" b="1" baseline="0" dirty="0" smtClean="0">
                          <a:solidFill>
                            <a:srgbClr val="00FF00"/>
                          </a:solidFill>
                        </a:rPr>
                        <a:t>Me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Ancestry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.com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CDCB / USDA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Genotypes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&gt;1 million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1.2 million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1.2 million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Species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Human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Human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Cattle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Countries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49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Genotyping cost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$199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$99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$37-135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Delivery (weeks)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6-8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6-8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1-2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DNA generations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Few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Few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Many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EBV reliability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Low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Low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High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229200"/>
            <a:ext cx="77048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Reference:	</a:t>
            </a:r>
            <a:r>
              <a:rPr lang="en-US" sz="1600" dirty="0" smtClean="0">
                <a:hlinkClick r:id="rId2"/>
              </a:rPr>
              <a:t>http://genomemag.com/davies-23andme/#.VdY722zosY1</a:t>
            </a:r>
            <a:endParaRPr lang="en-US" sz="1600" dirty="0" smtClean="0"/>
          </a:p>
          <a:p>
            <a:r>
              <a:rPr lang="en-US" sz="1600" dirty="0" smtClean="0"/>
              <a:t>Web sites:	</a:t>
            </a:r>
            <a:r>
              <a:rPr lang="en-US" sz="1600" dirty="0" smtClean="0">
                <a:hlinkClick r:id="rId3"/>
              </a:rPr>
              <a:t>https://www.23andme.com/</a:t>
            </a:r>
            <a:endParaRPr lang="en-US" sz="1600" dirty="0" smtClean="0"/>
          </a:p>
          <a:p>
            <a:r>
              <a:rPr lang="en-US" sz="1600" dirty="0" smtClean="0"/>
              <a:t>		</a:t>
            </a:r>
            <a:r>
              <a:rPr lang="en-US" sz="1600" u="sng" dirty="0" smtClean="0">
                <a:hlinkClick r:id="rId4"/>
              </a:rPr>
              <a:t>http://dna.ancestry.com/</a:t>
            </a:r>
            <a:endParaRPr lang="en-US" sz="1600" dirty="0" smtClean="0"/>
          </a:p>
          <a:p>
            <a:r>
              <a:rPr lang="en-US" sz="1600" dirty="0" smtClean="0"/>
              <a:t>		</a:t>
            </a:r>
            <a:r>
              <a:rPr lang="en-US" sz="1600" dirty="0" smtClean="0">
                <a:hlinkClick r:id="rId5"/>
              </a:rPr>
              <a:t>https://www.cdcb.us/</a:t>
            </a:r>
            <a:endParaRPr lang="en-US" sz="1600" dirty="0" smtClean="0"/>
          </a:p>
          <a:p>
            <a:r>
              <a:rPr lang="en-US" sz="1600" dirty="0" smtClean="0"/>
              <a:t>		</a:t>
            </a:r>
            <a:r>
              <a:rPr lang="en-US" sz="1600" dirty="0" smtClean="0">
                <a:hlinkClick r:id="rId6"/>
              </a:rPr>
              <a:t>http://aipl.arsusda.gov/Main/site_main.htm</a:t>
            </a:r>
            <a:endParaRPr lang="en-US" sz="1600" dirty="0" smtClean="0"/>
          </a:p>
          <a:p>
            <a:endParaRPr lang="en-US" dirty="0"/>
          </a:p>
        </p:txBody>
      </p:sp>
      <p:pic>
        <p:nvPicPr>
          <p:cNvPr id="6" name="Picture 5" descr="http://www.holsteinplaza.com/common/assets/images/dam/46376-scaled-120x9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0"/>
            <a:ext cx="1259632" cy="892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1"/>
            <a:ext cx="8226425" cy="4985980"/>
          </a:xfrm>
        </p:spPr>
        <p:txBody>
          <a:bodyPr/>
          <a:lstStyle/>
          <a:p>
            <a:pPr>
              <a:buClr>
                <a:srgbClr val="00FF00"/>
              </a:buClr>
            </a:pPr>
            <a:r>
              <a:rPr lang="en-US" dirty="0" smtClean="0"/>
              <a:t>Program </a:t>
            </a:r>
            <a:r>
              <a:rPr lang="en-US" dirty="0" smtClean="0">
                <a:solidFill>
                  <a:srgbClr val="00FF00"/>
                </a:solidFill>
              </a:rPr>
              <a:t>findmap.f90</a:t>
            </a:r>
            <a:r>
              <a:rPr lang="en-US" dirty="0" smtClean="0"/>
              <a:t> uses known variants</a:t>
            </a:r>
          </a:p>
          <a:p>
            <a:pPr lvl="1">
              <a:buClr>
                <a:srgbClr val="00FF00"/>
              </a:buClr>
            </a:pPr>
            <a:r>
              <a:rPr lang="en-US" dirty="0" smtClean="0"/>
              <a:t>Alignment is </a:t>
            </a:r>
            <a:r>
              <a:rPr lang="en-US" dirty="0" smtClean="0">
                <a:solidFill>
                  <a:srgbClr val="FFFF00"/>
                </a:solidFill>
              </a:rPr>
              <a:t>50X</a:t>
            </a:r>
            <a:r>
              <a:rPr lang="en-US" dirty="0" smtClean="0"/>
              <a:t> faster than BWA with 1 processor, </a:t>
            </a:r>
            <a:r>
              <a:rPr lang="en-US" dirty="0" smtClean="0">
                <a:solidFill>
                  <a:srgbClr val="FFFF00"/>
                </a:solidFill>
              </a:rPr>
              <a:t>30X</a:t>
            </a:r>
            <a:r>
              <a:rPr lang="en-US" dirty="0" smtClean="0"/>
              <a:t> faster with 10 processors</a:t>
            </a:r>
          </a:p>
          <a:p>
            <a:pPr lvl="1">
              <a:buClr>
                <a:srgbClr val="00FF00"/>
              </a:buClr>
            </a:pPr>
            <a:r>
              <a:rPr lang="en-US" dirty="0" smtClean="0">
                <a:solidFill>
                  <a:srgbClr val="FFFF00"/>
                </a:solidFill>
              </a:rPr>
              <a:t>2%</a:t>
            </a:r>
            <a:r>
              <a:rPr lang="en-US" dirty="0" smtClean="0"/>
              <a:t> more segments are mapped correctly</a:t>
            </a:r>
          </a:p>
          <a:p>
            <a:pPr lvl="1">
              <a:buClr>
                <a:srgbClr val="00FF00"/>
              </a:buClr>
            </a:pPr>
            <a:r>
              <a:rPr lang="en-US" dirty="0" smtClean="0"/>
              <a:t>Output files are simpler and </a:t>
            </a:r>
            <a:r>
              <a:rPr lang="en-US" dirty="0" smtClean="0">
                <a:solidFill>
                  <a:srgbClr val="FFFF00"/>
                </a:solidFill>
              </a:rPr>
              <a:t>3-10X</a:t>
            </a:r>
            <a:r>
              <a:rPr lang="en-US" dirty="0" smtClean="0"/>
              <a:t> smaller</a:t>
            </a:r>
          </a:p>
          <a:p>
            <a:pPr>
              <a:buClr>
                <a:srgbClr val="00FF00"/>
              </a:buClr>
            </a:pPr>
            <a:r>
              <a:rPr lang="en-US" dirty="0" smtClean="0"/>
              <a:t>Simulation, alignment, variant calling, and imputation programs available from: </a:t>
            </a:r>
            <a:r>
              <a:rPr lang="en-US" dirty="0" smtClean="0">
                <a:solidFill>
                  <a:srgbClr val="00FF00"/>
                </a:solidFill>
              </a:rPr>
              <a:t>http://aipl.arsusda.gov/software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5416868"/>
          </a:xfrm>
        </p:spPr>
        <p:txBody>
          <a:bodyPr/>
          <a:lstStyle/>
          <a:p>
            <a:pPr>
              <a:buClr>
                <a:srgbClr val="00B050"/>
              </a:buClr>
              <a:buFont typeface="Wingdings 2" pitchFamily="18" charset="2"/>
              <a:buChar char=""/>
              <a:defRPr/>
            </a:pPr>
            <a:r>
              <a:rPr lang="en-US" dirty="0" smtClean="0"/>
              <a:t>This research was part of USDA-ARS project 1265-31000-096-00, “Improving Genetic Predictions in Dairy Animals Using Phenotypic and Genomic Information.”</a:t>
            </a:r>
          </a:p>
          <a:p>
            <a:pPr>
              <a:buClr>
                <a:srgbClr val="00B050"/>
              </a:buClr>
              <a:buFont typeface="Wingdings 2" pitchFamily="18" charset="2"/>
              <a:buChar char=""/>
              <a:defRPr/>
            </a:pPr>
            <a:r>
              <a:rPr lang="en-US" dirty="0" smtClean="0">
                <a:solidFill>
                  <a:srgbClr val="FFFF00"/>
                </a:solidFill>
              </a:rPr>
              <a:t>Jeff O’Connell </a:t>
            </a:r>
            <a:r>
              <a:rPr lang="en-US" dirty="0" smtClean="0"/>
              <a:t>provided much advice on alignment and variant calling methods.</a:t>
            </a:r>
          </a:p>
          <a:p>
            <a:pPr>
              <a:buClr>
                <a:srgbClr val="00B050"/>
              </a:buClr>
              <a:buFont typeface="Wingdings 2" pitchFamily="18" charset="2"/>
              <a:buChar char=""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C000"/>
                </a:solidFill>
              </a:rPr>
              <a:t>reference map </a:t>
            </a:r>
            <a:r>
              <a:rPr lang="en-US" dirty="0" smtClean="0"/>
              <a:t>was from </a:t>
            </a:r>
            <a:r>
              <a:rPr lang="en-US" dirty="0" smtClean="0">
                <a:solidFill>
                  <a:srgbClr val="FFFF00"/>
                </a:solidFill>
              </a:rPr>
              <a:t>U. Maryland</a:t>
            </a:r>
          </a:p>
          <a:p>
            <a:pPr>
              <a:buClr>
                <a:srgbClr val="00B050"/>
              </a:buClr>
              <a:buFont typeface="Wingdings 2" pitchFamily="18" charset="2"/>
              <a:buChar char=""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3399"/>
                </a:solidFill>
              </a:rPr>
              <a:t>v</a:t>
            </a:r>
            <a:r>
              <a:rPr lang="en-US" dirty="0" smtClean="0">
                <a:solidFill>
                  <a:srgbClr val="00FF00"/>
                </a:solidFill>
              </a:rPr>
              <a:t>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</a:t>
            </a:r>
            <a:r>
              <a:rPr lang="en-US" dirty="0" smtClean="0">
                <a:solidFill>
                  <a:srgbClr val="00FF00"/>
                </a:solidFill>
              </a:rPr>
              <a:t>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</a:t>
            </a:r>
            <a:r>
              <a:rPr lang="en-US" dirty="0" smtClean="0">
                <a:solidFill>
                  <a:srgbClr val="FF3399"/>
                </a:solidFill>
              </a:rPr>
              <a:t>t </a:t>
            </a:r>
            <a:r>
              <a:rPr lang="en-US" dirty="0" smtClean="0"/>
              <a:t>list was from </a:t>
            </a:r>
            <a:r>
              <a:rPr lang="en-US" dirty="0" err="1" smtClean="0">
                <a:solidFill>
                  <a:srgbClr val="FFFF00"/>
                </a:solidFill>
              </a:rPr>
              <a:t>Daetwyler</a:t>
            </a:r>
            <a:r>
              <a:rPr lang="en-US" dirty="0" smtClean="0">
                <a:solidFill>
                  <a:srgbClr val="FFFF00"/>
                </a:solidFill>
              </a:rPr>
              <a:t> et al.</a:t>
            </a:r>
          </a:p>
          <a:p>
            <a:pPr>
              <a:buClr>
                <a:srgbClr val="00FF00"/>
              </a:buClr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508927"/>
          </a:xfrm>
        </p:spPr>
        <p:txBody>
          <a:bodyPr/>
          <a:lstStyle/>
          <a:p>
            <a:r>
              <a:rPr lang="en-US" dirty="0" smtClean="0"/>
              <a:t>Genomic methods require much </a:t>
            </a:r>
            <a:r>
              <a:rPr lang="en-US" dirty="0" smtClean="0">
                <a:solidFill>
                  <a:srgbClr val="00FF00"/>
                </a:solidFill>
              </a:rPr>
              <a:t>computation</a:t>
            </a:r>
          </a:p>
          <a:p>
            <a:pPr lvl="1"/>
            <a:r>
              <a:rPr lang="en-US" dirty="0" smtClean="0"/>
              <a:t>Genotype models replaced pedigree models</a:t>
            </a:r>
          </a:p>
          <a:p>
            <a:pPr lvl="1"/>
            <a:r>
              <a:rPr lang="en-US" dirty="0" smtClean="0"/>
              <a:t>Sequence variants replacing chip genotypes</a:t>
            </a:r>
          </a:p>
          <a:p>
            <a:pPr lvl="1"/>
            <a:r>
              <a:rPr lang="en-US" dirty="0" smtClean="0"/>
              <a:t>Both increased data by orders of magnitude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Fast</a:t>
            </a:r>
            <a:r>
              <a:rPr lang="en-US" dirty="0" smtClean="0"/>
              <a:t> methods are available for </a:t>
            </a:r>
            <a:r>
              <a:rPr lang="en-US" dirty="0" smtClean="0">
                <a:solidFill>
                  <a:srgbClr val="FFFF00"/>
                </a:solidFill>
              </a:rPr>
              <a:t>imputation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Slow</a:t>
            </a:r>
            <a:r>
              <a:rPr lang="en-US" dirty="0" smtClean="0"/>
              <a:t> methods for </a:t>
            </a:r>
            <a:r>
              <a:rPr lang="en-US" dirty="0" smtClean="0">
                <a:solidFill>
                  <a:srgbClr val="FFFF00"/>
                </a:solidFill>
              </a:rPr>
              <a:t>alignment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variant calling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Supersi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1250" y="0"/>
            <a:ext cx="1682750" cy="1206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53998"/>
          </a:xfrm>
        </p:spPr>
        <p:txBody>
          <a:bodyPr/>
          <a:lstStyle/>
          <a:p>
            <a:r>
              <a:rPr lang="en-US" dirty="0" smtClean="0"/>
              <a:t>Sequence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647426"/>
          </a:xfrm>
        </p:spPr>
        <p:txBody>
          <a:bodyPr/>
          <a:lstStyle/>
          <a:p>
            <a:pPr marL="320040" lvl="1" indent="-320040">
              <a:buClr>
                <a:srgbClr val="00FF00"/>
              </a:buClr>
              <a:buSzPct val="67000"/>
              <a:buFont typeface="Monotype Sorts" pitchFamily="2" charset="2"/>
              <a:buChar char="l"/>
            </a:pPr>
            <a:r>
              <a:rPr lang="en-US" dirty="0" smtClean="0">
                <a:solidFill>
                  <a:srgbClr val="FFFF00"/>
                </a:solidFill>
              </a:rPr>
              <a:t>Alignment</a:t>
            </a:r>
            <a:r>
              <a:rPr lang="en-US" dirty="0" smtClean="0"/>
              <a:t> reports the chromosome location that best matches the short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(150-base) </a:t>
            </a:r>
            <a:r>
              <a:rPr lang="en-US" dirty="0" smtClean="0"/>
              <a:t>DNA segment to the reference map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(2.7 billion)</a:t>
            </a:r>
            <a:r>
              <a:rPr lang="en-US" dirty="0" smtClean="0"/>
              <a:t>.</a:t>
            </a:r>
            <a:endParaRPr lang="en-US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20040" lvl="1" indent="-320040">
              <a:buClr>
                <a:srgbClr val="00FF00"/>
              </a:buClr>
              <a:buSzPct val="67000"/>
              <a:buFont typeface="Monotype Sorts" pitchFamily="2" charset="2"/>
              <a:buChar char="l"/>
            </a:pPr>
            <a:r>
              <a:rPr lang="en-US" dirty="0" smtClean="0"/>
              <a:t>Often both ends of a longer segment are read and these paired ends are located together.</a:t>
            </a:r>
          </a:p>
          <a:p>
            <a:pPr marL="320040" lvl="1" indent="-320040">
              <a:buClr>
                <a:srgbClr val="00FF00"/>
              </a:buClr>
              <a:buSzPct val="67000"/>
              <a:buFont typeface="Monotype Sorts" pitchFamily="2" charset="2"/>
              <a:buChar char="l"/>
            </a:pPr>
            <a:r>
              <a:rPr lang="en-US" dirty="0" smtClean="0">
                <a:solidFill>
                  <a:srgbClr val="FFFF00"/>
                </a:solidFill>
              </a:rPr>
              <a:t>Variant calling </a:t>
            </a:r>
            <a:r>
              <a:rPr lang="en-US" dirty="0" smtClean="0"/>
              <a:t>reports if each mapped segment contains a reference or alternate allele at any site. These variants could be previously known or newly discovered.</a:t>
            </a:r>
          </a:p>
        </p:txBody>
      </p:sp>
      <p:pic>
        <p:nvPicPr>
          <p:cNvPr id="4" name="Picture 3" descr="D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0"/>
            <a:ext cx="1619672" cy="90701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 flipH="1">
            <a:off x="8028384" y="4077072"/>
            <a:ext cx="504056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5724128" y="4077072"/>
            <a:ext cx="2304256" cy="0"/>
          </a:xfrm>
          <a:prstGeom prst="line">
            <a:avLst/>
          </a:prstGeom>
          <a:noFill/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5220072" y="4077072"/>
            <a:ext cx="504056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339650"/>
          </a:xfrm>
        </p:spPr>
        <p:txBody>
          <a:bodyPr/>
          <a:lstStyle/>
          <a:p>
            <a:r>
              <a:rPr lang="en-US" dirty="0" smtClean="0"/>
              <a:t>Almost all programs do </a:t>
            </a:r>
            <a:r>
              <a:rPr lang="en-US" dirty="0" smtClean="0">
                <a:solidFill>
                  <a:srgbClr val="FFFF00"/>
                </a:solidFill>
              </a:rPr>
              <a:t>alignment</a:t>
            </a:r>
            <a:r>
              <a:rPr lang="en-US" dirty="0" smtClean="0"/>
              <a:t>, and then </a:t>
            </a:r>
            <a:r>
              <a:rPr lang="en-US" dirty="0" smtClean="0">
                <a:solidFill>
                  <a:srgbClr val="FFFF00"/>
                </a:solidFill>
              </a:rPr>
              <a:t>variant calling</a:t>
            </a:r>
            <a:r>
              <a:rPr lang="en-US" dirty="0" smtClean="0"/>
              <a:t>, instead of both together.</a:t>
            </a:r>
          </a:p>
          <a:p>
            <a:r>
              <a:rPr lang="en-US" dirty="0" smtClean="0"/>
              <a:t>Program </a:t>
            </a:r>
            <a:r>
              <a:rPr lang="en-US" dirty="0" smtClean="0">
                <a:solidFill>
                  <a:srgbClr val="00FF00"/>
                </a:solidFill>
              </a:rPr>
              <a:t>BWA</a:t>
            </a:r>
            <a:r>
              <a:rPr lang="en-US" dirty="0" smtClean="0"/>
              <a:t> was examined as a popular alignment strategy, and </a:t>
            </a:r>
            <a:r>
              <a:rPr lang="en-US" dirty="0" smtClean="0">
                <a:solidFill>
                  <a:srgbClr val="00FF00"/>
                </a:solidFill>
              </a:rPr>
              <a:t>GATK</a:t>
            </a:r>
            <a:r>
              <a:rPr lang="en-US" dirty="0" smtClean="0"/>
              <a:t> for calling.</a:t>
            </a:r>
          </a:p>
          <a:p>
            <a:pPr lvl="1"/>
            <a:r>
              <a:rPr lang="en-US" sz="2400" dirty="0" smtClean="0"/>
              <a:t>“Mapping reads to the reference is a first critical computational challenge whose cost necessitates that each read be aligned independently, </a:t>
            </a:r>
            <a:r>
              <a:rPr lang="en-US" sz="2400" dirty="0" smtClean="0">
                <a:solidFill>
                  <a:srgbClr val="FFFF00"/>
                </a:solidFill>
              </a:rPr>
              <a:t>guaranteeing that many reads spanning </a:t>
            </a:r>
            <a:r>
              <a:rPr lang="en-US" sz="2400" dirty="0" err="1" smtClean="0">
                <a:solidFill>
                  <a:srgbClr val="FFFF00"/>
                </a:solidFill>
              </a:rPr>
              <a:t>indels</a:t>
            </a:r>
            <a:r>
              <a:rPr lang="en-US" sz="2400" dirty="0" smtClean="0">
                <a:solidFill>
                  <a:srgbClr val="FFFF00"/>
                </a:solidFill>
              </a:rPr>
              <a:t> will be misaligned</a:t>
            </a:r>
            <a:r>
              <a:rPr lang="en-US" sz="2400" dirty="0" smtClean="0"/>
              <a:t>.” </a:t>
            </a:r>
            <a:r>
              <a:rPr lang="en-US" sz="2400" dirty="0" err="1" smtClean="0"/>
              <a:t>DePristo</a:t>
            </a:r>
            <a:r>
              <a:rPr lang="en-US" sz="2400" dirty="0" smtClean="0"/>
              <a:t> et al (2011) </a:t>
            </a:r>
            <a:r>
              <a:rPr lang="en-US" sz="2400" dirty="0" smtClean="0">
                <a:solidFill>
                  <a:srgbClr val="00FF00"/>
                </a:solidFill>
              </a:rPr>
              <a:t>GATK</a:t>
            </a:r>
            <a:r>
              <a:rPr lang="en-US" sz="2400" dirty="0" smtClean="0"/>
              <a:t> paper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new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985980"/>
          </a:xfrm>
        </p:spPr>
        <p:txBody>
          <a:bodyPr/>
          <a:lstStyle/>
          <a:p>
            <a:r>
              <a:rPr lang="en-US" dirty="0" smtClean="0"/>
              <a:t>Most programs align only to </a:t>
            </a:r>
            <a:r>
              <a:rPr lang="en-US" dirty="0" err="1" smtClean="0">
                <a:solidFill>
                  <a:srgbClr val="FFC000"/>
                </a:solidFill>
              </a:rPr>
              <a:t>Dominette’s</a:t>
            </a:r>
            <a:r>
              <a:rPr lang="en-US" dirty="0" smtClean="0">
                <a:solidFill>
                  <a:srgbClr val="FFC000"/>
                </a:solidFill>
              </a:rPr>
              <a:t> DNA</a:t>
            </a:r>
          </a:p>
          <a:p>
            <a:r>
              <a:rPr lang="en-US" dirty="0" err="1" smtClean="0"/>
              <a:t>Findmap</a:t>
            </a:r>
            <a:r>
              <a:rPr lang="en-US" dirty="0" smtClean="0"/>
              <a:t> can align using </a:t>
            </a:r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dirty="0" smtClean="0">
                <a:solidFill>
                  <a:srgbClr val="FFC000"/>
                </a:solidFill>
              </a:rPr>
              <a:t>l</a:t>
            </a:r>
            <a:r>
              <a:rPr lang="en-US" dirty="0" smtClean="0">
                <a:solidFill>
                  <a:srgbClr val="00FF00"/>
                </a:solidFill>
              </a:rPr>
              <a:t>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k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</a:t>
            </a:r>
            <a:r>
              <a:rPr lang="en-US" dirty="0" smtClean="0">
                <a:solidFill>
                  <a:srgbClr val="00FF00"/>
                </a:solidFill>
              </a:rPr>
              <a:t>o</a:t>
            </a:r>
            <a:r>
              <a:rPr lang="en-US" dirty="0" smtClean="0">
                <a:solidFill>
                  <a:srgbClr val="FFC000"/>
                </a:solidFill>
              </a:rPr>
              <a:t>w</a:t>
            </a:r>
            <a:r>
              <a:rPr lang="en-US" dirty="0" smtClean="0">
                <a:solidFill>
                  <a:srgbClr val="FFFF00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99"/>
                </a:solidFill>
              </a:rPr>
              <a:t>D</a:t>
            </a:r>
            <a:r>
              <a:rPr lang="en-US" dirty="0" smtClean="0">
                <a:solidFill>
                  <a:srgbClr val="FFC000"/>
                </a:solidFill>
              </a:rPr>
              <a:t>N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</a:t>
            </a:r>
            <a:r>
              <a:rPr lang="en-US" dirty="0" smtClean="0"/>
              <a:t> differences among and within breeds</a:t>
            </a:r>
          </a:p>
          <a:p>
            <a:r>
              <a:rPr lang="en-US" dirty="0" smtClean="0"/>
              <a:t>Error rate is reduced by separating known </a:t>
            </a:r>
            <a:r>
              <a:rPr lang="en-US" dirty="0" smtClean="0">
                <a:solidFill>
                  <a:srgbClr val="00FF00"/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</a:t>
            </a:r>
            <a:r>
              <a:rPr lang="en-US" dirty="0" smtClean="0">
                <a:solidFill>
                  <a:srgbClr val="FF3399"/>
                </a:solidFill>
              </a:rPr>
              <a:t>P</a:t>
            </a:r>
            <a:r>
              <a:rPr lang="en-US" dirty="0" smtClean="0"/>
              <a:t>s and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</a:t>
            </a:r>
            <a:r>
              <a:rPr lang="en-US" dirty="0" err="1" smtClean="0">
                <a:solidFill>
                  <a:srgbClr val="00FF00"/>
                </a:solidFill>
              </a:rPr>
              <a:t>n</a:t>
            </a:r>
            <a:r>
              <a:rPr lang="en-US" dirty="0" err="1" smtClean="0">
                <a:solidFill>
                  <a:srgbClr val="FF3399"/>
                </a:solidFill>
              </a:rPr>
              <a:t>d</a:t>
            </a:r>
            <a:r>
              <a:rPr lang="en-US" dirty="0" err="1" smtClean="0">
                <a:solidFill>
                  <a:srgbClr val="00FF00"/>
                </a:solidFill>
              </a:rPr>
              <a:t>e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</a:t>
            </a:r>
            <a:r>
              <a:rPr lang="en-US" dirty="0" err="1" smtClean="0"/>
              <a:t>s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FFFF00"/>
                </a:solidFill>
              </a:rPr>
              <a:t>machine read errors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Locations</a:t>
            </a:r>
            <a:r>
              <a:rPr lang="en-US" dirty="0" smtClean="0"/>
              <a:t> are mapped back to the same common reference </a:t>
            </a:r>
            <a:r>
              <a:rPr lang="en-US" dirty="0" smtClean="0">
                <a:solidFill>
                  <a:srgbClr val="FFC000"/>
                </a:solidFill>
              </a:rPr>
              <a:t>(UMD3.1)</a:t>
            </a:r>
          </a:p>
          <a:p>
            <a:endParaRPr lang="en-US" dirty="0"/>
          </a:p>
        </p:txBody>
      </p:sp>
      <p:pic>
        <p:nvPicPr>
          <p:cNvPr id="5" name="Picture 4" descr="Hereford-Domine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9965" y="0"/>
            <a:ext cx="2124035" cy="14127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used in </a:t>
            </a:r>
            <a:r>
              <a:rPr lang="en-US" dirty="0" smtClean="0">
                <a:solidFill>
                  <a:srgbClr val="00FF00"/>
                </a:solidFill>
              </a:rPr>
              <a:t>findmap.f90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939814"/>
          </a:xfrm>
        </p:spPr>
        <p:txBody>
          <a:bodyPr/>
          <a:lstStyle/>
          <a:p>
            <a:r>
              <a:rPr lang="en-US" dirty="0" smtClean="0"/>
              <a:t>Read </a:t>
            </a:r>
            <a:r>
              <a:rPr lang="en-US" dirty="0" smtClean="0">
                <a:solidFill>
                  <a:srgbClr val="FFC000"/>
                </a:solidFill>
              </a:rPr>
              <a:t>reference map</a:t>
            </a:r>
            <a:r>
              <a:rPr lang="en-US" dirty="0" smtClean="0"/>
              <a:t>, store in hash table</a:t>
            </a:r>
          </a:p>
          <a:p>
            <a:r>
              <a:rPr lang="en-US" dirty="0" smtClean="0"/>
              <a:t>Read and hash known variants (</a:t>
            </a:r>
            <a:r>
              <a:rPr lang="en-US" dirty="0" smtClean="0">
                <a:solidFill>
                  <a:srgbClr val="00FF00"/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</a:t>
            </a:r>
            <a:r>
              <a:rPr lang="en-US" dirty="0" smtClean="0">
                <a:solidFill>
                  <a:srgbClr val="FF3399"/>
                </a:solidFill>
              </a:rPr>
              <a:t>P</a:t>
            </a:r>
            <a:r>
              <a:rPr lang="en-US" dirty="0" smtClean="0"/>
              <a:t>s &amp;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</a:t>
            </a:r>
            <a:r>
              <a:rPr lang="en-US" dirty="0" err="1" smtClean="0">
                <a:solidFill>
                  <a:srgbClr val="00FF00"/>
                </a:solidFill>
              </a:rPr>
              <a:t>n</a:t>
            </a:r>
            <a:r>
              <a:rPr lang="en-US" dirty="0" err="1" smtClean="0">
                <a:solidFill>
                  <a:srgbClr val="FF3399"/>
                </a:solidFill>
              </a:rPr>
              <a:t>d</a:t>
            </a:r>
            <a:r>
              <a:rPr lang="en-US" dirty="0" err="1" smtClean="0">
                <a:solidFill>
                  <a:srgbClr val="00FF00"/>
                </a:solidFill>
              </a:rPr>
              <a:t>e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</a:t>
            </a:r>
            <a:r>
              <a:rPr lang="en-US" dirty="0" err="1" smtClean="0"/>
              <a:t>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Process batches of 1 million paired end reads, send to multiple processors sharing memory</a:t>
            </a:r>
          </a:p>
          <a:p>
            <a:pPr lvl="1"/>
            <a:r>
              <a:rPr lang="en-US" dirty="0" smtClean="0"/>
              <a:t>Find </a:t>
            </a:r>
            <a:r>
              <a:rPr lang="en-US" dirty="0" smtClean="0">
                <a:solidFill>
                  <a:srgbClr val="FFC000"/>
                </a:solidFill>
              </a:rPr>
              <a:t>location</a:t>
            </a:r>
            <a:r>
              <a:rPr lang="en-US" dirty="0" smtClean="0"/>
              <a:t> where both ends match map</a:t>
            </a:r>
          </a:p>
          <a:p>
            <a:pPr lvl="1"/>
            <a:r>
              <a:rPr lang="en-US" dirty="0" smtClean="0"/>
              <a:t>Count alleles (</a:t>
            </a:r>
            <a:r>
              <a:rPr lang="en-US" dirty="0" smtClean="0">
                <a:solidFill>
                  <a:srgbClr val="FFC000"/>
                </a:solidFill>
              </a:rPr>
              <a:t>reference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FF00"/>
                </a:solidFill>
              </a:rPr>
              <a:t>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</a:t>
            </a:r>
            <a:r>
              <a:rPr lang="en-US" dirty="0" smtClean="0">
                <a:solidFill>
                  <a:srgbClr val="FF3399"/>
                </a:solidFill>
              </a:rPr>
              <a:t>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</a:t>
            </a:r>
            <a:r>
              <a:rPr lang="en-US" dirty="0" smtClean="0">
                <a:solidFill>
                  <a:srgbClr val="00FF00"/>
                </a:solidFill>
              </a:rPr>
              <a:t>a</a:t>
            </a:r>
            <a:r>
              <a:rPr lang="en-US" dirty="0" smtClean="0">
                <a:solidFill>
                  <a:srgbClr val="FF3399"/>
                </a:solidFill>
              </a:rPr>
              <a:t>t</a:t>
            </a:r>
            <a:r>
              <a:rPr lang="en-US" dirty="0" smtClean="0">
                <a:solidFill>
                  <a:srgbClr val="00FF00"/>
                </a:solidFill>
              </a:rPr>
              <a:t>e</a:t>
            </a:r>
            <a:r>
              <a:rPr lang="en-US" dirty="0" smtClean="0"/>
              <a:t>) &amp; </a:t>
            </a:r>
            <a:r>
              <a:rPr lang="en-US" dirty="0" smtClean="0">
                <a:solidFill>
                  <a:srgbClr val="FFFF00"/>
                </a:solidFill>
              </a:rPr>
              <a:t>errors</a:t>
            </a:r>
          </a:p>
          <a:p>
            <a:r>
              <a:rPr lang="en-US" dirty="0" smtClean="0"/>
              <a:t>Output </a:t>
            </a:r>
            <a:r>
              <a:rPr lang="en-US" dirty="0" smtClean="0">
                <a:solidFill>
                  <a:srgbClr val="FFFF00"/>
                </a:solidFill>
              </a:rPr>
              <a:t>alignment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variant call </a:t>
            </a:r>
            <a:r>
              <a:rPr lang="en-US" dirty="0" smtClean="0"/>
              <a:t>files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Gaps, k-</a:t>
            </a:r>
            <a:r>
              <a:rPr lang="en-US" dirty="0" err="1" smtClean="0"/>
              <a:t>mers</a:t>
            </a:r>
            <a:r>
              <a:rPr lang="en-US" dirty="0" smtClean="0"/>
              <a:t>, and hashing strategy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556792"/>
            <a:ext cx="73464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Identify </a:t>
            </a:r>
            <a:r>
              <a:rPr lang="en-US" sz="2000" dirty="0" smtClean="0">
                <a:solidFill>
                  <a:srgbClr val="00FF00"/>
                </a:solidFill>
              </a:rPr>
              <a:t>long gaps </a:t>
            </a:r>
            <a:r>
              <a:rPr lang="en-US" sz="2000" dirty="0" smtClean="0"/>
              <a:t>between the </a:t>
            </a:r>
            <a:r>
              <a:rPr lang="en-US" sz="2000" dirty="0" smtClean="0">
                <a:solidFill>
                  <a:srgbClr val="FFFF00"/>
                </a:solidFill>
              </a:rPr>
              <a:t>same base </a:t>
            </a:r>
            <a:r>
              <a:rPr lang="en-US" sz="2000" dirty="0" smtClean="0"/>
              <a:t>(A, C, G, or T)</a:t>
            </a:r>
          </a:p>
          <a:p>
            <a:endParaRPr lang="en-US" sz="2000" dirty="0" smtClean="0"/>
          </a:p>
          <a:p>
            <a:r>
              <a:rPr lang="en-US" sz="2000" dirty="0" smtClean="0"/>
              <a:t>TG</a:t>
            </a:r>
            <a:r>
              <a:rPr lang="en-US" sz="2000" dirty="0" smtClean="0">
                <a:solidFill>
                  <a:srgbClr val="FFFF00"/>
                </a:solidFill>
              </a:rPr>
              <a:t>G</a:t>
            </a:r>
            <a:r>
              <a:rPr lang="en-US" sz="2000" dirty="0" smtClean="0"/>
              <a:t>ATTCTTTATCACT</a:t>
            </a:r>
            <a:r>
              <a:rPr lang="en-US" sz="2000" dirty="0" smtClean="0">
                <a:solidFill>
                  <a:srgbClr val="FFFF00"/>
                </a:solidFill>
              </a:rPr>
              <a:t>G</a:t>
            </a:r>
            <a:r>
              <a:rPr lang="en-US" sz="2000" dirty="0" smtClean="0"/>
              <a:t>AGCTACC</a:t>
            </a:r>
            <a:r>
              <a:rPr lang="en-US" sz="2000" dirty="0" smtClean="0">
                <a:solidFill>
                  <a:srgbClr val="FFFF00"/>
                </a:solidFill>
              </a:rPr>
              <a:t>T</a:t>
            </a:r>
            <a:r>
              <a:rPr lang="en-US" sz="2000" dirty="0" smtClean="0"/>
              <a:t>GGGAAGCCAAG</a:t>
            </a:r>
            <a:r>
              <a:rPr lang="en-US" sz="2000" dirty="0" smtClean="0">
                <a:solidFill>
                  <a:srgbClr val="FFFF00"/>
                </a:solidFill>
              </a:rPr>
              <a:t>T</a:t>
            </a:r>
            <a:r>
              <a:rPr lang="en-US" sz="2000" dirty="0" smtClean="0"/>
              <a:t>AAGC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3284984"/>
            <a:ext cx="767229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Extend each </a:t>
            </a:r>
            <a:r>
              <a:rPr lang="en-US" sz="2000" dirty="0" smtClean="0">
                <a:solidFill>
                  <a:srgbClr val="00FF00"/>
                </a:solidFill>
              </a:rPr>
              <a:t>gap</a:t>
            </a:r>
            <a:r>
              <a:rPr lang="en-US" sz="2000" dirty="0" smtClean="0"/>
              <a:t> to a 16-base </a:t>
            </a:r>
            <a:r>
              <a:rPr lang="en-US" sz="2000" dirty="0" smtClean="0">
                <a:solidFill>
                  <a:srgbClr val="FF3399"/>
                </a:solidFill>
              </a:rPr>
              <a:t>k-</a:t>
            </a:r>
            <a:r>
              <a:rPr lang="en-US" sz="2000" dirty="0" err="1" smtClean="0">
                <a:solidFill>
                  <a:srgbClr val="FF3399"/>
                </a:solidFill>
              </a:rPr>
              <a:t>mer</a:t>
            </a:r>
            <a:r>
              <a:rPr lang="en-US" sz="2000" dirty="0" smtClean="0"/>
              <a:t>, convert to an 8-byte integer: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Basenum</a:t>
            </a:r>
            <a:r>
              <a:rPr lang="en-US" sz="2000" dirty="0" smtClean="0"/>
              <a:t> (1, 2, 3, 4) = Base (A, C, G, T)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Hashnum</a:t>
            </a:r>
            <a:r>
              <a:rPr lang="en-US" sz="2000" dirty="0" smtClean="0"/>
              <a:t> = 4 * </a:t>
            </a:r>
            <a:r>
              <a:rPr lang="en-US" sz="2000" dirty="0" err="1" smtClean="0"/>
              <a:t>Hashnum</a:t>
            </a:r>
            <a:r>
              <a:rPr lang="en-US" sz="2000" dirty="0" smtClean="0"/>
              <a:t> + </a:t>
            </a:r>
            <a:r>
              <a:rPr lang="en-US" sz="2000" dirty="0" err="1" smtClean="0"/>
              <a:t>Basenum</a:t>
            </a:r>
            <a:r>
              <a:rPr lang="en-US" sz="2000" dirty="0" smtClean="0"/>
              <a:t> , loop across 16-base </a:t>
            </a:r>
            <a:r>
              <a:rPr lang="en-US" sz="2000" dirty="0" smtClean="0">
                <a:solidFill>
                  <a:srgbClr val="FF3399"/>
                </a:solidFill>
              </a:rPr>
              <a:t>k-</a:t>
            </a:r>
            <a:r>
              <a:rPr lang="en-US" sz="2000" dirty="0" err="1" smtClean="0">
                <a:solidFill>
                  <a:srgbClr val="FF3399"/>
                </a:solidFill>
              </a:rPr>
              <a:t>mer</a:t>
            </a:r>
            <a:endParaRPr lang="en-US" sz="2000" dirty="0" smtClean="0">
              <a:solidFill>
                <a:srgbClr val="FF3399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Apply </a:t>
            </a:r>
            <a:r>
              <a:rPr lang="en-US" sz="2000" dirty="0" smtClean="0">
                <a:solidFill>
                  <a:srgbClr val="FFFF00"/>
                </a:solidFill>
              </a:rPr>
              <a:t>hash function  </a:t>
            </a:r>
            <a:r>
              <a:rPr lang="en-US" sz="2000" dirty="0" smtClean="0"/>
              <a:t>(written by George Wiggans, 1988, USDA)</a:t>
            </a:r>
          </a:p>
          <a:p>
            <a:endParaRPr lang="en-US" sz="2000" dirty="0" smtClean="0"/>
          </a:p>
          <a:p>
            <a:r>
              <a:rPr lang="en-US" sz="2000" dirty="0" smtClean="0"/>
              <a:t>Hash map, then hash each read (or its reverse complement)</a:t>
            </a:r>
            <a:endParaRPr lang="en-US" sz="200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331640" y="2852936"/>
            <a:ext cx="2304256" cy="0"/>
          </a:xfrm>
          <a:prstGeom prst="line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635896" y="2636912"/>
            <a:ext cx="0" cy="216024"/>
          </a:xfrm>
          <a:prstGeom prst="line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1331640" y="2636912"/>
            <a:ext cx="0" cy="216024"/>
          </a:xfrm>
          <a:prstGeom prst="line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5004048" y="2852936"/>
            <a:ext cx="2232248" cy="0"/>
          </a:xfrm>
          <a:prstGeom prst="line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5004048" y="2636912"/>
            <a:ext cx="0" cy="216024"/>
          </a:xfrm>
          <a:prstGeom prst="line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7236296" y="2636912"/>
            <a:ext cx="0" cy="216024"/>
          </a:xfrm>
          <a:prstGeom prst="line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3779912" y="2636912"/>
            <a:ext cx="0" cy="216024"/>
          </a:xfrm>
          <a:prstGeom prst="line">
            <a:avLst/>
          </a:prstGeom>
          <a:noFill/>
          <a:ln w="19050" cap="flat" cmpd="sng" algn="ctr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635896" y="2852936"/>
            <a:ext cx="144016" cy="0"/>
          </a:xfrm>
          <a:prstGeom prst="line">
            <a:avLst/>
          </a:prstGeom>
          <a:noFill/>
          <a:ln w="19050" cap="flat" cmpd="sng" algn="ctr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7668344" y="2636912"/>
            <a:ext cx="0" cy="216024"/>
          </a:xfrm>
          <a:prstGeom prst="line">
            <a:avLst/>
          </a:prstGeom>
          <a:noFill/>
          <a:ln w="19050" cap="flat" cmpd="sng" algn="ctr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7236296" y="2852936"/>
            <a:ext cx="432048" cy="0"/>
          </a:xfrm>
          <a:prstGeom prst="line">
            <a:avLst/>
          </a:prstGeom>
          <a:noFill/>
          <a:ln w="19050" cap="flat" cmpd="sng" algn="ctr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Semi-simulated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555093"/>
          </a:xfrm>
        </p:spPr>
        <p:txBody>
          <a:bodyPr/>
          <a:lstStyle/>
          <a:p>
            <a:r>
              <a:rPr lang="en-US" dirty="0" smtClean="0"/>
              <a:t>Simulated from </a:t>
            </a:r>
            <a:r>
              <a:rPr lang="en-US" dirty="0" smtClean="0">
                <a:solidFill>
                  <a:srgbClr val="FFC000"/>
                </a:solidFill>
              </a:rPr>
              <a:t>UMD3.1 reference map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V</a:t>
            </a:r>
            <a:r>
              <a:rPr lang="en-US" dirty="0" smtClean="0">
                <a:solidFill>
                  <a:srgbClr val="00FF00"/>
                </a:solidFill>
              </a:rPr>
              <a:t>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</a:t>
            </a:r>
            <a:r>
              <a:rPr lang="en-US" dirty="0" smtClean="0">
                <a:solidFill>
                  <a:srgbClr val="00FF00"/>
                </a:solidFill>
              </a:rPr>
              <a:t>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</a:t>
            </a:r>
            <a:r>
              <a:rPr lang="en-US" dirty="0" smtClean="0">
                <a:solidFill>
                  <a:srgbClr val="FF3399"/>
                </a:solidFill>
              </a:rPr>
              <a:t>t</a:t>
            </a:r>
            <a:r>
              <a:rPr lang="en-US" dirty="0" smtClean="0"/>
              <a:t> file from run5 of 1,000 bull genomes</a:t>
            </a:r>
          </a:p>
          <a:p>
            <a:pPr lvl="1"/>
            <a:r>
              <a:rPr lang="en-US" dirty="0" smtClean="0"/>
              <a:t>38,062,190 </a:t>
            </a:r>
            <a:r>
              <a:rPr lang="en-US" dirty="0" smtClean="0">
                <a:solidFill>
                  <a:srgbClr val="FFFF00"/>
                </a:solidFill>
              </a:rPr>
              <a:t>SNPs</a:t>
            </a:r>
            <a:r>
              <a:rPr lang="en-US" dirty="0" smtClean="0"/>
              <a:t>, 532,179 </a:t>
            </a:r>
            <a:r>
              <a:rPr lang="en-US" dirty="0" smtClean="0">
                <a:solidFill>
                  <a:srgbClr val="FFFF00"/>
                </a:solidFill>
              </a:rPr>
              <a:t>insertions</a:t>
            </a:r>
            <a:r>
              <a:rPr lang="en-US" dirty="0" smtClean="0"/>
              <a:t>, and 1,127,620 </a:t>
            </a:r>
            <a:r>
              <a:rPr lang="en-US" dirty="0" smtClean="0">
                <a:solidFill>
                  <a:srgbClr val="FFFF00"/>
                </a:solidFill>
              </a:rPr>
              <a:t>deletions</a:t>
            </a:r>
          </a:p>
          <a:p>
            <a:r>
              <a:rPr lang="en-US" dirty="0" smtClean="0"/>
              <a:t>Paired ends, length 150, fragment size 1,000</a:t>
            </a:r>
          </a:p>
          <a:p>
            <a:r>
              <a:rPr lang="en-US" dirty="0" smtClean="0"/>
              <a:t>Advantage of semi-simulated: true locations and true variants are known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</a:t>
            </a:r>
            <a:r>
              <a:rPr lang="en-US" dirty="0" smtClean="0">
                <a:solidFill>
                  <a:srgbClr val="00FF00"/>
                </a:solidFill>
              </a:rPr>
              <a:t>BWA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00FF00"/>
                </a:solidFill>
              </a:rPr>
              <a:t>findmap</a:t>
            </a:r>
            <a:endParaRPr lang="en-US" dirty="0">
              <a:solidFill>
                <a:srgbClr val="00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1371600"/>
          <a:ext cx="8226426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36467"/>
                <a:gridCol w="1872208"/>
                <a:gridCol w="15177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Computation required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FF00"/>
                          </a:solidFill>
                        </a:rPr>
                        <a:t>BWA / GATK</a:t>
                      </a:r>
                      <a:endParaRPr lang="en-US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FF00"/>
                          </a:solidFill>
                        </a:rPr>
                        <a:t>findmap</a:t>
                      </a:r>
                      <a:r>
                        <a:rPr lang="en-US" sz="2400" dirty="0" smtClean="0">
                          <a:solidFill>
                            <a:srgbClr val="00FF00"/>
                          </a:solidFill>
                        </a:rPr>
                        <a:t> / </a:t>
                      </a:r>
                      <a:r>
                        <a:rPr lang="en-US" sz="2400" dirty="0" err="1" smtClean="0">
                          <a:solidFill>
                            <a:srgbClr val="00FF00"/>
                          </a:solidFill>
                        </a:rPr>
                        <a:t>findvar</a:t>
                      </a:r>
                      <a:endParaRPr lang="en-US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CPU minutes / 1X,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1 thread</a:t>
                      </a:r>
                      <a:endParaRPr lang="en-US" sz="2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629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CPU minutes / 1X,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10 threads</a:t>
                      </a:r>
                      <a:endParaRPr lang="en-US" sz="2400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63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Memory (</a:t>
                      </a:r>
                      <a:r>
                        <a:rPr lang="en-US" sz="2400" dirty="0" err="1" smtClean="0"/>
                        <a:t>Gbytes</a:t>
                      </a:r>
                      <a:r>
                        <a:rPr lang="en-US" sz="2400" dirty="0" smtClean="0"/>
                        <a:t>), </a:t>
                      </a:r>
                      <a:r>
                        <a:rPr lang="en-US" sz="24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1 thread</a:t>
                      </a:r>
                      <a:endParaRPr lang="en-US" sz="2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4.6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46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Memory (</a:t>
                      </a:r>
                      <a:r>
                        <a:rPr lang="en-US" sz="2400" dirty="0" err="1" smtClean="0"/>
                        <a:t>Gbytes</a:t>
                      </a:r>
                      <a:r>
                        <a:rPr lang="en-US" sz="2400" dirty="0" smtClean="0"/>
                        <a:t>), </a:t>
                      </a:r>
                      <a:r>
                        <a:rPr lang="en-US" sz="24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10 threads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46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46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Variant calling CPU / 1X,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1 thread</a:t>
                      </a:r>
                      <a:endParaRPr lang="en-US" sz="2400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Correctly placed</a:t>
                      </a:r>
                      <a:r>
                        <a:rPr lang="en-US" sz="2400" baseline="0" dirty="0" smtClean="0"/>
                        <a:t> segments overall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90.5</a:t>
                      </a:r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  92.9</a:t>
                      </a:r>
                      <a:r>
                        <a:rPr lang="en-US" sz="2400" dirty="0" smtClean="0"/>
                        <a:t>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Both ends of pair correctly</a:t>
                      </a:r>
                      <a:r>
                        <a:rPr lang="en-US" sz="2400" baseline="0" dirty="0" smtClean="0"/>
                        <a:t> placed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87.2</a:t>
                      </a:r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87.6</a:t>
                      </a:r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Both ends</a:t>
                      </a:r>
                      <a:r>
                        <a:rPr lang="en-US" sz="2400" baseline="0" dirty="0" smtClean="0"/>
                        <a:t> wrong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  6.2</a:t>
                      </a:r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  1.8</a:t>
                      </a:r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mh08">
  <a:themeElements>
    <a:clrScheme name="smh08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smh08">
      <a:majorFont>
        <a:latin typeface="Humnst777 BT"/>
        <a:ea typeface=""/>
        <a:cs typeface=""/>
      </a:majorFont>
      <a:minorFont>
        <a:latin typeface="Humnst777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mh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4D4D4D"/>
      </a:accent1>
      <a:accent2>
        <a:srgbClr val="000000"/>
      </a:accent2>
      <a:accent3>
        <a:srgbClr val="FFFFFF"/>
      </a:accent3>
      <a:accent4>
        <a:srgbClr val="000000"/>
      </a:accent4>
      <a:accent5>
        <a:srgbClr val="B2B2B2"/>
      </a:accent5>
      <a:accent6>
        <a:srgbClr val="000000"/>
      </a:accent6>
      <a:hlink>
        <a:srgbClr val="000000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346463</TotalTime>
  <Words>959</Words>
  <Application>Microsoft Office PowerPoint</Application>
  <PresentationFormat>On-screen Show (4:3)</PresentationFormat>
  <Paragraphs>211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Humnst777 BT</vt:lpstr>
      <vt:lpstr>Monotype Sorts</vt:lpstr>
      <vt:lpstr>Wingdings 2</vt:lpstr>
      <vt:lpstr>smh08</vt:lpstr>
      <vt:lpstr>Fast Single-Pass  Alignment and Variant Calling Using Sequencing Data</vt:lpstr>
      <vt:lpstr>Motivation</vt:lpstr>
      <vt:lpstr>Sequence computation</vt:lpstr>
      <vt:lpstr>Previous strategies</vt:lpstr>
      <vt:lpstr>Benefits of new strategy</vt:lpstr>
      <vt:lpstr>Algorithm used in findmap.f90</vt:lpstr>
      <vt:lpstr>Gaps, k-mers, and hashing strategy</vt:lpstr>
      <vt:lpstr>Semi-simulated data</vt:lpstr>
      <vt:lpstr>Compare BWA and findmap</vt:lpstr>
      <vt:lpstr>Parallel processing speedup</vt:lpstr>
      <vt:lpstr>Program series – example resources</vt:lpstr>
      <vt:lpstr>Accuracy of variant calling / discovery</vt:lpstr>
      <vt:lpstr>Other alignment tests</vt:lpstr>
      <vt:lpstr>File format sizes (Mbytes)</vt:lpstr>
      <vt:lpstr>USA use of 1,000 bull genomes</vt:lpstr>
      <vt:lpstr>Largest genomic databases</vt:lpstr>
      <vt:lpstr>Conclusions</vt:lpstr>
      <vt:lpstr>Acknowledgments</vt:lpstr>
    </vt:vector>
  </TitlesOfParts>
  <Manager>ahs</Manager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International Dairy Sire Proofs</dc:subject>
  <dc:creator>Admin</dc:creator>
  <cp:keywords>Dairy, International, Sire evaluations</cp:keywords>
  <cp:lastModifiedBy>paul vanraden</cp:lastModifiedBy>
  <cp:revision>20493</cp:revision>
  <cp:lastPrinted>2001-08-24T14:44:42Z</cp:lastPrinted>
  <dcterms:created xsi:type="dcterms:W3CDTF">2002-07-16T13:01:30Z</dcterms:created>
  <dcterms:modified xsi:type="dcterms:W3CDTF">2016-01-06T22:58:24Z</dcterms:modified>
  <cp:category>Interbull</cp:category>
</cp:coreProperties>
</file>