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335" r:id="rId3"/>
    <p:sldId id="257" r:id="rId4"/>
    <p:sldId id="319" r:id="rId5"/>
    <p:sldId id="320" r:id="rId6"/>
    <p:sldId id="309" r:id="rId7"/>
    <p:sldId id="310" r:id="rId8"/>
    <p:sldId id="311" r:id="rId9"/>
    <p:sldId id="312" r:id="rId10"/>
    <p:sldId id="328" r:id="rId11"/>
    <p:sldId id="329" r:id="rId12"/>
    <p:sldId id="330" r:id="rId13"/>
    <p:sldId id="327" r:id="rId14"/>
    <p:sldId id="313" r:id="rId15"/>
    <p:sldId id="324" r:id="rId16"/>
    <p:sldId id="325" r:id="rId17"/>
    <p:sldId id="333" r:id="rId18"/>
    <p:sldId id="326" r:id="rId19"/>
    <p:sldId id="299" r:id="rId20"/>
    <p:sldId id="332" r:id="rId21"/>
    <p:sldId id="331" r:id="rId22"/>
    <p:sldId id="321" r:id="rId23"/>
    <p:sldId id="300" r:id="rId24"/>
    <p:sldId id="258" r:id="rId25"/>
    <p:sldId id="323" r:id="rId26"/>
    <p:sldId id="318" r:id="rId27"/>
    <p:sldId id="334" r:id="rId28"/>
    <p:sldId id="302" r:id="rId29"/>
    <p:sldId id="303" r:id="rId30"/>
    <p:sldId id="304" r:id="rId31"/>
    <p:sldId id="305" r:id="rId32"/>
    <p:sldId id="306" r:id="rId33"/>
    <p:sldId id="307" r:id="rId34"/>
    <p:sldId id="308" r:id="rId35"/>
    <p:sldId id="259" r:id="rId36"/>
    <p:sldId id="260" r:id="rId37"/>
    <p:sldId id="33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snapToGrid="0">
      <p:cViewPr varScale="1">
        <p:scale>
          <a:sx n="76" d="100"/>
          <a:sy n="76" d="100"/>
        </p:scale>
        <p:origin x="-1020" y="-6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677F2-AE0E-4C17-8E68-08BBFDBEF8B0}" type="datetimeFigureOut">
              <a:rPr lang="en-US" smtClean="0"/>
              <a:pPr/>
              <a:t>4/27/2016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9AEEC-5B50-4D0F-A293-6145C1988559}" type="slidenum">
              <a:rPr lang="en-US" smtClean="0"/>
              <a:pPr/>
              <a:t>‹#›</a:t>
            </a:fld>
            <a:endParaRPr lang="en-US"/>
          </a:p>
        </p:txBody>
      </p:sp>
    </p:spTree>
    <p:extLst>
      <p:ext uri="{BB962C8B-B14F-4D97-AF65-F5344CB8AC3E}">
        <p14:creationId xmlns="" xmlns:p14="http://schemas.microsoft.com/office/powerpoint/2010/main" val="198642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4DADF8-0B7C-4278-B89D-6EF43050F561}" type="slidenum">
              <a:rPr lang="en-US" smtClean="0"/>
              <a:pPr/>
              <a:t>29</a:t>
            </a:fld>
            <a:endParaRPr lang="en-US"/>
          </a:p>
        </p:txBody>
      </p:sp>
    </p:spTree>
    <p:extLst>
      <p:ext uri="{BB962C8B-B14F-4D97-AF65-F5344CB8AC3E}">
        <p14:creationId xmlns="" xmlns:p14="http://schemas.microsoft.com/office/powerpoint/2010/main" val="76577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4DADF8-0B7C-4278-B89D-6EF43050F561}" type="slidenum">
              <a:rPr lang="en-US" smtClean="0"/>
              <a:pPr/>
              <a:t>32</a:t>
            </a:fld>
            <a:endParaRPr lang="en-US"/>
          </a:p>
        </p:txBody>
      </p:sp>
    </p:spTree>
    <p:extLst>
      <p:ext uri="{BB962C8B-B14F-4D97-AF65-F5344CB8AC3E}">
        <p14:creationId xmlns="" xmlns:p14="http://schemas.microsoft.com/office/powerpoint/2010/main" val="350050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73A6DE-68FE-45C6-8C81-DD3ABDA81E79}"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DE1D5-8173-4E29-9CA1-D529E73D65BF}" type="slidenum">
              <a:rPr lang="en-US" smtClean="0"/>
              <a:pPr/>
              <a:t>‹#›</a:t>
            </a:fld>
            <a:endParaRPr lang="en-US"/>
          </a:p>
        </p:txBody>
      </p:sp>
    </p:spTree>
    <p:extLst>
      <p:ext uri="{BB962C8B-B14F-4D97-AF65-F5344CB8AC3E}">
        <p14:creationId xmlns="" xmlns:p14="http://schemas.microsoft.com/office/powerpoint/2010/main" val="122026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73A6DE-68FE-45C6-8C81-DD3ABDA81E79}"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DE1D5-8173-4E29-9CA1-D529E73D65BF}" type="slidenum">
              <a:rPr lang="en-US" smtClean="0"/>
              <a:pPr/>
              <a:t>‹#›</a:t>
            </a:fld>
            <a:endParaRPr lang="en-US"/>
          </a:p>
        </p:txBody>
      </p:sp>
    </p:spTree>
    <p:extLst>
      <p:ext uri="{BB962C8B-B14F-4D97-AF65-F5344CB8AC3E}">
        <p14:creationId xmlns="" xmlns:p14="http://schemas.microsoft.com/office/powerpoint/2010/main" val="297603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73A6DE-68FE-45C6-8C81-DD3ABDA81E79}"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DE1D5-8173-4E29-9CA1-D529E73D65BF}" type="slidenum">
              <a:rPr lang="en-US" smtClean="0"/>
              <a:pPr/>
              <a:t>‹#›</a:t>
            </a:fld>
            <a:endParaRPr lang="en-US"/>
          </a:p>
        </p:txBody>
      </p:sp>
    </p:spTree>
    <p:extLst>
      <p:ext uri="{BB962C8B-B14F-4D97-AF65-F5344CB8AC3E}">
        <p14:creationId xmlns="" xmlns:p14="http://schemas.microsoft.com/office/powerpoint/2010/main" val="85098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73A6DE-68FE-45C6-8C81-DD3ABDA81E79}"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DE1D5-8173-4E29-9CA1-D529E73D65BF}" type="slidenum">
              <a:rPr lang="en-US" smtClean="0"/>
              <a:pPr/>
              <a:t>‹#›</a:t>
            </a:fld>
            <a:endParaRPr lang="en-US"/>
          </a:p>
        </p:txBody>
      </p:sp>
    </p:spTree>
    <p:extLst>
      <p:ext uri="{BB962C8B-B14F-4D97-AF65-F5344CB8AC3E}">
        <p14:creationId xmlns="" xmlns:p14="http://schemas.microsoft.com/office/powerpoint/2010/main" val="3588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73A6DE-68FE-45C6-8C81-DD3ABDA81E79}"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DE1D5-8173-4E29-9CA1-D529E73D65BF}" type="slidenum">
              <a:rPr lang="en-US" smtClean="0"/>
              <a:pPr/>
              <a:t>‹#›</a:t>
            </a:fld>
            <a:endParaRPr lang="en-US"/>
          </a:p>
        </p:txBody>
      </p:sp>
    </p:spTree>
    <p:extLst>
      <p:ext uri="{BB962C8B-B14F-4D97-AF65-F5344CB8AC3E}">
        <p14:creationId xmlns="" xmlns:p14="http://schemas.microsoft.com/office/powerpoint/2010/main" val="372160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73A6DE-68FE-45C6-8C81-DD3ABDA81E79}" type="datetimeFigureOut">
              <a:rPr lang="en-US" smtClean="0"/>
              <a:pPr/>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DE1D5-8173-4E29-9CA1-D529E73D65BF}" type="slidenum">
              <a:rPr lang="en-US" smtClean="0"/>
              <a:pPr/>
              <a:t>‹#›</a:t>
            </a:fld>
            <a:endParaRPr lang="en-US"/>
          </a:p>
        </p:txBody>
      </p:sp>
    </p:spTree>
    <p:extLst>
      <p:ext uri="{BB962C8B-B14F-4D97-AF65-F5344CB8AC3E}">
        <p14:creationId xmlns="" xmlns:p14="http://schemas.microsoft.com/office/powerpoint/2010/main" val="33737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73A6DE-68FE-45C6-8C81-DD3ABDA81E79}" type="datetimeFigureOut">
              <a:rPr lang="en-US" smtClean="0"/>
              <a:pPr/>
              <a:t>4/27/2016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5DE1D5-8173-4E29-9CA1-D529E73D65BF}" type="slidenum">
              <a:rPr lang="en-US" smtClean="0"/>
              <a:pPr/>
              <a:t>‹#›</a:t>
            </a:fld>
            <a:endParaRPr lang="en-US"/>
          </a:p>
        </p:txBody>
      </p:sp>
    </p:spTree>
    <p:extLst>
      <p:ext uri="{BB962C8B-B14F-4D97-AF65-F5344CB8AC3E}">
        <p14:creationId xmlns="" xmlns:p14="http://schemas.microsoft.com/office/powerpoint/2010/main" val="130681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73A6DE-68FE-45C6-8C81-DD3ABDA81E79}" type="datetimeFigureOut">
              <a:rPr lang="en-US" smtClean="0"/>
              <a:pPr/>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5DE1D5-8173-4E29-9CA1-D529E73D65BF}" type="slidenum">
              <a:rPr lang="en-US" smtClean="0"/>
              <a:pPr/>
              <a:t>‹#›</a:t>
            </a:fld>
            <a:endParaRPr lang="en-US"/>
          </a:p>
        </p:txBody>
      </p:sp>
    </p:spTree>
    <p:extLst>
      <p:ext uri="{BB962C8B-B14F-4D97-AF65-F5344CB8AC3E}">
        <p14:creationId xmlns="" xmlns:p14="http://schemas.microsoft.com/office/powerpoint/2010/main" val="161814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3A6DE-68FE-45C6-8C81-DD3ABDA81E79}" type="datetimeFigureOut">
              <a:rPr lang="en-US" smtClean="0"/>
              <a:pPr/>
              <a:t>4/27/2016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5DE1D5-8173-4E29-9CA1-D529E73D65BF}" type="slidenum">
              <a:rPr lang="en-US" smtClean="0"/>
              <a:pPr/>
              <a:t>‹#›</a:t>
            </a:fld>
            <a:endParaRPr lang="en-US"/>
          </a:p>
        </p:txBody>
      </p:sp>
    </p:spTree>
    <p:extLst>
      <p:ext uri="{BB962C8B-B14F-4D97-AF65-F5344CB8AC3E}">
        <p14:creationId xmlns="" xmlns:p14="http://schemas.microsoft.com/office/powerpoint/2010/main" val="225007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73A6DE-68FE-45C6-8C81-DD3ABDA81E79}" type="datetimeFigureOut">
              <a:rPr lang="en-US" smtClean="0"/>
              <a:pPr/>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DE1D5-8173-4E29-9CA1-D529E73D65BF}" type="slidenum">
              <a:rPr lang="en-US" smtClean="0"/>
              <a:pPr/>
              <a:t>‹#›</a:t>
            </a:fld>
            <a:endParaRPr lang="en-US"/>
          </a:p>
        </p:txBody>
      </p:sp>
    </p:spTree>
    <p:extLst>
      <p:ext uri="{BB962C8B-B14F-4D97-AF65-F5344CB8AC3E}">
        <p14:creationId xmlns="" xmlns:p14="http://schemas.microsoft.com/office/powerpoint/2010/main" val="698863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73A6DE-68FE-45C6-8C81-DD3ABDA81E79}" type="datetimeFigureOut">
              <a:rPr lang="en-US" smtClean="0"/>
              <a:pPr/>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DE1D5-8173-4E29-9CA1-D529E73D65BF}" type="slidenum">
              <a:rPr lang="en-US" smtClean="0"/>
              <a:pPr/>
              <a:t>‹#›</a:t>
            </a:fld>
            <a:endParaRPr lang="en-US"/>
          </a:p>
        </p:txBody>
      </p:sp>
    </p:spTree>
    <p:extLst>
      <p:ext uri="{BB962C8B-B14F-4D97-AF65-F5344CB8AC3E}">
        <p14:creationId xmlns="" xmlns:p14="http://schemas.microsoft.com/office/powerpoint/2010/main" val="396767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3A6DE-68FE-45C6-8C81-DD3ABDA81E79}" type="datetimeFigureOut">
              <a:rPr lang="en-US" smtClean="0"/>
              <a:pPr/>
              <a:t>4/27/2016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DE1D5-8173-4E29-9CA1-D529E73D65BF}" type="slidenum">
              <a:rPr lang="en-US" smtClean="0"/>
              <a:pPr/>
              <a:t>‹#›</a:t>
            </a:fld>
            <a:endParaRPr lang="en-US"/>
          </a:p>
        </p:txBody>
      </p:sp>
    </p:spTree>
    <p:extLst>
      <p:ext uri="{BB962C8B-B14F-4D97-AF65-F5344CB8AC3E}">
        <p14:creationId xmlns="" xmlns:p14="http://schemas.microsoft.com/office/powerpoint/2010/main" val="3806359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Reference genome assemblies and the technology behind them</a:t>
            </a:r>
          </a:p>
        </p:txBody>
      </p:sp>
      <p:sp>
        <p:nvSpPr>
          <p:cNvPr id="3" name="Subtitle 2"/>
          <p:cNvSpPr>
            <a:spLocks noGrp="1"/>
          </p:cNvSpPr>
          <p:nvPr>
            <p:ph type="subTitle" idx="1"/>
          </p:nvPr>
        </p:nvSpPr>
        <p:spPr/>
        <p:txBody>
          <a:bodyPr>
            <a:normAutofit fontScale="77500" lnSpcReduction="20000"/>
          </a:bodyPr>
          <a:lstStyle/>
          <a:p>
            <a:r>
              <a:rPr lang="en-US" dirty="0"/>
              <a:t>Derek M Bickhart </a:t>
            </a:r>
          </a:p>
          <a:p>
            <a:r>
              <a:rPr lang="en-US" dirty="0"/>
              <a:t>Animal Genomics and Improvement Laboratory </a:t>
            </a:r>
          </a:p>
          <a:p>
            <a:r>
              <a:rPr lang="en-US" dirty="0"/>
              <a:t>Research Geneticist (Animal) </a:t>
            </a:r>
          </a:p>
          <a:p>
            <a:r>
              <a:rPr lang="en-US" dirty="0"/>
              <a:t>derek.bickhart@ars.usda.gov </a:t>
            </a:r>
          </a:p>
          <a:p>
            <a:r>
              <a:rPr lang="en-US" dirty="0"/>
              <a:t>Phone: (301) 504-8679 Fax: (301) 504-8092</a:t>
            </a:r>
          </a:p>
        </p:txBody>
      </p:sp>
    </p:spTree>
    <p:extLst>
      <p:ext uri="{BB962C8B-B14F-4D97-AF65-F5344CB8AC3E}">
        <p14:creationId xmlns="" xmlns:p14="http://schemas.microsoft.com/office/powerpoint/2010/main" val="628335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Smith-Waterman-</a:t>
            </a:r>
            <a:r>
              <a:rPr lang="en-US" dirty="0" err="1"/>
              <a:t>Gotoh</a:t>
            </a:r>
            <a:r>
              <a:rPr lang="en-US" dirty="0"/>
              <a:t> is incredibly expensive to calculate!</a:t>
            </a:r>
          </a:p>
        </p:txBody>
      </p:sp>
      <p:sp>
        <p:nvSpPr>
          <p:cNvPr id="3" name="Content Placeholder 2"/>
          <p:cNvSpPr>
            <a:spLocks noGrp="1"/>
          </p:cNvSpPr>
          <p:nvPr>
            <p:ph idx="1"/>
          </p:nvPr>
        </p:nvSpPr>
        <p:spPr/>
        <p:txBody>
          <a:bodyPr/>
          <a:lstStyle/>
          <a:p>
            <a:r>
              <a:rPr lang="en-US" dirty="0"/>
              <a:t>Needs calculation of an X by Y matrix for query sequence of length X and target sequence of length Y. </a:t>
            </a:r>
          </a:p>
          <a:p>
            <a:endParaRPr lang="en-US" dirty="0"/>
          </a:p>
          <a:p>
            <a:r>
              <a:rPr lang="en-US" dirty="0"/>
              <a:t>Impossibly complex for use with excessively large target sequences (</a:t>
            </a:r>
            <a:r>
              <a:rPr lang="en-US" dirty="0" err="1"/>
              <a:t>ie</a:t>
            </a:r>
            <a:r>
              <a:rPr lang="en-US" dirty="0"/>
              <a:t>. A whole genome!). Hence it is called “local” alignment</a:t>
            </a:r>
            <a:br>
              <a:rPr lang="en-US" dirty="0"/>
            </a:br>
            <a:endParaRPr lang="en-US" dirty="0"/>
          </a:p>
          <a:p>
            <a:r>
              <a:rPr lang="en-US" dirty="0"/>
              <a:t>We need strategies for finding suitable target sites</a:t>
            </a:r>
          </a:p>
        </p:txBody>
      </p:sp>
    </p:spTree>
    <p:extLst>
      <p:ext uri="{BB962C8B-B14F-4D97-AF65-F5344CB8AC3E}">
        <p14:creationId xmlns="" xmlns:p14="http://schemas.microsoft.com/office/powerpoint/2010/main" val="64042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Seed-extend is the solution here</a:t>
            </a:r>
          </a:p>
        </p:txBody>
      </p:sp>
      <p:sp>
        <p:nvSpPr>
          <p:cNvPr id="3" name="Content Placeholder 2"/>
          <p:cNvSpPr>
            <a:spLocks noGrp="1"/>
          </p:cNvSpPr>
          <p:nvPr>
            <p:ph idx="1"/>
          </p:nvPr>
        </p:nvSpPr>
        <p:spPr>
          <a:xfrm>
            <a:off x="628650" y="1825625"/>
            <a:ext cx="3486150" cy="4351338"/>
          </a:xfrm>
        </p:spPr>
        <p:txBody>
          <a:bodyPr>
            <a:normAutofit fontScale="92500" lnSpcReduction="20000"/>
          </a:bodyPr>
          <a:lstStyle/>
          <a:p>
            <a:r>
              <a:rPr lang="en-US" dirty="0"/>
              <a:t>Reduce </a:t>
            </a:r>
            <a:r>
              <a:rPr lang="en-US" dirty="0">
                <a:solidFill>
                  <a:srgbClr val="FF0000"/>
                </a:solidFill>
              </a:rPr>
              <a:t>REFERENCE GENOME </a:t>
            </a:r>
            <a:r>
              <a:rPr lang="en-US" dirty="0"/>
              <a:t>into overlapping “</a:t>
            </a:r>
            <a:r>
              <a:rPr lang="en-US" dirty="0" err="1"/>
              <a:t>K”mers</a:t>
            </a:r>
            <a:endParaRPr lang="en-US" dirty="0"/>
          </a:p>
          <a:p>
            <a:endParaRPr lang="en-US" dirty="0"/>
          </a:p>
          <a:p>
            <a:r>
              <a:rPr lang="en-US" dirty="0"/>
              <a:t>Hash the </a:t>
            </a:r>
            <a:r>
              <a:rPr lang="en-US" dirty="0">
                <a:solidFill>
                  <a:srgbClr val="FF0000"/>
                </a:solidFill>
              </a:rPr>
              <a:t>REFERENCE</a:t>
            </a:r>
            <a:r>
              <a:rPr lang="en-US" dirty="0"/>
              <a:t> </a:t>
            </a:r>
            <a:r>
              <a:rPr lang="en-US" dirty="0" err="1"/>
              <a:t>kmers</a:t>
            </a:r>
            <a:r>
              <a:rPr lang="en-US" dirty="0"/>
              <a:t> for rapid retrieval</a:t>
            </a:r>
          </a:p>
          <a:p>
            <a:endParaRPr lang="en-US" dirty="0"/>
          </a:p>
          <a:p>
            <a:r>
              <a:rPr lang="en-US" dirty="0"/>
              <a:t>Compare </a:t>
            </a:r>
            <a:r>
              <a:rPr lang="en-US" dirty="0">
                <a:solidFill>
                  <a:srgbClr val="FF0000"/>
                </a:solidFill>
              </a:rPr>
              <a:t>READ</a:t>
            </a:r>
            <a:r>
              <a:rPr lang="en-US" dirty="0"/>
              <a:t> hash to </a:t>
            </a:r>
            <a:r>
              <a:rPr lang="en-US" dirty="0">
                <a:solidFill>
                  <a:srgbClr val="FF0000"/>
                </a:solidFill>
              </a:rPr>
              <a:t>REFERENCE</a:t>
            </a:r>
            <a:r>
              <a:rPr lang="en-US" dirty="0"/>
              <a:t> hash, and extend read to find best match </a:t>
            </a:r>
          </a:p>
        </p:txBody>
      </p:sp>
      <p:sp>
        <p:nvSpPr>
          <p:cNvPr id="4" name="TextBox 3"/>
          <p:cNvSpPr txBox="1"/>
          <p:nvPr/>
        </p:nvSpPr>
        <p:spPr>
          <a:xfrm>
            <a:off x="4572000" y="1866900"/>
            <a:ext cx="3952044" cy="369332"/>
          </a:xfrm>
          <a:prstGeom prst="rect">
            <a:avLst/>
          </a:prstGeom>
          <a:noFill/>
        </p:spPr>
        <p:txBody>
          <a:bodyPr wrap="none" rtlCol="0">
            <a:spAutoFit/>
          </a:bodyPr>
          <a:lstStyle/>
          <a:p>
            <a:r>
              <a:rPr lang="en-US" dirty="0"/>
              <a:t>ACGTACGTAGAGGGATAAGATAGAGAGAG</a:t>
            </a:r>
          </a:p>
        </p:txBody>
      </p:sp>
      <p:grpSp>
        <p:nvGrpSpPr>
          <p:cNvPr id="13" name="Group 14"/>
          <p:cNvGrpSpPr/>
          <p:nvPr/>
        </p:nvGrpSpPr>
        <p:grpSpPr>
          <a:xfrm>
            <a:off x="4572000" y="2095500"/>
            <a:ext cx="2994141" cy="1019572"/>
            <a:chOff x="4572000" y="2095500"/>
            <a:chExt cx="2994141" cy="1019572"/>
          </a:xfrm>
        </p:grpSpPr>
        <p:sp>
          <p:nvSpPr>
            <p:cNvPr id="5" name="TextBox 4"/>
            <p:cNvSpPr txBox="1"/>
            <p:nvPr/>
          </p:nvSpPr>
          <p:spPr>
            <a:xfrm>
              <a:off x="4572000" y="2095500"/>
              <a:ext cx="1301062" cy="369332"/>
            </a:xfrm>
            <a:prstGeom prst="rect">
              <a:avLst/>
            </a:prstGeom>
            <a:noFill/>
          </p:spPr>
          <p:txBody>
            <a:bodyPr wrap="none" rtlCol="0">
              <a:spAutoFit/>
            </a:bodyPr>
            <a:lstStyle/>
            <a:p>
              <a:r>
                <a:rPr lang="en-US" dirty="0">
                  <a:solidFill>
                    <a:srgbClr val="FF0000"/>
                  </a:solidFill>
                </a:rPr>
                <a:t>ACGTACGTA</a:t>
              </a:r>
            </a:p>
          </p:txBody>
        </p:sp>
        <p:sp>
          <p:nvSpPr>
            <p:cNvPr id="6" name="TextBox 5"/>
            <p:cNvSpPr txBox="1"/>
            <p:nvPr/>
          </p:nvSpPr>
          <p:spPr>
            <a:xfrm>
              <a:off x="4699000" y="2306320"/>
              <a:ext cx="1313886" cy="369332"/>
            </a:xfrm>
            <a:prstGeom prst="rect">
              <a:avLst/>
            </a:prstGeom>
            <a:noFill/>
          </p:spPr>
          <p:txBody>
            <a:bodyPr wrap="none" rtlCol="0">
              <a:spAutoFit/>
            </a:bodyPr>
            <a:lstStyle/>
            <a:p>
              <a:r>
                <a:rPr lang="en-US" dirty="0">
                  <a:solidFill>
                    <a:srgbClr val="FF0000"/>
                  </a:solidFill>
                </a:rPr>
                <a:t>CGTACGTAG</a:t>
              </a:r>
            </a:p>
          </p:txBody>
        </p:sp>
        <p:sp>
          <p:nvSpPr>
            <p:cNvPr id="7" name="TextBox 6"/>
            <p:cNvSpPr txBox="1"/>
            <p:nvPr/>
          </p:nvSpPr>
          <p:spPr>
            <a:xfrm>
              <a:off x="4820920" y="2524760"/>
              <a:ext cx="1325556" cy="369332"/>
            </a:xfrm>
            <a:prstGeom prst="rect">
              <a:avLst/>
            </a:prstGeom>
            <a:noFill/>
          </p:spPr>
          <p:txBody>
            <a:bodyPr wrap="none" rtlCol="0">
              <a:spAutoFit/>
            </a:bodyPr>
            <a:lstStyle/>
            <a:p>
              <a:r>
                <a:rPr lang="en-US" dirty="0">
                  <a:solidFill>
                    <a:srgbClr val="FF0000"/>
                  </a:solidFill>
                </a:rPr>
                <a:t>GTACGTAGA</a:t>
              </a:r>
            </a:p>
          </p:txBody>
        </p:sp>
        <p:sp>
          <p:nvSpPr>
            <p:cNvPr id="8" name="TextBox 7"/>
            <p:cNvSpPr txBox="1"/>
            <p:nvPr/>
          </p:nvSpPr>
          <p:spPr>
            <a:xfrm>
              <a:off x="4973320" y="2745740"/>
              <a:ext cx="1325043" cy="369332"/>
            </a:xfrm>
            <a:prstGeom prst="rect">
              <a:avLst/>
            </a:prstGeom>
            <a:noFill/>
          </p:spPr>
          <p:txBody>
            <a:bodyPr wrap="none" rtlCol="0">
              <a:spAutoFit/>
            </a:bodyPr>
            <a:lstStyle/>
            <a:p>
              <a:r>
                <a:rPr lang="en-US" dirty="0">
                  <a:solidFill>
                    <a:srgbClr val="FF0000"/>
                  </a:solidFill>
                </a:rPr>
                <a:t>TACGTAGAG</a:t>
              </a:r>
            </a:p>
          </p:txBody>
        </p:sp>
        <p:sp>
          <p:nvSpPr>
            <p:cNvPr id="9" name="TextBox 8"/>
            <p:cNvSpPr txBox="1"/>
            <p:nvPr/>
          </p:nvSpPr>
          <p:spPr>
            <a:xfrm>
              <a:off x="5829300" y="2095500"/>
              <a:ext cx="1373196" cy="369332"/>
            </a:xfrm>
            <a:prstGeom prst="rect">
              <a:avLst/>
            </a:prstGeom>
            <a:noFill/>
          </p:spPr>
          <p:txBody>
            <a:bodyPr wrap="none" rtlCol="0">
              <a:spAutoFit/>
            </a:bodyPr>
            <a:lstStyle/>
            <a:p>
              <a:r>
                <a:rPr lang="en-US" dirty="0">
                  <a:solidFill>
                    <a:srgbClr val="FF0000"/>
                  </a:solidFill>
                </a:rPr>
                <a:t>AGGGATAAG</a:t>
              </a:r>
            </a:p>
          </p:txBody>
        </p:sp>
        <p:sp>
          <p:nvSpPr>
            <p:cNvPr id="10" name="TextBox 9"/>
            <p:cNvSpPr txBox="1"/>
            <p:nvPr/>
          </p:nvSpPr>
          <p:spPr>
            <a:xfrm>
              <a:off x="5969000" y="2306320"/>
              <a:ext cx="1374864" cy="369332"/>
            </a:xfrm>
            <a:prstGeom prst="rect">
              <a:avLst/>
            </a:prstGeom>
            <a:noFill/>
          </p:spPr>
          <p:txBody>
            <a:bodyPr wrap="none" rtlCol="0">
              <a:spAutoFit/>
            </a:bodyPr>
            <a:lstStyle/>
            <a:p>
              <a:r>
                <a:rPr lang="en-US" dirty="0">
                  <a:solidFill>
                    <a:srgbClr val="FF0000"/>
                  </a:solidFill>
                </a:rPr>
                <a:t>GGGATAAGA</a:t>
              </a:r>
            </a:p>
          </p:txBody>
        </p:sp>
        <p:sp>
          <p:nvSpPr>
            <p:cNvPr id="11" name="TextBox 10"/>
            <p:cNvSpPr txBox="1"/>
            <p:nvPr/>
          </p:nvSpPr>
          <p:spPr>
            <a:xfrm>
              <a:off x="6116320" y="2524760"/>
              <a:ext cx="1323183" cy="369332"/>
            </a:xfrm>
            <a:prstGeom prst="rect">
              <a:avLst/>
            </a:prstGeom>
            <a:noFill/>
          </p:spPr>
          <p:txBody>
            <a:bodyPr wrap="none" rtlCol="0">
              <a:spAutoFit/>
            </a:bodyPr>
            <a:lstStyle/>
            <a:p>
              <a:r>
                <a:rPr lang="en-US" dirty="0">
                  <a:solidFill>
                    <a:srgbClr val="FF0000"/>
                  </a:solidFill>
                </a:rPr>
                <a:t>GGATAAGAT</a:t>
              </a:r>
            </a:p>
          </p:txBody>
        </p:sp>
        <p:sp>
          <p:nvSpPr>
            <p:cNvPr id="12" name="TextBox 11"/>
            <p:cNvSpPr txBox="1"/>
            <p:nvPr/>
          </p:nvSpPr>
          <p:spPr>
            <a:xfrm>
              <a:off x="6273800" y="2745740"/>
              <a:ext cx="1292341" cy="369332"/>
            </a:xfrm>
            <a:prstGeom prst="rect">
              <a:avLst/>
            </a:prstGeom>
            <a:noFill/>
          </p:spPr>
          <p:txBody>
            <a:bodyPr wrap="none" rtlCol="0">
              <a:spAutoFit/>
            </a:bodyPr>
            <a:lstStyle/>
            <a:p>
              <a:r>
                <a:rPr lang="en-US" dirty="0">
                  <a:solidFill>
                    <a:srgbClr val="FF0000"/>
                  </a:solidFill>
                </a:rPr>
                <a:t>GATAAGATA</a:t>
              </a:r>
            </a:p>
          </p:txBody>
        </p:sp>
      </p:grpSp>
      <p:sp>
        <p:nvSpPr>
          <p:cNvPr id="14" name="TextBox 13"/>
          <p:cNvSpPr txBox="1"/>
          <p:nvPr/>
        </p:nvSpPr>
        <p:spPr>
          <a:xfrm>
            <a:off x="4200525" y="3457575"/>
            <a:ext cx="4739695" cy="646331"/>
          </a:xfrm>
          <a:prstGeom prst="rect">
            <a:avLst/>
          </a:prstGeom>
          <a:noFill/>
        </p:spPr>
        <p:txBody>
          <a:bodyPr wrap="none" rtlCol="0">
            <a:spAutoFit/>
          </a:bodyPr>
          <a:lstStyle/>
          <a:p>
            <a:r>
              <a:rPr lang="en-US" dirty="0"/>
              <a:t>for </a:t>
            </a:r>
            <a:r>
              <a:rPr lang="en-US" dirty="0" err="1"/>
              <a:t>i</a:t>
            </a:r>
            <a:r>
              <a:rPr lang="en-US" dirty="0"/>
              <a:t> in </a:t>
            </a:r>
            <a:r>
              <a:rPr lang="en-US" dirty="0" err="1"/>
              <a:t>kmer_string</a:t>
            </a:r>
            <a:r>
              <a:rPr lang="en-US" dirty="0"/>
              <a:t>:</a:t>
            </a:r>
          </a:p>
          <a:p>
            <a:r>
              <a:rPr lang="en-US" dirty="0"/>
              <a:t>	Hash long = (long &lt;&lt; 5) + hash + </a:t>
            </a:r>
            <a:r>
              <a:rPr lang="en-US" dirty="0" err="1"/>
              <a:t>int_value</a:t>
            </a:r>
            <a:r>
              <a:rPr lang="en-US" dirty="0"/>
              <a:t>(</a:t>
            </a:r>
            <a:r>
              <a:rPr lang="en-US" dirty="0" err="1"/>
              <a:t>i</a:t>
            </a:r>
            <a:r>
              <a:rPr lang="en-US" dirty="0"/>
              <a:t>)</a:t>
            </a:r>
          </a:p>
        </p:txBody>
      </p:sp>
      <p:grpSp>
        <p:nvGrpSpPr>
          <p:cNvPr id="15" name="Group 31"/>
          <p:cNvGrpSpPr/>
          <p:nvPr/>
        </p:nvGrpSpPr>
        <p:grpSpPr>
          <a:xfrm>
            <a:off x="4343400" y="4267200"/>
            <a:ext cx="3841221" cy="1931432"/>
            <a:chOff x="4343400" y="4267200"/>
            <a:chExt cx="3841221" cy="1931432"/>
          </a:xfrm>
        </p:grpSpPr>
        <p:sp>
          <p:nvSpPr>
            <p:cNvPr id="16" name="TextBox 15"/>
            <p:cNvSpPr txBox="1"/>
            <p:nvPr/>
          </p:nvSpPr>
          <p:spPr>
            <a:xfrm>
              <a:off x="5373370" y="5022215"/>
              <a:ext cx="1325043" cy="369332"/>
            </a:xfrm>
            <a:prstGeom prst="rect">
              <a:avLst/>
            </a:prstGeom>
            <a:noFill/>
            <a:ln>
              <a:solidFill>
                <a:schemeClr val="tx1"/>
              </a:solidFill>
            </a:ln>
          </p:spPr>
          <p:txBody>
            <a:bodyPr wrap="none" rtlCol="0">
              <a:spAutoFit/>
            </a:bodyPr>
            <a:lstStyle/>
            <a:p>
              <a:r>
                <a:rPr lang="en-US" dirty="0">
                  <a:solidFill>
                    <a:srgbClr val="FF0000"/>
                  </a:solidFill>
                </a:rPr>
                <a:t>TACGTAGAG</a:t>
              </a:r>
            </a:p>
          </p:txBody>
        </p:sp>
        <p:cxnSp>
          <p:nvCxnSpPr>
            <p:cNvPr id="18" name="Straight Connector 17"/>
            <p:cNvCxnSpPr/>
            <p:nvPr/>
          </p:nvCxnSpPr>
          <p:spPr>
            <a:xfrm flipH="1" flipV="1">
              <a:off x="4991100" y="4648200"/>
              <a:ext cx="400050" cy="361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10150" y="5410200"/>
              <a:ext cx="542925" cy="428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3"/>
            </p:cNvCxnSpPr>
            <p:nvPr/>
          </p:nvCxnSpPr>
          <p:spPr>
            <a:xfrm>
              <a:off x="6698413" y="5206881"/>
              <a:ext cx="190492" cy="300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43400" y="4267200"/>
              <a:ext cx="2102179" cy="369332"/>
            </a:xfrm>
            <a:prstGeom prst="rect">
              <a:avLst/>
            </a:prstGeom>
            <a:noFill/>
            <a:ln>
              <a:solidFill>
                <a:schemeClr val="tx1"/>
              </a:solidFill>
            </a:ln>
          </p:spPr>
          <p:txBody>
            <a:bodyPr wrap="none" rtlCol="0">
              <a:spAutoFit/>
            </a:bodyPr>
            <a:lstStyle/>
            <a:p>
              <a:r>
                <a:rPr lang="en-US" dirty="0"/>
                <a:t>Reference location 1</a:t>
              </a:r>
            </a:p>
          </p:txBody>
        </p:sp>
        <p:sp>
          <p:nvSpPr>
            <p:cNvPr id="26" name="TextBox 25"/>
            <p:cNvSpPr txBox="1"/>
            <p:nvPr/>
          </p:nvSpPr>
          <p:spPr>
            <a:xfrm>
              <a:off x="4524375" y="5829300"/>
              <a:ext cx="2102179" cy="369332"/>
            </a:xfrm>
            <a:prstGeom prst="rect">
              <a:avLst/>
            </a:prstGeom>
            <a:noFill/>
            <a:ln>
              <a:solidFill>
                <a:schemeClr val="tx1"/>
              </a:solidFill>
            </a:ln>
          </p:spPr>
          <p:txBody>
            <a:bodyPr wrap="none" rtlCol="0">
              <a:spAutoFit/>
            </a:bodyPr>
            <a:lstStyle/>
            <a:p>
              <a:r>
                <a:rPr lang="en-US" dirty="0"/>
                <a:t>Reference location 2</a:t>
              </a:r>
            </a:p>
          </p:txBody>
        </p:sp>
        <p:sp>
          <p:nvSpPr>
            <p:cNvPr id="27" name="TextBox 26"/>
            <p:cNvSpPr txBox="1"/>
            <p:nvPr/>
          </p:nvSpPr>
          <p:spPr>
            <a:xfrm>
              <a:off x="6887919" y="5372100"/>
              <a:ext cx="1296702" cy="369332"/>
            </a:xfrm>
            <a:prstGeom prst="rect">
              <a:avLst/>
            </a:prstGeom>
            <a:noFill/>
            <a:ln>
              <a:solidFill>
                <a:schemeClr val="tx1"/>
              </a:solidFill>
            </a:ln>
          </p:spPr>
          <p:txBody>
            <a:bodyPr wrap="none" rtlCol="0">
              <a:spAutoFit/>
            </a:bodyPr>
            <a:lstStyle/>
            <a:p>
              <a:r>
                <a:rPr lang="en-US" dirty="0"/>
                <a:t>Reference 3</a:t>
              </a:r>
            </a:p>
          </p:txBody>
        </p:sp>
      </p:grpSp>
      <p:sp>
        <p:nvSpPr>
          <p:cNvPr id="29" name="TextBox 28"/>
          <p:cNvSpPr txBox="1"/>
          <p:nvPr/>
        </p:nvSpPr>
        <p:spPr>
          <a:xfrm>
            <a:off x="6445579" y="4257872"/>
            <a:ext cx="886653" cy="369332"/>
          </a:xfrm>
          <a:prstGeom prst="rect">
            <a:avLst/>
          </a:prstGeom>
          <a:noFill/>
        </p:spPr>
        <p:txBody>
          <a:bodyPr wrap="none" rtlCol="0">
            <a:spAutoFit/>
          </a:bodyPr>
          <a:lstStyle/>
          <a:p>
            <a:r>
              <a:rPr lang="en-US" dirty="0"/>
              <a:t>CTACTA</a:t>
            </a:r>
          </a:p>
        </p:txBody>
      </p:sp>
      <p:sp>
        <p:nvSpPr>
          <p:cNvPr id="30" name="TextBox 29"/>
          <p:cNvSpPr txBox="1"/>
          <p:nvPr/>
        </p:nvSpPr>
        <p:spPr>
          <a:xfrm>
            <a:off x="6586454" y="5826967"/>
            <a:ext cx="736805" cy="369332"/>
          </a:xfrm>
          <a:prstGeom prst="rect">
            <a:avLst/>
          </a:prstGeom>
          <a:noFill/>
        </p:spPr>
        <p:txBody>
          <a:bodyPr wrap="none" rtlCol="0">
            <a:spAutoFit/>
          </a:bodyPr>
          <a:lstStyle/>
          <a:p>
            <a:r>
              <a:rPr lang="en-US" dirty="0"/>
              <a:t>TTTAT</a:t>
            </a:r>
          </a:p>
        </p:txBody>
      </p:sp>
      <p:sp>
        <p:nvSpPr>
          <p:cNvPr id="31" name="TextBox 30"/>
          <p:cNvSpPr txBox="1"/>
          <p:nvPr/>
        </p:nvSpPr>
        <p:spPr>
          <a:xfrm>
            <a:off x="8136688" y="5372100"/>
            <a:ext cx="1095941" cy="369332"/>
          </a:xfrm>
          <a:prstGeom prst="rect">
            <a:avLst/>
          </a:prstGeom>
          <a:noFill/>
        </p:spPr>
        <p:txBody>
          <a:bodyPr wrap="none" rtlCol="0">
            <a:spAutoFit/>
          </a:bodyPr>
          <a:lstStyle/>
          <a:p>
            <a:r>
              <a:rPr lang="en-US" dirty="0">
                <a:solidFill>
                  <a:srgbClr val="FF0000"/>
                </a:solidFill>
              </a:rPr>
              <a:t>GGATAAG</a:t>
            </a:r>
          </a:p>
        </p:txBody>
      </p:sp>
    </p:spTree>
    <p:extLst>
      <p:ext uri="{BB962C8B-B14F-4D97-AF65-F5344CB8AC3E}">
        <p14:creationId xmlns="" xmlns:p14="http://schemas.microsoft.com/office/powerpoint/2010/main" val="304322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Alignment requirements vs Assembly requirements for seed-extend</a:t>
            </a:r>
          </a:p>
        </p:txBody>
      </p:sp>
      <p:sp>
        <p:nvSpPr>
          <p:cNvPr id="3" name="Content Placeholder 2"/>
          <p:cNvSpPr>
            <a:spLocks noGrp="1"/>
          </p:cNvSpPr>
          <p:nvPr>
            <p:ph idx="1"/>
          </p:nvPr>
        </p:nvSpPr>
        <p:spPr/>
        <p:txBody>
          <a:bodyPr/>
          <a:lstStyle/>
          <a:p>
            <a:r>
              <a:rPr lang="en-US" dirty="0"/>
              <a:t>Alignment</a:t>
            </a:r>
          </a:p>
          <a:p>
            <a:pPr lvl="1"/>
            <a:r>
              <a:rPr lang="en-US" dirty="0"/>
              <a:t>Needs 3.2 billion bases hashed into </a:t>
            </a:r>
            <a:r>
              <a:rPr lang="en-US" dirty="0" err="1"/>
              <a:t>kmers</a:t>
            </a:r>
            <a:r>
              <a:rPr lang="en-US" dirty="0"/>
              <a:t> for subsequent access</a:t>
            </a:r>
          </a:p>
          <a:p>
            <a:pPr lvl="1"/>
            <a:r>
              <a:rPr lang="en-US" dirty="0"/>
              <a:t>Completely ignores novel information that is not part of the reference</a:t>
            </a:r>
          </a:p>
          <a:p>
            <a:r>
              <a:rPr lang="en-US" dirty="0"/>
              <a:t>Assembly</a:t>
            </a:r>
          </a:p>
          <a:p>
            <a:pPr lvl="1"/>
            <a:r>
              <a:rPr lang="en-US" dirty="0"/>
              <a:t>Needs every single read (256+ billion bases) hashed into </a:t>
            </a:r>
            <a:r>
              <a:rPr lang="en-US" dirty="0" err="1"/>
              <a:t>kmers</a:t>
            </a:r>
            <a:r>
              <a:rPr lang="en-US" dirty="0"/>
              <a:t> for subsequent access</a:t>
            </a:r>
          </a:p>
          <a:p>
            <a:pPr lvl="1"/>
            <a:r>
              <a:rPr lang="en-US" dirty="0"/>
              <a:t>Can account for novel information</a:t>
            </a:r>
          </a:p>
        </p:txBody>
      </p:sp>
    </p:spTree>
    <p:extLst>
      <p:ext uri="{BB962C8B-B14F-4D97-AF65-F5344CB8AC3E}">
        <p14:creationId xmlns="" xmlns:p14="http://schemas.microsoft.com/office/powerpoint/2010/main" val="170773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Improving de novo assembly: not the algorithm – the chemistry!</a:t>
            </a:r>
          </a:p>
        </p:txBody>
      </p:sp>
      <p:sp>
        <p:nvSpPr>
          <p:cNvPr id="3" name="Content Placeholder 2"/>
          <p:cNvSpPr>
            <a:spLocks noGrp="1"/>
          </p:cNvSpPr>
          <p:nvPr>
            <p:ph idx="1"/>
          </p:nvPr>
        </p:nvSpPr>
        <p:spPr/>
        <p:txBody>
          <a:bodyPr/>
          <a:lstStyle/>
          <a:p>
            <a:r>
              <a:rPr lang="en-US" dirty="0"/>
              <a:t>Major stumbling blocks for seed-extend:</a:t>
            </a:r>
          </a:p>
          <a:p>
            <a:pPr lvl="1"/>
            <a:r>
              <a:rPr lang="en-US" dirty="0"/>
              <a:t>Repeats</a:t>
            </a:r>
          </a:p>
          <a:p>
            <a:pPr lvl="1"/>
            <a:r>
              <a:rPr lang="en-US" dirty="0"/>
              <a:t>Heterochromatin</a:t>
            </a:r>
          </a:p>
          <a:p>
            <a:pPr lvl="1"/>
            <a:endParaRPr lang="en-US" dirty="0"/>
          </a:p>
          <a:p>
            <a:r>
              <a:rPr lang="en-US" dirty="0"/>
              <a:t>What is the best way to overcome repetitive DNA?</a:t>
            </a:r>
          </a:p>
          <a:p>
            <a:pPr lvl="1"/>
            <a:r>
              <a:rPr lang="en-US" dirty="0"/>
              <a:t>High fidelity sequencing – very accurate base calls</a:t>
            </a:r>
          </a:p>
          <a:p>
            <a:pPr lvl="1"/>
            <a:r>
              <a:rPr lang="en-US" dirty="0"/>
              <a:t>Longer reads – span repetitive elements with single reads</a:t>
            </a:r>
          </a:p>
        </p:txBody>
      </p:sp>
    </p:spTree>
    <p:extLst>
      <p:ext uri="{BB962C8B-B14F-4D97-AF65-F5344CB8AC3E}">
        <p14:creationId xmlns="" xmlns:p14="http://schemas.microsoft.com/office/powerpoint/2010/main" val="111770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do we sequence???</a:t>
            </a:r>
          </a:p>
        </p:txBody>
      </p:sp>
      <p:sp>
        <p:nvSpPr>
          <p:cNvPr id="3" name="Content Placeholder 2"/>
          <p:cNvSpPr>
            <a:spLocks noGrp="1"/>
          </p:cNvSpPr>
          <p:nvPr>
            <p:ph sz="quarter" idx="1"/>
          </p:nvPr>
        </p:nvSpPr>
        <p:spPr/>
        <p:txBody>
          <a:bodyPr>
            <a:normAutofit fontScale="92500"/>
          </a:bodyPr>
          <a:lstStyle/>
          <a:p>
            <a:r>
              <a:rPr lang="en-US" dirty="0"/>
              <a:t>If you had to make a new reference assembly, how would you do it?</a:t>
            </a:r>
          </a:p>
          <a:p>
            <a:pPr lvl="1"/>
            <a:r>
              <a:rPr lang="en-US" dirty="0"/>
              <a:t>A. Use a panel of individuals to maximize variants represented?</a:t>
            </a:r>
          </a:p>
          <a:p>
            <a:pPr lvl="1"/>
            <a:r>
              <a:rPr lang="en-US" dirty="0"/>
              <a:t>B. Use a single individual that has lots of </a:t>
            </a:r>
            <a:r>
              <a:rPr lang="en-US" dirty="0" err="1"/>
              <a:t>heterozygosity</a:t>
            </a:r>
            <a:r>
              <a:rPr lang="en-US" dirty="0"/>
              <a:t>? </a:t>
            </a:r>
          </a:p>
          <a:p>
            <a:pPr lvl="1"/>
            <a:r>
              <a:rPr lang="en-US" dirty="0"/>
              <a:t>C. Use a single individual that has very little </a:t>
            </a:r>
            <a:r>
              <a:rPr lang="en-US" dirty="0" err="1"/>
              <a:t>heterozygosity</a:t>
            </a:r>
            <a:r>
              <a:rPr lang="en-US" dirty="0"/>
              <a:t>?</a:t>
            </a:r>
          </a:p>
          <a:p>
            <a:pPr lvl="1"/>
            <a:r>
              <a:rPr lang="en-US" dirty="0"/>
              <a:t>D. Make a new reference assembly from each sample?</a:t>
            </a:r>
          </a:p>
          <a:p>
            <a:pPr lvl="1"/>
            <a:r>
              <a:rPr lang="en-US" dirty="0"/>
              <a:t>E. Use an individual with congenital diseases to get unique regions in the reference?</a:t>
            </a:r>
            <a:br>
              <a:rPr lang="en-US" dirty="0"/>
            </a:br>
            <a:endParaRPr lang="en-US" dirty="0"/>
          </a:p>
          <a:p>
            <a:r>
              <a:rPr lang="en-US" dirty="0"/>
              <a:t>70% of the draft HGP came from one anonymous donor</a:t>
            </a:r>
          </a:p>
        </p:txBody>
      </p:sp>
      <p:sp>
        <p:nvSpPr>
          <p:cNvPr id="5" name="Rectangle 4"/>
          <p:cNvSpPr/>
          <p:nvPr/>
        </p:nvSpPr>
        <p:spPr>
          <a:xfrm>
            <a:off x="628650" y="5281127"/>
            <a:ext cx="7886700" cy="821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5676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Sequencing read data sources</a:t>
            </a:r>
          </a:p>
        </p:txBody>
      </p:sp>
      <p:sp>
        <p:nvSpPr>
          <p:cNvPr id="3" name="Content Placeholder 2"/>
          <p:cNvSpPr>
            <a:spLocks noGrp="1"/>
          </p:cNvSpPr>
          <p:nvPr>
            <p:ph idx="1"/>
          </p:nvPr>
        </p:nvSpPr>
        <p:spPr/>
        <p:txBody>
          <a:bodyPr/>
          <a:lstStyle/>
          <a:p>
            <a:endParaRPr lang="en-US"/>
          </a:p>
        </p:txBody>
      </p:sp>
      <p:pic>
        <p:nvPicPr>
          <p:cNvPr id="3074" name="Picture 2" descr="https://www.genome.gov/images/content/costperMb2015_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pSp>
        <p:nvGrpSpPr>
          <p:cNvPr id="11" name="Group 10"/>
          <p:cNvGrpSpPr/>
          <p:nvPr/>
        </p:nvGrpSpPr>
        <p:grpSpPr>
          <a:xfrm>
            <a:off x="474453" y="810883"/>
            <a:ext cx="4080294" cy="698741"/>
            <a:chOff x="474453" y="810883"/>
            <a:chExt cx="4080294" cy="698741"/>
          </a:xfrm>
        </p:grpSpPr>
        <p:sp>
          <p:nvSpPr>
            <p:cNvPr id="5" name="Rectangle 4"/>
            <p:cNvSpPr/>
            <p:nvPr/>
          </p:nvSpPr>
          <p:spPr>
            <a:xfrm>
              <a:off x="474453" y="1052424"/>
              <a:ext cx="33643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802257" y="888522"/>
              <a:ext cx="724618" cy="1897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52755" y="810883"/>
              <a:ext cx="3001992" cy="369332"/>
            </a:xfrm>
            <a:prstGeom prst="rect">
              <a:avLst/>
            </a:prstGeom>
            <a:noFill/>
            <a:ln w="38100">
              <a:solidFill>
                <a:srgbClr val="FF0000"/>
              </a:solidFill>
            </a:ln>
          </p:spPr>
          <p:txBody>
            <a:bodyPr wrap="square" rtlCol="0">
              <a:spAutoFit/>
            </a:bodyPr>
            <a:lstStyle/>
            <a:p>
              <a:r>
                <a:rPr lang="en-US" dirty="0">
                  <a:solidFill>
                    <a:schemeClr val="bg1">
                      <a:lumMod val="95000"/>
                    </a:schemeClr>
                  </a:solidFill>
                </a:rPr>
                <a:t>Human Genome Project Draft</a:t>
              </a:r>
            </a:p>
          </p:txBody>
        </p:sp>
      </p:grpSp>
      <p:grpSp>
        <p:nvGrpSpPr>
          <p:cNvPr id="21" name="Group 20"/>
          <p:cNvGrpSpPr/>
          <p:nvPr/>
        </p:nvGrpSpPr>
        <p:grpSpPr>
          <a:xfrm>
            <a:off x="1440611" y="1500996"/>
            <a:ext cx="1759789" cy="1344117"/>
            <a:chOff x="1440611" y="1500996"/>
            <a:chExt cx="1759789" cy="1344117"/>
          </a:xfrm>
        </p:grpSpPr>
        <p:sp>
          <p:nvSpPr>
            <p:cNvPr id="12" name="Rectangle 11"/>
            <p:cNvSpPr/>
            <p:nvPr/>
          </p:nvSpPr>
          <p:spPr>
            <a:xfrm>
              <a:off x="1932317" y="1500996"/>
              <a:ext cx="465826" cy="5520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2" idx="2"/>
            </p:cNvCxnSpPr>
            <p:nvPr/>
          </p:nvCxnSpPr>
          <p:spPr>
            <a:xfrm>
              <a:off x="2165230" y="2053087"/>
              <a:ext cx="0" cy="4140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40611" y="2475781"/>
              <a:ext cx="1759789" cy="369332"/>
            </a:xfrm>
            <a:prstGeom prst="rect">
              <a:avLst/>
            </a:prstGeom>
            <a:noFill/>
            <a:ln w="38100">
              <a:solidFill>
                <a:srgbClr val="FF0000"/>
              </a:solidFill>
            </a:ln>
          </p:spPr>
          <p:txBody>
            <a:bodyPr wrap="square" rtlCol="0">
              <a:spAutoFit/>
            </a:bodyPr>
            <a:lstStyle/>
            <a:p>
              <a:r>
                <a:rPr lang="en-US" dirty="0">
                  <a:solidFill>
                    <a:schemeClr val="bg1">
                      <a:lumMod val="95000"/>
                    </a:schemeClr>
                  </a:solidFill>
                </a:rPr>
                <a:t>454 sequencing</a:t>
              </a:r>
            </a:p>
          </p:txBody>
        </p:sp>
      </p:grpSp>
      <p:grpSp>
        <p:nvGrpSpPr>
          <p:cNvPr id="20" name="Group 19"/>
          <p:cNvGrpSpPr/>
          <p:nvPr/>
        </p:nvGrpSpPr>
        <p:grpSpPr>
          <a:xfrm>
            <a:off x="1000664" y="1975449"/>
            <a:ext cx="3881887" cy="1915064"/>
            <a:chOff x="1000664" y="1975449"/>
            <a:chExt cx="3881887" cy="1915064"/>
          </a:xfrm>
        </p:grpSpPr>
        <p:sp>
          <p:nvSpPr>
            <p:cNvPr id="16" name="Rectangle 15"/>
            <p:cNvSpPr/>
            <p:nvPr/>
          </p:nvSpPr>
          <p:spPr>
            <a:xfrm>
              <a:off x="4218317" y="1975449"/>
              <a:ext cx="664234" cy="1915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6" idx="1"/>
            </p:cNvCxnSpPr>
            <p:nvPr/>
          </p:nvCxnSpPr>
          <p:spPr>
            <a:xfrm flipH="1">
              <a:off x="2889849" y="2932981"/>
              <a:ext cx="1328468" cy="5175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00664" y="3485072"/>
              <a:ext cx="2812211" cy="369332"/>
            </a:xfrm>
            <a:prstGeom prst="rect">
              <a:avLst/>
            </a:prstGeom>
            <a:noFill/>
            <a:ln w="38100">
              <a:solidFill>
                <a:srgbClr val="FF0000"/>
              </a:solidFill>
            </a:ln>
          </p:spPr>
          <p:txBody>
            <a:bodyPr wrap="square" rtlCol="0">
              <a:spAutoFit/>
            </a:bodyPr>
            <a:lstStyle/>
            <a:p>
              <a:r>
                <a:rPr lang="en-US" dirty="0" err="1">
                  <a:solidFill>
                    <a:schemeClr val="bg1">
                      <a:lumMod val="95000"/>
                    </a:schemeClr>
                  </a:solidFill>
                </a:rPr>
                <a:t>Illumina</a:t>
              </a:r>
              <a:r>
                <a:rPr lang="en-US" dirty="0">
                  <a:solidFill>
                    <a:schemeClr val="bg1">
                      <a:lumMod val="95000"/>
                    </a:schemeClr>
                  </a:solidFill>
                </a:rPr>
                <a:t> Genome Analyzer</a:t>
              </a:r>
            </a:p>
          </p:txBody>
        </p:sp>
      </p:grpSp>
      <p:grpSp>
        <p:nvGrpSpPr>
          <p:cNvPr id="26" name="Group 25"/>
          <p:cNvGrpSpPr/>
          <p:nvPr/>
        </p:nvGrpSpPr>
        <p:grpSpPr>
          <a:xfrm>
            <a:off x="3726611" y="4373592"/>
            <a:ext cx="2320506" cy="680837"/>
            <a:chOff x="3726611" y="4373592"/>
            <a:chExt cx="2320506" cy="680837"/>
          </a:xfrm>
        </p:grpSpPr>
        <p:sp>
          <p:nvSpPr>
            <p:cNvPr id="22" name="Rectangle 21"/>
            <p:cNvSpPr/>
            <p:nvPr/>
          </p:nvSpPr>
          <p:spPr>
            <a:xfrm>
              <a:off x="5598543" y="4373592"/>
              <a:ext cx="448574" cy="483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4873925" y="4623758"/>
              <a:ext cx="698739" cy="172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26611" y="4408098"/>
              <a:ext cx="1121434" cy="646331"/>
            </a:xfrm>
            <a:prstGeom prst="rect">
              <a:avLst/>
            </a:prstGeom>
            <a:noFill/>
            <a:ln w="38100">
              <a:solidFill>
                <a:srgbClr val="FF0000"/>
              </a:solidFill>
            </a:ln>
          </p:spPr>
          <p:txBody>
            <a:bodyPr wrap="square" rtlCol="0">
              <a:spAutoFit/>
            </a:bodyPr>
            <a:lstStyle/>
            <a:p>
              <a:r>
                <a:rPr lang="en-US" dirty="0" err="1">
                  <a:solidFill>
                    <a:schemeClr val="bg1">
                      <a:lumMod val="95000"/>
                    </a:schemeClr>
                  </a:solidFill>
                </a:rPr>
                <a:t>Illumina</a:t>
              </a:r>
              <a:endParaRPr lang="en-US" dirty="0">
                <a:solidFill>
                  <a:schemeClr val="bg1">
                    <a:lumMod val="95000"/>
                  </a:schemeClr>
                </a:solidFill>
              </a:endParaRPr>
            </a:p>
            <a:p>
              <a:r>
                <a:rPr lang="en-US" dirty="0" err="1">
                  <a:solidFill>
                    <a:schemeClr val="bg1">
                      <a:lumMod val="95000"/>
                    </a:schemeClr>
                  </a:solidFill>
                </a:rPr>
                <a:t>HiSeq</a:t>
              </a:r>
              <a:endParaRPr lang="en-US" dirty="0">
                <a:solidFill>
                  <a:schemeClr val="bg1">
                    <a:lumMod val="95000"/>
                  </a:schemeClr>
                </a:solidFill>
              </a:endParaRPr>
            </a:p>
          </p:txBody>
        </p:sp>
      </p:grpSp>
      <p:grpSp>
        <p:nvGrpSpPr>
          <p:cNvPr id="31" name="Group 30"/>
          <p:cNvGrpSpPr/>
          <p:nvPr/>
        </p:nvGrpSpPr>
        <p:grpSpPr>
          <a:xfrm>
            <a:off x="6806242" y="3830128"/>
            <a:ext cx="1828800" cy="1751163"/>
            <a:chOff x="6806242" y="3830128"/>
            <a:chExt cx="1828800" cy="1751163"/>
          </a:xfrm>
        </p:grpSpPr>
        <p:sp>
          <p:nvSpPr>
            <p:cNvPr id="27" name="Rectangle 26"/>
            <p:cNvSpPr/>
            <p:nvPr/>
          </p:nvSpPr>
          <p:spPr>
            <a:xfrm>
              <a:off x="7867291" y="5020574"/>
              <a:ext cx="621101" cy="5607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27" idx="0"/>
            </p:cNvCxnSpPr>
            <p:nvPr/>
          </p:nvCxnSpPr>
          <p:spPr>
            <a:xfrm flipH="1" flipV="1">
              <a:off x="7720642" y="4201064"/>
              <a:ext cx="457200" cy="8195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806242" y="3830128"/>
              <a:ext cx="1828800" cy="369332"/>
            </a:xfrm>
            <a:prstGeom prst="rect">
              <a:avLst/>
            </a:prstGeom>
            <a:noFill/>
            <a:ln w="38100">
              <a:solidFill>
                <a:srgbClr val="FF0000"/>
              </a:solidFill>
            </a:ln>
          </p:spPr>
          <p:txBody>
            <a:bodyPr wrap="square" rtlCol="0">
              <a:spAutoFit/>
            </a:bodyPr>
            <a:lstStyle/>
            <a:p>
              <a:r>
                <a:rPr lang="en-US" dirty="0" err="1">
                  <a:solidFill>
                    <a:schemeClr val="bg1">
                      <a:lumMod val="95000"/>
                    </a:schemeClr>
                  </a:solidFill>
                </a:rPr>
                <a:t>Illumina</a:t>
              </a:r>
              <a:r>
                <a:rPr lang="en-US" dirty="0">
                  <a:solidFill>
                    <a:schemeClr val="bg1">
                      <a:lumMod val="95000"/>
                    </a:schemeClr>
                  </a:solidFill>
                </a:rPr>
                <a:t> </a:t>
              </a:r>
              <a:r>
                <a:rPr lang="en-US" dirty="0" err="1">
                  <a:solidFill>
                    <a:schemeClr val="bg1">
                      <a:lumMod val="95000"/>
                    </a:schemeClr>
                  </a:solidFill>
                </a:rPr>
                <a:t>HiSeq</a:t>
              </a:r>
              <a:r>
                <a:rPr lang="en-US" dirty="0">
                  <a:solidFill>
                    <a:schemeClr val="bg1">
                      <a:lumMod val="95000"/>
                    </a:schemeClr>
                  </a:solidFill>
                </a:rPr>
                <a:t> 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60000"/>
                    <a:lumOff val="40000"/>
                  </a:schemeClr>
                </a:solidFill>
              </a:rPr>
              <a:t>The Biological Big Data Revolution</a:t>
            </a:r>
          </a:p>
        </p:txBody>
      </p:sp>
      <p:sp>
        <p:nvSpPr>
          <p:cNvPr id="3" name="Content Placeholder 2"/>
          <p:cNvSpPr>
            <a:spLocks noGrp="1"/>
          </p:cNvSpPr>
          <p:nvPr>
            <p:ph idx="1"/>
          </p:nvPr>
        </p:nvSpPr>
        <p:spPr/>
        <p:txBody>
          <a:bodyPr/>
          <a:lstStyle/>
          <a:p>
            <a:r>
              <a:rPr lang="en-US" dirty="0"/>
              <a:t>The scale of sequencing has increased dramatically</a:t>
            </a:r>
          </a:p>
        </p:txBody>
      </p:sp>
      <p:sp>
        <p:nvSpPr>
          <p:cNvPr id="4" name="Rectangle 3"/>
          <p:cNvSpPr/>
          <p:nvPr/>
        </p:nvSpPr>
        <p:spPr>
          <a:xfrm>
            <a:off x="0" y="0"/>
            <a:ext cx="9144000" cy="228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upload.wikimedia.org/wikipedia/commons/3/3d/Radioactive_Fluorescent_Seq.jpg"/>
          <p:cNvPicPr>
            <a:picLocks noChangeAspect="1" noChangeArrowheads="1"/>
          </p:cNvPicPr>
          <p:nvPr/>
        </p:nvPicPr>
        <p:blipFill>
          <a:blip r:embed="rId2" cstate="print"/>
          <a:srcRect r="46030"/>
          <a:stretch>
            <a:fillRect/>
          </a:stretch>
        </p:blipFill>
        <p:spPr bwMode="auto">
          <a:xfrm>
            <a:off x="1095854" y="2777705"/>
            <a:ext cx="1552455" cy="3505529"/>
          </a:xfrm>
          <a:prstGeom prst="rect">
            <a:avLst/>
          </a:prstGeom>
          <a:noFill/>
        </p:spPr>
      </p:pic>
      <p:sp>
        <p:nvSpPr>
          <p:cNvPr id="6" name="TextBox 5"/>
          <p:cNvSpPr txBox="1"/>
          <p:nvPr/>
        </p:nvSpPr>
        <p:spPr>
          <a:xfrm>
            <a:off x="707367" y="6219646"/>
            <a:ext cx="2449902" cy="523220"/>
          </a:xfrm>
          <a:prstGeom prst="rect">
            <a:avLst/>
          </a:prstGeom>
          <a:noFill/>
        </p:spPr>
        <p:txBody>
          <a:bodyPr wrap="square" rtlCol="0">
            <a:spAutoFit/>
          </a:bodyPr>
          <a:lstStyle/>
          <a:p>
            <a:pPr algn="ctr"/>
            <a:r>
              <a:rPr lang="en-US" sz="2800" dirty="0"/>
              <a:t>1977 - 2004</a:t>
            </a:r>
          </a:p>
        </p:txBody>
      </p:sp>
      <p:pic>
        <p:nvPicPr>
          <p:cNvPr id="4100" name="Picture 4" descr="http://bioinformatics.oxfordjournals.org/content/25/17/2194/F1.large.jpg"/>
          <p:cNvPicPr>
            <a:picLocks noChangeAspect="1" noChangeArrowheads="1"/>
          </p:cNvPicPr>
          <p:nvPr/>
        </p:nvPicPr>
        <p:blipFill>
          <a:blip r:embed="rId3" cstate="print"/>
          <a:srcRect/>
          <a:stretch>
            <a:fillRect/>
          </a:stretch>
        </p:blipFill>
        <p:spPr bwMode="auto">
          <a:xfrm>
            <a:off x="3835299" y="2665562"/>
            <a:ext cx="5095580" cy="3533083"/>
          </a:xfrm>
          <a:prstGeom prst="rect">
            <a:avLst/>
          </a:prstGeom>
          <a:noFill/>
        </p:spPr>
      </p:pic>
      <p:sp>
        <p:nvSpPr>
          <p:cNvPr id="8" name="TextBox 7"/>
          <p:cNvSpPr txBox="1"/>
          <p:nvPr/>
        </p:nvSpPr>
        <p:spPr>
          <a:xfrm>
            <a:off x="5218982" y="6202392"/>
            <a:ext cx="2298963" cy="523220"/>
          </a:xfrm>
          <a:prstGeom prst="rect">
            <a:avLst/>
          </a:prstGeom>
          <a:noFill/>
        </p:spPr>
        <p:txBody>
          <a:bodyPr wrap="none" rtlCol="0">
            <a:spAutoFit/>
          </a:bodyPr>
          <a:lstStyle/>
          <a:p>
            <a:pPr algn="ctr"/>
            <a:r>
              <a:rPr lang="en-US" sz="2800" dirty="0"/>
              <a:t>2008 - Present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074" name="Picture 2" descr="http://openwetware.org/images/7/76/BMC_IlluminaFlowcell.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2229" y="206704"/>
            <a:ext cx="8928482" cy="62780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50856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lumMod val="60000"/>
                    <a:lumOff val="40000"/>
                  </a:schemeClr>
                </a:solidFill>
              </a:rPr>
              <a:t>Storage</a:t>
            </a:r>
          </a:p>
        </p:txBody>
      </p:sp>
      <p:sp>
        <p:nvSpPr>
          <p:cNvPr id="3" name="Content Placeholder 2"/>
          <p:cNvSpPr>
            <a:spLocks noGrp="1"/>
          </p:cNvSpPr>
          <p:nvPr>
            <p:ph idx="1"/>
          </p:nvPr>
        </p:nvSpPr>
        <p:spPr>
          <a:xfrm>
            <a:off x="457200" y="1600200"/>
            <a:ext cx="6019800" cy="4525963"/>
          </a:xfrm>
        </p:spPr>
        <p:txBody>
          <a:bodyPr>
            <a:normAutofit/>
          </a:bodyPr>
          <a:lstStyle/>
          <a:p>
            <a:r>
              <a:rPr lang="en-US" dirty="0"/>
              <a:t>One run of the NextSeq500</a:t>
            </a:r>
          </a:p>
          <a:p>
            <a:pPr lvl="1"/>
            <a:r>
              <a:rPr lang="en-US" dirty="0"/>
              <a:t>120 billion DNA bases/letters</a:t>
            </a:r>
          </a:p>
          <a:p>
            <a:pPr lvl="1"/>
            <a:r>
              <a:rPr lang="en-US" dirty="0"/>
              <a:t>447 times the size of the Encyclopedia Britannica</a:t>
            </a:r>
          </a:p>
          <a:p>
            <a:pPr lvl="1"/>
            <a:r>
              <a:rPr lang="en-US" dirty="0"/>
              <a:t>… every 29 hours!</a:t>
            </a:r>
          </a:p>
          <a:p>
            <a:pPr lvl="1"/>
            <a:endParaRPr lang="en-US" dirty="0"/>
          </a:p>
          <a:p>
            <a:r>
              <a:rPr lang="en-US" dirty="0"/>
              <a:t>Hard drive storage space</a:t>
            </a:r>
          </a:p>
          <a:p>
            <a:pPr lvl="1"/>
            <a:r>
              <a:rPr lang="en-US" dirty="0"/>
              <a:t>100 gigabytes, compressed</a:t>
            </a:r>
          </a:p>
          <a:p>
            <a:pPr lvl="1"/>
            <a:r>
              <a:rPr lang="en-US" dirty="0"/>
              <a:t>400 gigabytes as text</a:t>
            </a:r>
          </a:p>
        </p:txBody>
      </p:sp>
      <p:pic>
        <p:nvPicPr>
          <p:cNvPr id="4" name="Picture 8" descr="http://www.genome.gov/dmd/previews/80102_large.jpg"/>
          <p:cNvPicPr>
            <a:picLocks noChangeAspect="1" noChangeArrowheads="1"/>
          </p:cNvPicPr>
          <p:nvPr/>
        </p:nvPicPr>
        <p:blipFill>
          <a:blip r:embed="rId2" cstate="print"/>
          <a:srcRect/>
          <a:stretch>
            <a:fillRect/>
          </a:stretch>
        </p:blipFill>
        <p:spPr bwMode="auto">
          <a:xfrm>
            <a:off x="5791200" y="1828800"/>
            <a:ext cx="3200572" cy="2128380"/>
          </a:xfrm>
          <a:prstGeom prst="rect">
            <a:avLst/>
          </a:prstGeom>
          <a:noFill/>
        </p:spPr>
      </p:pic>
      <p:pic>
        <p:nvPicPr>
          <p:cNvPr id="1026" name="Picture 2" descr="http://ecx.images-amazon.com/images/I/51NHVCDVHHL._SX258_BO1,204,203,200_.jpg"/>
          <p:cNvPicPr>
            <a:picLocks noChangeAspect="1" noChangeArrowheads="1"/>
          </p:cNvPicPr>
          <p:nvPr/>
        </p:nvPicPr>
        <p:blipFill>
          <a:blip r:embed="rId3" cstate="print"/>
          <a:srcRect/>
          <a:stretch>
            <a:fillRect/>
          </a:stretch>
        </p:blipFill>
        <p:spPr bwMode="auto">
          <a:xfrm>
            <a:off x="6248400" y="4114800"/>
            <a:ext cx="2476500" cy="1933576"/>
          </a:xfrm>
          <a:prstGeom prst="rect">
            <a:avLst/>
          </a:prstGeom>
          <a:noFill/>
        </p:spPr>
      </p:pic>
      <p:sp>
        <p:nvSpPr>
          <p:cNvPr id="6" name="Rectangle 5"/>
          <p:cNvSpPr/>
          <p:nvPr/>
        </p:nvSpPr>
        <p:spPr>
          <a:xfrm>
            <a:off x="0" y="0"/>
            <a:ext cx="9144000" cy="228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new paradigm: longer reads</a:t>
            </a:r>
          </a:p>
        </p:txBody>
      </p:sp>
      <p:pic>
        <p:nvPicPr>
          <p:cNvPr id="10242" name="Picture 2" descr="http://www.dnalink.com/media/denovo0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2306766"/>
            <a:ext cx="7905750" cy="449998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76200" y="6324600"/>
            <a:ext cx="6629400" cy="276999"/>
          </a:xfrm>
          <a:prstGeom prst="rect">
            <a:avLst/>
          </a:prstGeom>
          <a:noFill/>
        </p:spPr>
        <p:txBody>
          <a:bodyPr wrap="square" rtlCol="0">
            <a:spAutoFit/>
          </a:bodyPr>
          <a:lstStyle/>
          <a:p>
            <a:r>
              <a:rPr lang="en-US" sz="1200" dirty="0"/>
              <a:t>Image from DNA Link website</a:t>
            </a:r>
          </a:p>
        </p:txBody>
      </p:sp>
      <p:graphicFrame>
        <p:nvGraphicFramePr>
          <p:cNvPr id="5" name="Content Placeholder 4"/>
          <p:cNvGraphicFramePr>
            <a:graphicFrameLocks noGrp="1"/>
          </p:cNvGraphicFramePr>
          <p:nvPr>
            <p:ph idx="1"/>
            <p:extLst/>
          </p:nvPr>
        </p:nvGraphicFramePr>
        <p:xfrm>
          <a:off x="2209800" y="1600200"/>
          <a:ext cx="5029200" cy="1112520"/>
        </p:xfrm>
        <a:graphic>
          <a:graphicData uri="http://schemas.openxmlformats.org/drawingml/2006/table">
            <a:tbl>
              <a:tblPr firstRow="1" bandRow="1">
                <a:tableStyleId>{5C22544A-7EE6-4342-B048-85BDC9FD1C3A}</a:tableStyleId>
              </a:tblPr>
              <a:tblGrid>
                <a:gridCol w="2514600">
                  <a:extLst>
                    <a:ext uri="{9D8B030D-6E8A-4147-A177-3AD203B41FA5}">
                      <a16:colId xmlns="" xmlns:a16="http://schemas.microsoft.com/office/drawing/2014/main" val="2572654770"/>
                    </a:ext>
                  </a:extLst>
                </a:gridCol>
                <a:gridCol w="2514600">
                  <a:extLst>
                    <a:ext uri="{9D8B030D-6E8A-4147-A177-3AD203B41FA5}">
                      <a16:colId xmlns="" xmlns:a16="http://schemas.microsoft.com/office/drawing/2014/main" val="1798870218"/>
                    </a:ext>
                  </a:extLst>
                </a:gridCol>
              </a:tblGrid>
              <a:tr h="370840">
                <a:tc>
                  <a:txBody>
                    <a:bodyPr/>
                    <a:lstStyle/>
                    <a:p>
                      <a:r>
                        <a:rPr lang="en-US" dirty="0"/>
                        <a:t>Technology</a:t>
                      </a:r>
                    </a:p>
                  </a:txBody>
                  <a:tcPr/>
                </a:tc>
                <a:tc>
                  <a:txBody>
                    <a:bodyPr/>
                    <a:lstStyle/>
                    <a:p>
                      <a:r>
                        <a:rPr lang="en-US" dirty="0"/>
                        <a:t>Read Length</a:t>
                      </a:r>
                    </a:p>
                  </a:txBody>
                  <a:tcPr/>
                </a:tc>
                <a:extLst>
                  <a:ext uri="{0D108BD9-81ED-4DB2-BD59-A6C34878D82A}">
                    <a16:rowId xmlns="" xmlns:a16="http://schemas.microsoft.com/office/drawing/2014/main" val="155733506"/>
                  </a:ext>
                </a:extLst>
              </a:tr>
              <a:tr h="370840">
                <a:tc>
                  <a:txBody>
                    <a:bodyPr/>
                    <a:lstStyle/>
                    <a:p>
                      <a:r>
                        <a:rPr lang="en-US" dirty="0"/>
                        <a:t>Sanger</a:t>
                      </a:r>
                      <a:r>
                        <a:rPr lang="en-US" baseline="0" dirty="0"/>
                        <a:t> reads</a:t>
                      </a:r>
                      <a:endParaRPr lang="en-US" dirty="0"/>
                    </a:p>
                  </a:txBody>
                  <a:tcPr/>
                </a:tc>
                <a:tc>
                  <a:txBody>
                    <a:bodyPr/>
                    <a:lstStyle/>
                    <a:p>
                      <a:r>
                        <a:rPr lang="en-US" dirty="0"/>
                        <a:t>~700 </a:t>
                      </a:r>
                      <a:r>
                        <a:rPr lang="en-US" dirty="0" err="1"/>
                        <a:t>bp</a:t>
                      </a:r>
                      <a:endParaRPr lang="en-US" dirty="0"/>
                    </a:p>
                  </a:txBody>
                  <a:tcPr/>
                </a:tc>
                <a:extLst>
                  <a:ext uri="{0D108BD9-81ED-4DB2-BD59-A6C34878D82A}">
                    <a16:rowId xmlns="" xmlns:a16="http://schemas.microsoft.com/office/drawing/2014/main" val="3112652101"/>
                  </a:ext>
                </a:extLst>
              </a:tr>
              <a:tr h="370840">
                <a:tc>
                  <a:txBody>
                    <a:bodyPr/>
                    <a:lstStyle/>
                    <a:p>
                      <a:r>
                        <a:rPr lang="en-US" dirty="0"/>
                        <a:t>Illumina </a:t>
                      </a:r>
                      <a:r>
                        <a:rPr lang="en-US" dirty="0" err="1"/>
                        <a:t>MiSeq</a:t>
                      </a:r>
                      <a:endParaRPr lang="en-US" dirty="0"/>
                    </a:p>
                  </a:txBody>
                  <a:tcPr/>
                </a:tc>
                <a:tc>
                  <a:txBody>
                    <a:bodyPr/>
                    <a:lstStyle/>
                    <a:p>
                      <a:r>
                        <a:rPr lang="en-US" dirty="0"/>
                        <a:t>250 </a:t>
                      </a:r>
                      <a:r>
                        <a:rPr lang="en-US" dirty="0" err="1"/>
                        <a:t>bp</a:t>
                      </a:r>
                      <a:endParaRPr lang="en-US" dirty="0"/>
                    </a:p>
                  </a:txBody>
                  <a:tcPr/>
                </a:tc>
                <a:extLst>
                  <a:ext uri="{0D108BD9-81ED-4DB2-BD59-A6C34878D82A}">
                    <a16:rowId xmlns="" xmlns:a16="http://schemas.microsoft.com/office/drawing/2014/main" val="3215577859"/>
                  </a:ext>
                </a:extLst>
              </a:tr>
            </a:tbl>
          </a:graphicData>
        </a:graphic>
      </p:graphicFrame>
      <p:sp>
        <p:nvSpPr>
          <p:cNvPr id="6" name="Rectangle 5"/>
          <p:cNvSpPr/>
          <p:nvPr/>
        </p:nvSpPr>
        <p:spPr>
          <a:xfrm>
            <a:off x="0" y="0"/>
            <a:ext cx="9144000" cy="152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8682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USDA disclaimer</a:t>
            </a:r>
          </a:p>
        </p:txBody>
      </p:sp>
      <p:sp>
        <p:nvSpPr>
          <p:cNvPr id="4" name="Rectangle 3"/>
          <p:cNvSpPr/>
          <p:nvPr/>
        </p:nvSpPr>
        <p:spPr>
          <a:xfrm>
            <a:off x="628650" y="1922164"/>
            <a:ext cx="7886700" cy="4801314"/>
          </a:xfrm>
          <a:prstGeom prst="rect">
            <a:avLst/>
          </a:prstGeom>
        </p:spPr>
        <p:txBody>
          <a:bodyPr wrap="square">
            <a:spAutoFit/>
          </a:bodyPr>
          <a:lstStyle/>
          <a:p>
            <a:r>
              <a:rPr lang="en-US" dirty="0"/>
              <a:t>Disclaimers: Mention of trade names, commercial products, or companies in this publication is solely for the purpose of providing specific information and does not imply recommendation or endorsement by the US Department of Agriculture over others not mentioned. </a:t>
            </a:r>
          </a:p>
          <a:p>
            <a:endParaRPr lang="en-US" dirty="0"/>
          </a:p>
          <a:p>
            <a:r>
              <a:rPr lang="en-US" dirty="0"/>
              <a:t>The US Department of Agriculture (USDA) prohibits discrimination in all its programs and activities on the basis of race, color, national origin, age, disability, and where applicable, sex, marital status, familial status, parental status, religion, sexual orientation, genetic information, political beliefs, reprisal, or because all or part of an individual's income is derived from any public assistance program. (Not all prohibited bases apply to all programs.) Persons with disabilities who require alternative means for communication of program information (Braille, large print, audiotape, etc.) should contact USDA's TARGET Center at (202) 720-2600 (voice and TDD). To file a complaint of discrimination, write to USDA, Director, Office of Civil Rights, 1400 Independence Avenue, S.W., Washington, D.C. 20250-9410, or call (800) 795-3272 (voice) or (202) 720-6382 (TDD). USDA is an equal opportunity provider and employer. </a:t>
            </a:r>
          </a:p>
        </p:txBody>
      </p:sp>
    </p:spTree>
    <p:extLst>
      <p:ext uri="{BB962C8B-B14F-4D97-AF65-F5344CB8AC3E}">
        <p14:creationId xmlns="" xmlns:p14="http://schemas.microsoft.com/office/powerpoint/2010/main" val="1480719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physics to sequence DNA</a:t>
            </a:r>
          </a:p>
        </p:txBody>
      </p:sp>
      <p:pic>
        <p:nvPicPr>
          <p:cNvPr id="1026" name="Picture 2" descr="http://www.nature.com/nrg/journal/v11/n1/images/nrg2626-f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203" y="2041643"/>
            <a:ext cx="8605869" cy="47117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24630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PacBio</a:t>
            </a:r>
            <a:r>
              <a:rPr lang="en-US" dirty="0"/>
              <a:t> has a huge problem: errors</a:t>
            </a:r>
          </a:p>
        </p:txBody>
      </p:sp>
      <p:sp>
        <p:nvSpPr>
          <p:cNvPr id="3" name="Content Placeholder 2"/>
          <p:cNvSpPr>
            <a:spLocks noGrp="1"/>
          </p:cNvSpPr>
          <p:nvPr>
            <p:ph idx="1"/>
          </p:nvPr>
        </p:nvSpPr>
        <p:spPr/>
        <p:txBody>
          <a:bodyPr/>
          <a:lstStyle/>
          <a:p>
            <a:r>
              <a:rPr lang="en-US" dirty="0"/>
              <a:t>High error rates</a:t>
            </a:r>
          </a:p>
          <a:p>
            <a:pPr lvl="1"/>
            <a:r>
              <a:rPr lang="en-US" dirty="0"/>
              <a:t>Mostly </a:t>
            </a:r>
            <a:r>
              <a:rPr lang="en-US" dirty="0" err="1"/>
              <a:t>indels</a:t>
            </a:r>
            <a:endParaRPr lang="en-US" dirty="0"/>
          </a:p>
          <a:p>
            <a:pPr lvl="1"/>
            <a:r>
              <a:rPr lang="en-US" dirty="0"/>
              <a:t>Randomly distributed</a:t>
            </a:r>
          </a:p>
          <a:p>
            <a:pPr lvl="1"/>
            <a:r>
              <a:rPr lang="en-US" dirty="0"/>
              <a:t>17%!!! Error incorporation</a:t>
            </a:r>
          </a:p>
        </p:txBody>
      </p:sp>
      <p:pic>
        <p:nvPicPr>
          <p:cNvPr id="2050" name="Picture 2" descr="http://image.slidesharecdn.com/120920pacbiolaunchseminar-120920085516-phpapp02/95/combining-pacbio-with-short-read-technology-for-improved-de-novo-genome-assembly-28-728.jpg?cb=1357998168"/>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005" t="36694" r="1346" b="46262"/>
          <a:stretch/>
        </p:blipFill>
        <p:spPr bwMode="auto">
          <a:xfrm>
            <a:off x="261256" y="4161453"/>
            <a:ext cx="8447790" cy="11290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27747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Contig</a:t>
            </a:r>
            <a:r>
              <a:rPr lang="en-US" dirty="0"/>
              <a:t> definition</a:t>
            </a:r>
          </a:p>
        </p:txBody>
      </p:sp>
      <p:sp>
        <p:nvSpPr>
          <p:cNvPr id="3" name="Content Placeholder 2"/>
          <p:cNvSpPr>
            <a:spLocks noGrp="1"/>
          </p:cNvSpPr>
          <p:nvPr>
            <p:ph idx="1"/>
          </p:nvPr>
        </p:nvSpPr>
        <p:spPr>
          <a:xfrm>
            <a:off x="628650" y="1825625"/>
            <a:ext cx="7886700" cy="4463208"/>
          </a:xfrm>
        </p:spPr>
        <p:txBody>
          <a:bodyPr>
            <a:normAutofit/>
          </a:bodyPr>
          <a:lstStyle/>
          <a:p>
            <a:r>
              <a:rPr lang="en-US" dirty="0" err="1"/>
              <a:t>Contig</a:t>
            </a:r>
            <a:r>
              <a:rPr lang="en-US" dirty="0"/>
              <a:t>: “Contiguous sequence.” A single stretch of DNA sequence that is unbroken and represents one haplotype of the reference individual</a:t>
            </a:r>
          </a:p>
          <a:p>
            <a:pPr lvl="1"/>
            <a:r>
              <a:rPr lang="en-US" dirty="0"/>
              <a:t>A </a:t>
            </a:r>
            <a:r>
              <a:rPr lang="en-US" dirty="0" err="1"/>
              <a:t>unitig</a:t>
            </a:r>
            <a:r>
              <a:rPr lang="en-US" dirty="0"/>
              <a:t> is a type of </a:t>
            </a:r>
            <a:r>
              <a:rPr lang="en-US" dirty="0" err="1"/>
              <a:t>contig</a:t>
            </a:r>
            <a:r>
              <a:rPr lang="en-US" dirty="0"/>
              <a:t> that has no internal </a:t>
            </a:r>
            <a:r>
              <a:rPr lang="en-US" dirty="0" err="1"/>
              <a:t>kmer</a:t>
            </a:r>
            <a:r>
              <a:rPr lang="en-US" dirty="0"/>
              <a:t> references</a:t>
            </a:r>
          </a:p>
          <a:p>
            <a:endParaRPr lang="en-US" dirty="0"/>
          </a:p>
          <a:p>
            <a:r>
              <a:rPr lang="en-US" dirty="0"/>
              <a:t>How do we get around the incredibly high error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Pacbio</a:t>
            </a:r>
            <a:r>
              <a:rPr lang="en-US" dirty="0"/>
              <a:t> error profile and strategies</a:t>
            </a:r>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en-US" dirty="0"/>
              <a:t>Use high coverage, higher fidelity reads to correct errors</a:t>
            </a:r>
          </a:p>
          <a:p>
            <a:pPr lvl="1"/>
            <a:r>
              <a:rPr lang="en-US" dirty="0"/>
              <a:t>Needs fewer </a:t>
            </a:r>
            <a:r>
              <a:rPr lang="en-US" dirty="0" err="1"/>
              <a:t>pacbio</a:t>
            </a:r>
            <a:r>
              <a:rPr lang="en-US" dirty="0"/>
              <a:t> reads, but you need </a:t>
            </a:r>
            <a:r>
              <a:rPr lang="en-US" dirty="0" err="1"/>
              <a:t>illumina</a:t>
            </a:r>
            <a:r>
              <a:rPr lang="en-US" dirty="0"/>
              <a:t> reads to error correct</a:t>
            </a:r>
            <a:br>
              <a:rPr lang="en-US" dirty="0"/>
            </a:br>
            <a:endParaRPr lang="en-US" dirty="0"/>
          </a:p>
          <a:p>
            <a:r>
              <a:rPr lang="en-US" dirty="0"/>
              <a:t>High coverage and consensus for de novo assembly</a:t>
            </a:r>
          </a:p>
          <a:p>
            <a:pPr lvl="1"/>
            <a:r>
              <a:rPr lang="en-US" dirty="0"/>
              <a:t>Needs more </a:t>
            </a:r>
            <a:r>
              <a:rPr lang="en-US" dirty="0" err="1"/>
              <a:t>pacbio</a:t>
            </a:r>
            <a:r>
              <a:rPr lang="en-US" dirty="0"/>
              <a:t> reads – is more expensive</a:t>
            </a:r>
          </a:p>
          <a:p>
            <a:endParaRPr lang="en-US" dirty="0"/>
          </a:p>
          <a:p>
            <a:endParaRPr lang="en-US" dirty="0"/>
          </a:p>
        </p:txBody>
      </p:sp>
      <p:pic>
        <p:nvPicPr>
          <p:cNvPr id="11266" name="Picture 2" descr="http://2.bp.blogspot.com/-wL9CsHTT-tY/UZIpJBwqieI/AAAAAAAAAC0/zPU92U2EMag/s1600/hgap_fig.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19600" y="1828800"/>
            <a:ext cx="4562476" cy="331092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4495800" y="5181600"/>
            <a:ext cx="2819400" cy="307777"/>
          </a:xfrm>
          <a:prstGeom prst="rect">
            <a:avLst/>
          </a:prstGeom>
          <a:noFill/>
        </p:spPr>
        <p:txBody>
          <a:bodyPr wrap="square" rtlCol="0">
            <a:spAutoFit/>
          </a:bodyPr>
          <a:lstStyle/>
          <a:p>
            <a:r>
              <a:rPr lang="en-US" sz="1400" dirty="0"/>
              <a:t>From the </a:t>
            </a:r>
            <a:r>
              <a:rPr lang="en-US" sz="1400" dirty="0" err="1"/>
              <a:t>PacBio</a:t>
            </a:r>
            <a:r>
              <a:rPr lang="en-US" sz="1400" dirty="0"/>
              <a:t> blog</a:t>
            </a:r>
          </a:p>
        </p:txBody>
      </p:sp>
      <p:sp>
        <p:nvSpPr>
          <p:cNvPr id="6" name="Rectangle 5"/>
          <p:cNvSpPr/>
          <p:nvPr/>
        </p:nvSpPr>
        <p:spPr>
          <a:xfrm>
            <a:off x="0" y="0"/>
            <a:ext cx="9144000" cy="152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7983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get the whole genome into one </a:t>
            </a:r>
            <a:r>
              <a:rPr lang="en-US" dirty="0" err="1"/>
              <a:t>Contig</a:t>
            </a:r>
            <a:r>
              <a:rPr lang="en-US" dirty="0"/>
              <a:t>?</a:t>
            </a:r>
          </a:p>
        </p:txBody>
      </p:sp>
      <p:sp>
        <p:nvSpPr>
          <p:cNvPr id="3" name="Content Placeholder 2"/>
          <p:cNvSpPr>
            <a:spLocks noGrp="1"/>
          </p:cNvSpPr>
          <p:nvPr>
            <p:ph idx="1"/>
          </p:nvPr>
        </p:nvSpPr>
        <p:spPr/>
        <p:txBody>
          <a:bodyPr/>
          <a:lstStyle/>
          <a:p>
            <a:r>
              <a:rPr lang="en-US" dirty="0"/>
              <a:t>Bacterial genomes? </a:t>
            </a:r>
          </a:p>
          <a:p>
            <a:endParaRPr lang="en-US" dirty="0"/>
          </a:p>
          <a:p>
            <a:r>
              <a:rPr lang="en-US" dirty="0"/>
              <a:t>Vertebrate genomes?</a:t>
            </a:r>
          </a:p>
        </p:txBody>
      </p:sp>
    </p:spTree>
    <p:extLst>
      <p:ext uri="{BB962C8B-B14F-4D97-AF65-F5344CB8AC3E}">
        <p14:creationId xmlns="" xmlns:p14="http://schemas.microsoft.com/office/powerpoint/2010/main" val="240403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Scaffolding: tying </a:t>
            </a:r>
            <a:r>
              <a:rPr lang="en-US" dirty="0" err="1"/>
              <a:t>Contigs</a:t>
            </a:r>
            <a:r>
              <a:rPr lang="en-US" dirty="0"/>
              <a:t> together</a:t>
            </a:r>
          </a:p>
        </p:txBody>
      </p:sp>
      <p:sp>
        <p:nvSpPr>
          <p:cNvPr id="3" name="Content Placeholder 2"/>
          <p:cNvSpPr>
            <a:spLocks noGrp="1"/>
          </p:cNvSpPr>
          <p:nvPr>
            <p:ph idx="1"/>
          </p:nvPr>
        </p:nvSpPr>
        <p:spPr/>
        <p:txBody>
          <a:bodyPr/>
          <a:lstStyle/>
          <a:p>
            <a:r>
              <a:rPr lang="en-US" dirty="0"/>
              <a:t>Long distance </a:t>
            </a:r>
            <a:r>
              <a:rPr lang="en-US" dirty="0" err="1"/>
              <a:t>contig</a:t>
            </a:r>
            <a:r>
              <a:rPr lang="en-US" dirty="0"/>
              <a:t> interactions require long-distance data!</a:t>
            </a:r>
          </a:p>
        </p:txBody>
      </p:sp>
      <p:pic>
        <p:nvPicPr>
          <p:cNvPr id="70658" name="Picture 2" descr="https://d2ufo47lrtsv5s.cloudfront.net/content/sci/287/5461/2196/F4.large.jpg?width=800&amp;height=600&amp;carousel=1"/>
          <p:cNvPicPr>
            <a:picLocks noChangeAspect="1" noChangeArrowheads="1"/>
          </p:cNvPicPr>
          <p:nvPr/>
        </p:nvPicPr>
        <p:blipFill>
          <a:blip r:embed="rId2" cstate="print"/>
          <a:srcRect/>
          <a:stretch>
            <a:fillRect/>
          </a:stretch>
        </p:blipFill>
        <p:spPr bwMode="auto">
          <a:xfrm>
            <a:off x="590550" y="3343275"/>
            <a:ext cx="8000252" cy="318135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range interaction data: mate-pair libraries</a:t>
            </a:r>
          </a:p>
        </p:txBody>
      </p:sp>
      <p:pic>
        <p:nvPicPr>
          <p:cNvPr id="4098" name="Picture 2" descr="http://www.biocat.com/bc/img/info_pix/Workflow_NGS_Mate-Pair_Library_Kit_1.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5685" y="1825625"/>
            <a:ext cx="5862152" cy="488732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Straight Connector 4"/>
          <p:cNvCxnSpPr/>
          <p:nvPr/>
        </p:nvCxnSpPr>
        <p:spPr>
          <a:xfrm flipH="1">
            <a:off x="1847461" y="3219061"/>
            <a:ext cx="1166328" cy="3172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39959" y="3433665"/>
            <a:ext cx="1716833" cy="646331"/>
          </a:xfrm>
          <a:prstGeom prst="rect">
            <a:avLst/>
          </a:prstGeom>
          <a:noFill/>
          <a:ln w="28575">
            <a:solidFill>
              <a:srgbClr val="FF0000"/>
            </a:solidFill>
          </a:ln>
        </p:spPr>
        <p:txBody>
          <a:bodyPr wrap="square" rtlCol="0">
            <a:spAutoFit/>
          </a:bodyPr>
          <a:lstStyle/>
          <a:p>
            <a:r>
              <a:rPr lang="en-US" dirty="0"/>
              <a:t>Big chunks: </a:t>
            </a:r>
          </a:p>
          <a:p>
            <a:r>
              <a:rPr lang="en-US" dirty="0"/>
              <a:t>&gt; 2kb in size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Long range interaction data: mate-pair libraries</a:t>
            </a:r>
            <a:endParaRPr lang="en-US" dirty="0"/>
          </a:p>
        </p:txBody>
      </p:sp>
      <p:pic>
        <p:nvPicPr>
          <p:cNvPr id="5122" name="Picture 2" descr="http://www.illumina.com/content/dam/illumina-marketing/images/technology/mate-pair-sequencing-figure.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2190751"/>
            <a:ext cx="7620000" cy="42957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96251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Optical Mapping technologies</a:t>
            </a:r>
          </a:p>
        </p:txBody>
      </p:sp>
      <p:sp>
        <p:nvSpPr>
          <p:cNvPr id="3" name="Content Placeholder 2"/>
          <p:cNvSpPr>
            <a:spLocks noGrp="1"/>
          </p:cNvSpPr>
          <p:nvPr>
            <p:ph idx="1"/>
          </p:nvPr>
        </p:nvSpPr>
        <p:spPr/>
        <p:txBody>
          <a:bodyPr>
            <a:normAutofit/>
          </a:bodyPr>
          <a:lstStyle/>
          <a:p>
            <a:r>
              <a:rPr lang="en-US" dirty="0"/>
              <a:t>Use cameras to image DNA</a:t>
            </a:r>
          </a:p>
          <a:p>
            <a:r>
              <a:rPr lang="en-US" dirty="0"/>
              <a:t>Identify distance of nuclease sites</a:t>
            </a:r>
            <a:br>
              <a:rPr lang="en-US" dirty="0"/>
            </a:br>
            <a:r>
              <a:rPr lang="en-US" dirty="0"/>
              <a:t/>
            </a:r>
            <a:br>
              <a:rPr lang="en-US" dirty="0"/>
            </a:br>
            <a:r>
              <a:rPr lang="en-US" dirty="0"/>
              <a:t/>
            </a:r>
            <a:br>
              <a:rPr lang="en-US" dirty="0"/>
            </a:br>
            <a:r>
              <a:rPr lang="en-US" dirty="0"/>
              <a:t/>
            </a:r>
            <a:br>
              <a:rPr lang="en-US" dirty="0"/>
            </a:br>
            <a:endParaRPr lang="en-US" dirty="0"/>
          </a:p>
          <a:p>
            <a:r>
              <a:rPr lang="en-US" dirty="0"/>
              <a:t>Two different types</a:t>
            </a:r>
          </a:p>
          <a:p>
            <a:pPr lvl="1"/>
            <a:r>
              <a:rPr lang="en-US" dirty="0"/>
              <a:t>Restriction enzyme</a:t>
            </a:r>
          </a:p>
          <a:p>
            <a:pPr lvl="1"/>
            <a:r>
              <a:rPr lang="en-US" dirty="0" err="1"/>
              <a:t>Nickase-labelling</a:t>
            </a:r>
            <a:endParaRPr lang="en-US" dirty="0"/>
          </a:p>
        </p:txBody>
      </p:sp>
      <p:pic>
        <p:nvPicPr>
          <p:cNvPr id="5122" name="Picture 2" descr="http://news.wisc.edu/newsphotos/images/potato_blight_DNA0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47800" y="2743200"/>
            <a:ext cx="5978524" cy="143259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0" y="0"/>
            <a:ext cx="9144000" cy="152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3061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Restriction-based mapping</a:t>
            </a:r>
          </a:p>
        </p:txBody>
      </p:sp>
      <p:sp>
        <p:nvSpPr>
          <p:cNvPr id="3" name="Content Placeholder 2"/>
          <p:cNvSpPr>
            <a:spLocks noGrp="1"/>
          </p:cNvSpPr>
          <p:nvPr>
            <p:ph idx="1"/>
          </p:nvPr>
        </p:nvSpPr>
        <p:spPr>
          <a:xfrm>
            <a:off x="628650" y="1825625"/>
            <a:ext cx="3906774" cy="4351338"/>
          </a:xfrm>
        </p:spPr>
        <p:txBody>
          <a:bodyPr>
            <a:normAutofit lnSpcReduction="10000"/>
          </a:bodyPr>
          <a:lstStyle/>
          <a:p>
            <a:r>
              <a:rPr lang="en-US" dirty="0" err="1"/>
              <a:t>OpGen</a:t>
            </a:r>
            <a:r>
              <a:rPr lang="en-US" dirty="0"/>
              <a:t> </a:t>
            </a:r>
          </a:p>
          <a:p>
            <a:pPr lvl="1"/>
            <a:r>
              <a:rPr lang="en-US" dirty="0"/>
              <a:t>Anneal DNA to slide</a:t>
            </a:r>
          </a:p>
          <a:p>
            <a:pPr lvl="1"/>
            <a:r>
              <a:rPr lang="en-US" dirty="0"/>
              <a:t>Digest with Restriction enzyme</a:t>
            </a:r>
          </a:p>
          <a:p>
            <a:pPr lvl="1"/>
            <a:r>
              <a:rPr lang="en-US" dirty="0"/>
              <a:t>Estimate DNA fragment sizes</a:t>
            </a:r>
            <a:br>
              <a:rPr lang="en-US" dirty="0"/>
            </a:br>
            <a:r>
              <a:rPr lang="en-US" dirty="0"/>
              <a:t/>
            </a:r>
            <a:br>
              <a:rPr lang="en-US" dirty="0"/>
            </a:br>
            <a:endParaRPr lang="en-US" dirty="0"/>
          </a:p>
          <a:p>
            <a:pPr lvl="1"/>
            <a:r>
              <a:rPr lang="en-US" dirty="0"/>
              <a:t>Calculate where restriction sites should be on your genome, and then match them up like a puzzle</a:t>
            </a:r>
          </a:p>
        </p:txBody>
      </p:sp>
      <p:pic>
        <p:nvPicPr>
          <p:cNvPr id="4" name="Picture 2" descr="http://news.wisc.edu/newsphotos/images/potato_blight_DNA0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35424" y="1752600"/>
            <a:ext cx="4070530" cy="975394"/>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descr="Whole Genome Mapping Graphic"/>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23167"/>
          <a:stretch/>
        </p:blipFill>
        <p:spPr bwMode="auto">
          <a:xfrm>
            <a:off x="4418040" y="4114800"/>
            <a:ext cx="4725960" cy="23127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0" y="0"/>
            <a:ext cx="9144000" cy="152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4498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Alignment vs Assembly</a:t>
            </a:r>
          </a:p>
          <a:p>
            <a:endParaRPr lang="en-US" dirty="0"/>
          </a:p>
          <a:p>
            <a:r>
              <a:rPr lang="en-US" dirty="0"/>
              <a:t>Sequencing technologies that contribute to reference genomes</a:t>
            </a:r>
            <a:br>
              <a:rPr lang="en-US" dirty="0"/>
            </a:br>
            <a:endParaRPr lang="en-US" dirty="0"/>
          </a:p>
          <a:p>
            <a:r>
              <a:rPr lang="en-US" dirty="0"/>
              <a:t>Scaffolding </a:t>
            </a:r>
            <a:r>
              <a:rPr lang="en-US" dirty="0" err="1"/>
              <a:t>contigs</a:t>
            </a:r>
            <a:r>
              <a:rPr lang="en-US" dirty="0"/>
              <a:t> into reference genomes</a:t>
            </a:r>
          </a:p>
        </p:txBody>
      </p:sp>
    </p:spTree>
    <p:extLst>
      <p:ext uri="{BB962C8B-B14F-4D97-AF65-F5344CB8AC3E}">
        <p14:creationId xmlns="" xmlns:p14="http://schemas.microsoft.com/office/powerpoint/2010/main" val="500819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Nickase-labelling</a:t>
            </a:r>
            <a:r>
              <a:rPr lang="en-US" dirty="0"/>
              <a:t> (“</a:t>
            </a:r>
            <a:r>
              <a:rPr lang="en-US" dirty="0" err="1"/>
              <a:t>barcoding</a:t>
            </a:r>
            <a:r>
              <a:rPr lang="en-US" dirty="0"/>
              <a:t>”) </a:t>
            </a:r>
          </a:p>
        </p:txBody>
      </p:sp>
      <p:sp>
        <p:nvSpPr>
          <p:cNvPr id="3" name="Content Placeholder 2"/>
          <p:cNvSpPr>
            <a:spLocks noGrp="1"/>
          </p:cNvSpPr>
          <p:nvPr>
            <p:ph idx="1"/>
          </p:nvPr>
        </p:nvSpPr>
        <p:spPr/>
        <p:txBody>
          <a:bodyPr/>
          <a:lstStyle/>
          <a:p>
            <a:r>
              <a:rPr lang="en-US" dirty="0"/>
              <a:t>David Schwartz + </a:t>
            </a:r>
            <a:r>
              <a:rPr lang="en-US" dirty="0" err="1"/>
              <a:t>BioNano</a:t>
            </a:r>
            <a:r>
              <a:rPr lang="en-US" dirty="0"/>
              <a:t> Genomics</a:t>
            </a:r>
          </a:p>
          <a:p>
            <a:pPr lvl="1"/>
            <a:r>
              <a:rPr lang="en-US" dirty="0"/>
              <a:t>Strand-specific cutters</a:t>
            </a:r>
          </a:p>
          <a:p>
            <a:pPr lvl="1"/>
            <a:r>
              <a:rPr lang="en-US" dirty="0"/>
              <a:t>Nicked strand labeled </a:t>
            </a:r>
          </a:p>
          <a:p>
            <a:pPr marL="457200" lvl="1" indent="0">
              <a:buNone/>
            </a:pPr>
            <a:r>
              <a:rPr lang="en-US" dirty="0"/>
              <a:t/>
            </a:r>
            <a:br>
              <a:rPr lang="en-US" dirty="0"/>
            </a:br>
            <a:endParaRPr lang="en-US" dirty="0"/>
          </a:p>
          <a:p>
            <a:endParaRPr lang="en-US" dirty="0"/>
          </a:p>
          <a:p>
            <a:endParaRPr lang="en-US" dirty="0"/>
          </a:p>
          <a:p>
            <a:pPr lvl="1"/>
            <a:endParaRPr lang="en-US" dirty="0"/>
          </a:p>
          <a:p>
            <a:pPr lvl="1"/>
            <a:r>
              <a:rPr lang="en-US" dirty="0"/>
              <a:t>Labelled DNA run through </a:t>
            </a:r>
            <a:r>
              <a:rPr lang="en-US" dirty="0" err="1"/>
              <a:t>nano</a:t>
            </a:r>
            <a:r>
              <a:rPr lang="en-US" dirty="0"/>
              <a:t>-channels</a:t>
            </a:r>
          </a:p>
        </p:txBody>
      </p:sp>
      <p:pic>
        <p:nvPicPr>
          <p:cNvPr id="8" name="Picture 7"/>
          <p:cNvPicPr>
            <a:picLocks noChangeAspect="1"/>
          </p:cNvPicPr>
          <p:nvPr/>
        </p:nvPicPr>
        <p:blipFill rotWithShape="1">
          <a:blip r:embed="rId2" cstate="print"/>
          <a:srcRect l="26289" t="12851" b="38324"/>
          <a:stretch/>
        </p:blipFill>
        <p:spPr>
          <a:xfrm>
            <a:off x="1464704" y="3429000"/>
            <a:ext cx="6214592" cy="1524000"/>
          </a:xfrm>
          <a:prstGeom prst="rect">
            <a:avLst/>
          </a:prstGeom>
        </p:spPr>
      </p:pic>
      <p:sp>
        <p:nvSpPr>
          <p:cNvPr id="5" name="Rectangle 4"/>
          <p:cNvSpPr/>
          <p:nvPr/>
        </p:nvSpPr>
        <p:spPr>
          <a:xfrm>
            <a:off x="0" y="0"/>
            <a:ext cx="9144000" cy="152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284265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Both have problems</a:t>
            </a:r>
          </a:p>
        </p:txBody>
      </p:sp>
      <p:sp>
        <p:nvSpPr>
          <p:cNvPr id="3" name="Content Placeholder 2"/>
          <p:cNvSpPr>
            <a:spLocks noGrp="1"/>
          </p:cNvSpPr>
          <p:nvPr>
            <p:ph idx="1"/>
          </p:nvPr>
        </p:nvSpPr>
        <p:spPr/>
        <p:txBody>
          <a:bodyPr/>
          <a:lstStyle/>
          <a:p>
            <a:r>
              <a:rPr lang="en-US" dirty="0"/>
              <a:t>Restriction-based methods</a:t>
            </a:r>
          </a:p>
          <a:p>
            <a:pPr lvl="1"/>
            <a:r>
              <a:rPr lang="en-US" dirty="0"/>
              <a:t>Annealed fragments must fit size range</a:t>
            </a:r>
          </a:p>
          <a:p>
            <a:pPr lvl="1"/>
            <a:r>
              <a:rPr lang="en-US" dirty="0"/>
              <a:t>Smaller fragments won’t anneal</a:t>
            </a:r>
          </a:p>
          <a:p>
            <a:pPr lvl="1"/>
            <a:endParaRPr lang="en-US" dirty="0"/>
          </a:p>
          <a:p>
            <a:r>
              <a:rPr lang="en-US" dirty="0"/>
              <a:t>Barcoding + microfluidics</a:t>
            </a:r>
          </a:p>
          <a:p>
            <a:pPr lvl="1"/>
            <a:r>
              <a:rPr lang="en-US" dirty="0"/>
              <a:t>Channels clog</a:t>
            </a:r>
          </a:p>
          <a:p>
            <a:pPr lvl="1"/>
            <a:r>
              <a:rPr lang="en-US" dirty="0"/>
              <a:t>Double-</a:t>
            </a:r>
            <a:r>
              <a:rPr lang="en-US" dirty="0" err="1"/>
              <a:t>nickase</a:t>
            </a:r>
            <a:r>
              <a:rPr lang="en-US" dirty="0"/>
              <a:t> sites are lost</a:t>
            </a:r>
          </a:p>
        </p:txBody>
      </p:sp>
      <p:grpSp>
        <p:nvGrpSpPr>
          <p:cNvPr id="15" name="Group 14"/>
          <p:cNvGrpSpPr/>
          <p:nvPr/>
        </p:nvGrpSpPr>
        <p:grpSpPr>
          <a:xfrm>
            <a:off x="1447800" y="5410200"/>
            <a:ext cx="3192780" cy="826532"/>
            <a:chOff x="1447800" y="5410200"/>
            <a:chExt cx="3192780" cy="826532"/>
          </a:xfrm>
        </p:grpSpPr>
        <p:sp>
          <p:nvSpPr>
            <p:cNvPr id="4" name="Rectangle 3"/>
            <p:cNvSpPr/>
            <p:nvPr/>
          </p:nvSpPr>
          <p:spPr>
            <a:xfrm>
              <a:off x="1447800" y="5745163"/>
              <a:ext cx="1981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Brace 7"/>
            <p:cNvSpPr/>
            <p:nvPr/>
          </p:nvSpPr>
          <p:spPr>
            <a:xfrm rot="16200000">
              <a:off x="4259580" y="5410200"/>
              <a:ext cx="381000" cy="381000"/>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1" name="TextBox 10"/>
            <p:cNvSpPr txBox="1"/>
            <p:nvPr/>
          </p:nvSpPr>
          <p:spPr>
            <a:xfrm>
              <a:off x="3429000" y="5638800"/>
              <a:ext cx="1071127" cy="369332"/>
            </a:xfrm>
            <a:prstGeom prst="rect">
              <a:avLst/>
            </a:prstGeom>
            <a:noFill/>
          </p:spPr>
          <p:txBody>
            <a:bodyPr wrap="none" rtlCol="0">
              <a:spAutoFit/>
            </a:bodyPr>
            <a:lstStyle/>
            <a:p>
              <a:r>
                <a:rPr lang="en-US" dirty="0">
                  <a:solidFill>
                    <a:srgbClr val="FF0000"/>
                  </a:solidFill>
                  <a:latin typeface="Consolas" panose="020B0609020204030204" pitchFamily="49" charset="0"/>
                  <a:cs typeface="Consolas" panose="020B0609020204030204" pitchFamily="49" charset="0"/>
                </a:rPr>
                <a:t>GCTCTTC</a:t>
              </a:r>
              <a:endParaRPr lang="en-US" dirty="0"/>
            </a:p>
          </p:txBody>
        </p:sp>
        <p:sp>
          <p:nvSpPr>
            <p:cNvPr id="13" name="TextBox 12"/>
            <p:cNvSpPr txBox="1"/>
            <p:nvPr/>
          </p:nvSpPr>
          <p:spPr>
            <a:xfrm>
              <a:off x="3429000" y="5867400"/>
              <a:ext cx="1071127"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CGAGAAG</a:t>
              </a:r>
              <a:endParaRPr lang="en-US" dirty="0"/>
            </a:p>
          </p:txBody>
        </p:sp>
      </p:grpSp>
      <p:grpSp>
        <p:nvGrpSpPr>
          <p:cNvPr id="16" name="Group 15"/>
          <p:cNvGrpSpPr/>
          <p:nvPr/>
        </p:nvGrpSpPr>
        <p:grpSpPr>
          <a:xfrm>
            <a:off x="4259580" y="5638800"/>
            <a:ext cx="3131820" cy="838200"/>
            <a:chOff x="4259580" y="5638800"/>
            <a:chExt cx="3131820" cy="838200"/>
          </a:xfrm>
        </p:grpSpPr>
        <p:sp>
          <p:nvSpPr>
            <p:cNvPr id="5" name="Rectangle 4"/>
            <p:cNvSpPr/>
            <p:nvPr/>
          </p:nvSpPr>
          <p:spPr>
            <a:xfrm>
              <a:off x="5410200" y="5745163"/>
              <a:ext cx="1981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Brace 8"/>
            <p:cNvSpPr/>
            <p:nvPr/>
          </p:nvSpPr>
          <p:spPr>
            <a:xfrm rot="5400000">
              <a:off x="4259580" y="6096000"/>
              <a:ext cx="381000" cy="381000"/>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2" name="TextBox 11"/>
            <p:cNvSpPr txBox="1"/>
            <p:nvPr/>
          </p:nvSpPr>
          <p:spPr>
            <a:xfrm>
              <a:off x="4419600" y="5638800"/>
              <a:ext cx="1071127"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GAAGAGC</a:t>
              </a:r>
              <a:endParaRPr lang="en-US" dirty="0"/>
            </a:p>
          </p:txBody>
        </p:sp>
        <p:sp>
          <p:nvSpPr>
            <p:cNvPr id="14" name="TextBox 13"/>
            <p:cNvSpPr txBox="1"/>
            <p:nvPr/>
          </p:nvSpPr>
          <p:spPr>
            <a:xfrm>
              <a:off x="4415273" y="5879068"/>
              <a:ext cx="1071127" cy="369332"/>
            </a:xfrm>
            <a:prstGeom prst="rect">
              <a:avLst/>
            </a:prstGeom>
            <a:noFill/>
          </p:spPr>
          <p:txBody>
            <a:bodyPr wrap="none" rtlCol="0">
              <a:spAutoFit/>
            </a:bodyPr>
            <a:lstStyle/>
            <a:p>
              <a:r>
                <a:rPr lang="en-US" dirty="0">
                  <a:solidFill>
                    <a:srgbClr val="FF0000"/>
                  </a:solidFill>
                  <a:latin typeface="Consolas" panose="020B0609020204030204" pitchFamily="49" charset="0"/>
                  <a:cs typeface="Consolas" panose="020B0609020204030204" pitchFamily="49" charset="0"/>
                </a:rPr>
                <a:t>CTTCTCG</a:t>
              </a:r>
              <a:endParaRPr lang="en-US" dirty="0"/>
            </a:p>
          </p:txBody>
        </p:sp>
      </p:grpSp>
      <p:sp>
        <p:nvSpPr>
          <p:cNvPr id="17" name="Rectangle 16"/>
          <p:cNvSpPr/>
          <p:nvPr/>
        </p:nvSpPr>
        <p:spPr>
          <a:xfrm>
            <a:off x="0" y="0"/>
            <a:ext cx="9144000" cy="152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5056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2.5E-6 -4.84848E-6 L -0.14948 -0.00462 " pathEditMode="relative" rAng="0" ptsTypes="AA">
                                      <p:cBhvr>
                                        <p:cTn id="18" dur="1000" fill="hold"/>
                                        <p:tgtEl>
                                          <p:spTgt spid="15"/>
                                        </p:tgtEl>
                                        <p:attrNameLst>
                                          <p:attrName>ppt_x</p:attrName>
                                          <p:attrName>ppt_y</p:attrName>
                                        </p:attrNameLst>
                                      </p:cBhvr>
                                      <p:rCtr x="-7500" y="-200"/>
                                    </p:animMotion>
                                  </p:childTnLst>
                                </p:cTn>
                              </p:par>
                              <p:par>
                                <p:cTn id="19" presetID="63" presetClass="path" presetSubtype="0" accel="50000" decel="50000" fill="hold" nodeType="withEffect">
                                  <p:stCondLst>
                                    <p:cond delay="0"/>
                                  </p:stCondLst>
                                  <p:childTnLst>
                                    <p:animMotion origin="layout" path="M 8.33333E-7 -3.33102E-7 L 0.14635 -0.00555 " pathEditMode="relative" rAng="0" ptsTypes="AA">
                                      <p:cBhvr>
                                        <p:cTn id="20" dur="1000" fill="hold"/>
                                        <p:tgtEl>
                                          <p:spTgt spid="16"/>
                                        </p:tgtEl>
                                        <p:attrNameLst>
                                          <p:attrName>ppt_x</p:attrName>
                                          <p:attrName>ppt_y</p:attrName>
                                        </p:attrNameLst>
                                      </p:cBhvr>
                                      <p:rCtr x="73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Alignment of Genome Maps to Sequence Contigs</a:t>
            </a: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3302853"/>
            <a:ext cx="8596455" cy="1962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1905000" y="3055203"/>
            <a:ext cx="1646605" cy="369332"/>
          </a:xfrm>
          <a:prstGeom prst="rect">
            <a:avLst/>
          </a:prstGeom>
          <a:noFill/>
        </p:spPr>
        <p:txBody>
          <a:bodyPr wrap="none" rtlCol="0">
            <a:spAutoFit/>
          </a:bodyPr>
          <a:lstStyle/>
          <a:p>
            <a:r>
              <a:rPr lang="en-US" dirty="0" err="1"/>
              <a:t>PacBio</a:t>
            </a:r>
            <a:r>
              <a:rPr lang="en-US" dirty="0"/>
              <a:t> </a:t>
            </a:r>
            <a:r>
              <a:rPr lang="en-US" dirty="0" err="1"/>
              <a:t>contig</a:t>
            </a:r>
            <a:endParaRPr lang="en-US" dirty="0"/>
          </a:p>
        </p:txBody>
      </p:sp>
      <p:sp>
        <p:nvSpPr>
          <p:cNvPr id="6" name="TextBox 5"/>
          <p:cNvSpPr txBox="1"/>
          <p:nvPr/>
        </p:nvSpPr>
        <p:spPr>
          <a:xfrm>
            <a:off x="410795" y="4579203"/>
            <a:ext cx="1697901" cy="369332"/>
          </a:xfrm>
          <a:prstGeom prst="rect">
            <a:avLst/>
          </a:prstGeom>
          <a:noFill/>
        </p:spPr>
        <p:txBody>
          <a:bodyPr wrap="none" rtlCol="0">
            <a:spAutoFit/>
          </a:bodyPr>
          <a:lstStyle/>
          <a:p>
            <a:r>
              <a:rPr lang="en-US" dirty="0"/>
              <a:t>Genome maps</a:t>
            </a:r>
          </a:p>
        </p:txBody>
      </p:sp>
      <p:grpSp>
        <p:nvGrpSpPr>
          <p:cNvPr id="18" name="Group 17"/>
          <p:cNvGrpSpPr/>
          <p:nvPr/>
        </p:nvGrpSpPr>
        <p:grpSpPr>
          <a:xfrm>
            <a:off x="3886200" y="1912203"/>
            <a:ext cx="3962400" cy="1600200"/>
            <a:chOff x="3886200" y="1676400"/>
            <a:chExt cx="3962400" cy="1600200"/>
          </a:xfrm>
        </p:grpSpPr>
        <p:sp>
          <p:nvSpPr>
            <p:cNvPr id="9" name="Right Brace 8"/>
            <p:cNvSpPr/>
            <p:nvPr/>
          </p:nvSpPr>
          <p:spPr>
            <a:xfrm rot="16200000">
              <a:off x="5638800" y="1066800"/>
              <a:ext cx="457200" cy="3962400"/>
            </a:xfrm>
            <a:prstGeom prst="rightBrace">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a:stCxn id="9" idx="1"/>
            </p:cNvCxnSpPr>
            <p:nvPr/>
          </p:nvCxnSpPr>
          <p:spPr>
            <a:xfrm flipV="1">
              <a:off x="5867400" y="2514600"/>
              <a:ext cx="0" cy="3048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4400" y="1676400"/>
              <a:ext cx="2362200" cy="830997"/>
            </a:xfrm>
            <a:prstGeom prst="rect">
              <a:avLst/>
            </a:prstGeom>
            <a:noFill/>
            <a:ln w="28575">
              <a:solidFill>
                <a:schemeClr val="accent2"/>
              </a:solidFill>
            </a:ln>
          </p:spPr>
          <p:txBody>
            <a:bodyPr wrap="square" rtlCol="0">
              <a:spAutoFit/>
            </a:bodyPr>
            <a:lstStyle/>
            <a:p>
              <a:pPr algn="ctr"/>
              <a:r>
                <a:rPr lang="en-US" sz="2400" dirty="0">
                  <a:solidFill>
                    <a:srgbClr val="C00000"/>
                  </a:solidFill>
                </a:rPr>
                <a:t>In </a:t>
              </a:r>
              <a:r>
                <a:rPr lang="en-US" sz="2400" dirty="0" err="1">
                  <a:solidFill>
                    <a:srgbClr val="C00000"/>
                  </a:solidFill>
                </a:rPr>
                <a:t>silico</a:t>
              </a:r>
              <a:r>
                <a:rPr lang="en-US" sz="2400" dirty="0">
                  <a:solidFill>
                    <a:srgbClr val="C00000"/>
                  </a:solidFill>
                </a:rPr>
                <a:t> predicted </a:t>
              </a:r>
              <a:r>
                <a:rPr lang="en-US" sz="2400" dirty="0" err="1">
                  <a:solidFill>
                    <a:srgbClr val="C00000"/>
                  </a:solidFill>
                </a:rPr>
                <a:t>nickase</a:t>
              </a:r>
              <a:r>
                <a:rPr lang="en-US" sz="2400" dirty="0">
                  <a:solidFill>
                    <a:srgbClr val="C00000"/>
                  </a:solidFill>
                </a:rPr>
                <a:t> sites</a:t>
              </a:r>
            </a:p>
          </p:txBody>
        </p:sp>
      </p:grpSp>
      <p:grpSp>
        <p:nvGrpSpPr>
          <p:cNvPr id="19" name="Group 18"/>
          <p:cNvGrpSpPr/>
          <p:nvPr/>
        </p:nvGrpSpPr>
        <p:grpSpPr>
          <a:xfrm>
            <a:off x="2057400" y="4655403"/>
            <a:ext cx="3962400" cy="1669197"/>
            <a:chOff x="2057400" y="4419600"/>
            <a:chExt cx="3962400" cy="1669197"/>
          </a:xfrm>
        </p:grpSpPr>
        <p:sp>
          <p:nvSpPr>
            <p:cNvPr id="13" name="Right Brace 12"/>
            <p:cNvSpPr/>
            <p:nvPr/>
          </p:nvSpPr>
          <p:spPr>
            <a:xfrm rot="5400000">
              <a:off x="3810000" y="2667000"/>
              <a:ext cx="457200" cy="3962400"/>
            </a:xfrm>
            <a:prstGeom prst="rightBrace">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p:nvPr/>
          </p:nvCxnSpPr>
          <p:spPr>
            <a:xfrm>
              <a:off x="4038600" y="4800600"/>
              <a:ext cx="0" cy="457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95600" y="5257800"/>
              <a:ext cx="2362200" cy="830997"/>
            </a:xfrm>
            <a:prstGeom prst="rect">
              <a:avLst/>
            </a:prstGeom>
            <a:noFill/>
            <a:ln w="28575">
              <a:solidFill>
                <a:schemeClr val="accent2"/>
              </a:solidFill>
            </a:ln>
          </p:spPr>
          <p:txBody>
            <a:bodyPr wrap="square" rtlCol="0">
              <a:spAutoFit/>
            </a:bodyPr>
            <a:lstStyle/>
            <a:p>
              <a:pPr algn="ctr"/>
              <a:r>
                <a:rPr lang="en-US" sz="2400" dirty="0" err="1">
                  <a:solidFill>
                    <a:srgbClr val="C00000"/>
                  </a:solidFill>
                </a:rPr>
                <a:t>Barcoded</a:t>
              </a:r>
              <a:r>
                <a:rPr lang="en-US" sz="2400" dirty="0">
                  <a:solidFill>
                    <a:srgbClr val="C00000"/>
                  </a:solidFill>
                </a:rPr>
                <a:t> </a:t>
              </a:r>
              <a:r>
                <a:rPr lang="en-US" sz="2400" dirty="0" err="1">
                  <a:solidFill>
                    <a:srgbClr val="C00000"/>
                  </a:solidFill>
                </a:rPr>
                <a:t>nickase</a:t>
              </a:r>
              <a:r>
                <a:rPr lang="en-US" sz="2400" dirty="0">
                  <a:solidFill>
                    <a:srgbClr val="C00000"/>
                  </a:solidFill>
                </a:rPr>
                <a:t> sites</a:t>
              </a:r>
            </a:p>
          </p:txBody>
        </p:sp>
      </p:grpSp>
      <p:sp>
        <p:nvSpPr>
          <p:cNvPr id="20" name="Rectangle 19"/>
          <p:cNvSpPr/>
          <p:nvPr/>
        </p:nvSpPr>
        <p:spPr>
          <a:xfrm>
            <a:off x="0" y="0"/>
            <a:ext cx="9144000" cy="152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8396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Conflicts Between Genome Map and PB Contigs</a:t>
            </a:r>
          </a:p>
        </p:txBody>
      </p:sp>
      <p:sp>
        <p:nvSpPr>
          <p:cNvPr id="3" name="Content Placeholder 2"/>
          <p:cNvSpPr>
            <a:spLocks noGrp="1"/>
          </p:cNvSpPr>
          <p:nvPr>
            <p:ph idx="1"/>
          </p:nvPr>
        </p:nvSpPr>
        <p:spPr>
          <a:xfrm>
            <a:off x="457200" y="1828800"/>
            <a:ext cx="8229600" cy="4525963"/>
          </a:xfrm>
        </p:spPr>
        <p:txBody>
          <a:bodyPr/>
          <a:lstStyle/>
          <a:p>
            <a:r>
              <a:rPr lang="en-US" dirty="0"/>
              <a:t>102 conflicts flagged</a:t>
            </a:r>
          </a:p>
          <a:p>
            <a:r>
              <a:rPr lang="en-US" dirty="0"/>
              <a:t>Example, 17.185 Mb PB </a:t>
            </a:r>
            <a:r>
              <a:rPr lang="en-US" dirty="0" err="1"/>
              <a:t>contig</a:t>
            </a:r>
            <a:r>
              <a:rPr lang="en-US" dirty="0"/>
              <a:t>:</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6157" y="3877350"/>
            <a:ext cx="7896301" cy="151897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338068" y="4210436"/>
            <a:ext cx="857142" cy="369332"/>
          </a:xfrm>
          <a:prstGeom prst="rect">
            <a:avLst/>
          </a:prstGeom>
          <a:noFill/>
        </p:spPr>
        <p:txBody>
          <a:bodyPr wrap="none" rtlCol="0">
            <a:spAutoFit/>
          </a:bodyPr>
          <a:lstStyle/>
          <a:p>
            <a:r>
              <a:rPr lang="en-US" dirty="0" err="1"/>
              <a:t>PBctg</a:t>
            </a:r>
            <a:r>
              <a:rPr lang="en-US" dirty="0"/>
              <a:t> 3</a:t>
            </a:r>
          </a:p>
        </p:txBody>
      </p:sp>
      <p:sp>
        <p:nvSpPr>
          <p:cNvPr id="6" name="TextBox 5"/>
          <p:cNvSpPr txBox="1"/>
          <p:nvPr/>
        </p:nvSpPr>
        <p:spPr>
          <a:xfrm>
            <a:off x="1412206" y="3692684"/>
            <a:ext cx="923587" cy="369332"/>
          </a:xfrm>
          <a:prstGeom prst="rect">
            <a:avLst/>
          </a:prstGeom>
          <a:noFill/>
        </p:spPr>
        <p:txBody>
          <a:bodyPr wrap="none" rtlCol="0">
            <a:spAutoFit/>
          </a:bodyPr>
          <a:lstStyle/>
          <a:p>
            <a:r>
              <a:rPr lang="en-US" dirty="0"/>
              <a:t>BNG108</a:t>
            </a:r>
          </a:p>
        </p:txBody>
      </p:sp>
      <p:sp>
        <p:nvSpPr>
          <p:cNvPr id="7" name="TextBox 6"/>
          <p:cNvSpPr txBox="1"/>
          <p:nvPr/>
        </p:nvSpPr>
        <p:spPr>
          <a:xfrm>
            <a:off x="161959" y="5241568"/>
            <a:ext cx="1034329" cy="369332"/>
          </a:xfrm>
          <a:prstGeom prst="rect">
            <a:avLst/>
          </a:prstGeom>
          <a:noFill/>
        </p:spPr>
        <p:txBody>
          <a:bodyPr wrap="none" rtlCol="0">
            <a:spAutoFit/>
          </a:bodyPr>
          <a:lstStyle/>
          <a:p>
            <a:r>
              <a:rPr lang="en-US" dirty="0"/>
              <a:t>BNG1425</a:t>
            </a:r>
          </a:p>
        </p:txBody>
      </p:sp>
      <p:pic>
        <p:nvPicPr>
          <p:cNvPr id="1029" name="Picture 5"/>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13708"/>
          <a:stretch/>
        </p:blipFill>
        <p:spPr bwMode="auto">
          <a:xfrm>
            <a:off x="766755" y="3115350"/>
            <a:ext cx="5354442" cy="1076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5511"/>
          <a:stretch/>
        </p:blipFill>
        <p:spPr bwMode="auto">
          <a:xfrm flipV="1">
            <a:off x="234762" y="5077500"/>
            <a:ext cx="7653508" cy="8241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3923" r="82673" b="30857"/>
          <a:stretch/>
        </p:blipFill>
        <p:spPr bwMode="auto">
          <a:xfrm flipH="1" flipV="1">
            <a:off x="6680106" y="5293400"/>
            <a:ext cx="1075873" cy="6770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73810" t="2123" r="12295" b="42748"/>
          <a:stretch/>
        </p:blipFill>
        <p:spPr bwMode="auto">
          <a:xfrm flipV="1">
            <a:off x="7716909" y="5077500"/>
            <a:ext cx="1427092" cy="8286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r="86281" b="27946"/>
          <a:stretch/>
        </p:blipFill>
        <p:spPr bwMode="auto">
          <a:xfrm flipV="1">
            <a:off x="115349" y="5293400"/>
            <a:ext cx="1063807" cy="802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Rectangle 12"/>
          <p:cNvSpPr/>
          <p:nvPr/>
        </p:nvSpPr>
        <p:spPr>
          <a:xfrm>
            <a:off x="0" y="0"/>
            <a:ext cx="9144000" cy="152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87864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Resolution</a:t>
            </a:r>
          </a:p>
        </p:txBody>
      </p:sp>
      <p:pic>
        <p:nvPicPr>
          <p:cNvPr id="6" name="Content Placeholder 5" descr="conflict_resolution_evidence_draft.png"/>
          <p:cNvPicPr>
            <a:picLocks noGrp="1" noChangeAspect="1"/>
          </p:cNvPicPr>
          <p:nvPr>
            <p:ph idx="1"/>
          </p:nvPr>
        </p:nvPicPr>
        <p:blipFill>
          <a:blip r:embed="rId2" cstate="print"/>
          <a:stretch>
            <a:fillRect/>
          </a:stretch>
        </p:blipFill>
        <p:spPr>
          <a:xfrm>
            <a:off x="457200" y="1371600"/>
            <a:ext cx="8229600" cy="5311860"/>
          </a:xfrm>
        </p:spPr>
      </p:pic>
      <p:sp>
        <p:nvSpPr>
          <p:cNvPr id="7" name="Rectangle 6"/>
          <p:cNvSpPr/>
          <p:nvPr/>
        </p:nvSpPr>
        <p:spPr>
          <a:xfrm>
            <a:off x="838200" y="3810000"/>
            <a:ext cx="37338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990600" y="3276600"/>
            <a:ext cx="2819400" cy="6096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38600" y="3276600"/>
            <a:ext cx="381000" cy="533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105400" y="4191000"/>
            <a:ext cx="38100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0"/>
            <a:ext cx="9144000" cy="152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9289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11"/>
                                        </p:tgtEl>
                                      </p:cBhvr>
                                    </p:animEffect>
                                    <p:set>
                                      <p:cBhvr>
                                        <p:cTn id="13" dur="1" fill="hold">
                                          <p:stCondLst>
                                            <p:cond delay="9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1000"/>
                                        <p:tgtEl>
                                          <p:spTgt spid="12"/>
                                        </p:tgtEl>
                                      </p:cBhvr>
                                    </p:animEffect>
                                    <p:set>
                                      <p:cBhvr>
                                        <p:cTn id="18"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 points</a:t>
            </a:r>
          </a:p>
        </p:txBody>
      </p:sp>
      <p:sp>
        <p:nvSpPr>
          <p:cNvPr id="3" name="Content Placeholder 2"/>
          <p:cNvSpPr>
            <a:spLocks noGrp="1"/>
          </p:cNvSpPr>
          <p:nvPr>
            <p:ph idx="1"/>
          </p:nvPr>
        </p:nvSpPr>
        <p:spPr/>
        <p:txBody>
          <a:bodyPr/>
          <a:lstStyle/>
          <a:p>
            <a:r>
              <a:rPr lang="en-US" dirty="0"/>
              <a:t>Assembly vs Alignment</a:t>
            </a:r>
          </a:p>
          <a:p>
            <a:pPr lvl="1"/>
            <a:r>
              <a:rPr lang="en-US" dirty="0"/>
              <a:t>Alignment is NOT assembly, but they can share similar components!</a:t>
            </a:r>
          </a:p>
          <a:p>
            <a:pPr lvl="1"/>
            <a:r>
              <a:rPr lang="en-US" dirty="0"/>
              <a:t>Alignment is far faster because it takes advantage of the reference genome</a:t>
            </a:r>
          </a:p>
          <a:p>
            <a:pPr lvl="1"/>
            <a:endParaRPr lang="en-US" dirty="0"/>
          </a:p>
          <a:p>
            <a:r>
              <a:rPr lang="en-US" dirty="0"/>
              <a:t>Sequencing technologies</a:t>
            </a:r>
          </a:p>
          <a:p>
            <a:pPr lvl="1"/>
            <a:r>
              <a:rPr lang="en-US" dirty="0"/>
              <a:t>Trend is towards cheaper and longer read technologies!</a:t>
            </a:r>
          </a:p>
          <a:p>
            <a:pPr lvl="1"/>
            <a:r>
              <a:rPr lang="en-US" dirty="0"/>
              <a:t>Illumina makes the cheapest sequencing</a:t>
            </a:r>
          </a:p>
          <a:p>
            <a:pPr lvl="1"/>
            <a:r>
              <a:rPr lang="en-US" dirty="0" err="1"/>
              <a:t>PacBio</a:t>
            </a:r>
            <a:r>
              <a:rPr lang="en-US" dirty="0"/>
              <a:t> (currently) makes the longest reads</a:t>
            </a:r>
          </a:p>
        </p:txBody>
      </p:sp>
    </p:spTree>
    <p:extLst>
      <p:ext uri="{BB962C8B-B14F-4D97-AF65-F5344CB8AC3E}">
        <p14:creationId xmlns="" xmlns:p14="http://schemas.microsoft.com/office/powerpoint/2010/main" val="1969190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 points</a:t>
            </a:r>
          </a:p>
        </p:txBody>
      </p:sp>
      <p:sp>
        <p:nvSpPr>
          <p:cNvPr id="3" name="Content Placeholder 2"/>
          <p:cNvSpPr>
            <a:spLocks noGrp="1"/>
          </p:cNvSpPr>
          <p:nvPr>
            <p:ph idx="1"/>
          </p:nvPr>
        </p:nvSpPr>
        <p:spPr/>
        <p:txBody>
          <a:bodyPr/>
          <a:lstStyle/>
          <a:p>
            <a:r>
              <a:rPr lang="en-US" dirty="0"/>
              <a:t>Scaffolding ties together </a:t>
            </a:r>
            <a:r>
              <a:rPr lang="en-US" dirty="0" err="1"/>
              <a:t>contigs</a:t>
            </a:r>
            <a:endParaRPr lang="en-US" dirty="0"/>
          </a:p>
          <a:p>
            <a:pPr lvl="1"/>
            <a:r>
              <a:rPr lang="en-US" dirty="0"/>
              <a:t>Relies on long-distance associations of </a:t>
            </a:r>
            <a:r>
              <a:rPr lang="en-US" dirty="0" err="1"/>
              <a:t>contigs</a:t>
            </a:r>
            <a:r>
              <a:rPr lang="en-US" dirty="0"/>
              <a:t> to order them into a map</a:t>
            </a:r>
          </a:p>
          <a:p>
            <a:pPr lvl="1"/>
            <a:r>
              <a:rPr lang="en-US" dirty="0"/>
              <a:t>Different types of technologies are suitable here</a:t>
            </a:r>
          </a:p>
          <a:p>
            <a:pPr lvl="1"/>
            <a:r>
              <a:rPr lang="en-US" dirty="0"/>
              <a:t>Optical maps use visual DNA cues to tie together the </a:t>
            </a:r>
            <a:r>
              <a:rPr lang="en-US" dirty="0" err="1"/>
              <a:t>contigs</a:t>
            </a:r>
            <a:endParaRPr lang="en-US" dirty="0"/>
          </a:p>
        </p:txBody>
      </p:sp>
    </p:spTree>
    <p:extLst>
      <p:ext uri="{BB962C8B-B14F-4D97-AF65-F5344CB8AC3E}">
        <p14:creationId xmlns="" xmlns:p14="http://schemas.microsoft.com/office/powerpoint/2010/main" val="44507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retention of knowledge</a:t>
            </a:r>
          </a:p>
        </p:txBody>
      </p:sp>
      <p:sp>
        <p:nvSpPr>
          <p:cNvPr id="3" name="Content Placeholder 2"/>
          <p:cNvSpPr>
            <a:spLocks noGrp="1"/>
          </p:cNvSpPr>
          <p:nvPr>
            <p:ph idx="1"/>
          </p:nvPr>
        </p:nvSpPr>
        <p:spPr/>
        <p:txBody>
          <a:bodyPr/>
          <a:lstStyle/>
          <a:p>
            <a:pPr marL="514350" indent="-514350">
              <a:buFont typeface="+mj-lt"/>
              <a:buAutoNum type="arabicPeriod"/>
            </a:pPr>
            <a:r>
              <a:rPr lang="en-US" dirty="0"/>
              <a:t>Describe how you would identify common repetitive elements from the data used in a seed-extend alignment algorithm. Would you accomplish this differently if you were using a seed-extend assembly algorithm?</a:t>
            </a:r>
          </a:p>
          <a:p>
            <a:pPr marL="514350" indent="-514350">
              <a:buFont typeface="+mj-lt"/>
              <a:buAutoNum type="arabicPeriod"/>
            </a:pPr>
            <a:endParaRPr lang="en-US" dirty="0"/>
          </a:p>
          <a:p>
            <a:pPr marL="514350" indent="-514350">
              <a:buFont typeface="+mj-lt"/>
              <a:buAutoNum type="arabicPeriod"/>
            </a:pPr>
            <a:r>
              <a:rPr lang="en-US" dirty="0"/>
              <a:t>Reference genomes are extremely useful, but the data must be representative of the population. Can you ever truly finish a reference genome and make it perfectly representative? Why or how?</a:t>
            </a:r>
          </a:p>
        </p:txBody>
      </p:sp>
    </p:spTree>
    <p:extLst>
      <p:ext uri="{BB962C8B-B14F-4D97-AF65-F5344CB8AC3E}">
        <p14:creationId xmlns="" xmlns:p14="http://schemas.microsoft.com/office/powerpoint/2010/main" val="3225880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Myers et al. 2000. Drosophila genome</a:t>
            </a:r>
          </a:p>
        </p:txBody>
      </p:sp>
      <p:sp>
        <p:nvSpPr>
          <p:cNvPr id="3" name="Content Placeholder 2"/>
          <p:cNvSpPr>
            <a:spLocks noGrp="1"/>
          </p:cNvSpPr>
          <p:nvPr>
            <p:ph idx="1"/>
          </p:nvPr>
        </p:nvSpPr>
        <p:spPr>
          <a:xfrm>
            <a:off x="4279900" y="1825625"/>
            <a:ext cx="4235450" cy="4351338"/>
          </a:xfrm>
        </p:spPr>
        <p:txBody>
          <a:bodyPr>
            <a:normAutofit/>
          </a:bodyPr>
          <a:lstStyle/>
          <a:p>
            <a:r>
              <a:rPr lang="en-US" dirty="0"/>
              <a:t>First demonstration of the Celera assembler</a:t>
            </a:r>
          </a:p>
          <a:p>
            <a:endParaRPr lang="en-US" dirty="0"/>
          </a:p>
          <a:p>
            <a:r>
              <a:rPr lang="en-US" dirty="0"/>
              <a:t>Actively removed matches with repetitive elements</a:t>
            </a:r>
          </a:p>
          <a:p>
            <a:endParaRPr lang="en-US" dirty="0"/>
          </a:p>
          <a:p>
            <a:r>
              <a:rPr lang="en-US" dirty="0"/>
              <a:t>Utilized seed-extend algorithms to screen data and create </a:t>
            </a:r>
            <a:r>
              <a:rPr lang="en-US" dirty="0" err="1"/>
              <a:t>unitigs</a:t>
            </a:r>
            <a:endParaRPr lang="en-US" dirty="0"/>
          </a:p>
        </p:txBody>
      </p:sp>
      <p:pic>
        <p:nvPicPr>
          <p:cNvPr id="1026" name="Picture 2" descr="https://d2ufo47lrtsv5s.cloudfront.net/content/sci/287/5461/2196/F1.large.jpg?width=800&amp;height=600&amp;carousel=1"/>
          <p:cNvPicPr>
            <a:picLocks noChangeAspect="1" noChangeArrowheads="1"/>
          </p:cNvPicPr>
          <p:nvPr/>
        </p:nvPicPr>
        <p:blipFill>
          <a:blip r:embed="rId2" cstate="print"/>
          <a:srcRect/>
          <a:stretch>
            <a:fillRect/>
          </a:stretch>
        </p:blipFill>
        <p:spPr bwMode="auto">
          <a:xfrm>
            <a:off x="333375" y="1663700"/>
            <a:ext cx="3757791" cy="50419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Seed-extend: reduce computational complexity</a:t>
            </a:r>
          </a:p>
        </p:txBody>
      </p:sp>
      <p:sp>
        <p:nvSpPr>
          <p:cNvPr id="3" name="Content Placeholder 2"/>
          <p:cNvSpPr>
            <a:spLocks noGrp="1"/>
          </p:cNvSpPr>
          <p:nvPr>
            <p:ph idx="1"/>
          </p:nvPr>
        </p:nvSpPr>
        <p:spPr>
          <a:xfrm>
            <a:off x="628650" y="1825625"/>
            <a:ext cx="3486150" cy="4351338"/>
          </a:xfrm>
        </p:spPr>
        <p:txBody>
          <a:bodyPr>
            <a:normAutofit/>
          </a:bodyPr>
          <a:lstStyle/>
          <a:p>
            <a:r>
              <a:rPr lang="en-US" dirty="0"/>
              <a:t>Reduce reads into overlapping “</a:t>
            </a:r>
            <a:r>
              <a:rPr lang="en-US" dirty="0" err="1"/>
              <a:t>K”mers</a:t>
            </a:r>
            <a:endParaRPr lang="en-US" dirty="0"/>
          </a:p>
          <a:p>
            <a:endParaRPr lang="en-US" dirty="0"/>
          </a:p>
          <a:p>
            <a:r>
              <a:rPr lang="en-US" dirty="0"/>
              <a:t>Hash the </a:t>
            </a:r>
            <a:r>
              <a:rPr lang="en-US" dirty="0" err="1"/>
              <a:t>kmers</a:t>
            </a:r>
            <a:r>
              <a:rPr lang="en-US" dirty="0"/>
              <a:t> for rapid retrieval</a:t>
            </a:r>
          </a:p>
          <a:p>
            <a:endParaRPr lang="en-US" dirty="0"/>
          </a:p>
          <a:p>
            <a:r>
              <a:rPr lang="en-US" dirty="0"/>
              <a:t>Select identical hash hits, and extend read to find best match </a:t>
            </a:r>
          </a:p>
        </p:txBody>
      </p:sp>
      <p:sp>
        <p:nvSpPr>
          <p:cNvPr id="4" name="TextBox 3"/>
          <p:cNvSpPr txBox="1"/>
          <p:nvPr/>
        </p:nvSpPr>
        <p:spPr>
          <a:xfrm>
            <a:off x="4572000" y="1866900"/>
            <a:ext cx="3952044" cy="369332"/>
          </a:xfrm>
          <a:prstGeom prst="rect">
            <a:avLst/>
          </a:prstGeom>
          <a:noFill/>
        </p:spPr>
        <p:txBody>
          <a:bodyPr wrap="none" rtlCol="0">
            <a:spAutoFit/>
          </a:bodyPr>
          <a:lstStyle/>
          <a:p>
            <a:r>
              <a:rPr lang="en-US" dirty="0"/>
              <a:t>ACGTACGTAGAGGGATAAGATAGAGAGAG</a:t>
            </a:r>
          </a:p>
        </p:txBody>
      </p:sp>
      <p:grpSp>
        <p:nvGrpSpPr>
          <p:cNvPr id="13" name="Group 14"/>
          <p:cNvGrpSpPr/>
          <p:nvPr/>
        </p:nvGrpSpPr>
        <p:grpSpPr>
          <a:xfrm>
            <a:off x="4572000" y="2095500"/>
            <a:ext cx="2994141" cy="1019572"/>
            <a:chOff x="4572000" y="2095500"/>
            <a:chExt cx="2994141" cy="1019572"/>
          </a:xfrm>
        </p:grpSpPr>
        <p:sp>
          <p:nvSpPr>
            <p:cNvPr id="5" name="TextBox 4"/>
            <p:cNvSpPr txBox="1"/>
            <p:nvPr/>
          </p:nvSpPr>
          <p:spPr>
            <a:xfrm>
              <a:off x="4572000" y="2095500"/>
              <a:ext cx="1301062" cy="369332"/>
            </a:xfrm>
            <a:prstGeom prst="rect">
              <a:avLst/>
            </a:prstGeom>
            <a:noFill/>
          </p:spPr>
          <p:txBody>
            <a:bodyPr wrap="none" rtlCol="0">
              <a:spAutoFit/>
            </a:bodyPr>
            <a:lstStyle/>
            <a:p>
              <a:r>
                <a:rPr lang="en-US" dirty="0">
                  <a:solidFill>
                    <a:srgbClr val="FF0000"/>
                  </a:solidFill>
                </a:rPr>
                <a:t>ACGTACGTA</a:t>
              </a:r>
            </a:p>
          </p:txBody>
        </p:sp>
        <p:sp>
          <p:nvSpPr>
            <p:cNvPr id="6" name="TextBox 5"/>
            <p:cNvSpPr txBox="1"/>
            <p:nvPr/>
          </p:nvSpPr>
          <p:spPr>
            <a:xfrm>
              <a:off x="4699000" y="2306320"/>
              <a:ext cx="1313886" cy="369332"/>
            </a:xfrm>
            <a:prstGeom prst="rect">
              <a:avLst/>
            </a:prstGeom>
            <a:noFill/>
          </p:spPr>
          <p:txBody>
            <a:bodyPr wrap="none" rtlCol="0">
              <a:spAutoFit/>
            </a:bodyPr>
            <a:lstStyle/>
            <a:p>
              <a:r>
                <a:rPr lang="en-US" dirty="0">
                  <a:solidFill>
                    <a:srgbClr val="FF0000"/>
                  </a:solidFill>
                </a:rPr>
                <a:t>CGTACGTAG</a:t>
              </a:r>
            </a:p>
          </p:txBody>
        </p:sp>
        <p:sp>
          <p:nvSpPr>
            <p:cNvPr id="7" name="TextBox 6"/>
            <p:cNvSpPr txBox="1"/>
            <p:nvPr/>
          </p:nvSpPr>
          <p:spPr>
            <a:xfrm>
              <a:off x="4820920" y="2524760"/>
              <a:ext cx="1325556" cy="369332"/>
            </a:xfrm>
            <a:prstGeom prst="rect">
              <a:avLst/>
            </a:prstGeom>
            <a:noFill/>
          </p:spPr>
          <p:txBody>
            <a:bodyPr wrap="none" rtlCol="0">
              <a:spAutoFit/>
            </a:bodyPr>
            <a:lstStyle/>
            <a:p>
              <a:r>
                <a:rPr lang="en-US" dirty="0">
                  <a:solidFill>
                    <a:srgbClr val="FF0000"/>
                  </a:solidFill>
                </a:rPr>
                <a:t>GTACGTAGA</a:t>
              </a:r>
            </a:p>
          </p:txBody>
        </p:sp>
        <p:sp>
          <p:nvSpPr>
            <p:cNvPr id="8" name="TextBox 7"/>
            <p:cNvSpPr txBox="1"/>
            <p:nvPr/>
          </p:nvSpPr>
          <p:spPr>
            <a:xfrm>
              <a:off x="4973320" y="2745740"/>
              <a:ext cx="1325043" cy="369332"/>
            </a:xfrm>
            <a:prstGeom prst="rect">
              <a:avLst/>
            </a:prstGeom>
            <a:noFill/>
          </p:spPr>
          <p:txBody>
            <a:bodyPr wrap="none" rtlCol="0">
              <a:spAutoFit/>
            </a:bodyPr>
            <a:lstStyle/>
            <a:p>
              <a:r>
                <a:rPr lang="en-US" dirty="0">
                  <a:solidFill>
                    <a:srgbClr val="FF0000"/>
                  </a:solidFill>
                </a:rPr>
                <a:t>TACGTAGAG</a:t>
              </a:r>
            </a:p>
          </p:txBody>
        </p:sp>
        <p:sp>
          <p:nvSpPr>
            <p:cNvPr id="9" name="TextBox 8"/>
            <p:cNvSpPr txBox="1"/>
            <p:nvPr/>
          </p:nvSpPr>
          <p:spPr>
            <a:xfrm>
              <a:off x="5829300" y="2095500"/>
              <a:ext cx="1373196" cy="369332"/>
            </a:xfrm>
            <a:prstGeom prst="rect">
              <a:avLst/>
            </a:prstGeom>
            <a:noFill/>
          </p:spPr>
          <p:txBody>
            <a:bodyPr wrap="none" rtlCol="0">
              <a:spAutoFit/>
            </a:bodyPr>
            <a:lstStyle/>
            <a:p>
              <a:r>
                <a:rPr lang="en-US" dirty="0">
                  <a:solidFill>
                    <a:srgbClr val="FF0000"/>
                  </a:solidFill>
                </a:rPr>
                <a:t>AGGGATAAG</a:t>
              </a:r>
            </a:p>
          </p:txBody>
        </p:sp>
        <p:sp>
          <p:nvSpPr>
            <p:cNvPr id="10" name="TextBox 9"/>
            <p:cNvSpPr txBox="1"/>
            <p:nvPr/>
          </p:nvSpPr>
          <p:spPr>
            <a:xfrm>
              <a:off x="5969000" y="2306320"/>
              <a:ext cx="1374864" cy="369332"/>
            </a:xfrm>
            <a:prstGeom prst="rect">
              <a:avLst/>
            </a:prstGeom>
            <a:noFill/>
          </p:spPr>
          <p:txBody>
            <a:bodyPr wrap="none" rtlCol="0">
              <a:spAutoFit/>
            </a:bodyPr>
            <a:lstStyle/>
            <a:p>
              <a:r>
                <a:rPr lang="en-US" dirty="0">
                  <a:solidFill>
                    <a:srgbClr val="FF0000"/>
                  </a:solidFill>
                </a:rPr>
                <a:t>GGGATAAGA</a:t>
              </a:r>
            </a:p>
          </p:txBody>
        </p:sp>
        <p:sp>
          <p:nvSpPr>
            <p:cNvPr id="11" name="TextBox 10"/>
            <p:cNvSpPr txBox="1"/>
            <p:nvPr/>
          </p:nvSpPr>
          <p:spPr>
            <a:xfrm>
              <a:off x="6116320" y="2524760"/>
              <a:ext cx="1323183" cy="369332"/>
            </a:xfrm>
            <a:prstGeom prst="rect">
              <a:avLst/>
            </a:prstGeom>
            <a:noFill/>
          </p:spPr>
          <p:txBody>
            <a:bodyPr wrap="none" rtlCol="0">
              <a:spAutoFit/>
            </a:bodyPr>
            <a:lstStyle/>
            <a:p>
              <a:r>
                <a:rPr lang="en-US" dirty="0">
                  <a:solidFill>
                    <a:srgbClr val="FF0000"/>
                  </a:solidFill>
                </a:rPr>
                <a:t>GGATAAGAT</a:t>
              </a:r>
            </a:p>
          </p:txBody>
        </p:sp>
        <p:sp>
          <p:nvSpPr>
            <p:cNvPr id="12" name="TextBox 11"/>
            <p:cNvSpPr txBox="1"/>
            <p:nvPr/>
          </p:nvSpPr>
          <p:spPr>
            <a:xfrm>
              <a:off x="6273800" y="2745740"/>
              <a:ext cx="1292341" cy="369332"/>
            </a:xfrm>
            <a:prstGeom prst="rect">
              <a:avLst/>
            </a:prstGeom>
            <a:noFill/>
          </p:spPr>
          <p:txBody>
            <a:bodyPr wrap="none" rtlCol="0">
              <a:spAutoFit/>
            </a:bodyPr>
            <a:lstStyle/>
            <a:p>
              <a:r>
                <a:rPr lang="en-US" dirty="0">
                  <a:solidFill>
                    <a:srgbClr val="FF0000"/>
                  </a:solidFill>
                </a:rPr>
                <a:t>GATAAGATA</a:t>
              </a:r>
            </a:p>
          </p:txBody>
        </p:sp>
      </p:grpSp>
      <p:sp>
        <p:nvSpPr>
          <p:cNvPr id="14" name="TextBox 13"/>
          <p:cNvSpPr txBox="1"/>
          <p:nvPr/>
        </p:nvSpPr>
        <p:spPr>
          <a:xfrm>
            <a:off x="4200525" y="3457575"/>
            <a:ext cx="4739695" cy="646331"/>
          </a:xfrm>
          <a:prstGeom prst="rect">
            <a:avLst/>
          </a:prstGeom>
          <a:noFill/>
        </p:spPr>
        <p:txBody>
          <a:bodyPr wrap="none" rtlCol="0">
            <a:spAutoFit/>
          </a:bodyPr>
          <a:lstStyle/>
          <a:p>
            <a:r>
              <a:rPr lang="en-US" dirty="0"/>
              <a:t>for </a:t>
            </a:r>
            <a:r>
              <a:rPr lang="en-US" dirty="0" err="1"/>
              <a:t>i</a:t>
            </a:r>
            <a:r>
              <a:rPr lang="en-US" dirty="0"/>
              <a:t> in </a:t>
            </a:r>
            <a:r>
              <a:rPr lang="en-US" dirty="0" err="1"/>
              <a:t>kmer_string</a:t>
            </a:r>
            <a:r>
              <a:rPr lang="en-US" dirty="0"/>
              <a:t>:</a:t>
            </a:r>
          </a:p>
          <a:p>
            <a:r>
              <a:rPr lang="en-US" dirty="0"/>
              <a:t>	Hash long = (long &lt;&lt; 5) + hash + </a:t>
            </a:r>
            <a:r>
              <a:rPr lang="en-US" dirty="0" err="1"/>
              <a:t>int_value</a:t>
            </a:r>
            <a:r>
              <a:rPr lang="en-US" dirty="0"/>
              <a:t>(</a:t>
            </a:r>
            <a:r>
              <a:rPr lang="en-US" dirty="0" err="1"/>
              <a:t>i</a:t>
            </a:r>
            <a:r>
              <a:rPr lang="en-US" dirty="0"/>
              <a:t>)</a:t>
            </a:r>
          </a:p>
        </p:txBody>
      </p:sp>
      <p:grpSp>
        <p:nvGrpSpPr>
          <p:cNvPr id="15" name="Group 31"/>
          <p:cNvGrpSpPr/>
          <p:nvPr/>
        </p:nvGrpSpPr>
        <p:grpSpPr>
          <a:xfrm>
            <a:off x="4343400" y="4267200"/>
            <a:ext cx="3719031" cy="1931432"/>
            <a:chOff x="4343400" y="4267200"/>
            <a:chExt cx="3719031" cy="1931432"/>
          </a:xfrm>
        </p:grpSpPr>
        <p:sp>
          <p:nvSpPr>
            <p:cNvPr id="16" name="TextBox 15"/>
            <p:cNvSpPr txBox="1"/>
            <p:nvPr/>
          </p:nvSpPr>
          <p:spPr>
            <a:xfrm>
              <a:off x="5373370" y="5022215"/>
              <a:ext cx="1325043" cy="369332"/>
            </a:xfrm>
            <a:prstGeom prst="rect">
              <a:avLst/>
            </a:prstGeom>
            <a:noFill/>
            <a:ln>
              <a:solidFill>
                <a:schemeClr val="tx1"/>
              </a:solidFill>
            </a:ln>
          </p:spPr>
          <p:txBody>
            <a:bodyPr wrap="none" rtlCol="0">
              <a:spAutoFit/>
            </a:bodyPr>
            <a:lstStyle/>
            <a:p>
              <a:r>
                <a:rPr lang="en-US" dirty="0">
                  <a:solidFill>
                    <a:srgbClr val="FF0000"/>
                  </a:solidFill>
                </a:rPr>
                <a:t>TACGTAGAG</a:t>
              </a:r>
            </a:p>
          </p:txBody>
        </p:sp>
        <p:cxnSp>
          <p:nvCxnSpPr>
            <p:cNvPr id="18" name="Straight Connector 17"/>
            <p:cNvCxnSpPr/>
            <p:nvPr/>
          </p:nvCxnSpPr>
          <p:spPr>
            <a:xfrm flipH="1" flipV="1">
              <a:off x="4991100" y="4648200"/>
              <a:ext cx="400050" cy="361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10150" y="5410200"/>
              <a:ext cx="542925" cy="428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3"/>
            </p:cNvCxnSpPr>
            <p:nvPr/>
          </p:nvCxnSpPr>
          <p:spPr>
            <a:xfrm>
              <a:off x="6698413" y="5206881"/>
              <a:ext cx="540587" cy="2033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43400" y="4267200"/>
              <a:ext cx="823431" cy="369332"/>
            </a:xfrm>
            <a:prstGeom prst="rect">
              <a:avLst/>
            </a:prstGeom>
            <a:noFill/>
            <a:ln>
              <a:solidFill>
                <a:schemeClr val="tx1"/>
              </a:solidFill>
            </a:ln>
          </p:spPr>
          <p:txBody>
            <a:bodyPr wrap="none" rtlCol="0">
              <a:spAutoFit/>
            </a:bodyPr>
            <a:lstStyle/>
            <a:p>
              <a:r>
                <a:rPr lang="en-US" dirty="0"/>
                <a:t>Read 1</a:t>
              </a:r>
            </a:p>
          </p:txBody>
        </p:sp>
        <p:sp>
          <p:nvSpPr>
            <p:cNvPr id="26" name="TextBox 25"/>
            <p:cNvSpPr txBox="1"/>
            <p:nvPr/>
          </p:nvSpPr>
          <p:spPr>
            <a:xfrm>
              <a:off x="4524375" y="5829300"/>
              <a:ext cx="823431" cy="369332"/>
            </a:xfrm>
            <a:prstGeom prst="rect">
              <a:avLst/>
            </a:prstGeom>
            <a:noFill/>
            <a:ln>
              <a:solidFill>
                <a:schemeClr val="tx1"/>
              </a:solidFill>
            </a:ln>
          </p:spPr>
          <p:txBody>
            <a:bodyPr wrap="none" rtlCol="0">
              <a:spAutoFit/>
            </a:bodyPr>
            <a:lstStyle/>
            <a:p>
              <a:r>
                <a:rPr lang="en-US" dirty="0"/>
                <a:t>Read 2</a:t>
              </a:r>
            </a:p>
          </p:txBody>
        </p:sp>
        <p:sp>
          <p:nvSpPr>
            <p:cNvPr id="27" name="TextBox 26"/>
            <p:cNvSpPr txBox="1"/>
            <p:nvPr/>
          </p:nvSpPr>
          <p:spPr>
            <a:xfrm>
              <a:off x="7239000" y="5381625"/>
              <a:ext cx="823431" cy="369332"/>
            </a:xfrm>
            <a:prstGeom prst="rect">
              <a:avLst/>
            </a:prstGeom>
            <a:noFill/>
            <a:ln>
              <a:solidFill>
                <a:schemeClr val="tx1"/>
              </a:solidFill>
            </a:ln>
          </p:spPr>
          <p:txBody>
            <a:bodyPr wrap="none" rtlCol="0">
              <a:spAutoFit/>
            </a:bodyPr>
            <a:lstStyle/>
            <a:p>
              <a:r>
                <a:rPr lang="en-US" dirty="0"/>
                <a:t>Read 3</a:t>
              </a:r>
            </a:p>
          </p:txBody>
        </p:sp>
      </p:grpSp>
      <p:sp>
        <p:nvSpPr>
          <p:cNvPr id="29" name="TextBox 28"/>
          <p:cNvSpPr txBox="1"/>
          <p:nvPr/>
        </p:nvSpPr>
        <p:spPr>
          <a:xfrm>
            <a:off x="5114925" y="4267200"/>
            <a:ext cx="886653" cy="369332"/>
          </a:xfrm>
          <a:prstGeom prst="rect">
            <a:avLst/>
          </a:prstGeom>
          <a:noFill/>
        </p:spPr>
        <p:txBody>
          <a:bodyPr wrap="none" rtlCol="0">
            <a:spAutoFit/>
          </a:bodyPr>
          <a:lstStyle/>
          <a:p>
            <a:r>
              <a:rPr lang="en-US" dirty="0"/>
              <a:t>CTACTA</a:t>
            </a:r>
          </a:p>
        </p:txBody>
      </p:sp>
      <p:sp>
        <p:nvSpPr>
          <p:cNvPr id="30" name="TextBox 29"/>
          <p:cNvSpPr txBox="1"/>
          <p:nvPr/>
        </p:nvSpPr>
        <p:spPr>
          <a:xfrm>
            <a:off x="5334000" y="5829300"/>
            <a:ext cx="736805" cy="369332"/>
          </a:xfrm>
          <a:prstGeom prst="rect">
            <a:avLst/>
          </a:prstGeom>
          <a:noFill/>
        </p:spPr>
        <p:txBody>
          <a:bodyPr wrap="none" rtlCol="0">
            <a:spAutoFit/>
          </a:bodyPr>
          <a:lstStyle/>
          <a:p>
            <a:r>
              <a:rPr lang="en-US" dirty="0"/>
              <a:t>TTTAT</a:t>
            </a:r>
          </a:p>
        </p:txBody>
      </p:sp>
      <p:sp>
        <p:nvSpPr>
          <p:cNvPr id="31" name="TextBox 30"/>
          <p:cNvSpPr txBox="1"/>
          <p:nvPr/>
        </p:nvSpPr>
        <p:spPr>
          <a:xfrm>
            <a:off x="8048059" y="5372100"/>
            <a:ext cx="1095941" cy="369332"/>
          </a:xfrm>
          <a:prstGeom prst="rect">
            <a:avLst/>
          </a:prstGeom>
          <a:noFill/>
        </p:spPr>
        <p:txBody>
          <a:bodyPr wrap="none" rtlCol="0">
            <a:spAutoFit/>
          </a:bodyPr>
          <a:lstStyle/>
          <a:p>
            <a:r>
              <a:rPr lang="en-US" dirty="0">
                <a:solidFill>
                  <a:srgbClr val="FF0000"/>
                </a:solidFill>
              </a:rPr>
              <a:t>GGATAAG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definition of alignment and its benefits</a:t>
            </a:r>
          </a:p>
        </p:txBody>
      </p:sp>
      <p:sp>
        <p:nvSpPr>
          <p:cNvPr id="5" name="Content Placeholder 4"/>
          <p:cNvSpPr>
            <a:spLocks noGrp="1"/>
          </p:cNvSpPr>
          <p:nvPr>
            <p:ph sz="quarter" idx="1"/>
          </p:nvPr>
        </p:nvSpPr>
        <p:spPr/>
        <p:txBody>
          <a:bodyPr>
            <a:normAutofit lnSpcReduction="10000"/>
          </a:bodyPr>
          <a:lstStyle/>
          <a:p>
            <a:r>
              <a:rPr lang="en-US" dirty="0"/>
              <a:t>Alignment is a type of algorithm that returns the (probable) position of reads on a reference genome.</a:t>
            </a:r>
            <a:br>
              <a:rPr lang="en-US" dirty="0"/>
            </a:br>
            <a:endParaRPr lang="en-US" dirty="0"/>
          </a:p>
          <a:p>
            <a:r>
              <a:rPr lang="en-US" dirty="0"/>
              <a:t>Benefits</a:t>
            </a:r>
          </a:p>
          <a:p>
            <a:pPr lvl="1"/>
            <a:r>
              <a:rPr lang="en-US" dirty="0"/>
              <a:t>Faster than de-novo assembly</a:t>
            </a:r>
          </a:p>
          <a:p>
            <a:pPr lvl="1"/>
            <a:r>
              <a:rPr lang="en-US" dirty="0"/>
              <a:t>Easy to reference between samples</a:t>
            </a:r>
            <a:br>
              <a:rPr lang="en-US" dirty="0"/>
            </a:br>
            <a:endParaRPr lang="en-US" dirty="0"/>
          </a:p>
          <a:p>
            <a:r>
              <a:rPr lang="en-US" dirty="0"/>
              <a:t>Disadvantages</a:t>
            </a:r>
          </a:p>
          <a:p>
            <a:pPr lvl="1"/>
            <a:r>
              <a:rPr lang="en-US" dirty="0"/>
              <a:t>Does not easily give information on Insertions</a:t>
            </a:r>
          </a:p>
          <a:p>
            <a:pPr lvl="1"/>
            <a:r>
              <a:rPr lang="en-US" dirty="0"/>
              <a:t>Relies heavily on the reference assembly quality</a:t>
            </a:r>
          </a:p>
        </p:txBody>
      </p:sp>
    </p:spTree>
    <p:extLst>
      <p:ext uri="{BB962C8B-B14F-4D97-AF65-F5344CB8AC3E}">
        <p14:creationId xmlns="" xmlns:p14="http://schemas.microsoft.com/office/powerpoint/2010/main" val="214870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Alignment is NOT Assembly!!!</a:t>
            </a:r>
          </a:p>
        </p:txBody>
      </p:sp>
      <p:graphicFrame>
        <p:nvGraphicFramePr>
          <p:cNvPr id="6" name="Content Placeholder 5"/>
          <p:cNvGraphicFramePr>
            <a:graphicFrameLocks noGrp="1"/>
          </p:cNvGraphicFramePr>
          <p:nvPr>
            <p:ph sz="quarter" idx="1"/>
          </p:nvPr>
        </p:nvGraphicFramePr>
        <p:xfrm>
          <a:off x="457200" y="1219200"/>
          <a:ext cx="8229600" cy="4950228"/>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505691">
                <a:tc>
                  <a:txBody>
                    <a:bodyPr/>
                    <a:lstStyle/>
                    <a:p>
                      <a:pPr algn="ctr"/>
                      <a:r>
                        <a:rPr lang="en-US" sz="3200" dirty="0"/>
                        <a:t>Alignment</a:t>
                      </a:r>
                    </a:p>
                  </a:txBody>
                  <a:tcPr/>
                </a:tc>
                <a:tc>
                  <a:txBody>
                    <a:bodyPr/>
                    <a:lstStyle/>
                    <a:p>
                      <a:pPr algn="ctr"/>
                      <a:r>
                        <a:rPr lang="en-US" sz="3200" dirty="0"/>
                        <a:t>Assembly</a:t>
                      </a:r>
                    </a:p>
                  </a:txBody>
                  <a:tcPr/>
                </a:tc>
                <a:extLst>
                  <a:ext uri="{0D108BD9-81ED-4DB2-BD59-A6C34878D82A}">
                    <a16:rowId xmlns="" xmlns:a16="http://schemas.microsoft.com/office/drawing/2014/main" val="10000"/>
                  </a:ext>
                </a:extLst>
              </a:tr>
              <a:tr h="1246909">
                <a:tc>
                  <a:txBody>
                    <a:bodyPr/>
                    <a:lstStyle/>
                    <a:p>
                      <a:r>
                        <a:rPr lang="en-US" sz="2000" dirty="0"/>
                        <a:t>Requires Reference Genome</a:t>
                      </a:r>
                    </a:p>
                  </a:txBody>
                  <a:tcPr/>
                </a:tc>
                <a:tc>
                  <a:txBody>
                    <a:bodyPr/>
                    <a:lstStyle/>
                    <a:p>
                      <a:r>
                        <a:rPr lang="en-US" sz="2000" dirty="0"/>
                        <a:t>May</a:t>
                      </a:r>
                      <a:r>
                        <a:rPr lang="en-US" sz="2000" baseline="0" dirty="0"/>
                        <a:t> not need a reference assembly (“de novo”) or may be able to use one (“guided”)</a:t>
                      </a:r>
                      <a:endParaRPr lang="en-US" sz="2000" dirty="0"/>
                    </a:p>
                  </a:txBody>
                  <a:tcPr/>
                </a:tc>
                <a:extLst>
                  <a:ext uri="{0D108BD9-81ED-4DB2-BD59-A6C34878D82A}">
                    <a16:rowId xmlns="" xmlns:a16="http://schemas.microsoft.com/office/drawing/2014/main" val="10001"/>
                  </a:ext>
                </a:extLst>
              </a:tr>
              <a:tr h="872836">
                <a:tc>
                  <a:txBody>
                    <a:bodyPr/>
                    <a:lstStyle/>
                    <a:p>
                      <a:r>
                        <a:rPr lang="en-US" sz="2000" dirty="0"/>
                        <a:t>Returns</a:t>
                      </a:r>
                      <a:r>
                        <a:rPr lang="en-US" sz="2000" baseline="0" dirty="0"/>
                        <a:t> base pair positions of sequence fragments</a:t>
                      </a:r>
                      <a:endParaRPr lang="en-US" sz="2000" dirty="0"/>
                    </a:p>
                  </a:txBody>
                  <a:tcPr/>
                </a:tc>
                <a:tc>
                  <a:txBody>
                    <a:bodyPr/>
                    <a:lstStyle/>
                    <a:p>
                      <a:r>
                        <a:rPr lang="en-US" sz="2000" dirty="0"/>
                        <a:t>Returns</a:t>
                      </a:r>
                      <a:r>
                        <a:rPr lang="en-US" sz="2000" baseline="0" dirty="0"/>
                        <a:t> large stretches of sequence (</a:t>
                      </a:r>
                      <a:r>
                        <a:rPr lang="en-US" sz="2000" baseline="0" dirty="0" err="1"/>
                        <a:t>contigs</a:t>
                      </a:r>
                      <a:r>
                        <a:rPr lang="en-US" sz="2000" baseline="0" dirty="0"/>
                        <a:t>) from smaller reads</a:t>
                      </a:r>
                      <a:endParaRPr lang="en-US" sz="2000" dirty="0"/>
                    </a:p>
                  </a:txBody>
                  <a:tcPr/>
                </a:tc>
                <a:extLst>
                  <a:ext uri="{0D108BD9-81ED-4DB2-BD59-A6C34878D82A}">
                    <a16:rowId xmlns="" xmlns:a16="http://schemas.microsoft.com/office/drawing/2014/main" val="10002"/>
                  </a:ext>
                </a:extLst>
              </a:tr>
              <a:tr h="872836">
                <a:tc>
                  <a:txBody>
                    <a:bodyPr/>
                    <a:lstStyle/>
                    <a:p>
                      <a:r>
                        <a:rPr lang="en-US" sz="2000" dirty="0"/>
                        <a:t>Compression allows for smaller memory overhead</a:t>
                      </a:r>
                    </a:p>
                  </a:txBody>
                  <a:tcPr/>
                </a:tc>
                <a:tc>
                  <a:txBody>
                    <a:bodyPr/>
                    <a:lstStyle/>
                    <a:p>
                      <a:r>
                        <a:rPr lang="en-US" sz="2000" dirty="0"/>
                        <a:t>Requires LOTS of memory for hash tables</a:t>
                      </a:r>
                    </a:p>
                  </a:txBody>
                  <a:tcPr/>
                </a:tc>
                <a:extLst>
                  <a:ext uri="{0D108BD9-81ED-4DB2-BD59-A6C34878D82A}">
                    <a16:rowId xmlns="" xmlns:a16="http://schemas.microsoft.com/office/drawing/2014/main" val="10003"/>
                  </a:ext>
                </a:extLst>
              </a:tr>
              <a:tr h="872836">
                <a:tc>
                  <a:txBody>
                    <a:bodyPr/>
                    <a:lstStyle/>
                    <a:p>
                      <a:r>
                        <a:rPr lang="en-US" sz="2000" dirty="0"/>
                        <a:t>Certain programs can align</a:t>
                      </a:r>
                      <a:r>
                        <a:rPr lang="en-US" sz="2000" baseline="0" dirty="0"/>
                        <a:t> quickly with great </a:t>
                      </a:r>
                      <a:r>
                        <a:rPr lang="en-US" sz="2000" baseline="0" dirty="0" err="1"/>
                        <a:t>accurracy</a:t>
                      </a:r>
                      <a:endParaRPr lang="en-US" sz="2000" dirty="0"/>
                    </a:p>
                  </a:txBody>
                  <a:tcPr/>
                </a:tc>
                <a:tc>
                  <a:txBody>
                    <a:bodyPr/>
                    <a:lstStyle/>
                    <a:p>
                      <a:r>
                        <a:rPr lang="en-US" sz="2000" dirty="0"/>
                        <a:t>Requires user</a:t>
                      </a:r>
                      <a:r>
                        <a:rPr lang="en-US" sz="2000" baseline="0" dirty="0"/>
                        <a:t> input to get good results; takes a long time.</a:t>
                      </a:r>
                      <a:endParaRPr lang="en-US" sz="2000" dirty="0"/>
                    </a:p>
                  </a:txBody>
                  <a:tcPr/>
                </a:tc>
                <a:extLst>
                  <a:ext uri="{0D108BD9-81ED-4DB2-BD59-A6C34878D82A}">
                    <a16:rowId xmlns="" xmlns:a16="http://schemas.microsoft.com/office/drawing/2014/main" val="10004"/>
                  </a:ext>
                </a:extLst>
              </a:tr>
              <a:tr h="505691">
                <a:tc>
                  <a:txBody>
                    <a:bodyPr/>
                    <a:lstStyle/>
                    <a:p>
                      <a:endParaRPr lang="en-US" sz="2000"/>
                    </a:p>
                  </a:txBody>
                  <a:tcPr/>
                </a:tc>
                <a:tc>
                  <a:txBody>
                    <a:bodyPr/>
                    <a:lstStyle/>
                    <a:p>
                      <a:endParaRPr lang="en-US" sz="2000"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723849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algorithm behind Smith-Waterman-</a:t>
            </a:r>
            <a:r>
              <a:rPr lang="en-US" dirty="0" err="1"/>
              <a:t>Gotoh</a:t>
            </a:r>
            <a:r>
              <a:rPr lang="en-US" dirty="0"/>
              <a:t> alignment</a:t>
            </a:r>
          </a:p>
        </p:txBody>
      </p:sp>
      <p:pic>
        <p:nvPicPr>
          <p:cNvPr id="6" name="Content Placeholder 5" descr="smith_waterman_matrix_algorithm.PNG"/>
          <p:cNvPicPr>
            <a:picLocks noGrp="1" noChangeAspect="1"/>
          </p:cNvPicPr>
          <p:nvPr>
            <p:ph sz="quarter" idx="1"/>
          </p:nvPr>
        </p:nvPicPr>
        <p:blipFill>
          <a:blip r:embed="rId2" cstate="print"/>
          <a:stretch>
            <a:fillRect/>
          </a:stretch>
        </p:blipFill>
        <p:spPr>
          <a:xfrm>
            <a:off x="304800" y="2438400"/>
            <a:ext cx="8443028" cy="1173162"/>
          </a:xfrm>
        </p:spPr>
      </p:pic>
      <p:sp>
        <p:nvSpPr>
          <p:cNvPr id="7" name="TextBox 6"/>
          <p:cNvSpPr txBox="1"/>
          <p:nvPr/>
        </p:nvSpPr>
        <p:spPr>
          <a:xfrm>
            <a:off x="914400" y="3962400"/>
            <a:ext cx="7262244" cy="2308324"/>
          </a:xfrm>
          <a:prstGeom prst="rect">
            <a:avLst/>
          </a:prstGeom>
          <a:noFill/>
        </p:spPr>
        <p:txBody>
          <a:bodyPr wrap="none" rtlCol="0">
            <a:spAutoFit/>
          </a:bodyPr>
          <a:lstStyle/>
          <a:p>
            <a:pPr>
              <a:buFont typeface="Arial" pitchFamily="34" charset="0"/>
              <a:buChar char="•"/>
            </a:pPr>
            <a:r>
              <a:rPr lang="en-US" sz="2400" dirty="0"/>
              <a:t> a = base from sequence 1</a:t>
            </a:r>
          </a:p>
          <a:p>
            <a:pPr>
              <a:buFont typeface="Arial" pitchFamily="34" charset="0"/>
              <a:buChar char="•"/>
            </a:pPr>
            <a:r>
              <a:rPr lang="en-US" sz="2400" dirty="0"/>
              <a:t> b = base from sequence 2</a:t>
            </a:r>
          </a:p>
          <a:p>
            <a:pPr>
              <a:buFont typeface="Arial" pitchFamily="34" charset="0"/>
              <a:buChar char="•"/>
            </a:pPr>
            <a:r>
              <a:rPr lang="en-US" sz="2400" dirty="0"/>
              <a:t> m = length(a)</a:t>
            </a:r>
          </a:p>
          <a:p>
            <a:pPr>
              <a:buFont typeface="Arial" pitchFamily="34" charset="0"/>
              <a:buChar char="•"/>
            </a:pPr>
            <a:r>
              <a:rPr lang="en-US" sz="2400" dirty="0"/>
              <a:t> n = length(b)</a:t>
            </a:r>
          </a:p>
          <a:p>
            <a:pPr>
              <a:buFont typeface="Arial" pitchFamily="34" charset="0"/>
              <a:buChar char="•"/>
            </a:pPr>
            <a:r>
              <a:rPr lang="en-US" sz="2400" dirty="0"/>
              <a:t> H(</a:t>
            </a:r>
            <a:r>
              <a:rPr lang="en-US" sz="2400" dirty="0" err="1"/>
              <a:t>i,j</a:t>
            </a:r>
            <a:r>
              <a:rPr lang="en-US" sz="2400" dirty="0"/>
              <a:t>) = Max similarity score of suffix of a[1..i] and b[1..j]</a:t>
            </a:r>
          </a:p>
          <a:p>
            <a:pPr>
              <a:buFont typeface="Arial" pitchFamily="34" charset="0"/>
              <a:buChar char="•"/>
            </a:pPr>
            <a:r>
              <a:rPr lang="en-US" sz="2400" dirty="0"/>
              <a:t> w(c, d) = penalty from the gap scoring scheme</a:t>
            </a:r>
          </a:p>
        </p:txBody>
      </p:sp>
      <p:sp>
        <p:nvSpPr>
          <p:cNvPr id="8" name="TextBox 7"/>
          <p:cNvSpPr txBox="1"/>
          <p:nvPr/>
        </p:nvSpPr>
        <p:spPr>
          <a:xfrm>
            <a:off x="152400" y="2057400"/>
            <a:ext cx="1267014" cy="461665"/>
          </a:xfrm>
          <a:prstGeom prst="rect">
            <a:avLst/>
          </a:prstGeom>
          <a:noFill/>
        </p:spPr>
        <p:txBody>
          <a:bodyPr wrap="none" rtlCol="0">
            <a:spAutoFit/>
          </a:bodyPr>
          <a:lstStyle/>
          <a:p>
            <a:r>
              <a:rPr lang="en-US" sz="2400" dirty="0"/>
              <a:t>Matrix H</a:t>
            </a:r>
          </a:p>
        </p:txBody>
      </p:sp>
    </p:spTree>
    <p:extLst>
      <p:ext uri="{BB962C8B-B14F-4D97-AF65-F5344CB8AC3E}">
        <p14:creationId xmlns="" xmlns:p14="http://schemas.microsoft.com/office/powerpoint/2010/main" val="1025237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Alignment Matrix</a:t>
            </a:r>
          </a:p>
        </p:txBody>
      </p:sp>
      <p:pic>
        <p:nvPicPr>
          <p:cNvPr id="4" name="Content Placeholder 3" descr="smith_waterman_matrix.PNG"/>
          <p:cNvPicPr>
            <a:picLocks noGrp="1" noChangeAspect="1"/>
          </p:cNvPicPr>
          <p:nvPr>
            <p:ph sz="quarter" idx="1"/>
          </p:nvPr>
        </p:nvPicPr>
        <p:blipFill>
          <a:blip r:embed="rId2" cstate="print"/>
          <a:srcRect l="4901"/>
          <a:stretch>
            <a:fillRect/>
          </a:stretch>
        </p:blipFill>
        <p:spPr>
          <a:xfrm>
            <a:off x="1981200" y="1371600"/>
            <a:ext cx="6858000" cy="4191585"/>
          </a:xfrm>
        </p:spPr>
      </p:pic>
      <p:sp>
        <p:nvSpPr>
          <p:cNvPr id="13" name="TextBox 12"/>
          <p:cNvSpPr txBox="1"/>
          <p:nvPr/>
        </p:nvSpPr>
        <p:spPr>
          <a:xfrm>
            <a:off x="2414084" y="5715000"/>
            <a:ext cx="1401346" cy="369332"/>
          </a:xfrm>
          <a:prstGeom prst="rect">
            <a:avLst/>
          </a:prstGeom>
          <a:noFill/>
        </p:spPr>
        <p:txBody>
          <a:bodyPr wrap="none" rtlCol="0">
            <a:spAutoFit/>
          </a:bodyPr>
          <a:lstStyle/>
          <a:p>
            <a:r>
              <a:rPr lang="en-US" dirty="0"/>
              <a:t>Sequence A: </a:t>
            </a:r>
          </a:p>
        </p:txBody>
      </p:sp>
      <p:sp>
        <p:nvSpPr>
          <p:cNvPr id="14" name="TextBox 13"/>
          <p:cNvSpPr txBox="1"/>
          <p:nvPr/>
        </p:nvSpPr>
        <p:spPr>
          <a:xfrm>
            <a:off x="2414084" y="6183868"/>
            <a:ext cx="1340432" cy="369332"/>
          </a:xfrm>
          <a:prstGeom prst="rect">
            <a:avLst/>
          </a:prstGeom>
          <a:noFill/>
        </p:spPr>
        <p:txBody>
          <a:bodyPr wrap="none" rtlCol="0">
            <a:spAutoFit/>
          </a:bodyPr>
          <a:lstStyle/>
          <a:p>
            <a:r>
              <a:rPr lang="en-US" dirty="0"/>
              <a:t>Sequence B:</a:t>
            </a:r>
          </a:p>
        </p:txBody>
      </p:sp>
      <p:grpSp>
        <p:nvGrpSpPr>
          <p:cNvPr id="40" name="Group 39"/>
          <p:cNvGrpSpPr/>
          <p:nvPr/>
        </p:nvGrpSpPr>
        <p:grpSpPr>
          <a:xfrm>
            <a:off x="3832053" y="2523098"/>
            <a:ext cx="914400" cy="4018434"/>
            <a:chOff x="3170569" y="2523098"/>
            <a:chExt cx="914400" cy="4018434"/>
          </a:xfrm>
        </p:grpSpPr>
        <p:sp>
          <p:nvSpPr>
            <p:cNvPr id="12" name="Up Arrow 11"/>
            <p:cNvSpPr/>
            <p:nvPr/>
          </p:nvSpPr>
          <p:spPr>
            <a:xfrm>
              <a:off x="3170569" y="2523098"/>
              <a:ext cx="914400" cy="533400"/>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710435" y="5715000"/>
              <a:ext cx="325730" cy="369332"/>
            </a:xfrm>
            <a:prstGeom prst="rect">
              <a:avLst/>
            </a:prstGeom>
            <a:noFill/>
          </p:spPr>
          <p:txBody>
            <a:bodyPr wrap="none" rtlCol="0">
              <a:spAutoFit/>
            </a:bodyPr>
            <a:lstStyle/>
            <a:p>
              <a:r>
                <a:rPr lang="en-US" dirty="0"/>
                <a:t>--</a:t>
              </a:r>
            </a:p>
          </p:txBody>
        </p:sp>
        <p:sp>
          <p:nvSpPr>
            <p:cNvPr id="25" name="TextBox 24"/>
            <p:cNvSpPr txBox="1"/>
            <p:nvPr/>
          </p:nvSpPr>
          <p:spPr>
            <a:xfrm>
              <a:off x="3710435" y="6172200"/>
              <a:ext cx="330540" cy="369332"/>
            </a:xfrm>
            <a:prstGeom prst="rect">
              <a:avLst/>
            </a:prstGeom>
            <a:noFill/>
          </p:spPr>
          <p:txBody>
            <a:bodyPr wrap="none" rtlCol="0">
              <a:spAutoFit/>
            </a:bodyPr>
            <a:lstStyle/>
            <a:p>
              <a:r>
                <a:rPr lang="en-US" dirty="0"/>
                <a:t>G</a:t>
              </a:r>
            </a:p>
          </p:txBody>
        </p:sp>
      </p:grpSp>
      <p:grpSp>
        <p:nvGrpSpPr>
          <p:cNvPr id="39" name="Group 38"/>
          <p:cNvGrpSpPr/>
          <p:nvPr/>
        </p:nvGrpSpPr>
        <p:grpSpPr>
          <a:xfrm>
            <a:off x="4555952" y="2713600"/>
            <a:ext cx="642114" cy="3827932"/>
            <a:chOff x="3894468" y="2713600"/>
            <a:chExt cx="642114" cy="3827932"/>
          </a:xfrm>
        </p:grpSpPr>
        <p:sp>
          <p:nvSpPr>
            <p:cNvPr id="11" name="Up Arrow 10"/>
            <p:cNvSpPr/>
            <p:nvPr/>
          </p:nvSpPr>
          <p:spPr>
            <a:xfrm rot="18708245">
              <a:off x="3703968" y="2904100"/>
              <a:ext cx="914400" cy="533400"/>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228484" y="5715000"/>
              <a:ext cx="308098" cy="369332"/>
            </a:xfrm>
            <a:prstGeom prst="rect">
              <a:avLst/>
            </a:prstGeom>
            <a:noFill/>
          </p:spPr>
          <p:txBody>
            <a:bodyPr wrap="none" rtlCol="0">
              <a:spAutoFit/>
            </a:bodyPr>
            <a:lstStyle/>
            <a:p>
              <a:r>
                <a:rPr lang="en-US" dirty="0"/>
                <a:t>C</a:t>
              </a:r>
            </a:p>
          </p:txBody>
        </p:sp>
        <p:sp>
          <p:nvSpPr>
            <p:cNvPr id="26" name="TextBox 25"/>
            <p:cNvSpPr txBox="1"/>
            <p:nvPr/>
          </p:nvSpPr>
          <p:spPr>
            <a:xfrm>
              <a:off x="4228484" y="6172200"/>
              <a:ext cx="308098" cy="369332"/>
            </a:xfrm>
            <a:prstGeom prst="rect">
              <a:avLst/>
            </a:prstGeom>
            <a:noFill/>
          </p:spPr>
          <p:txBody>
            <a:bodyPr wrap="none" rtlCol="0">
              <a:spAutoFit/>
            </a:bodyPr>
            <a:lstStyle/>
            <a:p>
              <a:r>
                <a:rPr lang="en-US" dirty="0"/>
                <a:t>C</a:t>
              </a:r>
            </a:p>
          </p:txBody>
        </p:sp>
      </p:grpSp>
      <p:grpSp>
        <p:nvGrpSpPr>
          <p:cNvPr id="38" name="Group 37"/>
          <p:cNvGrpSpPr/>
          <p:nvPr/>
        </p:nvGrpSpPr>
        <p:grpSpPr>
          <a:xfrm>
            <a:off x="5013152" y="3094599"/>
            <a:ext cx="694949" cy="3446933"/>
            <a:chOff x="4351668" y="3094599"/>
            <a:chExt cx="694949" cy="3446933"/>
          </a:xfrm>
        </p:grpSpPr>
        <p:sp>
          <p:nvSpPr>
            <p:cNvPr id="10" name="Up Arrow 9"/>
            <p:cNvSpPr/>
            <p:nvPr/>
          </p:nvSpPr>
          <p:spPr>
            <a:xfrm rot="18708245">
              <a:off x="4161168" y="3285099"/>
              <a:ext cx="914400" cy="533400"/>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728901" y="5715000"/>
              <a:ext cx="317716" cy="369332"/>
            </a:xfrm>
            <a:prstGeom prst="rect">
              <a:avLst/>
            </a:prstGeom>
            <a:noFill/>
          </p:spPr>
          <p:txBody>
            <a:bodyPr wrap="none" rtlCol="0">
              <a:spAutoFit/>
            </a:bodyPr>
            <a:lstStyle/>
            <a:p>
              <a:r>
                <a:rPr lang="en-US" dirty="0"/>
                <a:t>A</a:t>
              </a:r>
            </a:p>
          </p:txBody>
        </p:sp>
        <p:sp>
          <p:nvSpPr>
            <p:cNvPr id="27" name="TextBox 26"/>
            <p:cNvSpPr txBox="1"/>
            <p:nvPr/>
          </p:nvSpPr>
          <p:spPr>
            <a:xfrm>
              <a:off x="4728901" y="6172200"/>
              <a:ext cx="317716" cy="369332"/>
            </a:xfrm>
            <a:prstGeom prst="rect">
              <a:avLst/>
            </a:prstGeom>
            <a:noFill/>
          </p:spPr>
          <p:txBody>
            <a:bodyPr wrap="none" rtlCol="0">
              <a:spAutoFit/>
            </a:bodyPr>
            <a:lstStyle/>
            <a:p>
              <a:r>
                <a:rPr lang="en-US" dirty="0"/>
                <a:t>A</a:t>
              </a:r>
            </a:p>
          </p:txBody>
        </p:sp>
      </p:grpSp>
      <p:grpSp>
        <p:nvGrpSpPr>
          <p:cNvPr id="37" name="Group 36"/>
          <p:cNvGrpSpPr/>
          <p:nvPr/>
        </p:nvGrpSpPr>
        <p:grpSpPr>
          <a:xfrm>
            <a:off x="5546553" y="3475600"/>
            <a:ext cx="661965" cy="3065932"/>
            <a:chOff x="4885069" y="3475600"/>
            <a:chExt cx="661965" cy="3065932"/>
          </a:xfrm>
        </p:grpSpPr>
        <p:sp>
          <p:nvSpPr>
            <p:cNvPr id="9" name="Up Arrow 8"/>
            <p:cNvSpPr/>
            <p:nvPr/>
          </p:nvSpPr>
          <p:spPr>
            <a:xfrm rot="18708245">
              <a:off x="4694569" y="3666100"/>
              <a:ext cx="914400" cy="533400"/>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238936" y="5715000"/>
              <a:ext cx="308098" cy="369332"/>
            </a:xfrm>
            <a:prstGeom prst="rect">
              <a:avLst/>
            </a:prstGeom>
            <a:noFill/>
          </p:spPr>
          <p:txBody>
            <a:bodyPr wrap="none" rtlCol="0">
              <a:spAutoFit/>
            </a:bodyPr>
            <a:lstStyle/>
            <a:p>
              <a:r>
                <a:rPr lang="en-US" dirty="0"/>
                <a:t>C</a:t>
              </a:r>
            </a:p>
          </p:txBody>
        </p:sp>
        <p:sp>
          <p:nvSpPr>
            <p:cNvPr id="28" name="TextBox 27"/>
            <p:cNvSpPr txBox="1"/>
            <p:nvPr/>
          </p:nvSpPr>
          <p:spPr>
            <a:xfrm>
              <a:off x="5238936" y="6172200"/>
              <a:ext cx="308098" cy="369332"/>
            </a:xfrm>
            <a:prstGeom prst="rect">
              <a:avLst/>
            </a:prstGeom>
            <a:noFill/>
          </p:spPr>
          <p:txBody>
            <a:bodyPr wrap="none" rtlCol="0">
              <a:spAutoFit/>
            </a:bodyPr>
            <a:lstStyle/>
            <a:p>
              <a:r>
                <a:rPr lang="en-US" dirty="0"/>
                <a:t>C</a:t>
              </a:r>
            </a:p>
          </p:txBody>
        </p:sp>
      </p:grpSp>
      <p:grpSp>
        <p:nvGrpSpPr>
          <p:cNvPr id="36" name="Group 35"/>
          <p:cNvGrpSpPr/>
          <p:nvPr/>
        </p:nvGrpSpPr>
        <p:grpSpPr>
          <a:xfrm>
            <a:off x="6156152" y="3932799"/>
            <a:ext cx="562401" cy="2608733"/>
            <a:chOff x="5494668" y="3932799"/>
            <a:chExt cx="562401" cy="2608733"/>
          </a:xfrm>
        </p:grpSpPr>
        <p:sp>
          <p:nvSpPr>
            <p:cNvPr id="8" name="Up Arrow 7"/>
            <p:cNvSpPr/>
            <p:nvPr/>
          </p:nvSpPr>
          <p:spPr>
            <a:xfrm rot="18708245">
              <a:off x="5304168" y="4123299"/>
              <a:ext cx="914400" cy="533400"/>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739353" y="5715000"/>
              <a:ext cx="317716" cy="369332"/>
            </a:xfrm>
            <a:prstGeom prst="rect">
              <a:avLst/>
            </a:prstGeom>
            <a:noFill/>
          </p:spPr>
          <p:txBody>
            <a:bodyPr wrap="none" rtlCol="0">
              <a:spAutoFit/>
            </a:bodyPr>
            <a:lstStyle/>
            <a:p>
              <a:r>
                <a:rPr lang="en-US" dirty="0"/>
                <a:t>A</a:t>
              </a:r>
            </a:p>
          </p:txBody>
        </p:sp>
        <p:sp>
          <p:nvSpPr>
            <p:cNvPr id="29" name="TextBox 28"/>
            <p:cNvSpPr txBox="1"/>
            <p:nvPr/>
          </p:nvSpPr>
          <p:spPr>
            <a:xfrm>
              <a:off x="5739353" y="6172200"/>
              <a:ext cx="317716" cy="369332"/>
            </a:xfrm>
            <a:prstGeom prst="rect">
              <a:avLst/>
            </a:prstGeom>
            <a:noFill/>
          </p:spPr>
          <p:txBody>
            <a:bodyPr wrap="none" rtlCol="0">
              <a:spAutoFit/>
            </a:bodyPr>
            <a:lstStyle/>
            <a:p>
              <a:r>
                <a:rPr lang="en-US" dirty="0"/>
                <a:t>A</a:t>
              </a:r>
            </a:p>
          </p:txBody>
        </p:sp>
      </p:grpSp>
      <p:grpSp>
        <p:nvGrpSpPr>
          <p:cNvPr id="35" name="Group 34"/>
          <p:cNvGrpSpPr/>
          <p:nvPr/>
        </p:nvGrpSpPr>
        <p:grpSpPr>
          <a:xfrm>
            <a:off x="6689553" y="4313799"/>
            <a:ext cx="533400" cy="2227733"/>
            <a:chOff x="6028069" y="4313799"/>
            <a:chExt cx="533400" cy="2227733"/>
          </a:xfrm>
        </p:grpSpPr>
        <p:sp>
          <p:nvSpPr>
            <p:cNvPr id="7" name="Up Arrow 6"/>
            <p:cNvSpPr/>
            <p:nvPr/>
          </p:nvSpPr>
          <p:spPr>
            <a:xfrm rot="18708245">
              <a:off x="5837569" y="4504299"/>
              <a:ext cx="914400" cy="533400"/>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249388" y="5715000"/>
              <a:ext cx="308098" cy="369332"/>
            </a:xfrm>
            <a:prstGeom prst="rect">
              <a:avLst/>
            </a:prstGeom>
            <a:noFill/>
          </p:spPr>
          <p:txBody>
            <a:bodyPr wrap="none" rtlCol="0">
              <a:spAutoFit/>
            </a:bodyPr>
            <a:lstStyle/>
            <a:p>
              <a:r>
                <a:rPr lang="en-US" dirty="0"/>
                <a:t>C</a:t>
              </a:r>
            </a:p>
          </p:txBody>
        </p:sp>
        <p:sp>
          <p:nvSpPr>
            <p:cNvPr id="30" name="TextBox 29"/>
            <p:cNvSpPr txBox="1"/>
            <p:nvPr/>
          </p:nvSpPr>
          <p:spPr>
            <a:xfrm>
              <a:off x="6249388" y="6172200"/>
              <a:ext cx="308098" cy="369332"/>
            </a:xfrm>
            <a:prstGeom prst="rect">
              <a:avLst/>
            </a:prstGeom>
            <a:noFill/>
          </p:spPr>
          <p:txBody>
            <a:bodyPr wrap="none" rtlCol="0">
              <a:spAutoFit/>
            </a:bodyPr>
            <a:lstStyle/>
            <a:p>
              <a:r>
                <a:rPr lang="en-US" dirty="0"/>
                <a:t>C</a:t>
              </a:r>
            </a:p>
          </p:txBody>
        </p:sp>
      </p:grpSp>
      <p:grpSp>
        <p:nvGrpSpPr>
          <p:cNvPr id="34" name="Group 33"/>
          <p:cNvGrpSpPr/>
          <p:nvPr/>
        </p:nvGrpSpPr>
        <p:grpSpPr>
          <a:xfrm>
            <a:off x="7299154" y="4313798"/>
            <a:ext cx="533400" cy="2227734"/>
            <a:chOff x="6637670" y="4313798"/>
            <a:chExt cx="533400" cy="2227734"/>
          </a:xfrm>
        </p:grpSpPr>
        <p:sp>
          <p:nvSpPr>
            <p:cNvPr id="6" name="Up Arrow 5"/>
            <p:cNvSpPr/>
            <p:nvPr/>
          </p:nvSpPr>
          <p:spPr>
            <a:xfrm rot="16200000">
              <a:off x="6447170" y="4504298"/>
              <a:ext cx="914400" cy="533400"/>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749805" y="5715000"/>
              <a:ext cx="296876" cy="369332"/>
            </a:xfrm>
            <a:prstGeom prst="rect">
              <a:avLst/>
            </a:prstGeom>
            <a:noFill/>
          </p:spPr>
          <p:txBody>
            <a:bodyPr wrap="none" rtlCol="0">
              <a:spAutoFit/>
            </a:bodyPr>
            <a:lstStyle/>
            <a:p>
              <a:r>
                <a:rPr lang="en-US" dirty="0"/>
                <a:t>T</a:t>
              </a:r>
            </a:p>
          </p:txBody>
        </p:sp>
        <p:sp>
          <p:nvSpPr>
            <p:cNvPr id="31" name="TextBox 30"/>
            <p:cNvSpPr txBox="1"/>
            <p:nvPr/>
          </p:nvSpPr>
          <p:spPr>
            <a:xfrm>
              <a:off x="6749805" y="6172200"/>
              <a:ext cx="325730" cy="369332"/>
            </a:xfrm>
            <a:prstGeom prst="rect">
              <a:avLst/>
            </a:prstGeom>
            <a:noFill/>
          </p:spPr>
          <p:txBody>
            <a:bodyPr wrap="none" rtlCol="0">
              <a:spAutoFit/>
            </a:bodyPr>
            <a:lstStyle/>
            <a:p>
              <a:r>
                <a:rPr lang="en-US" dirty="0"/>
                <a:t>--</a:t>
              </a:r>
            </a:p>
          </p:txBody>
        </p:sp>
      </p:grpSp>
      <p:grpSp>
        <p:nvGrpSpPr>
          <p:cNvPr id="33" name="Group 32"/>
          <p:cNvGrpSpPr/>
          <p:nvPr/>
        </p:nvGrpSpPr>
        <p:grpSpPr>
          <a:xfrm>
            <a:off x="7900484" y="4694800"/>
            <a:ext cx="541668" cy="1846732"/>
            <a:chOff x="7239000" y="4694800"/>
            <a:chExt cx="541668" cy="1846732"/>
          </a:xfrm>
        </p:grpSpPr>
        <p:sp>
          <p:nvSpPr>
            <p:cNvPr id="5" name="Up Arrow 4"/>
            <p:cNvSpPr/>
            <p:nvPr/>
          </p:nvSpPr>
          <p:spPr>
            <a:xfrm rot="18708245">
              <a:off x="7056768" y="4885300"/>
              <a:ext cx="914400" cy="533400"/>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239000" y="5715000"/>
              <a:ext cx="317716" cy="369332"/>
            </a:xfrm>
            <a:prstGeom prst="rect">
              <a:avLst/>
            </a:prstGeom>
            <a:noFill/>
          </p:spPr>
          <p:txBody>
            <a:bodyPr wrap="none" rtlCol="0">
              <a:spAutoFit/>
            </a:bodyPr>
            <a:lstStyle/>
            <a:p>
              <a:r>
                <a:rPr lang="en-US" dirty="0"/>
                <a:t>A</a:t>
              </a:r>
            </a:p>
          </p:txBody>
        </p:sp>
        <p:sp>
          <p:nvSpPr>
            <p:cNvPr id="32" name="TextBox 31"/>
            <p:cNvSpPr txBox="1"/>
            <p:nvPr/>
          </p:nvSpPr>
          <p:spPr>
            <a:xfrm>
              <a:off x="7239000" y="6172200"/>
              <a:ext cx="317716" cy="369332"/>
            </a:xfrm>
            <a:prstGeom prst="rect">
              <a:avLst/>
            </a:prstGeom>
            <a:noFill/>
          </p:spPr>
          <p:txBody>
            <a:bodyPr wrap="none" rtlCol="0">
              <a:spAutoFit/>
            </a:bodyPr>
            <a:lstStyle/>
            <a:p>
              <a:r>
                <a:rPr lang="en-US" dirty="0"/>
                <a:t>A</a:t>
              </a:r>
            </a:p>
          </p:txBody>
        </p:sp>
      </p:grpSp>
      <p:grpSp>
        <p:nvGrpSpPr>
          <p:cNvPr id="42" name="Group 41"/>
          <p:cNvGrpSpPr/>
          <p:nvPr/>
        </p:nvGrpSpPr>
        <p:grpSpPr>
          <a:xfrm>
            <a:off x="3861884" y="2209800"/>
            <a:ext cx="609600" cy="4331732"/>
            <a:chOff x="3200400" y="2209800"/>
            <a:chExt cx="609600" cy="4331732"/>
          </a:xfrm>
        </p:grpSpPr>
        <p:sp>
          <p:nvSpPr>
            <p:cNvPr id="15" name="TextBox 14"/>
            <p:cNvSpPr txBox="1"/>
            <p:nvPr/>
          </p:nvSpPr>
          <p:spPr>
            <a:xfrm>
              <a:off x="3200400" y="5715000"/>
              <a:ext cx="317716" cy="369332"/>
            </a:xfrm>
            <a:prstGeom prst="rect">
              <a:avLst/>
            </a:prstGeom>
            <a:noFill/>
          </p:spPr>
          <p:txBody>
            <a:bodyPr wrap="none" rtlCol="0">
              <a:spAutoFit/>
            </a:bodyPr>
            <a:lstStyle/>
            <a:p>
              <a:r>
                <a:rPr lang="en-US" dirty="0"/>
                <a:t>A</a:t>
              </a:r>
            </a:p>
          </p:txBody>
        </p:sp>
        <p:sp>
          <p:nvSpPr>
            <p:cNvPr id="24" name="TextBox 23"/>
            <p:cNvSpPr txBox="1"/>
            <p:nvPr/>
          </p:nvSpPr>
          <p:spPr>
            <a:xfrm>
              <a:off x="3200400" y="6172200"/>
              <a:ext cx="317716" cy="369332"/>
            </a:xfrm>
            <a:prstGeom prst="rect">
              <a:avLst/>
            </a:prstGeom>
            <a:noFill/>
          </p:spPr>
          <p:txBody>
            <a:bodyPr wrap="none" rtlCol="0">
              <a:spAutoFit/>
            </a:bodyPr>
            <a:lstStyle/>
            <a:p>
              <a:r>
                <a:rPr lang="en-US" dirty="0"/>
                <a:t>A</a:t>
              </a:r>
            </a:p>
          </p:txBody>
        </p:sp>
        <p:sp>
          <p:nvSpPr>
            <p:cNvPr id="41" name="Oval 40"/>
            <p:cNvSpPr/>
            <p:nvPr/>
          </p:nvSpPr>
          <p:spPr>
            <a:xfrm>
              <a:off x="3352800" y="22098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Up Arrow 42"/>
          <p:cNvSpPr/>
          <p:nvPr/>
        </p:nvSpPr>
        <p:spPr>
          <a:xfrm>
            <a:off x="0" y="2667000"/>
            <a:ext cx="914400" cy="533400"/>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 Arrow 43"/>
          <p:cNvSpPr/>
          <p:nvPr/>
        </p:nvSpPr>
        <p:spPr>
          <a:xfrm rot="16200000">
            <a:off x="1028700" y="2705100"/>
            <a:ext cx="914400" cy="533400"/>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38200" y="2895600"/>
            <a:ext cx="533400" cy="369332"/>
          </a:xfrm>
          <a:prstGeom prst="rect">
            <a:avLst/>
          </a:prstGeom>
          <a:noFill/>
        </p:spPr>
        <p:txBody>
          <a:bodyPr wrap="square" rtlCol="0">
            <a:spAutoFit/>
          </a:bodyPr>
          <a:lstStyle/>
          <a:p>
            <a:r>
              <a:rPr lang="en-US" dirty="0"/>
              <a:t>or</a:t>
            </a:r>
          </a:p>
        </p:txBody>
      </p:sp>
      <p:sp>
        <p:nvSpPr>
          <p:cNvPr id="46" name="TextBox 45"/>
          <p:cNvSpPr txBox="1"/>
          <p:nvPr/>
        </p:nvSpPr>
        <p:spPr>
          <a:xfrm>
            <a:off x="304800" y="3352800"/>
            <a:ext cx="1219200" cy="369332"/>
          </a:xfrm>
          <a:prstGeom prst="rect">
            <a:avLst/>
          </a:prstGeom>
          <a:noFill/>
        </p:spPr>
        <p:txBody>
          <a:bodyPr wrap="square" rtlCol="0">
            <a:spAutoFit/>
          </a:bodyPr>
          <a:lstStyle/>
          <a:p>
            <a:r>
              <a:rPr lang="en-US" dirty="0"/>
              <a:t>= Gap</a:t>
            </a:r>
          </a:p>
        </p:txBody>
      </p:sp>
      <p:sp>
        <p:nvSpPr>
          <p:cNvPr id="47" name="Up Arrow 46"/>
          <p:cNvSpPr/>
          <p:nvPr/>
        </p:nvSpPr>
        <p:spPr>
          <a:xfrm rot="18708245">
            <a:off x="46369" y="4061889"/>
            <a:ext cx="914400" cy="533400"/>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81000" y="4800600"/>
            <a:ext cx="952377" cy="369332"/>
          </a:xfrm>
          <a:prstGeom prst="rect">
            <a:avLst/>
          </a:prstGeom>
          <a:noFill/>
        </p:spPr>
        <p:txBody>
          <a:bodyPr wrap="none" rtlCol="0">
            <a:spAutoFit/>
          </a:bodyPr>
          <a:lstStyle/>
          <a:p>
            <a:r>
              <a:rPr lang="en-US" dirty="0"/>
              <a:t>= Match</a:t>
            </a:r>
          </a:p>
        </p:txBody>
      </p:sp>
      <p:sp>
        <p:nvSpPr>
          <p:cNvPr id="49" name="Rectangle 48"/>
          <p:cNvSpPr/>
          <p:nvPr/>
        </p:nvSpPr>
        <p:spPr>
          <a:xfrm>
            <a:off x="0" y="2286000"/>
            <a:ext cx="18288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0" y="3810000"/>
            <a:ext cx="18288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228600" y="1828800"/>
            <a:ext cx="864019" cy="369332"/>
          </a:xfrm>
          <a:prstGeom prst="rect">
            <a:avLst/>
          </a:prstGeom>
          <a:noFill/>
        </p:spPr>
        <p:txBody>
          <a:bodyPr wrap="none" rtlCol="0">
            <a:spAutoFit/>
          </a:bodyPr>
          <a:lstStyle/>
          <a:p>
            <a:r>
              <a:rPr lang="en-US" dirty="0"/>
              <a:t>Legend</a:t>
            </a:r>
          </a:p>
        </p:txBody>
      </p:sp>
    </p:spTree>
    <p:extLst>
      <p:ext uri="{BB962C8B-B14F-4D97-AF65-F5344CB8AC3E}">
        <p14:creationId xmlns="" xmlns:p14="http://schemas.microsoft.com/office/powerpoint/2010/main" val="341372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1530</TotalTime>
  <Words>1368</Words>
  <Application>Microsoft Office PowerPoint</Application>
  <PresentationFormat>On-screen Show (4:3)</PresentationFormat>
  <Paragraphs>269</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Reference genome assemblies and the technology behind them</vt:lpstr>
      <vt:lpstr>USDA disclaimer</vt:lpstr>
      <vt:lpstr>Outline</vt:lpstr>
      <vt:lpstr>Myers et al. 2000. Drosophila genome</vt:lpstr>
      <vt:lpstr>Seed-extend: reduce computational complexity</vt:lpstr>
      <vt:lpstr>The definition of alignment and its benefits</vt:lpstr>
      <vt:lpstr>Alignment is NOT Assembly!!!</vt:lpstr>
      <vt:lpstr>The algorithm behind Smith-Waterman-Gotoh alignment</vt:lpstr>
      <vt:lpstr>The Alignment Matrix</vt:lpstr>
      <vt:lpstr>Smith-Waterman-Gotoh is incredibly expensive to calculate!</vt:lpstr>
      <vt:lpstr>Seed-extend is the solution here</vt:lpstr>
      <vt:lpstr>Alignment requirements vs Assembly requirements for seed-extend</vt:lpstr>
      <vt:lpstr>Improving de novo assembly: not the algorithm – the chemistry!</vt:lpstr>
      <vt:lpstr>Who do we sequence???</vt:lpstr>
      <vt:lpstr>Sequencing read data sources</vt:lpstr>
      <vt:lpstr>The Biological Big Data Revolution</vt:lpstr>
      <vt:lpstr>Slide 17</vt:lpstr>
      <vt:lpstr>Storage</vt:lpstr>
      <vt:lpstr>A new paradigm: longer reads</vt:lpstr>
      <vt:lpstr>Using physics to sequence DNA</vt:lpstr>
      <vt:lpstr>PacBio has a huge problem: errors</vt:lpstr>
      <vt:lpstr>Contig definition</vt:lpstr>
      <vt:lpstr>Pacbio error profile and strategies</vt:lpstr>
      <vt:lpstr>Can you get the whole genome into one Contig?</vt:lpstr>
      <vt:lpstr>Scaffolding: tying Contigs together</vt:lpstr>
      <vt:lpstr>Long range interaction data: mate-pair libraries</vt:lpstr>
      <vt:lpstr>Slide 27</vt:lpstr>
      <vt:lpstr>Optical Mapping technologies</vt:lpstr>
      <vt:lpstr>Restriction-based mapping</vt:lpstr>
      <vt:lpstr>Nickase-labelling (“barcoding”) </vt:lpstr>
      <vt:lpstr>Both have problems</vt:lpstr>
      <vt:lpstr>Alignment of Genome Maps to Sequence Contigs</vt:lpstr>
      <vt:lpstr>Conflicts Between Genome Map and PB Contigs</vt:lpstr>
      <vt:lpstr>Conflict Resolution</vt:lpstr>
      <vt:lpstr>Take-away points</vt:lpstr>
      <vt:lpstr>Take-away points</vt:lpstr>
      <vt:lpstr>Testing retention of knowledge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genome assemblies and the technology behind them</dc:title>
  <dc:creator>Derek Bickhart</dc:creator>
  <cp:lastModifiedBy>kim</cp:lastModifiedBy>
  <cp:revision>110</cp:revision>
  <dcterms:created xsi:type="dcterms:W3CDTF">2016-02-22T20:52:11Z</dcterms:created>
  <dcterms:modified xsi:type="dcterms:W3CDTF">2016-04-27T21:30:04Z</dcterms:modified>
</cp:coreProperties>
</file>