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56" r:id="rId2"/>
    <p:sldId id="401" r:id="rId3"/>
    <p:sldId id="402" r:id="rId4"/>
    <p:sldId id="424" r:id="rId5"/>
    <p:sldId id="392" r:id="rId6"/>
    <p:sldId id="410" r:id="rId7"/>
    <p:sldId id="400" r:id="rId8"/>
    <p:sldId id="398" r:id="rId9"/>
    <p:sldId id="397" r:id="rId10"/>
    <p:sldId id="394" r:id="rId11"/>
    <p:sldId id="396" r:id="rId12"/>
    <p:sldId id="422" r:id="rId13"/>
    <p:sldId id="412" r:id="rId14"/>
    <p:sldId id="407" r:id="rId15"/>
    <p:sldId id="420" r:id="rId16"/>
    <p:sldId id="408" r:id="rId17"/>
    <p:sldId id="413" r:id="rId18"/>
    <p:sldId id="421" r:id="rId19"/>
    <p:sldId id="415" r:id="rId20"/>
    <p:sldId id="416" r:id="rId21"/>
    <p:sldId id="417" r:id="rId22"/>
    <p:sldId id="418" r:id="rId23"/>
    <p:sldId id="419" r:id="rId24"/>
    <p:sldId id="423" r:id="rId25"/>
    <p:sldId id="406" r:id="rId26"/>
    <p:sldId id="404" r:id="rId27"/>
    <p:sldId id="405" r:id="rId28"/>
    <p:sldId id="403" r:id="rId29"/>
    <p:sldId id="386" r:id="rId30"/>
  </p:sldIdLst>
  <p:sldSz cx="9144000" cy="6858000" type="screen4x3"/>
  <p:notesSz cx="6985000" cy="92837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SymbolProp BT" pitchFamily="18" charset="2"/>
      <p:regular r:id="rId37"/>
    </p:embeddedFont>
    <p:embeddedFont>
      <p:font typeface="Monotype Sorts" pitchFamily="2" charset="2"/>
      <p:regular r:id="rId38"/>
    </p:embeddedFont>
    <p:embeddedFont>
      <p:font typeface="ＭＳ Ｐゴシック" pitchFamily="34" charset="-128"/>
      <p:regular r:id="rId39"/>
    </p:embeddedFont>
    <p:embeddedFont>
      <p:font typeface="Cambria Math" pitchFamily="18" charset="0"/>
      <p:regular r:id="rId40"/>
    </p:embeddedFont>
    <p:embeddedFont>
      <p:font typeface="Humnst777 BT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000"/>
    <a:srgbClr val="00FFFF"/>
    <a:srgbClr val="969696"/>
    <a:srgbClr val="B2B2B2"/>
    <a:srgbClr val="FF6565"/>
    <a:srgbClr val="FF6178"/>
    <a:srgbClr val="FFFF00"/>
    <a:srgbClr val="FF66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60" d="100"/>
          <a:sy n="60" d="100"/>
        </p:scale>
        <p:origin x="-48" y="92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59329266-5292-4C10-83D1-A41825AC0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7088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6D8F8786-532C-45D6-A934-7CD601DD5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003C"/>
            </a:gs>
            <a:gs pos="100000">
              <a:srgbClr val="1423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5800" y="3656013"/>
            <a:ext cx="7239000" cy="26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F000"/>
                </a:solidFill>
                <a:latin typeface="Calibri" pitchFamily="34" charset="0"/>
              </a:rPr>
              <a:t>Paul VanRaden, Jan Wright, Mel Tooker,</a:t>
            </a:r>
            <a:r>
              <a:rPr lang="en-US" sz="3200" b="1" baseline="0" dirty="0" smtClean="0">
                <a:solidFill>
                  <a:srgbClr val="FFF000"/>
                </a:solidFill>
                <a:latin typeface="Calibri" pitchFamily="34" charset="0"/>
              </a:rPr>
              <a:t> and Dan Null</a:t>
            </a:r>
            <a:endParaRPr lang="en-US" sz="3200" b="1" dirty="0">
              <a:solidFill>
                <a:srgbClr val="FFF000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US" sz="2800" b="1" dirty="0">
                <a:latin typeface="Calibri" pitchFamily="34" charset="0"/>
              </a:rPr>
              <a:t>Animal </a:t>
            </a:r>
            <a:r>
              <a:rPr lang="en-US" sz="2800" b="1" dirty="0" smtClean="0">
                <a:latin typeface="Calibri" pitchFamily="34" charset="0"/>
              </a:rPr>
              <a:t>Genomics and Improvement Laboratory</a:t>
            </a:r>
            <a:endParaRPr lang="en-US" sz="2800" b="1" dirty="0">
              <a:latin typeface="Calibri" pitchFamily="34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US" sz="2800" b="1" dirty="0">
                <a:latin typeface="Calibri" pitchFamily="34" charset="0"/>
              </a:rPr>
              <a:t>Agricultural Research Service, USDA </a:t>
            </a:r>
          </a:p>
          <a:p>
            <a:pPr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2800" b="1" dirty="0">
                <a:latin typeface="Calibri" pitchFamily="34" charset="0"/>
              </a:rPr>
              <a:t>Beltsville, </a:t>
            </a:r>
            <a:r>
              <a:rPr lang="en-US" sz="2800" b="1" dirty="0" smtClean="0">
                <a:latin typeface="Calibri" pitchFamily="34" charset="0"/>
              </a:rPr>
              <a:t>MD</a:t>
            </a:r>
            <a:endParaRPr lang="en-US" sz="2800" b="1" dirty="0">
              <a:latin typeface="Calibri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000"/>
                </a:solidFill>
                <a:latin typeface="Calibri" pitchFamily="34" charset="0"/>
              </a:rPr>
              <a:t>paul.vanraden@ars.usda.gov</a:t>
            </a:r>
            <a:endParaRPr lang="en-US" sz="2800" b="1" dirty="0">
              <a:solidFill>
                <a:srgbClr val="FFF000"/>
              </a:solidFill>
              <a:latin typeface="Calibri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ltGray">
          <a:xfrm>
            <a:off x="8280400" y="65643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1" lang="en-US" sz="1000" b="1" dirty="0">
              <a:latin typeface="Humnst777 BT" pitchFamily="34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ltGray">
          <a:xfrm>
            <a:off x="7741260" y="6583680"/>
            <a:ext cx="6471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</a:rPr>
              <a:t>VanRaden</a:t>
            </a:r>
            <a:endParaRPr kumimoji="1" lang="en-US" b="1" dirty="0">
              <a:latin typeface="Calibri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56411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Department of Animal Sciences seminar, University of Florida; Aug. 22, 2016 </a:t>
            </a:r>
            <a:r>
              <a:rPr kumimoji="1" lang="en-US" b="1" dirty="0" smtClean="0">
                <a:latin typeface="Calibri" pitchFamily="34" charset="0"/>
              </a:rPr>
              <a:t>(</a:t>
            </a:r>
            <a:fld id="{FC8ABD28-F4D0-4264-9A80-E8A931BA0A41}" type="slidenum">
              <a:rPr kumimoji="1" lang="en-US" b="1" smtClean="0">
                <a:latin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</a:rPr>
              <a:t>)</a:t>
            </a:r>
            <a:endParaRPr kumimoji="1" lang="en-US" b="1" dirty="0">
              <a:latin typeface="Calibri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69225" cy="1661993"/>
          </a:xfrm>
        </p:spPr>
        <p:txBody>
          <a:bodyPr/>
          <a:lstStyle>
            <a:lvl1pPr>
              <a:defRPr sz="5400" b="1">
                <a:solidFill>
                  <a:srgbClr val="FFF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USDA logo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0129" y="6375608"/>
            <a:ext cx="516367" cy="3657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0" y="3246120"/>
            <a:ext cx="9144000" cy="0"/>
          </a:xfrm>
          <a:prstGeom prst="line">
            <a:avLst/>
          </a:prstGeom>
          <a:ln w="82550">
            <a:gradFill flip="none" rotWithShape="1">
              <a:gsLst>
                <a:gs pos="20000">
                  <a:srgbClr val="009900"/>
                </a:gs>
                <a:gs pos="50000">
                  <a:srgbClr val="00003C"/>
                </a:gs>
                <a:gs pos="85000">
                  <a:schemeClr val="tx1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287338" indent="-287338">
              <a:spcAft>
                <a:spcPts val="3000"/>
              </a:spcAft>
              <a:defRPr/>
            </a:lvl1pPr>
            <a:lvl2pPr marL="628650" indent="-228600">
              <a:spcAft>
                <a:spcPts val="3000"/>
              </a:spcAft>
              <a:defRPr/>
            </a:lvl2pPr>
            <a:lvl3pPr marL="1081088" indent="-454025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233910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233910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C"/>
            </a:gs>
            <a:gs pos="100000">
              <a:srgbClr val="1423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ltGray">
          <a:xfrm>
            <a:off x="7741260" y="6583680"/>
            <a:ext cx="6471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</a:rPr>
              <a:t>VanRaden</a:t>
            </a:r>
            <a:endParaRPr kumimoji="1" lang="en-US" b="1" dirty="0">
              <a:latin typeface="Calibri" pitchFamily="34" charset="0"/>
            </a:endParaRPr>
          </a:p>
        </p:txBody>
      </p:sp>
      <p:pic>
        <p:nvPicPr>
          <p:cNvPr id="16" name="Picture 15" descr="USDA logo-smal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20129" y="6375608"/>
            <a:ext cx="516367" cy="36576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ln w="82550">
            <a:gradFill flip="none" rotWithShape="1">
              <a:gsLst>
                <a:gs pos="20000">
                  <a:srgbClr val="009900"/>
                </a:gs>
                <a:gs pos="50000">
                  <a:srgbClr val="00003C"/>
                </a:gs>
                <a:gs pos="85000">
                  <a:schemeClr val="tx1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1"/>
          <p:cNvSpPr txBox="1">
            <a:spLocks noChangeArrowheads="1"/>
          </p:cNvSpPr>
          <p:nvPr userDrawn="1"/>
        </p:nvSpPr>
        <p:spPr bwMode="ltGray">
          <a:xfrm>
            <a:off x="227013" y="6583680"/>
            <a:ext cx="56411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Department of Animal Sciences seminar, University of Florida; Aug. 22, 2016 </a:t>
            </a:r>
            <a:r>
              <a:rPr kumimoji="1" lang="en-US" b="1" dirty="0" smtClean="0">
                <a:latin typeface="Calibri" pitchFamily="34" charset="0"/>
              </a:rPr>
              <a:t>(</a:t>
            </a:r>
            <a:fld id="{FC8ABD28-F4D0-4264-9A80-E8A931BA0A41}" type="slidenum">
              <a:rPr kumimoji="1" lang="en-US" b="1" smtClean="0">
                <a:latin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</a:rPr>
              <a:t>)</a:t>
            </a:r>
            <a:endParaRPr kumimoji="1" lang="en-US" b="1" dirty="0">
              <a:latin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52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82575" indent="-282575" algn="l" rtl="0" eaLnBrk="1" fontAlgn="base" hangingPunct="1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1825" indent="-225425" algn="l" rtl="0" eaLnBrk="1" fontAlgn="base" hangingPunct="1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Calibri" pitchFamily="34" charset="0"/>
        </a:defRPr>
      </a:lvl2pPr>
      <a:lvl3pPr marL="1025525" indent="-341313" algn="l" rtl="0" eaLnBrk="1" fontAlgn="base" hangingPunct="1">
        <a:spcBef>
          <a:spcPct val="0"/>
        </a:spcBef>
        <a:spcAft>
          <a:spcPts val="2400"/>
        </a:spcAft>
        <a:buClr>
          <a:schemeClr val="tx1"/>
        </a:buClr>
        <a:buSzPct val="130000"/>
        <a:buFont typeface="Calibri" pitchFamily="34" charset="0"/>
        <a:buChar char="–"/>
        <a:defRPr sz="2800" b="1">
          <a:solidFill>
            <a:schemeClr val="tx1"/>
          </a:solidFill>
          <a:latin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ipl.arsusda.gov/publish/presentations/ADSA15/ADSA15_jrw.p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4724400" cy="1846659"/>
          </a:xfrm>
        </p:spPr>
        <p:txBody>
          <a:bodyPr/>
          <a:lstStyle/>
          <a:p>
            <a:r>
              <a:rPr lang="en-US" sz="4000" dirty="0" smtClean="0"/>
              <a:t>Genetic improvement for fertility, livability, and heat stress</a:t>
            </a:r>
            <a:endParaRPr lang="en-US" sz="4000" dirty="0"/>
          </a:p>
        </p:txBody>
      </p:sp>
      <p:pic>
        <p:nvPicPr>
          <p:cNvPr id="3" name="Picture 2" descr="Friesian cow-ca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57200"/>
            <a:ext cx="3044190" cy="228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261884"/>
          </a:xfrm>
        </p:spPr>
        <p:txBody>
          <a:bodyPr/>
          <a:lstStyle/>
          <a:p>
            <a:r>
              <a:rPr lang="en-US" dirty="0" smtClean="0"/>
              <a:t>Detection with 3K genotypes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000"/>
                </a:solidFill>
              </a:rPr>
              <a:t>500 carriers, 500 </a:t>
            </a:r>
            <a:r>
              <a:rPr lang="en-US" sz="2800" dirty="0" err="1" smtClean="0">
                <a:solidFill>
                  <a:srgbClr val="FFF000"/>
                </a:solidFill>
              </a:rPr>
              <a:t>noncarriers</a:t>
            </a:r>
            <a:r>
              <a:rPr lang="en-US" sz="2800" dirty="0" smtClean="0">
                <a:solidFill>
                  <a:srgbClr val="FFF000"/>
                </a:solidFill>
              </a:rPr>
              <a:t>, with imputation</a:t>
            </a:r>
            <a:endParaRPr lang="en-US" sz="2800" dirty="0">
              <a:solidFill>
                <a:srgbClr val="FFF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35117" y="2002240"/>
          <a:ext cx="6873766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2318"/>
                <a:gridCol w="2301765"/>
                <a:gridCol w="2222938"/>
                <a:gridCol w="75674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Haplotype</a:t>
                      </a:r>
                      <a:endParaRPr lang="en-US" sz="2800" b="1" i="0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False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positive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(%)</a:t>
                      </a:r>
                      <a:endParaRPr lang="en-US" sz="2800" b="1" i="0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False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negative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(%)</a:t>
                      </a:r>
                      <a:endParaRPr lang="en-US" sz="2800" b="1" i="0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6400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Error 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rate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i="0" baseline="0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(%)</a:t>
                      </a:r>
                      <a:endParaRPr lang="en-US" sz="2800" b="1" i="0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BY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0.0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2.2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6400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1.1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HH1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0.4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6.4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6400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3.4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HH2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0.0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1.8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6400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0.9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HH3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0.2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2.8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6400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1.5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JH1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0.4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6.4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6400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i="0" baseline="0" dirty="0" smtClean="0">
                          <a:latin typeface="Calibri" pitchFamily="34" charset="0"/>
                        </a:rPr>
                        <a:t>3.4</a:t>
                      </a:r>
                      <a:endParaRPr lang="en-US" sz="2800" b="1" i="0" baseline="0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Using crossovers to fine map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601" y="1744713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 smtClean="0">
                <a:latin typeface="Calibri" pitchFamily="34" charset="0"/>
              </a:rPr>
              <a:t>Source</a:t>
            </a:r>
          </a:p>
          <a:p>
            <a:pPr>
              <a:lnSpc>
                <a:spcPts val="3200"/>
              </a:lnSpc>
            </a:pPr>
            <a:endParaRPr lang="en-US" sz="2800" b="1" dirty="0" smtClean="0">
              <a:latin typeface="Calibri" pitchFamily="34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sz="2800" b="1" dirty="0" smtClean="0">
                <a:latin typeface="Calibri" pitchFamily="34" charset="0"/>
              </a:rPr>
              <a:t>Combined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latin typeface="Calibri" pitchFamily="34" charset="0"/>
              </a:rPr>
              <a:t>with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latin typeface="Calibri" pitchFamily="34" charset="0"/>
              </a:rPr>
              <a:t>source</a:t>
            </a:r>
          </a:p>
          <a:p>
            <a:pPr>
              <a:lnSpc>
                <a:spcPts val="3200"/>
              </a:lnSpc>
            </a:pPr>
            <a:endParaRPr lang="en-US" sz="2800" b="1" dirty="0" smtClean="0">
              <a:latin typeface="Calibri" pitchFamily="34" charset="0"/>
            </a:endParaRPr>
          </a:p>
          <a:p>
            <a:pPr>
              <a:lnSpc>
                <a:spcPts val="3200"/>
              </a:lnSpc>
              <a:spcBef>
                <a:spcPts val="1000"/>
              </a:spcBef>
            </a:pPr>
            <a:r>
              <a:rPr lang="en-US" sz="2800" b="1" dirty="0" smtClean="0">
                <a:latin typeface="Calibri" pitchFamily="34" charset="0"/>
              </a:rPr>
              <a:t>Suspect area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sz="2800" b="1" dirty="0" smtClean="0">
                <a:latin typeface="Calibri" pitchFamily="34" charset="0"/>
              </a:rPr>
              <a:t>Carrier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sz="2800" b="1" dirty="0" smtClean="0">
                <a:latin typeface="Calibri" pitchFamily="34" charset="0"/>
              </a:rPr>
              <a:t>Possible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055890" y="2023238"/>
            <a:ext cx="5410200" cy="0"/>
          </a:xfrm>
          <a:prstGeom prst="line">
            <a:avLst/>
          </a:prstGeom>
          <a:noFill/>
          <a:ln w="76200" cap="flat" cmpd="sng" algn="ctr">
            <a:solidFill>
              <a:srgbClr val="FFF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113290" y="4603532"/>
            <a:ext cx="2057400" cy="0"/>
          </a:xfrm>
          <a:prstGeom prst="line">
            <a:avLst/>
          </a:prstGeom>
          <a:noFill/>
          <a:ln w="76200" cap="flat" cmpd="sng" algn="ctr">
            <a:solidFill>
              <a:srgbClr val="FFF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3055890" y="2514600"/>
            <a:ext cx="5410200" cy="1524000"/>
            <a:chOff x="2819400" y="2514600"/>
            <a:chExt cx="5410200" cy="1524000"/>
          </a:xfrm>
        </p:grpSpPr>
        <p:grpSp>
          <p:nvGrpSpPr>
            <p:cNvPr id="23" name="Group 22"/>
            <p:cNvGrpSpPr/>
            <p:nvPr/>
          </p:nvGrpSpPr>
          <p:grpSpPr>
            <a:xfrm>
              <a:off x="2819400" y="2514600"/>
              <a:ext cx="5410200" cy="0"/>
              <a:chOff x="2819400" y="2514600"/>
              <a:chExt cx="5410200" cy="0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2819400" y="2514600"/>
                <a:ext cx="9906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F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3810000" y="2514600"/>
                <a:ext cx="44196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2819400" y="2895600"/>
              <a:ext cx="5410200" cy="0"/>
              <a:chOff x="2819400" y="2895600"/>
              <a:chExt cx="5410200" cy="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10800000">
                <a:off x="6934200" y="2895600"/>
                <a:ext cx="12954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F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10800000">
                <a:off x="2819400" y="2895600"/>
                <a:ext cx="41148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819400" y="3276600"/>
              <a:ext cx="5410200" cy="0"/>
              <a:chOff x="2819400" y="3276600"/>
              <a:chExt cx="5410200" cy="0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2819400" y="3276600"/>
                <a:ext cx="19812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F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4800600" y="3276600"/>
                <a:ext cx="3429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2819400" y="3657600"/>
              <a:ext cx="5410200" cy="0"/>
              <a:chOff x="2819400" y="3657600"/>
              <a:chExt cx="541020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819400" y="3657600"/>
                <a:ext cx="12954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F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4114800" y="3657600"/>
                <a:ext cx="41148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2819400" y="4038600"/>
              <a:ext cx="5410200" cy="0"/>
              <a:chOff x="2819400" y="4038600"/>
              <a:chExt cx="5410200" cy="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rot="10800000">
                <a:off x="7315200" y="4038600"/>
                <a:ext cx="9144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F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>
                <a:off x="2819400" y="4038600"/>
                <a:ext cx="44958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2" name="Group 31"/>
          <p:cNvGrpSpPr/>
          <p:nvPr/>
        </p:nvGrpSpPr>
        <p:grpSpPr>
          <a:xfrm>
            <a:off x="3132090" y="5178970"/>
            <a:ext cx="5334000" cy="0"/>
            <a:chOff x="2819400" y="5257800"/>
            <a:chExt cx="5334000" cy="0"/>
          </a:xfrm>
        </p:grpSpPr>
        <p:cxnSp>
          <p:nvCxnSpPr>
            <p:cNvPr id="26" name="Straight Connector 25"/>
            <p:cNvCxnSpPr/>
            <p:nvPr/>
          </p:nvCxnSpPr>
          <p:spPr bwMode="auto">
            <a:xfrm rot="10800000">
              <a:off x="4191000" y="5257800"/>
              <a:ext cx="3962400" cy="0"/>
            </a:xfrm>
            <a:prstGeom prst="line">
              <a:avLst/>
            </a:prstGeom>
            <a:noFill/>
            <a:ln w="76200" cap="flat" cmpd="sng" algn="ctr">
              <a:solidFill>
                <a:srgbClr val="FFF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0800000">
              <a:off x="2819400" y="5257800"/>
              <a:ext cx="1371600" cy="0"/>
            </a:xfrm>
            <a:prstGeom prst="line">
              <a:avLst/>
            </a:prstGeom>
            <a:noFill/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132090" y="5725506"/>
            <a:ext cx="5334000" cy="0"/>
            <a:chOff x="2819400" y="5867400"/>
            <a:chExt cx="5334000" cy="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819400" y="5867400"/>
              <a:ext cx="2819400" cy="0"/>
            </a:xfrm>
            <a:prstGeom prst="line">
              <a:avLst/>
            </a:prstGeom>
            <a:noFill/>
            <a:ln w="76200" cap="flat" cmpd="sng" algn="ctr">
              <a:solidFill>
                <a:srgbClr val="FFF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638800" y="5867400"/>
              <a:ext cx="2514600" cy="0"/>
            </a:xfrm>
            <a:prstGeom prst="line">
              <a:avLst/>
            </a:prstGeom>
            <a:noFill/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Left Brace 62"/>
          <p:cNvSpPr/>
          <p:nvPr/>
        </p:nvSpPr>
        <p:spPr bwMode="auto">
          <a:xfrm>
            <a:off x="2514600" y="2451536"/>
            <a:ext cx="274320" cy="1645920"/>
          </a:xfrm>
          <a:prstGeom prst="leftBrace">
            <a:avLst/>
          </a:prstGeom>
          <a:noFill/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1242848"/>
            <a:ext cx="600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</a:rPr>
              <a:t>75-marker haplotype (50K), </a:t>
            </a:r>
            <a:r>
              <a:rPr lang="en-US" sz="2800" b="1" dirty="0" smtClean="0">
                <a:solidFill>
                  <a:srgbClr val="00FFFF"/>
                </a:solidFill>
                <a:latin typeface="Arial"/>
                <a:ea typeface="Cambria Math"/>
                <a:cs typeface="Arial"/>
              </a:rPr>
              <a:t>~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</a:rPr>
              <a:t>5 </a:t>
            </a:r>
            <a:r>
              <a:rPr lang="en-US" sz="2800" b="1" dirty="0" err="1" smtClean="0">
                <a:solidFill>
                  <a:srgbClr val="00FFFF"/>
                </a:solidFill>
                <a:latin typeface="Calibri" pitchFamily="34" charset="0"/>
              </a:rPr>
              <a:t>Mbases</a:t>
            </a:r>
            <a:endParaRPr lang="en-US" sz="2800" b="1" dirty="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5081752" y="5922231"/>
            <a:ext cx="2981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*Causative mutation known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57201" y="1312318"/>
          <a:ext cx="8245364" cy="4437888"/>
        </p:xfrm>
        <a:graphic>
          <a:graphicData uri="http://schemas.openxmlformats.org/drawingml/2006/table">
            <a:tbl>
              <a:tblPr/>
              <a:tblGrid>
                <a:gridCol w="2790496"/>
                <a:gridCol w="1008993"/>
                <a:gridCol w="1340069"/>
                <a:gridCol w="1734207"/>
                <a:gridCol w="137159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Recessive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Haplo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-type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some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Location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BLAD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73152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HHB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145.1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0.5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Brachyspina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73152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21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21.2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5.5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Cholesterol deficiency</a:t>
                      </a:r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	78.0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5.0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Coat color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rgbClr val="FF6565"/>
                          </a:solidFill>
                          <a:latin typeface="Calibri" pitchFamily="34" charset="0"/>
                        </a:rPr>
                        <a:t>Red</a:t>
                      </a:r>
                      <a:endParaRPr lang="en-US" sz="2400" b="1" dirty="0">
                        <a:solidFill>
                          <a:srgbClr val="FF6565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HHR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14.8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10.8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rgbClr val="969696"/>
                          </a:solidFill>
                          <a:latin typeface="Calibri" pitchFamily="34" charset="0"/>
                        </a:rPr>
                        <a:t>Black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/</a:t>
                      </a:r>
                      <a:r>
                        <a:rPr lang="en-US" sz="2400" b="1" dirty="0" smtClean="0">
                          <a:solidFill>
                            <a:srgbClr val="FF6565"/>
                          </a:solidFill>
                          <a:latin typeface="Calibri" pitchFamily="34" charset="0"/>
                        </a:rPr>
                        <a:t>red</a:t>
                      </a:r>
                      <a:endParaRPr lang="en-US" sz="2400" b="1" dirty="0">
                        <a:solidFill>
                          <a:srgbClr val="FF6565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HBR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14.8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1.6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rgbClr val="FF6565"/>
                          </a:solidFill>
                          <a:latin typeface="Calibri" pitchFamily="34" charset="0"/>
                        </a:rPr>
                        <a:t>Dominant</a:t>
                      </a:r>
                      <a:r>
                        <a:rPr lang="en-US" sz="2400" b="1" baseline="0" dirty="0" smtClean="0">
                          <a:solidFill>
                            <a:srgbClr val="FF6565"/>
                          </a:solidFill>
                          <a:latin typeface="Calibri" pitchFamily="34" charset="0"/>
                        </a:rPr>
                        <a:t> red</a:t>
                      </a:r>
                      <a:endParaRPr lang="en-US" sz="2400" b="1" dirty="0">
                        <a:solidFill>
                          <a:srgbClr val="FF6565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HDR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9.5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0.1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CVM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	43.4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2.7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DUMPS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69.8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&lt;0.1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Mule foot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	77.7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0.1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Polled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50292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1.</a:t>
                      </a:r>
                      <a:r>
                        <a:rPr kumimoji="0" lang="en-US" sz="24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7–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2.0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1.4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1261884"/>
          </a:xfrm>
        </p:spPr>
        <p:txBody>
          <a:bodyPr/>
          <a:lstStyle/>
          <a:p>
            <a:r>
              <a:rPr lang="en-US" dirty="0" smtClean="0"/>
              <a:t>Haplotypes for known recessives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000"/>
                </a:solidFill>
              </a:rPr>
              <a:t>Holstein</a:t>
            </a:r>
            <a:endParaRPr lang="en-US" sz="2800" dirty="0">
              <a:solidFill>
                <a:srgbClr val="FFF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for DPR</a:t>
            </a:r>
            <a:endParaRPr lang="en-US" dirty="0"/>
          </a:p>
        </p:txBody>
      </p:sp>
      <p:pic>
        <p:nvPicPr>
          <p:cNvPr id="13316" name="Picture 4" descr="https://www.cdcb.us/ARSWeb/dynamic/trend/1608/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600200"/>
            <a:ext cx="6477000" cy="3619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17394" y="5291047"/>
            <a:ext cx="101412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latin typeface="Calibri" pitchFamily="34" charset="0"/>
              </a:rPr>
              <a:t>Source: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FFF000"/>
                </a:solidFill>
                <a:latin typeface="Calibri" pitchFamily="34" charset="0"/>
              </a:rPr>
              <a:t>CDCB</a:t>
            </a:r>
            <a:endParaRPr lang="en-US" sz="2000" b="1" dirty="0">
              <a:solidFill>
                <a:srgbClr val="FFF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Cow livability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2426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Reasons for disposal have been reported and stored in DHI records since </a:t>
            </a:r>
            <a:r>
              <a:rPr lang="en-US" dirty="0" smtClean="0">
                <a:solidFill>
                  <a:srgbClr val="00FF00"/>
                </a:solidFill>
              </a:rPr>
              <a:t>1970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FFF000"/>
                </a:solidFill>
              </a:rPr>
              <a:t>92 million</a:t>
            </a:r>
            <a:r>
              <a:rPr lang="en-US" dirty="0" smtClean="0"/>
              <a:t> records on </a:t>
            </a:r>
            <a:r>
              <a:rPr lang="en-US" dirty="0" smtClean="0">
                <a:solidFill>
                  <a:srgbClr val="FFF000"/>
                </a:solidFill>
              </a:rPr>
              <a:t>32 million</a:t>
            </a:r>
            <a:r>
              <a:rPr lang="en-US" dirty="0" smtClean="0"/>
              <a:t> cows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FFF000"/>
                </a:solidFill>
              </a:rPr>
              <a:t>20%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of cows die instead of being sold across all lactations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Death loss per lactation averages </a:t>
            </a:r>
            <a:r>
              <a:rPr lang="en-US" dirty="0" smtClean="0">
                <a:solidFill>
                  <a:srgbClr val="FFF000"/>
                </a:solidFill>
              </a:rPr>
              <a:t>7%</a:t>
            </a:r>
          </a:p>
          <a:p>
            <a:pPr lvl="1"/>
            <a:r>
              <a:rPr lang="en-US" dirty="0" smtClean="0"/>
              <a:t>Higher in later and lower in earlier lactations</a:t>
            </a:r>
            <a:endParaRPr lang="en-US" dirty="0"/>
          </a:p>
        </p:txBody>
      </p:sp>
      <p:pic>
        <p:nvPicPr>
          <p:cNvPr id="1026" name="Picture 2" descr="M:\PAUL\GRAPHICS\dead-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056" y="0"/>
            <a:ext cx="1679944" cy="94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Cow livability evaluation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Methods</a:t>
            </a:r>
          </a:p>
          <a:p>
            <a:pPr lvl="1">
              <a:lnSpc>
                <a:spcPts val="2700"/>
              </a:lnSpc>
              <a:spcAft>
                <a:spcPts val="1800"/>
              </a:spcAft>
            </a:pPr>
            <a:r>
              <a:rPr lang="en-US" sz="2600" dirty="0" err="1" smtClean="0"/>
              <a:t>Multibreed</a:t>
            </a:r>
            <a:r>
              <a:rPr lang="en-US" sz="2600" dirty="0" smtClean="0"/>
              <a:t> model including heterosis and inbreeding</a:t>
            </a:r>
          </a:p>
          <a:p>
            <a:pPr lvl="1"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Multitrait model with productive life </a:t>
            </a:r>
            <a:r>
              <a:rPr lang="en-US" sz="2600" dirty="0" smtClean="0">
                <a:solidFill>
                  <a:srgbClr val="00FF00"/>
                </a:solidFill>
              </a:rPr>
              <a:t>(PL)</a:t>
            </a:r>
            <a:r>
              <a:rPr lang="en-US" sz="2600" dirty="0" smtClean="0"/>
              <a:t> by lactation using similar edits and same software as other traits</a:t>
            </a:r>
          </a:p>
          <a:p>
            <a:pPr lvl="2"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Lactation PL not reported, only lifetime PL</a:t>
            </a:r>
          </a:p>
          <a:p>
            <a:pPr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Heritability of </a:t>
            </a:r>
            <a:r>
              <a:rPr lang="en-US" sz="2600" dirty="0" smtClean="0">
                <a:solidFill>
                  <a:srgbClr val="00FF00"/>
                </a:solidFill>
              </a:rPr>
              <a:t>1.3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F000"/>
                </a:solidFill>
              </a:rPr>
              <a:t>(Miller et al., JDS, 2008) </a:t>
            </a:r>
          </a:p>
          <a:p>
            <a:pPr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Genetic correlation with lactation PL of </a:t>
            </a:r>
            <a:r>
              <a:rPr lang="en-US" sz="2600" dirty="0" smtClean="0">
                <a:solidFill>
                  <a:srgbClr val="00FF00"/>
                </a:solidFill>
              </a:rPr>
              <a:t>0.50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First country to evaluate livability</a:t>
            </a:r>
          </a:p>
          <a:p>
            <a:pPr lvl="1">
              <a:lnSpc>
                <a:spcPts val="2700"/>
              </a:lnSpc>
            </a:pPr>
            <a:r>
              <a:rPr lang="en-US" sz="2600" dirty="0" smtClean="0"/>
              <a:t>Official PTAs began August </a:t>
            </a:r>
            <a:r>
              <a:rPr lang="en-US" sz="2600" dirty="0" smtClean="0">
                <a:solidFill>
                  <a:srgbClr val="00FF00"/>
                </a:solidFill>
              </a:rPr>
              <a:t>2016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600438"/>
          </a:xfrm>
        </p:spPr>
        <p:txBody>
          <a:bodyPr/>
          <a:lstStyle/>
          <a:p>
            <a:r>
              <a:rPr lang="en-US" sz="3400" dirty="0" smtClean="0"/>
              <a:t>PTA correlations of livability with other traits</a:t>
            </a:r>
            <a:br>
              <a:rPr lang="en-US" sz="3400" dirty="0" smtClean="0"/>
            </a:br>
            <a:r>
              <a:rPr lang="en-US" sz="2000" dirty="0" smtClean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500" dirty="0" smtClean="0">
                <a:solidFill>
                  <a:srgbClr val="00FFFF"/>
                </a:solidFill>
              </a:rPr>
              <a:t>Bull minimums: </a:t>
            </a:r>
            <a:br>
              <a:rPr lang="en-US" sz="2500" dirty="0" smtClean="0">
                <a:solidFill>
                  <a:srgbClr val="00FFFF"/>
                </a:solidFill>
              </a:rPr>
            </a:br>
            <a:r>
              <a:rPr lang="en-US" sz="2500" dirty="0" smtClean="0">
                <a:solidFill>
                  <a:srgbClr val="00FFFF"/>
                </a:solidFill>
              </a:rPr>
              <a:t>1990 birth year,</a:t>
            </a:r>
            <a:r>
              <a:rPr lang="en-US" sz="2500" dirty="0" smtClean="0">
                <a:solidFill>
                  <a:srgbClr val="00FFFF"/>
                </a:solidFill>
                <a:sym typeface="SymbolProp BT"/>
              </a:rPr>
              <a:t> 50 daughters, 0.50 reliability for PTA livability</a:t>
            </a:r>
            <a:endParaRPr lang="en-US" sz="2500" dirty="0">
              <a:solidFill>
                <a:srgbClr val="00FF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102253" y="2036374"/>
          <a:ext cx="6939494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984"/>
                <a:gridCol w="3515710"/>
                <a:gridCol w="1828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Trait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Holstein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Jersey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Milk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0.09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0.08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Fat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0.21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0.01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Protein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0.16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0.01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PL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0.70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0.54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SCS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/>
                        </a:rPr>
                        <a:t>0.28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spc="0" baseline="0" dirty="0" smtClean="0">
                          <a:latin typeface="Calibri"/>
                        </a:rPr>
                        <a:t>0.07</a:t>
                      </a:r>
                      <a:endParaRPr lang="en-US" sz="2800" b="1" spc="0" baseline="0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DPR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0.40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0.54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CCR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0.40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0.33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HCR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0.28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0.32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50292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Bulls (no.)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45,840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</a:rPr>
                        <a:t>3,893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for cow livability</a:t>
            </a:r>
            <a:endParaRPr lang="en-US" dirty="0"/>
          </a:p>
        </p:txBody>
      </p:sp>
      <p:pic>
        <p:nvPicPr>
          <p:cNvPr id="12292" name="Picture 4" descr="https://www.cdcb.us/ARSWeb/dynamic/trend/1608/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600200"/>
            <a:ext cx="6477000" cy="3619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17394" y="5291047"/>
            <a:ext cx="101412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latin typeface="Calibri" pitchFamily="34" charset="0"/>
              </a:rPr>
              <a:t>Source: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FFF000"/>
                </a:solidFill>
                <a:latin typeface="Calibri" pitchFamily="34" charset="0"/>
              </a:rPr>
              <a:t>CDCB</a:t>
            </a:r>
            <a:endParaRPr lang="en-US" sz="2000" b="1" dirty="0">
              <a:solidFill>
                <a:srgbClr val="FFF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3C"/>
            </a:gs>
            <a:gs pos="100000">
              <a:srgbClr val="14236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Calf livability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3209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Extract  data from </a:t>
            </a:r>
            <a:r>
              <a:rPr lang="en-US" dirty="0" smtClean="0">
                <a:solidFill>
                  <a:srgbClr val="00FF00"/>
                </a:solidFill>
              </a:rPr>
              <a:t>CDCB</a:t>
            </a:r>
            <a:r>
              <a:rPr lang="en-US" dirty="0" smtClean="0"/>
              <a:t> database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10,976,884</a:t>
            </a:r>
            <a:r>
              <a:rPr lang="en-US" dirty="0" smtClean="0"/>
              <a:t> heifer births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495,282</a:t>
            </a:r>
            <a:r>
              <a:rPr lang="en-US" dirty="0" smtClean="0"/>
              <a:t> with “left herd” codes (6 = died)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2,061,454 </a:t>
            </a:r>
            <a:r>
              <a:rPr lang="en-US" dirty="0" smtClean="0"/>
              <a:t>with no calving or breeding to confirm that they lived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6,343,337</a:t>
            </a:r>
            <a:r>
              <a:rPr lang="en-US" dirty="0" smtClean="0"/>
              <a:t> calves born </a:t>
            </a:r>
            <a:r>
              <a:rPr lang="en-US" dirty="0" smtClean="0">
                <a:solidFill>
                  <a:srgbClr val="00FF00"/>
                </a:solidFill>
              </a:rPr>
              <a:t>2001–13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FFF000"/>
                </a:solidFill>
              </a:rPr>
              <a:t>2,826,352</a:t>
            </a:r>
            <a:r>
              <a:rPr lang="en-US" dirty="0" smtClean="0"/>
              <a:t> in herds where </a:t>
            </a:r>
            <a:r>
              <a:rPr lang="en-US" dirty="0" smtClean="0">
                <a:solidFill>
                  <a:srgbClr val="00FF00"/>
                </a:solidFill>
              </a:rPr>
              <a:t>2–25%</a:t>
            </a:r>
            <a:r>
              <a:rPr lang="en-US" dirty="0" smtClean="0"/>
              <a:t> died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00FF00"/>
                </a:solidFill>
              </a:rPr>
              <a:t>&gt;99%</a:t>
            </a:r>
            <a:r>
              <a:rPr lang="en-US" dirty="0" smtClean="0">
                <a:solidFill>
                  <a:srgbClr val="FFF000"/>
                </a:solidFill>
              </a:rPr>
              <a:t> </a:t>
            </a:r>
            <a:r>
              <a:rPr lang="en-US" dirty="0" smtClean="0"/>
              <a:t>of data used from one source </a:t>
            </a:r>
            <a:r>
              <a:rPr lang="en-US" dirty="0" smtClean="0">
                <a:solidFill>
                  <a:srgbClr val="00FF00"/>
                </a:solidFill>
              </a:rPr>
              <a:t>(DRMS)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livability edits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12906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dirty="0" smtClean="0"/>
              <a:t>Some farms only report heifer deaths </a:t>
            </a:r>
            <a:r>
              <a:rPr lang="en-US" dirty="0" smtClean="0">
                <a:solidFill>
                  <a:srgbClr val="00FF00"/>
                </a:solidFill>
              </a:rPr>
              <a:t>(100%)</a:t>
            </a:r>
            <a:r>
              <a:rPr lang="en-US" dirty="0" smtClean="0"/>
              <a:t>; others report no deaths </a:t>
            </a:r>
            <a:r>
              <a:rPr lang="en-US" dirty="0" smtClean="0">
                <a:solidFill>
                  <a:srgbClr val="00FF00"/>
                </a:solidFill>
              </a:rPr>
              <a:t>(0%)</a:t>
            </a:r>
          </a:p>
          <a:p>
            <a:pPr lvl="1">
              <a:lnSpc>
                <a:spcPts val="3200"/>
              </a:lnSpc>
              <a:spcAft>
                <a:spcPts val="6000"/>
              </a:spcAft>
            </a:pPr>
            <a:r>
              <a:rPr lang="en-US" dirty="0" smtClean="0"/>
              <a:t>Edits required herds to have a  minimum of </a:t>
            </a:r>
            <a:r>
              <a:rPr lang="en-US" dirty="0" smtClean="0">
                <a:solidFill>
                  <a:srgbClr val="00FF00"/>
                </a:solidFill>
              </a:rPr>
              <a:t>2% </a:t>
            </a:r>
            <a:r>
              <a:rPr lang="en-US" dirty="0" smtClean="0"/>
              <a:t>calf loss; maximum of </a:t>
            </a:r>
            <a:r>
              <a:rPr lang="en-US" dirty="0" smtClean="0">
                <a:solidFill>
                  <a:srgbClr val="00FF00"/>
                </a:solidFill>
              </a:rPr>
              <a:t>25%</a:t>
            </a:r>
            <a:r>
              <a:rPr lang="en-US" dirty="0" smtClean="0"/>
              <a:t> 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Heifers that have a calf are considered alive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4742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900"/>
              </a:spcAft>
            </a:pPr>
            <a:r>
              <a:rPr lang="en-US" dirty="0" smtClean="0"/>
              <a:t>Selection strategies for fertility</a:t>
            </a:r>
          </a:p>
          <a:p>
            <a:pPr lvl="1">
              <a:lnSpc>
                <a:spcPts val="3200"/>
              </a:lnSpc>
              <a:spcAft>
                <a:spcPts val="900"/>
              </a:spcAft>
            </a:pPr>
            <a:r>
              <a:rPr lang="en-US" dirty="0" smtClean="0"/>
              <a:t>Fertility traits evaluated</a:t>
            </a:r>
          </a:p>
          <a:p>
            <a:pPr lvl="1">
              <a:lnSpc>
                <a:spcPts val="3200"/>
              </a:lnSpc>
              <a:spcAft>
                <a:spcPts val="900"/>
              </a:spcAft>
            </a:pPr>
            <a:r>
              <a:rPr lang="en-US" dirty="0" smtClean="0"/>
              <a:t>Lethal haplotypes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Genomic mating programs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Cow and calf livability</a:t>
            </a:r>
          </a:p>
          <a:p>
            <a:pPr>
              <a:lnSpc>
                <a:spcPts val="3200"/>
              </a:lnSpc>
              <a:spcAft>
                <a:spcPts val="900"/>
              </a:spcAft>
            </a:pPr>
            <a:r>
              <a:rPr lang="en-US" dirty="0" smtClean="0"/>
              <a:t>Genetic rankings for heat stress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G</a:t>
            </a:r>
            <a:r>
              <a:rPr lang="en-US" dirty="0" smtClean="0">
                <a:sym typeface="SymbolProp BT"/>
              </a:rPr>
              <a:t></a:t>
            </a:r>
            <a:r>
              <a:rPr lang="en-US" dirty="0" smtClean="0"/>
              <a:t>E within and across countries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livability edits </a:t>
            </a:r>
            <a:r>
              <a:rPr lang="en-US" sz="3200" i="1" dirty="0" smtClean="0">
                <a:solidFill>
                  <a:srgbClr val="FFF000"/>
                </a:solidFill>
              </a:rPr>
              <a:t>(continued)</a:t>
            </a:r>
            <a:endParaRPr lang="en-US" sz="3200" i="1" dirty="0">
              <a:solidFill>
                <a:srgbClr val="FFF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02647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Heifer </a:t>
            </a:r>
            <a:r>
              <a:rPr lang="en-US" dirty="0" smtClean="0">
                <a:solidFill>
                  <a:srgbClr val="FFF000"/>
                </a:solidFill>
                <a:sym typeface="SymbolProp BT"/>
              </a:rPr>
              <a:t></a:t>
            </a:r>
            <a:r>
              <a:rPr lang="en-US" dirty="0" smtClean="0">
                <a:solidFill>
                  <a:srgbClr val="FFF000"/>
                </a:solidFill>
              </a:rPr>
              <a:t>2 days</a:t>
            </a:r>
            <a:r>
              <a:rPr lang="en-US" dirty="0" smtClean="0"/>
              <a:t> not used for livability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Covered by stillbirth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Heifer </a:t>
            </a:r>
            <a:r>
              <a:rPr lang="en-US" dirty="0" smtClean="0">
                <a:solidFill>
                  <a:srgbClr val="FFF000"/>
                </a:solidFill>
              </a:rPr>
              <a:t>&gt; 8 months</a:t>
            </a:r>
            <a:r>
              <a:rPr lang="en-US" dirty="0" smtClean="0"/>
              <a:t> old set to </a:t>
            </a:r>
            <a:r>
              <a:rPr lang="en-US" dirty="0" smtClean="0">
                <a:solidFill>
                  <a:srgbClr val="00FF00"/>
                </a:solidFill>
              </a:rPr>
              <a:t>18 months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After edits, livability scored as </a:t>
            </a:r>
            <a:r>
              <a:rPr lang="en-US" dirty="0" smtClean="0">
                <a:solidFill>
                  <a:srgbClr val="00FF00"/>
                </a:solidFill>
              </a:rPr>
              <a:t>100 or 0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livability results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0887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23%</a:t>
            </a:r>
            <a:r>
              <a:rPr lang="en-US" dirty="0" smtClean="0"/>
              <a:t> of reported calf deaths during first 2 months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33%</a:t>
            </a:r>
            <a:r>
              <a:rPr lang="en-US" dirty="0" smtClean="0"/>
              <a:t> during month 18 and later but not used because many were near fresh date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Edited calf livability averaged </a:t>
            </a:r>
            <a:r>
              <a:rPr lang="en-US" dirty="0" smtClean="0">
                <a:solidFill>
                  <a:srgbClr val="00FF00"/>
                </a:solidFill>
              </a:rPr>
              <a:t>97%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0.004</a:t>
            </a:r>
            <a:r>
              <a:rPr lang="en-US" dirty="0" smtClean="0"/>
              <a:t> heritability estimated by sire model REML </a:t>
            </a:r>
            <a:r>
              <a:rPr lang="en-US" dirty="0" smtClean="0">
                <a:solidFill>
                  <a:srgbClr val="FFFF00"/>
                </a:solidFill>
              </a:rPr>
              <a:t>(VanRaden, 1986 programs)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HCD haplotype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1924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Holstein haplotype for cholesterol deficiency (</a:t>
            </a:r>
            <a:r>
              <a:rPr lang="en-US" dirty="0" smtClean="0">
                <a:solidFill>
                  <a:srgbClr val="FFF000"/>
                </a:solidFill>
              </a:rPr>
              <a:t>HCD</a:t>
            </a:r>
            <a:r>
              <a:rPr lang="en-US" dirty="0" smtClean="0"/>
              <a:t>)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Discovered by German researchers in 2015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Heterozygous animals have reduced cholesterol, but </a:t>
            </a:r>
            <a:r>
              <a:rPr lang="en-US" dirty="0" err="1" smtClean="0"/>
              <a:t>homozygotes</a:t>
            </a:r>
            <a:r>
              <a:rPr lang="en-US" dirty="0" smtClean="0"/>
              <a:t> have no cholesterol and survive only a few months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Causative mutation discovered in 2016, lab test results now sent by Holstein USA to CDCB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Calf livability and HCD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87285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For reported calf livability data: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FF00"/>
                </a:solidFill>
              </a:rPr>
              <a:t>4%</a:t>
            </a:r>
            <a:r>
              <a:rPr lang="en-US" dirty="0" smtClean="0"/>
              <a:t> more death loss from carrier sire </a:t>
            </a:r>
            <a:r>
              <a:rPr lang="en-US" dirty="0" smtClean="0">
                <a:sym typeface="SymbolProp BT"/>
              </a:rPr>
              <a:t></a:t>
            </a:r>
            <a:r>
              <a:rPr lang="en-US" dirty="0" smtClean="0"/>
              <a:t> carrier MGS </a:t>
            </a:r>
            <a:r>
              <a:rPr lang="en-US" dirty="0" err="1" smtClean="0"/>
              <a:t>matings</a:t>
            </a:r>
            <a:r>
              <a:rPr lang="en-US" dirty="0" smtClean="0"/>
              <a:t> (significant)</a:t>
            </a:r>
          </a:p>
          <a:p>
            <a:pPr lvl="1">
              <a:lnSpc>
                <a:spcPts val="3200"/>
              </a:lnSpc>
            </a:pPr>
            <a:r>
              <a:rPr lang="en-US" dirty="0" smtClean="0">
                <a:solidFill>
                  <a:srgbClr val="00FF00"/>
                </a:solidFill>
              </a:rPr>
              <a:t>12%</a:t>
            </a:r>
            <a:r>
              <a:rPr lang="en-US" dirty="0" smtClean="0"/>
              <a:t> expected if carrier </a:t>
            </a:r>
            <a:r>
              <a:rPr lang="en-US" dirty="0" smtClean="0">
                <a:sym typeface="SymbolProp BT"/>
              </a:rPr>
              <a:t> </a:t>
            </a:r>
            <a:r>
              <a:rPr lang="en-US" dirty="0" smtClean="0"/>
              <a:t>carrier </a:t>
            </a:r>
            <a:r>
              <a:rPr lang="en-US" dirty="0" err="1" smtClean="0"/>
              <a:t>matings</a:t>
            </a:r>
            <a:r>
              <a:rPr lang="en-US" dirty="0" smtClean="0"/>
              <a:t> are lethal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Could be under-reporting of death loss, or homozygous HCD sick calves are sold before they 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stress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01260"/>
          </a:xfrm>
        </p:spPr>
        <p:txBody>
          <a:bodyPr/>
          <a:lstStyle/>
          <a:p>
            <a:r>
              <a:rPr lang="en-US" dirty="0" smtClean="0"/>
              <a:t>Genetic x environment interaction in national genetic evaluation</a:t>
            </a:r>
          </a:p>
          <a:p>
            <a:r>
              <a:rPr lang="en-US" dirty="0" smtClean="0"/>
              <a:t>Random regression on state average for </a:t>
            </a:r>
            <a:r>
              <a:rPr lang="en-US" dirty="0" smtClean="0">
                <a:solidFill>
                  <a:srgbClr val="FFF000"/>
                </a:solidFill>
              </a:rPr>
              <a:t>temperature-humidity index </a:t>
            </a:r>
            <a:r>
              <a:rPr lang="en-US" dirty="0" smtClean="0"/>
              <a:t>in July</a:t>
            </a:r>
          </a:p>
          <a:p>
            <a:pPr lvl="1"/>
            <a:r>
              <a:rPr lang="en-US" dirty="0" smtClean="0"/>
              <a:t>Differences between northern and southern states</a:t>
            </a:r>
          </a:p>
          <a:p>
            <a:r>
              <a:rPr lang="en-US" dirty="0" smtClean="0"/>
              <a:t>Tested ability of </a:t>
            </a:r>
            <a:r>
              <a:rPr lang="en-US" dirty="0" err="1" smtClean="0"/>
              <a:t>GxE</a:t>
            </a:r>
            <a:r>
              <a:rPr lang="en-US" dirty="0" smtClean="0"/>
              <a:t> predictions from domestic traits to predict foreign data from Interbull or future US data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stress </a:t>
            </a:r>
            <a:r>
              <a:rPr lang="en-US" dirty="0" smtClean="0">
                <a:solidFill>
                  <a:srgbClr val="00FF00"/>
                </a:solidFill>
              </a:rPr>
              <a:t>(HS)</a:t>
            </a:r>
            <a:r>
              <a:rPr lang="en-US" dirty="0" smtClean="0"/>
              <a:t> and foreign rankings</a:t>
            </a:r>
            <a:r>
              <a:rPr lang="en-US" dirty="0" smtClean="0">
                <a:solidFill>
                  <a:srgbClr val="00FFFF"/>
                </a:solidFill>
                <a:latin typeface="Calibri"/>
              </a:rPr>
              <a:t>†</a:t>
            </a:r>
            <a:endParaRPr lang="en-US" dirty="0">
              <a:solidFill>
                <a:srgbClr val="00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398" y="1143000"/>
          <a:ext cx="8382000" cy="368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676400"/>
                <a:gridCol w="1828802"/>
                <a:gridCol w="1752600"/>
                <a:gridCol w="144779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6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Country</a:t>
                      </a:r>
                      <a:endParaRPr lang="en-US" sz="26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6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Bulls</a:t>
                      </a:r>
                      <a:endParaRPr lang="en-US" sz="26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6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Milk</a:t>
                      </a:r>
                      <a:endParaRPr lang="en-US" sz="26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6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Fat</a:t>
                      </a:r>
                      <a:endParaRPr lang="en-US" sz="26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6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Protein</a:t>
                      </a:r>
                      <a:endParaRPr lang="en-US" sz="26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CAN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1,184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DFS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531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DEU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862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NLD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766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ITA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868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r>
                        <a:rPr lang="en-US" sz="26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Cold***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AUS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452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Hot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Hot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Hot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ARG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416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Hot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Hot*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URY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303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914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Hot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Cold**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600" b="1" dirty="0" smtClean="0">
                          <a:latin typeface="Calibri" pitchFamily="34" charset="0"/>
                        </a:rPr>
                        <a:t>None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4938117"/>
            <a:ext cx="8915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tabLst>
                <a:tab pos="173038" algn="l"/>
              </a:tabLst>
            </a:pPr>
            <a:r>
              <a:rPr lang="en-US" sz="2100" b="1" dirty="0" smtClean="0">
                <a:solidFill>
                  <a:srgbClr val="00FFFF"/>
                </a:solidFill>
                <a:latin typeface="Calibri"/>
              </a:rPr>
              <a:t>†	</a:t>
            </a: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</a:rPr>
              <a:t>Predicted  using Interbull data and HS from U.S. data</a:t>
            </a:r>
          </a:p>
          <a:p>
            <a:pPr marL="914400" indent="-741363">
              <a:lnSpc>
                <a:spcPts val="2100"/>
              </a:lnSpc>
              <a:tabLst>
                <a:tab pos="741363" algn="l"/>
                <a:tab pos="914400" algn="l"/>
              </a:tabLst>
            </a:pP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</a:rPr>
              <a:t>Cold	=	Bulls ranked higher if daughters performed better in  cooler U.S. states</a:t>
            </a:r>
          </a:p>
          <a:p>
            <a:pPr marL="803275" indent="-630238">
              <a:lnSpc>
                <a:spcPts val="2100"/>
              </a:lnSpc>
              <a:spcAft>
                <a:spcPts val="1200"/>
              </a:spcAft>
              <a:tabLst>
                <a:tab pos="630238" algn="l"/>
                <a:tab pos="803275" algn="l"/>
              </a:tabLst>
            </a:pP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</a:rPr>
              <a:t>Hot	=	Bulls ranked higher if daughters performed better in warmer U.S. states</a:t>
            </a:r>
          </a:p>
          <a:p>
            <a:pPr marL="173038">
              <a:lnSpc>
                <a:spcPts val="2100"/>
              </a:lnSpc>
            </a:pPr>
            <a:r>
              <a:rPr lang="en-US" sz="2100" b="1" dirty="0" smtClean="0">
                <a:solidFill>
                  <a:srgbClr val="FFF000"/>
                </a:solidFill>
                <a:latin typeface="Calibri" pitchFamily="34" charset="0"/>
              </a:rPr>
              <a:t>*</a:t>
            </a:r>
            <a:r>
              <a:rPr lang="en-US" sz="2100" b="1" i="1" dirty="0" smtClean="0">
                <a:solidFill>
                  <a:srgbClr val="FFF000"/>
                </a:solidFill>
                <a:latin typeface="Calibri" pitchFamily="34" charset="0"/>
              </a:rPr>
              <a:t>P</a:t>
            </a:r>
            <a:r>
              <a:rPr lang="en-US" sz="2100" b="1" dirty="0" smtClean="0">
                <a:solidFill>
                  <a:srgbClr val="FFF000"/>
                </a:solidFill>
                <a:latin typeface="Calibri" pitchFamily="34" charset="0"/>
              </a:rPr>
              <a:t> &lt; 0.05; **</a:t>
            </a:r>
            <a:r>
              <a:rPr lang="en-US" sz="2100" b="1" i="1" dirty="0" smtClean="0">
                <a:solidFill>
                  <a:srgbClr val="FFF000"/>
                </a:solidFill>
                <a:latin typeface="Calibri" pitchFamily="34" charset="0"/>
              </a:rPr>
              <a:t>P</a:t>
            </a:r>
            <a:r>
              <a:rPr lang="en-US" sz="2100" b="1" dirty="0" smtClean="0">
                <a:solidFill>
                  <a:srgbClr val="FFF000"/>
                </a:solidFill>
                <a:latin typeface="Calibri" pitchFamily="34" charset="0"/>
              </a:rPr>
              <a:t> &lt; 0.01; ***</a:t>
            </a:r>
            <a:r>
              <a:rPr lang="en-US" sz="2100" b="1" i="1" dirty="0" smtClean="0">
                <a:solidFill>
                  <a:srgbClr val="FFF000"/>
                </a:solidFill>
                <a:latin typeface="Calibri" pitchFamily="34" charset="0"/>
              </a:rPr>
              <a:t>P</a:t>
            </a:r>
            <a:r>
              <a:rPr lang="en-US" sz="2100" b="1" dirty="0" smtClean="0">
                <a:solidFill>
                  <a:srgbClr val="FFF000"/>
                </a:solidFill>
                <a:latin typeface="Calibri" pitchFamily="34" charset="0"/>
              </a:rPr>
              <a:t> &lt;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PTAs for FL vs. WI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7636" y="1279635"/>
          <a:ext cx="670297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530"/>
                <a:gridCol w="646386"/>
                <a:gridCol w="2843760"/>
                <a:gridCol w="514294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Bull rank for PTA protein in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USA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WI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FL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Coyne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err="1" smtClean="0">
                          <a:latin typeface="Calibri" pitchFamily="34" charset="0"/>
                        </a:rPr>
                        <a:t>Nobleland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Listen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Tyrone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err="1" smtClean="0">
                          <a:latin typeface="Calibri" pitchFamily="34" charset="0"/>
                        </a:rPr>
                        <a:t>AltaGreatest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Ruble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err="1" smtClean="0">
                          <a:latin typeface="Calibri" pitchFamily="34" charset="0"/>
                        </a:rPr>
                        <a:t>AltaStone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err="1" smtClean="0">
                          <a:latin typeface="Calibri" pitchFamily="34" charset="0"/>
                        </a:rPr>
                        <a:t>Lonzo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33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Syrup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20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err="1" smtClean="0">
                          <a:latin typeface="Calibri" pitchFamily="34" charset="0"/>
                        </a:rPr>
                        <a:t>Picardus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95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 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23220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Yield traits had some rank changes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err="1" smtClean="0"/>
              <a:t>Corr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FF00"/>
                </a:solidFill>
              </a:rPr>
              <a:t>FL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FF00"/>
                </a:solidFill>
              </a:rPr>
              <a:t>U.S.</a:t>
            </a:r>
            <a:r>
              <a:rPr lang="en-US" dirty="0" smtClean="0"/>
              <a:t>) = 0.912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err="1" smtClean="0"/>
              <a:t>Corr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FF00"/>
                </a:solidFill>
              </a:rPr>
              <a:t>WI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FF00"/>
                </a:solidFill>
              </a:rPr>
              <a:t>U.S.</a:t>
            </a:r>
            <a:r>
              <a:rPr lang="en-US" dirty="0" smtClean="0"/>
              <a:t>) = 0.986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Most trait predictions gained little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0.1499 vs. 0.1501 with HS for </a:t>
            </a:r>
            <a:r>
              <a:rPr lang="en-US" dirty="0" smtClean="0">
                <a:solidFill>
                  <a:srgbClr val="FFF000"/>
                </a:solidFill>
              </a:rPr>
              <a:t>PL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0.1189 vs. 0.1190 with HS for </a:t>
            </a:r>
            <a:r>
              <a:rPr lang="en-US" dirty="0" smtClean="0">
                <a:solidFill>
                  <a:srgbClr val="FFF000"/>
                </a:solidFill>
              </a:rPr>
              <a:t>DPR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R2 = 0.2083 vs. 0.2083 with HS for </a:t>
            </a:r>
            <a:r>
              <a:rPr lang="en-US" dirty="0" smtClean="0">
                <a:solidFill>
                  <a:srgbClr val="FFF000"/>
                </a:solidFill>
              </a:rPr>
              <a:t>SCS</a:t>
            </a:r>
            <a:r>
              <a:rPr lang="en-US" dirty="0" smtClean="0"/>
              <a:t> 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u="sng" dirty="0" smtClean="0">
                <a:hlinkClick r:id="rId2"/>
              </a:rPr>
              <a:t>http://aipl.arsusda.gov/publish/presentations/ADSA15/ADSA15_jrw.ppt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 experiments done or yet to do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7831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Heritability of embryo or ovum production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>
                <a:solidFill>
                  <a:srgbClr val="00FF00"/>
                </a:solidFill>
              </a:rPr>
              <a:t>Kristen Parker-Gaddis et al. 2016 (UFL, USDA-AGIL)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Physiology of homozygous lethal embryos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Effects of abortions on dam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Embryo genotyping before implantation</a:t>
            </a:r>
          </a:p>
          <a:p>
            <a:pPr lvl="1">
              <a:lnSpc>
                <a:spcPts val="3200"/>
              </a:lnSpc>
            </a:pPr>
            <a:r>
              <a:rPr lang="en-US" dirty="0" smtClean="0">
                <a:solidFill>
                  <a:srgbClr val="FFF000"/>
                </a:solidFill>
              </a:rPr>
              <a:t>464</a:t>
            </a:r>
            <a:r>
              <a:rPr lang="en-US" dirty="0" smtClean="0"/>
              <a:t> have been genotyped so far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6535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Fertility progress from new tools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Select for several  traits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Use genomic mating programs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Identify recessive defects</a:t>
            </a:r>
          </a:p>
          <a:p>
            <a:pPr>
              <a:lnSpc>
                <a:spcPts val="3200"/>
              </a:lnSpc>
              <a:spcAft>
                <a:spcPts val="4200"/>
              </a:spcAft>
            </a:pPr>
            <a:r>
              <a:rPr lang="en-US" dirty="0" smtClean="0"/>
              <a:t>Cow and calf livability with low heritability but much data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Heat stress predictions small but highly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Fertility trait evaluations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1" y="1371600"/>
          <a:ext cx="8072438" cy="383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999"/>
                <a:gridCol w="1044713"/>
                <a:gridCol w="1850887"/>
                <a:gridCol w="98583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Trait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Code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By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solidFill>
                            <a:srgbClr val="FFF000"/>
                          </a:solidFill>
                          <a:latin typeface="Calibri" pitchFamily="34" charset="0"/>
                        </a:rPr>
                        <a:t>Began</a:t>
                      </a:r>
                      <a:endParaRPr lang="en-US" sz="2800" b="1" dirty="0">
                        <a:solidFill>
                          <a:srgbClr val="FFF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Service sire </a:t>
                      </a:r>
                      <a:r>
                        <a:rPr lang="en-US" sz="2800" b="1" dirty="0" err="1" smtClean="0">
                          <a:latin typeface="Calibri" pitchFamily="34" charset="0"/>
                        </a:rPr>
                        <a:t>nonreturn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 rate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ERCR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DRMS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1986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Service sire conception rate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SCR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USDA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2006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Daughter pregnancy rate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DPR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USDA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2003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Cow conception rate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CCR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USDA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Heifer conception rate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HCR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USDA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Calving to first insemination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CFI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To Interbull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2012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Gestation length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GL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CDCB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soon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pc="200" dirty="0" smtClean="0">
                <a:solidFill>
                  <a:srgbClr val="FFF000"/>
                </a:solidFill>
              </a:rPr>
              <a:t>7–</a:t>
            </a:r>
            <a:r>
              <a:rPr lang="en-US" dirty="0" smtClean="0">
                <a:solidFill>
                  <a:srgbClr val="FFF0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FFF000"/>
                </a:solidFill>
              </a:rPr>
              <a:t>11</a:t>
            </a:r>
            <a:r>
              <a:rPr lang="en-US" dirty="0" smtClean="0"/>
              <a:t> confirmed as lethal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93</a:t>
            </a:r>
            <a:r>
              <a:rPr lang="en-US" spc="200" dirty="0" smtClean="0">
                <a:solidFill>
                  <a:srgbClr val="FFF000"/>
                </a:solidFill>
              </a:rPr>
              <a:t>6–</a:t>
            </a:r>
            <a:r>
              <a:rPr lang="en-US" dirty="0" smtClean="0">
                <a:solidFill>
                  <a:srgbClr val="FFF000"/>
                </a:solidFill>
              </a:rPr>
              <a:t>52,449 </a:t>
            </a:r>
            <a:r>
              <a:rPr lang="en-US" dirty="0" smtClean="0"/>
              <a:t>carrier sire </a:t>
            </a:r>
            <a:r>
              <a:rPr lang="en-US" dirty="0" smtClean="0">
                <a:sym typeface="SymbolProp BT"/>
              </a:rPr>
              <a:t></a:t>
            </a:r>
            <a:r>
              <a:rPr lang="en-US" dirty="0" smtClean="0"/>
              <a:t> carrier MGS fertility records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3.</a:t>
            </a:r>
            <a:r>
              <a:rPr lang="en-US" spc="200" dirty="0" smtClean="0">
                <a:solidFill>
                  <a:srgbClr val="FFF000"/>
                </a:solidFill>
              </a:rPr>
              <a:t>0–</a:t>
            </a:r>
            <a:r>
              <a:rPr lang="en-US" dirty="0" smtClean="0">
                <a:solidFill>
                  <a:srgbClr val="FFF000"/>
                </a:solidFill>
              </a:rPr>
              <a:t> 3.7%</a:t>
            </a:r>
            <a:r>
              <a:rPr lang="en-US" dirty="0" smtClean="0"/>
              <a:t> lower conception rates </a:t>
            </a:r>
            <a:r>
              <a:rPr lang="en-US" dirty="0" smtClean="0">
                <a:solidFill>
                  <a:srgbClr val="00FF00"/>
                </a:solidFill>
              </a:rPr>
              <a:t>(CRs)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Some slightly higher stillbirth rates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/ benefit </a:t>
            </a:r>
            <a:r>
              <a:rPr lang="en-US" smtClean="0"/>
              <a:t>in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1405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FFF000"/>
                </a:solidFill>
              </a:rPr>
              <a:t>5</a:t>
            </a:r>
            <a:r>
              <a:rPr lang="en-US" dirty="0" smtClean="0"/>
              <a:t> haplotypes with recessive effects on fertility discovered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Additive effects small and in EBVs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All populations already carry these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At least </a:t>
            </a:r>
            <a:r>
              <a:rPr lang="en-US" dirty="0" smtClean="0">
                <a:solidFill>
                  <a:srgbClr val="FFF000"/>
                </a:solidFill>
              </a:rPr>
              <a:t>19</a:t>
            </a:r>
            <a:r>
              <a:rPr lang="en-US" dirty="0" smtClean="0"/>
              <a:t> countries have “health” laws excluding carriers of defects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Only countries that test are banned?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Import restrictions make little 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133600" y="6016823"/>
            <a:ext cx="2981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*Causative mutation known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57201" y="1233488"/>
          <a:ext cx="8305799" cy="4615688"/>
        </p:xfrm>
        <a:graphic>
          <a:graphicData uri="http://schemas.openxmlformats.org/drawingml/2006/table">
            <a:tbl>
              <a:tblPr/>
              <a:tblGrid>
                <a:gridCol w="813571"/>
                <a:gridCol w="1091428"/>
                <a:gridCol w="1447800"/>
                <a:gridCol w="1295400"/>
                <a:gridCol w="36576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Name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some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Location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Earliest known ancestor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HH1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63.2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3.8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Pawnee Farm 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Arlinda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 Chief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73152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HH2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94.</a:t>
                      </a:r>
                      <a:r>
                        <a:rPr kumimoji="0" lang="en-US" sz="23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9–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96.6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3.3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Willowholme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 Mark Anthony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73152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HH3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8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95.4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Glendell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3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Arlinda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Chief,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Gray View 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Skyliner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HH4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1.3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0.7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Buck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HH5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9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93.3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4.4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Supreme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JH1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15.7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24.2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Observer Chocolate Soldier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JH2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26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8.</a:t>
                      </a:r>
                      <a:r>
                        <a:rPr kumimoji="0" lang="en-US" sz="23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8–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9.4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2.6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Liberators </a:t>
                      </a: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Basilius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BH1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7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42.</a:t>
                      </a:r>
                      <a:r>
                        <a:rPr kumimoji="0" lang="en-US" sz="2300" b="1" i="0" u="none" strike="noStrike" cap="none" spc="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8–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47.0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13.3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West Lawn Stretch Improver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BH2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19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11.1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15.6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7315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AH1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17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65.9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000"/>
                          </a:solidFill>
                          <a:effectLst/>
                          <a:latin typeface="Calibri" pitchFamily="34" charset="0"/>
                          <a:ea typeface="ＭＳ Ｐゴシック" charset="0"/>
                        </a:rPr>
                        <a:t>*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000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2004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Times New Roman" charset="0"/>
                        </a:rPr>
                        <a:t>26.0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0"/>
                      </a:endParaRPr>
                    </a:p>
                  </a:txBody>
                  <a:tcPr marL="0" marR="365760" marT="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Selwood</a:t>
                      </a:r>
                      <a:r>
                        <a:rPr lang="en-US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Betty’s Commander</a:t>
                      </a:r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261884"/>
          </a:xfrm>
        </p:spPr>
        <p:txBody>
          <a:bodyPr/>
          <a:lstStyle/>
          <a:p>
            <a:r>
              <a:rPr lang="en-US" dirty="0" smtClean="0"/>
              <a:t>Economics of fertility defect </a:t>
            </a:r>
            <a:r>
              <a:rPr lang="en-US" dirty="0" smtClean="0">
                <a:solidFill>
                  <a:srgbClr val="FFF000"/>
                </a:solidFill>
              </a:rPr>
              <a:t>HH1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sz="1600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000"/>
                </a:solidFill>
              </a:rPr>
              <a:t>Adams et al., </a:t>
            </a:r>
            <a:r>
              <a:rPr lang="en-US" sz="2800" i="1" dirty="0" smtClean="0">
                <a:solidFill>
                  <a:srgbClr val="FFF000"/>
                </a:solidFill>
              </a:rPr>
              <a:t>JDS</a:t>
            </a:r>
            <a:r>
              <a:rPr lang="en-US" sz="2800" dirty="0" smtClean="0">
                <a:solidFill>
                  <a:srgbClr val="FFF000"/>
                </a:solidFill>
              </a:rPr>
              <a:t>, 2016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4838" cy="3282950"/>
          </a:xfrm>
        </p:spPr>
        <p:txBody>
          <a:bodyPr/>
          <a:lstStyle/>
          <a:p>
            <a:pPr marL="319088" indent="-319088">
              <a:lnSpc>
                <a:spcPts val="3200"/>
              </a:lnSpc>
              <a:spcAft>
                <a:spcPts val="2400"/>
              </a:spcAft>
            </a:pPr>
            <a:r>
              <a:rPr lang="en-US" dirty="0" smtClean="0"/>
              <a:t>Pawnee Farm </a:t>
            </a:r>
            <a:r>
              <a:rPr lang="en-US" dirty="0" err="1" smtClean="0"/>
              <a:t>Arlinda</a:t>
            </a:r>
            <a:r>
              <a:rPr lang="en-US" dirty="0" smtClean="0"/>
              <a:t> Chief </a:t>
            </a:r>
            <a:r>
              <a:rPr lang="en-US" dirty="0" smtClean="0">
                <a:solidFill>
                  <a:srgbClr val="00FF00"/>
                </a:solidFill>
              </a:rPr>
              <a:t>(born 1962)</a:t>
            </a:r>
          </a:p>
          <a:p>
            <a:pPr marL="593725" lvl="1">
              <a:lnSpc>
                <a:spcPts val="3200"/>
              </a:lnSpc>
              <a:spcAft>
                <a:spcPts val="2400"/>
              </a:spcAft>
            </a:pPr>
            <a:r>
              <a:rPr lang="en-US" dirty="0" smtClean="0"/>
              <a:t>Contributed 14% of global Holstein genes</a:t>
            </a:r>
          </a:p>
          <a:p>
            <a:pPr marL="593725" lvl="1">
              <a:lnSpc>
                <a:spcPts val="3200"/>
              </a:lnSpc>
              <a:spcAft>
                <a:spcPts val="2400"/>
              </a:spcAft>
            </a:pPr>
            <a:r>
              <a:rPr lang="en-US" dirty="0" smtClean="0"/>
              <a:t>$25 billion value of increased milk yield</a:t>
            </a:r>
          </a:p>
          <a:p>
            <a:pPr marL="593725" lvl="1">
              <a:lnSpc>
                <a:spcPts val="3200"/>
              </a:lnSpc>
              <a:spcAft>
                <a:spcPts val="2400"/>
              </a:spcAft>
            </a:pPr>
            <a:r>
              <a:rPr lang="en-US" dirty="0" smtClean="0"/>
              <a:t>$0.4 billion cost of </a:t>
            </a:r>
            <a:r>
              <a:rPr lang="en-US" dirty="0" smtClean="0">
                <a:solidFill>
                  <a:srgbClr val="FFFF00"/>
                </a:solidFill>
              </a:rPr>
              <a:t>HH1</a:t>
            </a:r>
            <a:r>
              <a:rPr lang="en-US" dirty="0" smtClean="0"/>
              <a:t> mid-term abortions</a:t>
            </a:r>
          </a:p>
          <a:p>
            <a:pPr marL="593725" lvl="1">
              <a:lnSpc>
                <a:spcPts val="3200"/>
              </a:lnSpc>
            </a:pPr>
            <a:r>
              <a:rPr lang="en-US" dirty="0" smtClean="0"/>
              <a:t>Caused by 1-base mutation in </a:t>
            </a:r>
            <a:r>
              <a:rPr lang="en-US" i="1" dirty="0" smtClean="0">
                <a:solidFill>
                  <a:srgbClr val="FFFF00"/>
                </a:solidFill>
              </a:rPr>
              <a:t>APAF1</a:t>
            </a:r>
            <a:r>
              <a:rPr lang="en-US" dirty="0" smtClean="0"/>
              <a:t> gene</a:t>
            </a:r>
          </a:p>
        </p:txBody>
      </p:sp>
      <p:sp>
        <p:nvSpPr>
          <p:cNvPr id="40964" name="AutoShape 4" descr="Image result for photo pawnee farm arlinda chief"/>
          <p:cNvSpPr>
            <a:spLocks noChangeAspect="1" noChangeArrowheads="1"/>
          </p:cNvSpPr>
          <p:nvPr/>
        </p:nvSpPr>
        <p:spPr bwMode="auto">
          <a:xfrm>
            <a:off x="0" y="-136525"/>
            <a:ext cx="12763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awnee Farm Arlinda Ch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6"/>
            <a:ext cx="1828800" cy="130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261884"/>
          </a:xfrm>
        </p:spPr>
        <p:txBody>
          <a:bodyPr/>
          <a:lstStyle/>
          <a:p>
            <a:r>
              <a:rPr lang="en-US" dirty="0" smtClean="0"/>
              <a:t>Additive and nonadditive effects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>
                <a:solidFill>
                  <a:srgbClr val="FFF000"/>
                </a:solidFill>
              </a:rPr>
              <a:t>Nonreturn</a:t>
            </a:r>
            <a:r>
              <a:rPr lang="en-US" sz="2800" dirty="0" smtClean="0">
                <a:solidFill>
                  <a:srgbClr val="FFF000"/>
                </a:solidFill>
              </a:rPr>
              <a:t> rates (NRs), full-gestation CR</a:t>
            </a:r>
            <a:endParaRPr lang="en-US" sz="2800" dirty="0">
              <a:solidFill>
                <a:srgbClr val="FFF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2606" y="1844580"/>
          <a:ext cx="8308428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646"/>
                <a:gridCol w="2139524"/>
                <a:gridCol w="803045"/>
                <a:gridCol w="1636977"/>
                <a:gridCol w="1559760"/>
                <a:gridCol w="95747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dirty="0" err="1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Haplo</a:t>
                      </a: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type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Additive effect, CR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1371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Sire </a:t>
                      </a: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  <a:sym typeface="SymbolProp BT"/>
                        </a:rPr>
                        <a:t></a:t>
                      </a: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 MGS interaction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 marL="102830" marR="102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FF00"/>
                        </a:solidFill>
                      </a:endParaRPr>
                    </a:p>
                  </a:txBody>
                  <a:tcPr marL="102830" marR="102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NR60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NR100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27432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NR140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CR280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CVM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0.12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1.5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1.9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BY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0.46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HH1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0.35</a:t>
                      </a: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1.1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1.6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HH2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0.36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1.7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3.0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HH3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0.36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JH1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2.22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BH1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0.98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371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2.9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800" b="1" spc="200" baseline="0" dirty="0" smtClean="0">
                          <a:latin typeface="Calibri"/>
                        </a:rPr>
                        <a:t>–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3.4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261884"/>
          </a:xfrm>
        </p:spPr>
        <p:txBody>
          <a:bodyPr/>
          <a:lstStyle/>
          <a:p>
            <a:r>
              <a:rPr lang="en-US" dirty="0" smtClean="0"/>
              <a:t>Carrier bulls with high fertility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000"/>
                </a:solidFill>
              </a:rPr>
              <a:t>2011 data</a:t>
            </a:r>
            <a:endParaRPr lang="en-US" sz="2800" dirty="0">
              <a:solidFill>
                <a:srgbClr val="FFF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3" y="1907644"/>
          <a:ext cx="8226425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11"/>
                <a:gridCol w="2248459"/>
                <a:gridCol w="1677155"/>
                <a:gridCol w="2490952"/>
                <a:gridCol w="767748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dirty="0" err="1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Haplo</a:t>
                      </a: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type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64008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CRs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102830" marR="102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102830" marR="1028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Service sire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Heifer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Calibri" pitchFamily="34" charset="0"/>
                        </a:rPr>
                        <a:t>Cow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Ramos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64008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spc="200" baseline="0" dirty="0" smtClean="0">
                          <a:latin typeface="Calibri" pitchFamily="34" charset="0"/>
                        </a:rPr>
                        <a:t>N/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A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+0.1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+5.2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HH1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err="1" smtClean="0">
                          <a:latin typeface="Calibri" pitchFamily="34" charset="0"/>
                        </a:rPr>
                        <a:t>Lucius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64008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+3.1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+2.5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+2.5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HH2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Colby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64008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+2.2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+5.2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+5.4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HH3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O-Man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64008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+0.6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+2.1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+3.5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JH1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Country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64008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-0.5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+2.7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+3.2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BH1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Payoff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64008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+1.5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+1.5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+3.4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ul-2016">
  <a:themeElements>
    <a:clrScheme name="Custom 17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FF"/>
      </a:hlink>
      <a:folHlink>
        <a:srgbClr val="CCFFFF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Paul-2016</Template>
  <TotalTime>63456</TotalTime>
  <Words>1366</Words>
  <Application>Microsoft Office PowerPoint</Application>
  <PresentationFormat>On-screen Show (4:3)</PresentationFormat>
  <Paragraphs>532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SymbolProp BT</vt:lpstr>
      <vt:lpstr>Monotype Sorts</vt:lpstr>
      <vt:lpstr>ＭＳ Ｐゴシック</vt:lpstr>
      <vt:lpstr>Times New Roman</vt:lpstr>
      <vt:lpstr>Cambria Math</vt:lpstr>
      <vt:lpstr>Humnst777 BT</vt:lpstr>
      <vt:lpstr>Paul-2016</vt:lpstr>
      <vt:lpstr>Genetic improvement for fertility, livability, and heat stress</vt:lpstr>
      <vt:lpstr>Topics</vt:lpstr>
      <vt:lpstr>Fertility trait evaluations</vt:lpstr>
      <vt:lpstr>Recessive defect discovery</vt:lpstr>
      <vt:lpstr>Cost / benefit in marketing</vt:lpstr>
      <vt:lpstr>Haplotypes affecting fertility</vt:lpstr>
      <vt:lpstr>Economics of fertility defect HH1   Adams et al., JDS, 2016</vt:lpstr>
      <vt:lpstr>Additive and nonadditive effects   Nonreturn rates (NRs), full-gestation CR</vt:lpstr>
      <vt:lpstr>Carrier bulls with high fertility   2011 data</vt:lpstr>
      <vt:lpstr>Detection with 3K genotypes   500 carriers, 500 noncarriers, with imputation</vt:lpstr>
      <vt:lpstr>Using crossovers to fine map</vt:lpstr>
      <vt:lpstr>Haplotypes for known recessives   Holstein</vt:lpstr>
      <vt:lpstr>Genetic trend for DPR</vt:lpstr>
      <vt:lpstr>Cow livability data</vt:lpstr>
      <vt:lpstr>Cow livability evaluation</vt:lpstr>
      <vt:lpstr>PTA correlations of livability with other traits   Bull minimums:  1990 birth year, 50 daughters, 0.50 reliability for PTA livability</vt:lpstr>
      <vt:lpstr>Genetic trend for cow livability</vt:lpstr>
      <vt:lpstr>Calf livability data</vt:lpstr>
      <vt:lpstr>Calf livability edits</vt:lpstr>
      <vt:lpstr>Calf livability edits (continued)</vt:lpstr>
      <vt:lpstr>Calf livability results</vt:lpstr>
      <vt:lpstr>HCD haplotype</vt:lpstr>
      <vt:lpstr>Calf livability and HCD</vt:lpstr>
      <vt:lpstr>Heat stress research</vt:lpstr>
      <vt:lpstr>Heat stress (HS) and foreign rankings†</vt:lpstr>
      <vt:lpstr>Protein PTAs for FL vs. WI</vt:lpstr>
      <vt:lpstr>HS conclusions</vt:lpstr>
      <vt:lpstr>Embryo experiments done or yet to do</vt:lpstr>
      <vt:lpstr>Conclusions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paul vanraden</cp:lastModifiedBy>
  <cp:revision>1630</cp:revision>
  <cp:lastPrinted>2001-08-24T14:44:42Z</cp:lastPrinted>
  <dcterms:created xsi:type="dcterms:W3CDTF">2002-07-16T13:01:30Z</dcterms:created>
  <dcterms:modified xsi:type="dcterms:W3CDTF">2016-08-23T22:24:01Z</dcterms:modified>
  <cp:category>Interbull</cp:category>
</cp:coreProperties>
</file>