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52"/>
  </p:notesMasterIdLst>
  <p:sldIdLst>
    <p:sldId id="343" r:id="rId2"/>
    <p:sldId id="689" r:id="rId3"/>
    <p:sldId id="622" r:id="rId4"/>
    <p:sldId id="664" r:id="rId5"/>
    <p:sldId id="648" r:id="rId6"/>
    <p:sldId id="623" r:id="rId7"/>
    <p:sldId id="624" r:id="rId8"/>
    <p:sldId id="657" r:id="rId9"/>
    <p:sldId id="545" r:id="rId10"/>
    <p:sldId id="700" r:id="rId11"/>
    <p:sldId id="503" r:id="rId12"/>
    <p:sldId id="673" r:id="rId13"/>
    <p:sldId id="504" r:id="rId14"/>
    <p:sldId id="505" r:id="rId15"/>
    <p:sldId id="541" r:id="rId16"/>
    <p:sldId id="454" r:id="rId17"/>
    <p:sldId id="659" r:id="rId18"/>
    <p:sldId id="569" r:id="rId19"/>
    <p:sldId id="681" r:id="rId20"/>
    <p:sldId id="691" r:id="rId21"/>
    <p:sldId id="501" r:id="rId22"/>
    <p:sldId id="502" r:id="rId23"/>
    <p:sldId id="671" r:id="rId24"/>
    <p:sldId id="558" r:id="rId25"/>
    <p:sldId id="618" r:id="rId26"/>
    <p:sldId id="642" r:id="rId27"/>
    <p:sldId id="678" r:id="rId28"/>
    <p:sldId id="712" r:id="rId29"/>
    <p:sldId id="690" r:id="rId30"/>
    <p:sldId id="706" r:id="rId31"/>
    <p:sldId id="674" r:id="rId32"/>
    <p:sldId id="676" r:id="rId33"/>
    <p:sldId id="707" r:id="rId34"/>
    <p:sldId id="709" r:id="rId35"/>
    <p:sldId id="710" r:id="rId36"/>
    <p:sldId id="711" r:id="rId37"/>
    <p:sldId id="704" r:id="rId38"/>
    <p:sldId id="666" r:id="rId39"/>
    <p:sldId id="667" r:id="rId40"/>
    <p:sldId id="668" r:id="rId41"/>
    <p:sldId id="683" r:id="rId42"/>
    <p:sldId id="684" r:id="rId43"/>
    <p:sldId id="696" r:id="rId44"/>
    <p:sldId id="698" r:id="rId45"/>
    <p:sldId id="688" r:id="rId46"/>
    <p:sldId id="680" r:id="rId47"/>
    <p:sldId id="695" r:id="rId48"/>
    <p:sldId id="687" r:id="rId49"/>
    <p:sldId id="703" r:id="rId50"/>
    <p:sldId id="702" r:id="rId51"/>
  </p:sldIdLst>
  <p:sldSz cx="9144000" cy="6858000" type="screen4x3"/>
  <p:notesSz cx="6858000" cy="9144000"/>
  <p:embeddedFontLs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Monotype Sorts" pitchFamily="2" charset="2"/>
      <p:regular r:id="rId57"/>
    </p:embeddedFont>
    <p:embeddedFont>
      <p:font typeface="Comic Sans MS" pitchFamily="66" charset="0"/>
      <p:regular r:id="rId58"/>
      <p:bold r:id="rId59"/>
    </p:embeddedFont>
    <p:embeddedFont>
      <p:font typeface="ＭＳ Ｐゴシック" pitchFamily="34" charset="-128"/>
      <p:regular r:id="rId60"/>
    </p:embeddedFont>
    <p:embeddedFont>
      <p:font typeface="DejaVu Sans" pitchFamily="34" charset="0"/>
      <p:regular r:id="rId61"/>
      <p:bold r:id="rId62"/>
      <p:italic r:id="rId63"/>
      <p:boldItalic r:id="rId64"/>
    </p:embeddedFont>
    <p:embeddedFont>
      <p:font typeface="Aharoni" pitchFamily="2" charset="-79"/>
      <p:bold r:id="rId65"/>
    </p:embeddedFont>
    <p:embeddedFont>
      <p:font typeface="Humnst777 BT" pitchFamily="3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00563F"/>
    <a:srgbClr val="FFFFFF"/>
    <a:srgbClr val="000000"/>
    <a:srgbClr val="0033CC"/>
    <a:srgbClr val="FFE600"/>
    <a:srgbClr val="FFF000"/>
    <a:srgbClr val="FFFF00"/>
    <a:srgbClr val="00644A"/>
    <a:srgbClr val="0082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80" autoAdjust="0"/>
    <p:restoredTop sz="86410" autoAdjust="0"/>
  </p:normalViewPr>
  <p:slideViewPr>
    <p:cSldViewPr snapToGrid="0">
      <p:cViewPr>
        <p:scale>
          <a:sx n="56" d="100"/>
          <a:sy n="56" d="100"/>
        </p:scale>
        <p:origin x="-1050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32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I%20bulls%20with%20G%20stat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204072365698413"/>
          <c:y val="3.0374345113832451E-2"/>
          <c:w val="0.84872923869722305"/>
          <c:h val="0.84439785163419057"/>
        </c:manualLayout>
      </c:layout>
      <c:lineChart>
        <c:grouping val="standard"/>
        <c:ser>
          <c:idx val="1"/>
          <c:order val="0"/>
          <c:tx>
            <c:strRef>
              <c:f>Sheet1!$A$3</c:f>
              <c:strCache>
                <c:ptCount val="1"/>
                <c:pt idx="0">
                  <c:v>  Holstein male</c:v>
                </c:pt>
              </c:strCache>
            </c:strRef>
          </c:tx>
          <c:spPr>
            <a:ln w="34925" cap="rnd">
              <a:solidFill>
                <a:srgbClr val="00337F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 cap="rnd">
                <a:solidFill>
                  <a:srgbClr val="00337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Sheet1!$C$2:$AE$2</c:f>
              <c:strCache>
                <c:ptCount val="28"/>
                <c:pt idx="0">
                  <c:v> 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24-
35</c:v>
                </c:pt>
                <c:pt idx="25">
                  <c:v>36-
47</c:v>
                </c:pt>
                <c:pt idx="26">
                  <c:v>48-
59</c:v>
                </c:pt>
                <c:pt idx="27">
                  <c:v>  60</c:v>
                </c:pt>
              </c:strCache>
            </c:strRef>
          </c:cat>
          <c:val>
            <c:numRef>
              <c:f>Sheet1!$C$3:$AD$3</c:f>
              <c:numCache>
                <c:formatCode>General</c:formatCode>
                <c:ptCount val="28"/>
                <c:pt idx="0">
                  <c:v>7185</c:v>
                </c:pt>
                <c:pt idx="1">
                  <c:v>11670</c:v>
                </c:pt>
                <c:pt idx="2">
                  <c:v>4934</c:v>
                </c:pt>
                <c:pt idx="3">
                  <c:v>2443</c:v>
                </c:pt>
                <c:pt idx="4">
                  <c:v>1426</c:v>
                </c:pt>
                <c:pt idx="5">
                  <c:v>811</c:v>
                </c:pt>
                <c:pt idx="6">
                  <c:v>589</c:v>
                </c:pt>
                <c:pt idx="7">
                  <c:v>533</c:v>
                </c:pt>
                <c:pt idx="8">
                  <c:v>476</c:v>
                </c:pt>
                <c:pt idx="9">
                  <c:v>385</c:v>
                </c:pt>
                <c:pt idx="10">
                  <c:v>303</c:v>
                </c:pt>
                <c:pt idx="11">
                  <c:v>227</c:v>
                </c:pt>
                <c:pt idx="12">
                  <c:v>148</c:v>
                </c:pt>
                <c:pt idx="13">
                  <c:v>115</c:v>
                </c:pt>
                <c:pt idx="14">
                  <c:v>86</c:v>
                </c:pt>
                <c:pt idx="15">
                  <c:v>65</c:v>
                </c:pt>
                <c:pt idx="16">
                  <c:v>41</c:v>
                </c:pt>
                <c:pt idx="17">
                  <c:v>43</c:v>
                </c:pt>
                <c:pt idx="18">
                  <c:v>50</c:v>
                </c:pt>
                <c:pt idx="19">
                  <c:v>30</c:v>
                </c:pt>
                <c:pt idx="20">
                  <c:v>28</c:v>
                </c:pt>
                <c:pt idx="21">
                  <c:v>19</c:v>
                </c:pt>
                <c:pt idx="22">
                  <c:v>14</c:v>
                </c:pt>
                <c:pt idx="23">
                  <c:v>29</c:v>
                </c:pt>
                <c:pt idx="24">
                  <c:v>90</c:v>
                </c:pt>
                <c:pt idx="25">
                  <c:v>30</c:v>
                </c:pt>
                <c:pt idx="26">
                  <c:v>15</c:v>
                </c:pt>
                <c:pt idx="27">
                  <c:v>42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  Holstein female</c:v>
                </c:pt>
              </c:strCache>
            </c:strRef>
          </c:tx>
          <c:spPr>
            <a:ln w="34925" cap="rnd">
              <a:solidFill>
                <a:srgbClr val="8E001B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>
                <a:solidFill>
                  <a:srgbClr val="8E001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Sheet1!$C$2:$AE$2</c:f>
              <c:strCache>
                <c:ptCount val="28"/>
                <c:pt idx="0">
                  <c:v> 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24-
35</c:v>
                </c:pt>
                <c:pt idx="25">
                  <c:v>36-
47</c:v>
                </c:pt>
                <c:pt idx="26">
                  <c:v>48-
59</c:v>
                </c:pt>
                <c:pt idx="27">
                  <c:v>  60</c:v>
                </c:pt>
              </c:strCache>
            </c:strRef>
          </c:cat>
          <c:val>
            <c:numRef>
              <c:f>Sheet1!$C$4:$AD$4</c:f>
              <c:numCache>
                <c:formatCode>#,##0</c:formatCode>
                <c:ptCount val="28"/>
                <c:pt idx="0">
                  <c:v>31921</c:v>
                </c:pt>
                <c:pt idx="1">
                  <c:v>62894</c:v>
                </c:pt>
                <c:pt idx="2">
                  <c:v>32315</c:v>
                </c:pt>
                <c:pt idx="3">
                  <c:v>19254</c:v>
                </c:pt>
                <c:pt idx="4">
                  <c:v>16246</c:v>
                </c:pt>
                <c:pt idx="5">
                  <c:v>20948</c:v>
                </c:pt>
                <c:pt idx="6">
                  <c:v>19239</c:v>
                </c:pt>
                <c:pt idx="7">
                  <c:v>11136</c:v>
                </c:pt>
                <c:pt idx="8">
                  <c:v>7792</c:v>
                </c:pt>
                <c:pt idx="9">
                  <c:v>8784</c:v>
                </c:pt>
                <c:pt idx="10">
                  <c:v>8423</c:v>
                </c:pt>
                <c:pt idx="11">
                  <c:v>7680</c:v>
                </c:pt>
                <c:pt idx="12">
                  <c:v>6914</c:v>
                </c:pt>
                <c:pt idx="13">
                  <c:v>4460</c:v>
                </c:pt>
                <c:pt idx="14">
                  <c:v>3118</c:v>
                </c:pt>
                <c:pt idx="15">
                  <c:v>2470</c:v>
                </c:pt>
                <c:pt idx="16">
                  <c:v>2378</c:v>
                </c:pt>
                <c:pt idx="17">
                  <c:v>2500</c:v>
                </c:pt>
                <c:pt idx="18">
                  <c:v>2534</c:v>
                </c:pt>
                <c:pt idx="19">
                  <c:v>2246</c:v>
                </c:pt>
                <c:pt idx="20">
                  <c:v>2335</c:v>
                </c:pt>
                <c:pt idx="21">
                  <c:v>2313</c:v>
                </c:pt>
                <c:pt idx="22">
                  <c:v>2623</c:v>
                </c:pt>
                <c:pt idx="23">
                  <c:v>2003</c:v>
                </c:pt>
                <c:pt idx="24" formatCode="General">
                  <c:v>8106</c:v>
                </c:pt>
                <c:pt idx="25" formatCode="General">
                  <c:v>4367</c:v>
                </c:pt>
                <c:pt idx="26" formatCode="General">
                  <c:v>2494</c:v>
                </c:pt>
                <c:pt idx="27">
                  <c:v>4157</c:v>
                </c:pt>
              </c:numCache>
            </c:numRef>
          </c:val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  Jersey male</c:v>
                </c:pt>
              </c:strCache>
            </c:strRef>
          </c:tx>
          <c:spPr>
            <a:ln w="34925">
              <a:solidFill>
                <a:srgbClr val="00337F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>
                <a:solidFill>
                  <a:srgbClr val="00337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Sheet1!$C$5:$AD$5</c:f>
              <c:numCache>
                <c:formatCode>General</c:formatCode>
                <c:ptCount val="28"/>
                <c:pt idx="0">
                  <c:v>873</c:v>
                </c:pt>
                <c:pt idx="1">
                  <c:v>1203</c:v>
                </c:pt>
                <c:pt idx="2">
                  <c:v>466</c:v>
                </c:pt>
                <c:pt idx="3">
                  <c:v>232</c:v>
                </c:pt>
                <c:pt idx="4">
                  <c:v>153</c:v>
                </c:pt>
                <c:pt idx="5">
                  <c:v>117</c:v>
                </c:pt>
                <c:pt idx="6">
                  <c:v>78</c:v>
                </c:pt>
                <c:pt idx="7">
                  <c:v>78</c:v>
                </c:pt>
                <c:pt idx="8">
                  <c:v>78</c:v>
                </c:pt>
                <c:pt idx="9">
                  <c:v>73</c:v>
                </c:pt>
                <c:pt idx="10">
                  <c:v>60</c:v>
                </c:pt>
                <c:pt idx="11">
                  <c:v>50</c:v>
                </c:pt>
                <c:pt idx="12">
                  <c:v>14</c:v>
                </c:pt>
                <c:pt idx="13">
                  <c:v>30</c:v>
                </c:pt>
                <c:pt idx="14">
                  <c:v>19</c:v>
                </c:pt>
                <c:pt idx="15">
                  <c:v>12</c:v>
                </c:pt>
                <c:pt idx="16">
                  <c:v>8</c:v>
                </c:pt>
                <c:pt idx="17">
                  <c:v>10</c:v>
                </c:pt>
                <c:pt idx="18">
                  <c:v>5</c:v>
                </c:pt>
                <c:pt idx="19">
                  <c:v>7</c:v>
                </c:pt>
                <c:pt idx="20">
                  <c:v>2</c:v>
                </c:pt>
                <c:pt idx="21">
                  <c:v>3</c:v>
                </c:pt>
                <c:pt idx="22">
                  <c:v>3</c:v>
                </c:pt>
                <c:pt idx="23">
                  <c:v>10</c:v>
                </c:pt>
                <c:pt idx="24">
                  <c:v>29</c:v>
                </c:pt>
                <c:pt idx="25">
                  <c:v>7</c:v>
                </c:pt>
                <c:pt idx="26">
                  <c:v>7</c:v>
                </c:pt>
                <c:pt idx="27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  Jersey female</c:v>
                </c:pt>
              </c:strCache>
            </c:strRef>
          </c:tx>
          <c:spPr>
            <a:ln w="34925">
              <a:solidFill>
                <a:srgbClr val="8E001B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 cap="rnd">
                <a:solidFill>
                  <a:srgbClr val="8E001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Sheet1!$C$6:$AD$6</c:f>
              <c:numCache>
                <c:formatCode>General</c:formatCode>
                <c:ptCount val="28"/>
                <c:pt idx="0">
                  <c:v>2149</c:v>
                </c:pt>
                <c:pt idx="1">
                  <c:v>9175</c:v>
                </c:pt>
                <c:pt idx="2">
                  <c:v>4317</c:v>
                </c:pt>
                <c:pt idx="3">
                  <c:v>1951</c:v>
                </c:pt>
                <c:pt idx="4">
                  <c:v>2335</c:v>
                </c:pt>
                <c:pt idx="5">
                  <c:v>2092</c:v>
                </c:pt>
                <c:pt idx="6">
                  <c:v>2051</c:v>
                </c:pt>
                <c:pt idx="7">
                  <c:v>1714</c:v>
                </c:pt>
                <c:pt idx="8">
                  <c:v>1721</c:v>
                </c:pt>
                <c:pt idx="9">
                  <c:v>1578</c:v>
                </c:pt>
                <c:pt idx="10">
                  <c:v>1779</c:v>
                </c:pt>
                <c:pt idx="11">
                  <c:v>1565</c:v>
                </c:pt>
                <c:pt idx="12">
                  <c:v>798</c:v>
                </c:pt>
                <c:pt idx="13">
                  <c:v>420</c:v>
                </c:pt>
                <c:pt idx="14">
                  <c:v>289</c:v>
                </c:pt>
                <c:pt idx="15">
                  <c:v>270</c:v>
                </c:pt>
                <c:pt idx="16">
                  <c:v>229</c:v>
                </c:pt>
                <c:pt idx="17">
                  <c:v>207</c:v>
                </c:pt>
                <c:pt idx="18">
                  <c:v>253</c:v>
                </c:pt>
                <c:pt idx="19">
                  <c:v>275</c:v>
                </c:pt>
                <c:pt idx="20">
                  <c:v>322</c:v>
                </c:pt>
                <c:pt idx="21">
                  <c:v>269</c:v>
                </c:pt>
                <c:pt idx="22">
                  <c:v>212</c:v>
                </c:pt>
                <c:pt idx="23">
                  <c:v>178</c:v>
                </c:pt>
                <c:pt idx="24">
                  <c:v>161</c:v>
                </c:pt>
                <c:pt idx="25">
                  <c:v>168</c:v>
                </c:pt>
                <c:pt idx="26">
                  <c:v>107</c:v>
                </c:pt>
                <c:pt idx="27">
                  <c:v>2044</c:v>
                </c:pt>
              </c:numCache>
            </c:numRef>
          </c:val>
        </c:ser>
        <c:marker val="1"/>
        <c:axId val="369224704"/>
        <c:axId val="369254400"/>
      </c:lineChart>
      <c:catAx>
        <c:axId val="369224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Age (mo)</a:t>
                </a:r>
                <a:endParaRPr lang="en-US" sz="18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965807059179894"/>
              <c:y val="0.93420244192751556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369254400"/>
        <c:crossesAt val="-500"/>
        <c:auto val="1"/>
        <c:lblAlgn val="ctr"/>
        <c:lblOffset val="20"/>
      </c:catAx>
      <c:valAx>
        <c:axId val="3692544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Frequency (no)</a:t>
                </a:r>
                <a:endParaRPr lang="en-US" sz="18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1670581335557653E-3"/>
              <c:y val="0.23961086116567426"/>
            </c:manualLayout>
          </c:layout>
        </c:title>
        <c:numFmt formatCode="#,##0" sourceLinked="0"/>
        <c:tickLblPos val="nextTo"/>
        <c:spPr>
          <a:ln w="349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369224704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6276189311495155"/>
          <c:y val="3.3117235031283436E-2"/>
          <c:w val="0.29612402218907913"/>
          <c:h val="0.29538796705449777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2000">
              <a:solidFill>
                <a:srgbClr val="00337F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2400" b="1">
          <a:solidFill>
            <a:srgbClr val="000000"/>
          </a:solidFill>
        </a:defRPr>
      </a:pPr>
      <a:endParaRPr lang="en-US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957325130846153"/>
          <c:y val="0.11575612960053627"/>
          <c:w val="0.79742134154752753"/>
          <c:h val="0.6783040334149493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</a:gsLst>
              <a:lin ang="0" scaled="1"/>
            </a:gradFill>
          </c:spPr>
          <c:cat>
            <c:numRef>
              <c:f>Sheet1!$A$2:$A$11</c:f>
              <c:numCache>
                <c:formatCode>General</c:formatCode>
                <c:ptCount val="10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84.7</c:v>
                </c:pt>
                <c:pt idx="2">
                  <c:v>89.2</c:v>
                </c:pt>
                <c:pt idx="3">
                  <c:v>83.2</c:v>
                </c:pt>
                <c:pt idx="4">
                  <c:v>63.7</c:v>
                </c:pt>
                <c:pt idx="5">
                  <c:v>53.2</c:v>
                </c:pt>
                <c:pt idx="6">
                  <c:v>34.700000000000003</c:v>
                </c:pt>
                <c:pt idx="7">
                  <c:v>31.4</c:v>
                </c:pt>
                <c:pt idx="8">
                  <c:v>27.3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numRef>
              <c:f>Sheet1!$A$2:$A$11</c:f>
              <c:numCache>
                <c:formatCode>General</c:formatCode>
                <c:ptCount val="10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47.8</c:v>
                </c:pt>
                <c:pt idx="2">
                  <c:v>43.4</c:v>
                </c:pt>
                <c:pt idx="3">
                  <c:v>45</c:v>
                </c:pt>
                <c:pt idx="4">
                  <c:v>45.4</c:v>
                </c:pt>
                <c:pt idx="5">
                  <c:v>40.6</c:v>
                </c:pt>
                <c:pt idx="6">
                  <c:v>34</c:v>
                </c:pt>
                <c:pt idx="7">
                  <c:v>30.6</c:v>
                </c:pt>
                <c:pt idx="8">
                  <c:v>27.5</c:v>
                </c:pt>
              </c:numCache>
            </c:numRef>
          </c:val>
        </c:ser>
        <c:gapWidth val="75"/>
        <c:overlap val="-10"/>
        <c:axId val="30911104"/>
        <c:axId val="30917376"/>
      </c:barChart>
      <c:catAx>
        <c:axId val="30911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700" b="1">
                    <a:solidFill>
                      <a:srgbClr val="000000"/>
                    </a:solidFill>
                  </a:defRPr>
                </a:pPr>
                <a:r>
                  <a:rPr lang="en-US" sz="27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7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7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300" b="1">
                <a:solidFill>
                  <a:srgbClr val="000000"/>
                </a:solidFill>
              </a:defRPr>
            </a:pPr>
            <a:endParaRPr lang="en-US"/>
          </a:p>
        </c:txPr>
        <c:crossAx val="30917376"/>
        <c:crosses val="autoZero"/>
        <c:auto val="1"/>
        <c:lblAlgn val="ctr"/>
        <c:lblOffset val="0"/>
      </c:catAx>
      <c:valAx>
        <c:axId val="3091737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2700" b="1">
                    <a:solidFill>
                      <a:srgbClr val="000000"/>
                    </a:solidFill>
                  </a:defRPr>
                </a:pPr>
                <a:r>
                  <a:rPr lang="en-US" sz="2700" b="1" dirty="0" smtClean="0">
                    <a:solidFill>
                      <a:srgbClr val="000000"/>
                    </a:solidFill>
                  </a:rPr>
                  <a:t>Parent age (mo)</a:t>
                </a:r>
                <a:endParaRPr lang="en-US" sz="27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202986603102322E-2"/>
              <c:y val="0.24370773980408966"/>
            </c:manualLayout>
          </c:layout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300" b="1">
                <a:solidFill>
                  <a:srgbClr val="000000"/>
                </a:solidFill>
              </a:defRPr>
            </a:pPr>
            <a:endParaRPr lang="en-US"/>
          </a:p>
        </c:txPr>
        <c:crossAx val="30911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4986"/>
          <c:y val="0.13293160996392078"/>
          <c:w val="0.13353099374207594"/>
          <c:h val="0.15833683402578674"/>
        </c:manualLayout>
      </c:layout>
      <c:txPr>
        <a:bodyPr/>
        <a:lstStyle/>
        <a:p>
          <a:pPr>
            <a:defRPr sz="2700" b="1">
              <a:solidFill>
                <a:srgbClr val="000000"/>
              </a:solidFill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277859638850565"/>
          <c:y val="0.11575612960053619"/>
          <c:w val="0.76090041737209813"/>
          <c:h val="0.678304033414949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  Inbreeding</c:v>
                </c:pt>
              </c:strCache>
            </c:strRef>
          </c:tx>
          <c:spPr>
            <a:ln w="44450">
              <a:solidFill>
                <a:srgbClr val="00337F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4.55</c:v>
                </c:pt>
                <c:pt idx="1">
                  <c:v>4.68</c:v>
                </c:pt>
                <c:pt idx="2">
                  <c:v>4.8199999999999985</c:v>
                </c:pt>
                <c:pt idx="3">
                  <c:v>4.9400000000000004</c:v>
                </c:pt>
                <c:pt idx="4">
                  <c:v>5.05</c:v>
                </c:pt>
                <c:pt idx="5">
                  <c:v>5.1499999999999995</c:v>
                </c:pt>
                <c:pt idx="6">
                  <c:v>5.26</c:v>
                </c:pt>
                <c:pt idx="7">
                  <c:v>5.34</c:v>
                </c:pt>
                <c:pt idx="8">
                  <c:v>5.45</c:v>
                </c:pt>
                <c:pt idx="9">
                  <c:v>5.58</c:v>
                </c:pt>
                <c:pt idx="10">
                  <c:v>5.6899999999999995</c:v>
                </c:pt>
                <c:pt idx="11">
                  <c:v>5.8</c:v>
                </c:pt>
                <c:pt idx="12">
                  <c:v>5.91</c:v>
                </c:pt>
                <c:pt idx="13">
                  <c:v>6.1099999999999985</c:v>
                </c:pt>
                <c:pt idx="14">
                  <c:v>6.33</c:v>
                </c:pt>
                <c:pt idx="15">
                  <c:v>6.57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Expected future
  inbreeding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4.8499999999999996</c:v>
                </c:pt>
                <c:pt idx="1">
                  <c:v>4.96</c:v>
                </c:pt>
                <c:pt idx="2">
                  <c:v>5.07</c:v>
                </c:pt>
                <c:pt idx="3">
                  <c:v>5.1599999999999975</c:v>
                </c:pt>
                <c:pt idx="4">
                  <c:v>5.25</c:v>
                </c:pt>
                <c:pt idx="5">
                  <c:v>5.3599999999999985</c:v>
                </c:pt>
                <c:pt idx="6">
                  <c:v>5.46</c:v>
                </c:pt>
                <c:pt idx="7">
                  <c:v>5.55</c:v>
                </c:pt>
                <c:pt idx="8">
                  <c:v>5.6499999999999995</c:v>
                </c:pt>
                <c:pt idx="9">
                  <c:v>5.75</c:v>
                </c:pt>
                <c:pt idx="10">
                  <c:v>5.9</c:v>
                </c:pt>
                <c:pt idx="11">
                  <c:v>6.04</c:v>
                </c:pt>
                <c:pt idx="12">
                  <c:v>6.1899999999999995</c:v>
                </c:pt>
                <c:pt idx="13">
                  <c:v>6.3199999999999985</c:v>
                </c:pt>
                <c:pt idx="14">
                  <c:v>6.44</c:v>
                </c:pt>
                <c:pt idx="15">
                  <c:v>6.54</c:v>
                </c:pt>
              </c:numCache>
            </c:numRef>
          </c:val>
        </c:ser>
        <c:marker val="1"/>
        <c:axId val="33437184"/>
        <c:axId val="33439104"/>
      </c:lineChart>
      <c:catAx>
        <c:axId val="33437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Cow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3439104"/>
        <c:crosses val="autoZero"/>
        <c:auto val="1"/>
        <c:lblAlgn val="ctr"/>
        <c:lblOffset val="0"/>
      </c:catAx>
      <c:valAx>
        <c:axId val="33439104"/>
        <c:scaling>
          <c:orientation val="minMax"/>
          <c:max val="7"/>
          <c:min val="4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Inbreeding (%)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2E-2"/>
              <c:y val="0.2506244061379333"/>
            </c:manualLayout>
          </c:layout>
        </c:title>
        <c:numFmt formatCode="#,##0.0" sourceLinked="0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3437184"/>
        <c:crosses val="autoZero"/>
        <c:crossBetween val="midCat"/>
        <c:majorUnit val="0.5"/>
      </c:valAx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39686988854655"/>
          <c:y val="4.4176115000412394E-2"/>
          <c:w val="0.82033383734641874"/>
          <c:h val="0.7580759602369482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strRef>
              <c:f>'%G'!$A$5:$A$13</c:f>
              <c:strCache>
                <c:ptCount val="8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2208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'%G'!$B$5:$B$13</c:f>
              <c:numCache>
                <c:formatCode>General</c:formatCode>
                <c:ptCount val="9"/>
                <c:pt idx="1">
                  <c:v>20</c:v>
                </c:pt>
                <c:pt idx="2">
                  <c:v>35.71</c:v>
                </c:pt>
                <c:pt idx="3">
                  <c:v>50</c:v>
                </c:pt>
                <c:pt idx="4">
                  <c:v>68</c:v>
                </c:pt>
                <c:pt idx="5">
                  <c:v>80</c:v>
                </c:pt>
                <c:pt idx="6">
                  <c:v>76.06</c:v>
                </c:pt>
                <c:pt idx="7">
                  <c:v>74.03</c:v>
                </c:pt>
              </c:numCache>
            </c:numRef>
          </c:val>
        </c:ser>
        <c:gapWidth val="50"/>
        <c:axId val="113689728"/>
        <c:axId val="113691648"/>
      </c:barChart>
      <c:catAx>
        <c:axId val="113689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/>
                  <a:t>Bull birth year</a:t>
                </a:r>
              </a:p>
            </c:rich>
          </c:tx>
          <c:layout>
            <c:manualLayout>
              <c:xMode val="edge"/>
              <c:yMode val="edge"/>
              <c:x val="0.44259576248621085"/>
              <c:y val="0.91164756785253953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113691648"/>
        <c:crossesAt val="-100"/>
        <c:lblAlgn val="ctr"/>
        <c:lblOffset val="100"/>
      </c:catAx>
      <c:valAx>
        <c:axId val="1136916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200"/>
                </a:pPr>
                <a:r>
                  <a:rPr lang="en-US" sz="2200"/>
                  <a:t>Percentage with G status</a:t>
                </a:r>
              </a:p>
            </c:rich>
          </c:tx>
          <c:layout>
            <c:manualLayout>
              <c:xMode val="edge"/>
              <c:yMode val="edge"/>
              <c:x val="1.5096618357487925E-3"/>
              <c:y val="0.12571337547686398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11368972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90616659760575"/>
          <c:y val="3.2933221725665061E-2"/>
          <c:w val="0.82499374249768564"/>
          <c:h val="0.80943462039178804"/>
        </c:manualLayout>
      </c:layout>
      <c:barChart>
        <c:barDir val="col"/>
        <c:grouping val="clustered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337F"/>
                  </a:gs>
                  <a:gs pos="50000">
                    <a:srgbClr val="65A3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spPr>
              <a:gradFill flip="none" rotWithShape="1"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6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merit'!$A$5:$A$22</c:f>
              <c:strCache>
                <c:ptCount val="17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</c:strCache>
            </c:strRef>
          </c:cat>
          <c:val>
            <c:numRef>
              <c:f>'Genetic merit'!$C$5:$C$22</c:f>
              <c:numCache>
                <c:formatCode>General</c:formatCode>
                <c:ptCount val="18"/>
                <c:pt idx="1">
                  <c:v>-215.3</c:v>
                </c:pt>
                <c:pt idx="2">
                  <c:v>-199.62</c:v>
                </c:pt>
                <c:pt idx="3">
                  <c:v>-167.53</c:v>
                </c:pt>
                <c:pt idx="4">
                  <c:v>-151.78</c:v>
                </c:pt>
                <c:pt idx="5">
                  <c:v>-141.63</c:v>
                </c:pt>
                <c:pt idx="6">
                  <c:v>-100.43</c:v>
                </c:pt>
                <c:pt idx="7">
                  <c:v>-50.71</c:v>
                </c:pt>
                <c:pt idx="8">
                  <c:v>-23.35</c:v>
                </c:pt>
                <c:pt idx="9">
                  <c:v>7.4300000000000024</c:v>
                </c:pt>
                <c:pt idx="10">
                  <c:v>89.61</c:v>
                </c:pt>
                <c:pt idx="11">
                  <c:v>133.69999999999999</c:v>
                </c:pt>
                <c:pt idx="12">
                  <c:v>202.20999999999998</c:v>
                </c:pt>
                <c:pt idx="13">
                  <c:v>293.75</c:v>
                </c:pt>
                <c:pt idx="14">
                  <c:v>392.2</c:v>
                </c:pt>
                <c:pt idx="15">
                  <c:v>515.63</c:v>
                </c:pt>
                <c:pt idx="16">
                  <c:v>598.80999999999949</c:v>
                </c:pt>
              </c:numCache>
            </c:numRef>
          </c:val>
        </c:ser>
        <c:gapWidth val="50"/>
        <c:axId val="277093760"/>
        <c:axId val="417291264"/>
      </c:barChart>
      <c:catAx>
        <c:axId val="277093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</a:t>
                </a:r>
                <a:r>
                  <a:rPr lang="en-US" dirty="0" smtClean="0"/>
                  <a:t>entered </a:t>
                </a:r>
                <a:r>
                  <a:rPr lang="en-US" dirty="0"/>
                  <a:t>AI</a:t>
                </a:r>
              </a:p>
            </c:rich>
          </c:tx>
          <c:layout/>
        </c:title>
        <c:numFmt formatCode="@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417291264"/>
        <c:crossesAt val="-300"/>
        <c:auto val="1"/>
        <c:lblAlgn val="ctr"/>
        <c:lblOffset val="20"/>
        <c:tickLblSkip val="1"/>
      </c:catAx>
      <c:valAx>
        <c:axId val="4172912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net merit </a:t>
                </a:r>
                <a:r>
                  <a:rPr lang="en-US" dirty="0"/>
                  <a:t>($)</a:t>
                </a:r>
              </a:p>
            </c:rich>
          </c:tx>
          <c:layout>
            <c:manualLayout>
              <c:xMode val="edge"/>
              <c:yMode val="edge"/>
              <c:x val="1.0395010395010423E-2"/>
              <c:y val="0.21910143058056802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77093760"/>
        <c:crosses val="autoZero"/>
        <c:crossBetween val="midCat"/>
      </c:valAx>
    </c:plotArea>
    <c:plotVisOnly val="1"/>
    <c:dispBlanksAs val="gap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63F"/>
        </a:solidFill>
      </dgm:spPr>
      <dgm:t>
        <a:bodyPr/>
        <a:lstStyle/>
        <a:p>
          <a:r>
            <a:rPr lang="en-US" sz="3800" b="1" dirty="0" smtClean="0"/>
            <a:t>CDCB</a:t>
          </a:r>
          <a:endParaRPr lang="en-US" sz="3800" b="1" dirty="0"/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PDCA</a:t>
          </a:r>
          <a:endParaRPr lang="en-US" sz="3800" b="1" dirty="0"/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NAAB</a:t>
          </a:r>
          <a:endParaRPr lang="en-US" sz="3800" b="1" dirty="0"/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DRPC</a:t>
          </a:r>
          <a:endParaRPr lang="en-US" sz="3800" b="1" dirty="0"/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DHI</a:t>
          </a:r>
          <a:endParaRPr lang="en-US" sz="3800" b="1" dirty="0"/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00337F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B274ED9C-A58C-4CBC-8F1D-62E4DB2C064C}" type="presOf" srcId="{CE4F10CF-343E-4245-90A8-46A146B34815}" destId="{0311C99E-9CB9-ED44-9808-EDA985A269FA}" srcOrd="0" destOrd="0" presId="urn:microsoft.com/office/officeart/2005/8/layout/orgChart1"/>
    <dgm:cxn modelId="{71725D9A-B2C1-4FFB-ADAD-BF75F29FEEFE}" type="presOf" srcId="{E5E372C9-C751-C34B-AC5E-F343F33A15D7}" destId="{CCA8A4F9-C9F6-534E-B5F3-612E889B1C0C}" srcOrd="0" destOrd="0" presId="urn:microsoft.com/office/officeart/2005/8/layout/orgChart1"/>
    <dgm:cxn modelId="{58D04CE8-9A5F-4D9A-8EDF-5E8444C545C5}" type="presOf" srcId="{DEC9F93D-D996-2C49-A938-B8C31DC1C350}" destId="{7DA44A1F-CE33-8C44-A92E-8F4D074E993E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27ADEAE5-7826-4FC5-A608-16D9C3B053AC}" type="presOf" srcId="{02E68B6B-813E-A34D-A8E3-44AF8AD891A7}" destId="{202C136F-904C-2F4C-ABF8-E6B7F5485CEE}" srcOrd="0" destOrd="0" presId="urn:microsoft.com/office/officeart/2005/8/layout/orgChart1"/>
    <dgm:cxn modelId="{BC45494D-CF97-4252-9DD7-EF8278132E87}" type="presOf" srcId="{1554256E-1275-F847-9577-083955F29FDF}" destId="{772D11BD-CBE6-6C41-B46C-6F48E3B86530}" srcOrd="1" destOrd="0" presId="urn:microsoft.com/office/officeart/2005/8/layout/orgChart1"/>
    <dgm:cxn modelId="{0EA08FE3-8D01-4C51-B712-45C16F9738F7}" type="presOf" srcId="{1A3E2DC0-D31C-DF4A-B07D-FFEE98828C03}" destId="{1DDA9E01-940E-0D4E-9915-51DC62205EAF}" srcOrd="0" destOrd="0" presId="urn:microsoft.com/office/officeart/2005/8/layout/orgChart1"/>
    <dgm:cxn modelId="{8552070E-F06B-48EE-9439-FFBAEE84FF80}" type="presOf" srcId="{150298D0-AB82-D44F-B432-B76D9AF60820}" destId="{71FDF91E-1811-7C49-BFEA-B90C4D1C5DE2}" srcOrd="0" destOrd="0" presId="urn:microsoft.com/office/officeart/2005/8/layout/orgChart1"/>
    <dgm:cxn modelId="{8DC9FA51-572F-4AEC-AE6E-381FEE4A6A17}" type="presOf" srcId="{02E68B6B-813E-A34D-A8E3-44AF8AD891A7}" destId="{76BF40CC-D99E-FF4F-BE0D-41834B375462}" srcOrd="1" destOrd="0" presId="urn:microsoft.com/office/officeart/2005/8/layout/orgChart1"/>
    <dgm:cxn modelId="{A296A7AA-74B9-4E13-B921-1EFAF55C8B6F}" type="presOf" srcId="{F9F3B137-8945-2944-A65D-E750635CE9FD}" destId="{AF185B50-D0F3-2D4C-BDDB-B0B855E2A938}" srcOrd="0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79CA71BC-F582-48F6-92F7-D4B4E288D0A4}" type="presOf" srcId="{CE4F10CF-343E-4245-90A8-46A146B34815}" destId="{73E770C7-7D12-B641-AEBB-B7D18B788DFD}" srcOrd="1" destOrd="0" presId="urn:microsoft.com/office/officeart/2005/8/layout/orgChart1"/>
    <dgm:cxn modelId="{17FAC3BC-EC16-4946-B394-B1F2BD6A344C}" type="presOf" srcId="{DEC9F93D-D996-2C49-A938-B8C31DC1C350}" destId="{BEF4B240-1142-5B4E-8E21-4750470A7383}" srcOrd="1" destOrd="0" presId="urn:microsoft.com/office/officeart/2005/8/layout/orgChart1"/>
    <dgm:cxn modelId="{75976AA8-4600-4511-8AAA-DEFFB42507EE}" type="presOf" srcId="{0FCB0F17-BD43-A64C-B4F0-154089C64D14}" destId="{E2049A88-3ABC-D744-940A-04B0DF3F7F76}" srcOrd="1" destOrd="0" presId="urn:microsoft.com/office/officeart/2005/8/layout/orgChart1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8454C165-E7B8-426E-9F86-73D08CD04022}" type="presOf" srcId="{1554256E-1275-F847-9577-083955F29FDF}" destId="{6F6CAA7B-295A-C04A-8C74-87DA15BC6EE2}" srcOrd="0" destOrd="0" presId="urn:microsoft.com/office/officeart/2005/8/layout/orgChart1"/>
    <dgm:cxn modelId="{5246950D-F90C-439A-94CD-CA01510FEF07}" type="presOf" srcId="{501FAF7E-F1A8-DA48-920C-D07F009E38DD}" destId="{0F55ED42-3813-1646-A230-FC1E4F7DE216}" srcOrd="0" destOrd="0" presId="urn:microsoft.com/office/officeart/2005/8/layout/orgChart1"/>
    <dgm:cxn modelId="{8126B3F4-2817-4954-8D5E-289EE93BD5D2}" type="presOf" srcId="{0FCB0F17-BD43-A64C-B4F0-154089C64D14}" destId="{4B0CE49D-6B5A-9241-8EE3-C6095D893787}" srcOrd="0" destOrd="0" presId="urn:microsoft.com/office/officeart/2005/8/layout/orgChart1"/>
    <dgm:cxn modelId="{3D4E57D7-065D-448A-881E-D6F00425FE5B}" type="presParOf" srcId="{CCA8A4F9-C9F6-534E-B5F3-612E889B1C0C}" destId="{B8067054-B4EE-A74A-A8FB-6F04D9B9C638}" srcOrd="0" destOrd="0" presId="urn:microsoft.com/office/officeart/2005/8/layout/orgChart1"/>
    <dgm:cxn modelId="{9F8076B9-99FC-4F09-BD7D-BB907863D3B8}" type="presParOf" srcId="{B8067054-B4EE-A74A-A8FB-6F04D9B9C638}" destId="{AC012184-6044-F64F-ABB3-CC74D49B1796}" srcOrd="0" destOrd="0" presId="urn:microsoft.com/office/officeart/2005/8/layout/orgChart1"/>
    <dgm:cxn modelId="{E4AE151E-A3E0-4ED9-A0A6-374F191EC586}" type="presParOf" srcId="{AC012184-6044-F64F-ABB3-CC74D49B1796}" destId="{4B0CE49D-6B5A-9241-8EE3-C6095D893787}" srcOrd="0" destOrd="0" presId="urn:microsoft.com/office/officeart/2005/8/layout/orgChart1"/>
    <dgm:cxn modelId="{3335A5EE-F46C-4EDF-B425-142F15F62E14}" type="presParOf" srcId="{AC012184-6044-F64F-ABB3-CC74D49B1796}" destId="{E2049A88-3ABC-D744-940A-04B0DF3F7F76}" srcOrd="1" destOrd="0" presId="urn:microsoft.com/office/officeart/2005/8/layout/orgChart1"/>
    <dgm:cxn modelId="{991B16B2-E846-4AD7-BE1A-3AD830F8773E}" type="presParOf" srcId="{B8067054-B4EE-A74A-A8FB-6F04D9B9C638}" destId="{63E6C915-D84F-CF44-B017-DABBAC10CC06}" srcOrd="1" destOrd="0" presId="urn:microsoft.com/office/officeart/2005/8/layout/orgChart1"/>
    <dgm:cxn modelId="{921A777E-FC85-4D4D-A3FC-032295C95095}" type="presParOf" srcId="{63E6C915-D84F-CF44-B017-DABBAC10CC06}" destId="{AF185B50-D0F3-2D4C-BDDB-B0B855E2A938}" srcOrd="0" destOrd="0" presId="urn:microsoft.com/office/officeart/2005/8/layout/orgChart1"/>
    <dgm:cxn modelId="{F8312A54-2E2F-4774-B71B-63AC222239EB}" type="presParOf" srcId="{63E6C915-D84F-CF44-B017-DABBAC10CC06}" destId="{CEBBCFB3-167A-914C-BD83-E9165C5685C4}" srcOrd="1" destOrd="0" presId="urn:microsoft.com/office/officeart/2005/8/layout/orgChart1"/>
    <dgm:cxn modelId="{5F05FF13-AB35-4250-AE2C-C4D3042F642F}" type="presParOf" srcId="{CEBBCFB3-167A-914C-BD83-E9165C5685C4}" destId="{715AECD1-0AEE-D243-9A08-DCDAC05745EB}" srcOrd="0" destOrd="0" presId="urn:microsoft.com/office/officeart/2005/8/layout/orgChart1"/>
    <dgm:cxn modelId="{9281960A-7D7A-4096-AA3E-E621EEA4708D}" type="presParOf" srcId="{715AECD1-0AEE-D243-9A08-DCDAC05745EB}" destId="{202C136F-904C-2F4C-ABF8-E6B7F5485CEE}" srcOrd="0" destOrd="0" presId="urn:microsoft.com/office/officeart/2005/8/layout/orgChart1"/>
    <dgm:cxn modelId="{51B50DA6-28D2-4522-9983-C3C61BFD3120}" type="presParOf" srcId="{715AECD1-0AEE-D243-9A08-DCDAC05745EB}" destId="{76BF40CC-D99E-FF4F-BE0D-41834B375462}" srcOrd="1" destOrd="0" presId="urn:microsoft.com/office/officeart/2005/8/layout/orgChart1"/>
    <dgm:cxn modelId="{73F58B64-EABA-4B79-BF83-6CDCDD72914D}" type="presParOf" srcId="{CEBBCFB3-167A-914C-BD83-E9165C5685C4}" destId="{D98D3044-E001-8B4B-9C44-8F1D8C92FFC8}" srcOrd="1" destOrd="0" presId="urn:microsoft.com/office/officeart/2005/8/layout/orgChart1"/>
    <dgm:cxn modelId="{569B92C8-CFB7-42AB-91C6-C375AE0388BB}" type="presParOf" srcId="{CEBBCFB3-167A-914C-BD83-E9165C5685C4}" destId="{4FE1A550-E4AA-D442-9B4A-1C3D8F48B466}" srcOrd="2" destOrd="0" presId="urn:microsoft.com/office/officeart/2005/8/layout/orgChart1"/>
    <dgm:cxn modelId="{B517F024-B089-471A-AEC4-E7113F57F5C6}" type="presParOf" srcId="{63E6C915-D84F-CF44-B017-DABBAC10CC06}" destId="{1DDA9E01-940E-0D4E-9915-51DC62205EAF}" srcOrd="2" destOrd="0" presId="urn:microsoft.com/office/officeart/2005/8/layout/orgChart1"/>
    <dgm:cxn modelId="{6CBE0FC4-B266-4705-9352-32AA25D31283}" type="presParOf" srcId="{63E6C915-D84F-CF44-B017-DABBAC10CC06}" destId="{CE51887E-6ACA-F342-B4E4-7F50AF07EFCA}" srcOrd="3" destOrd="0" presId="urn:microsoft.com/office/officeart/2005/8/layout/orgChart1"/>
    <dgm:cxn modelId="{DFA297BF-9187-4AAB-98B7-703A2709E5EB}" type="presParOf" srcId="{CE51887E-6ACA-F342-B4E4-7F50AF07EFCA}" destId="{037E7D96-3629-2F48-8896-A6C4089126DB}" srcOrd="0" destOrd="0" presId="urn:microsoft.com/office/officeart/2005/8/layout/orgChart1"/>
    <dgm:cxn modelId="{198ECEF5-3A70-498B-81F1-E96C9F84FA50}" type="presParOf" srcId="{037E7D96-3629-2F48-8896-A6C4089126DB}" destId="{0311C99E-9CB9-ED44-9808-EDA985A269FA}" srcOrd="0" destOrd="0" presId="urn:microsoft.com/office/officeart/2005/8/layout/orgChart1"/>
    <dgm:cxn modelId="{4A58B7FC-B228-4F15-A45A-9781C2FFAE3B}" type="presParOf" srcId="{037E7D96-3629-2F48-8896-A6C4089126DB}" destId="{73E770C7-7D12-B641-AEBB-B7D18B788DFD}" srcOrd="1" destOrd="0" presId="urn:microsoft.com/office/officeart/2005/8/layout/orgChart1"/>
    <dgm:cxn modelId="{C3CB0B18-1DE1-4415-87D1-EFE30DD8E044}" type="presParOf" srcId="{CE51887E-6ACA-F342-B4E4-7F50AF07EFCA}" destId="{6D515FFE-11DA-0844-B97C-4FC05798D01E}" srcOrd="1" destOrd="0" presId="urn:microsoft.com/office/officeart/2005/8/layout/orgChart1"/>
    <dgm:cxn modelId="{C3282DEC-D832-4880-BB90-BE745DBFCE62}" type="presParOf" srcId="{CE51887E-6ACA-F342-B4E4-7F50AF07EFCA}" destId="{A54C3B3C-137A-F74E-9440-16A98DA562C9}" srcOrd="2" destOrd="0" presId="urn:microsoft.com/office/officeart/2005/8/layout/orgChart1"/>
    <dgm:cxn modelId="{28C46F43-5A7A-4CF2-AF50-B98890A56937}" type="presParOf" srcId="{63E6C915-D84F-CF44-B017-DABBAC10CC06}" destId="{71FDF91E-1811-7C49-BFEA-B90C4D1C5DE2}" srcOrd="4" destOrd="0" presId="urn:microsoft.com/office/officeart/2005/8/layout/orgChart1"/>
    <dgm:cxn modelId="{9405C6F4-B1D2-48A2-88C2-BFC7DF8F3785}" type="presParOf" srcId="{63E6C915-D84F-CF44-B017-DABBAC10CC06}" destId="{86BF64D3-8441-184F-B579-785005DAAA6D}" srcOrd="5" destOrd="0" presId="urn:microsoft.com/office/officeart/2005/8/layout/orgChart1"/>
    <dgm:cxn modelId="{CF7B3198-09D5-40CE-8CAB-E6CE95EEA919}" type="presParOf" srcId="{86BF64D3-8441-184F-B579-785005DAAA6D}" destId="{21BC1663-C857-6D42-B74D-72BA22F4E9B5}" srcOrd="0" destOrd="0" presId="urn:microsoft.com/office/officeart/2005/8/layout/orgChart1"/>
    <dgm:cxn modelId="{BC64EB5A-2430-4EE6-B68B-2203A1B9E3C7}" type="presParOf" srcId="{21BC1663-C857-6D42-B74D-72BA22F4E9B5}" destId="{7DA44A1F-CE33-8C44-A92E-8F4D074E993E}" srcOrd="0" destOrd="0" presId="urn:microsoft.com/office/officeart/2005/8/layout/orgChart1"/>
    <dgm:cxn modelId="{4CCBCB47-1671-43B9-ABCB-5014AF049F61}" type="presParOf" srcId="{21BC1663-C857-6D42-B74D-72BA22F4E9B5}" destId="{BEF4B240-1142-5B4E-8E21-4750470A7383}" srcOrd="1" destOrd="0" presId="urn:microsoft.com/office/officeart/2005/8/layout/orgChart1"/>
    <dgm:cxn modelId="{89B00145-8385-4DFE-A4FA-78A339B8EC1D}" type="presParOf" srcId="{86BF64D3-8441-184F-B579-785005DAAA6D}" destId="{7B8DE4AC-47B8-1742-8512-4A1C97F54747}" srcOrd="1" destOrd="0" presId="urn:microsoft.com/office/officeart/2005/8/layout/orgChart1"/>
    <dgm:cxn modelId="{7B01B5AB-9ECF-45B1-A7BB-5FB3BE54CD54}" type="presParOf" srcId="{86BF64D3-8441-184F-B579-785005DAAA6D}" destId="{E87885B9-CD46-DF4B-861B-41851A0F965F}" srcOrd="2" destOrd="0" presId="urn:microsoft.com/office/officeart/2005/8/layout/orgChart1"/>
    <dgm:cxn modelId="{3E6030D1-6B8E-4470-946B-9D342C1227C5}" type="presParOf" srcId="{63E6C915-D84F-CF44-B017-DABBAC10CC06}" destId="{0F55ED42-3813-1646-A230-FC1E4F7DE216}" srcOrd="6" destOrd="0" presId="urn:microsoft.com/office/officeart/2005/8/layout/orgChart1"/>
    <dgm:cxn modelId="{22734B30-F17C-46F0-B0F0-CC607D846C1C}" type="presParOf" srcId="{63E6C915-D84F-CF44-B017-DABBAC10CC06}" destId="{BB92D777-6434-3D42-A357-9F9A49B2FE38}" srcOrd="7" destOrd="0" presId="urn:microsoft.com/office/officeart/2005/8/layout/orgChart1"/>
    <dgm:cxn modelId="{4D276B81-8850-49CA-A065-466F7068080F}" type="presParOf" srcId="{BB92D777-6434-3D42-A357-9F9A49B2FE38}" destId="{8529C3F2-7527-1542-81B6-F2F4C58BD84B}" srcOrd="0" destOrd="0" presId="urn:microsoft.com/office/officeart/2005/8/layout/orgChart1"/>
    <dgm:cxn modelId="{FBBCCB57-09CA-4AD6-AB7E-6934E724CE9F}" type="presParOf" srcId="{8529C3F2-7527-1542-81B6-F2F4C58BD84B}" destId="{6F6CAA7B-295A-C04A-8C74-87DA15BC6EE2}" srcOrd="0" destOrd="0" presId="urn:microsoft.com/office/officeart/2005/8/layout/orgChart1"/>
    <dgm:cxn modelId="{3EBDDA93-2EC5-4D93-AB46-E1435EC373B7}" type="presParOf" srcId="{8529C3F2-7527-1542-81B6-F2F4C58BD84B}" destId="{772D11BD-CBE6-6C41-B46C-6F48E3B86530}" srcOrd="1" destOrd="0" presId="urn:microsoft.com/office/officeart/2005/8/layout/orgChart1"/>
    <dgm:cxn modelId="{41B06910-B86C-4EC6-AD4E-BFBF4D303D1D}" type="presParOf" srcId="{BB92D777-6434-3D42-A357-9F9A49B2FE38}" destId="{FDFDC28C-AC32-9345-9ED1-569DFE5EF520}" srcOrd="1" destOrd="0" presId="urn:microsoft.com/office/officeart/2005/8/layout/orgChart1"/>
    <dgm:cxn modelId="{DC4345C5-5BFB-473A-B7CC-5A62C32AB950}" type="presParOf" srcId="{BB92D777-6434-3D42-A357-9F9A49B2FE38}" destId="{9A502CC0-5023-7A4C-A993-5F3AB8493DF2}" srcOrd="2" destOrd="0" presId="urn:microsoft.com/office/officeart/2005/8/layout/orgChart1"/>
    <dgm:cxn modelId="{E6C53079-5D7A-4AE4-8F24-A51A42F75D85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63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CDCB</a:t>
          </a:r>
          <a:endParaRPr lang="en-US" sz="3800" b="1" kern="1200" dirty="0"/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PDCA</a:t>
          </a:r>
          <a:endParaRPr lang="en-US" sz="3800" b="1" kern="1200" dirty="0"/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NAAB</a:t>
          </a:r>
          <a:endParaRPr lang="en-US" sz="3800" b="1" kern="1200" dirty="0"/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DRPC</a:t>
          </a:r>
          <a:endParaRPr lang="en-US" sz="3800" b="1" kern="1200" dirty="0"/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DHI</a:t>
          </a:r>
          <a:endParaRPr lang="en-US" sz="3800" b="1" kern="1200" dirty="0"/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29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93504-D063-4A73-AF49-25DDFF3EC62C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321C0-3F05-4FB4-BEEC-E95EC40C68CC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7" tIns="45533" rIns="91067" bIns="45533" anchor="b"/>
          <a:lstStyle/>
          <a:p>
            <a:pPr algn="r" defTabSz="911322"/>
            <a:fld id="{1AF1C51F-B7DE-4C6B-9E35-AE456AFD71A4}" type="slidenum">
              <a:rPr lang="en-US">
                <a:solidFill>
                  <a:srgbClr val="FFFF00"/>
                </a:solidFill>
              </a:rPr>
              <a:pPr algn="r" defTabSz="911322"/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46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C6B6-D3AC-44B5-A5F0-DB65F0B9A8EE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48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30DF6-1430-DE46-91A5-29155AACA16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7</a:t>
            </a:fld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12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71600" y="3886200"/>
            <a:ext cx="6400800" cy="194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30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Dr. George </a:t>
            </a:r>
            <a:r>
              <a:rPr lang="en-US" sz="3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	</a:t>
            </a:r>
          </a:p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301-504-8407 (voice)  301-504-8092 (fax)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 bwMode="auto">
          <a:xfrm>
            <a:off x="1281792" y="5725837"/>
            <a:ext cx="4221622" cy="2734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563F"/>
                </a:solidFill>
              </a:rPr>
              <a:t>george.wiggans@ars.usda.gov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563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769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6783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University of Maryland, BIOM688E, May 2, 2016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512" y="559327"/>
            <a:ext cx="3985170" cy="2157707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5400" dirty="0" smtClean="0"/>
              <a:t>US genomic evaluation system</a:t>
            </a:r>
            <a:endParaRPr lang="en-US" sz="5400" dirty="0">
              <a:solidFill>
                <a:srgbClr val="FFFF66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775052" y="309070"/>
            <a:ext cx="3857108" cy="2743200"/>
            <a:chOff x="5896858" y="381919"/>
            <a:chExt cx="2571408" cy="1828800"/>
          </a:xfrm>
        </p:grpSpPr>
        <p:pic>
          <p:nvPicPr>
            <p:cNvPr id="15" name="Picture 14" descr="cow minus DNA2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896858" y="381919"/>
              <a:ext cx="2571408" cy="18288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1" descr="DNA_orbit_animate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2240000" flipH="1">
              <a:off x="6615925" y="565965"/>
              <a:ext cx="502920" cy="88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2955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chips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1640" y="1453617"/>
          <a:ext cx="8138160" cy="3957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"/>
                <a:gridCol w="1188720"/>
                <a:gridCol w="1005840"/>
                <a:gridCol w="822960"/>
                <a:gridCol w="1051560"/>
                <a:gridCol w="1005840"/>
                <a:gridCol w="822960"/>
                <a:gridCol w="118872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8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28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u="none" baseline="0" dirty="0" smtClean="0">
                          <a:solidFill>
                            <a:srgbClr val="00563F"/>
                          </a:solidFill>
                        </a:rPr>
                        <a:t>SNP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u="none" baseline="0" dirty="0" smtClean="0">
                          <a:solidFill>
                            <a:srgbClr val="00563F"/>
                          </a:solidFill>
                        </a:rPr>
                        <a:t>(no.)</a:t>
                      </a:r>
                      <a:endParaRPr lang="en-US" sz="28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endParaRPr lang="en-US" sz="28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8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28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u="none" dirty="0" smtClean="0">
                          <a:solidFill>
                            <a:srgbClr val="00563F"/>
                          </a:solidFill>
                        </a:rPr>
                        <a:t>SNP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u="none" dirty="0" smtClean="0">
                          <a:solidFill>
                            <a:srgbClr val="00563F"/>
                          </a:solidFill>
                        </a:rPr>
                        <a:t>(no.)</a:t>
                      </a:r>
                      <a:endParaRPr lang="en-US" sz="28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endParaRPr lang="en-US" sz="28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28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u="none" dirty="0" smtClean="0">
                          <a:solidFill>
                            <a:srgbClr val="00563F"/>
                          </a:solidFill>
                        </a:rPr>
                        <a:t>SNP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u="none" dirty="0" smtClean="0">
                          <a:solidFill>
                            <a:srgbClr val="00563F"/>
                          </a:solidFill>
                        </a:rPr>
                        <a:t>(no.)</a:t>
                      </a:r>
                      <a:endParaRPr lang="en-US" sz="28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50K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54,001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GHD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77,068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ZL2</a:t>
                      </a: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17,557</a:t>
                      </a: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50K v2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54,609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GP2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19,809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ZM2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60,914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3K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2,900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ZLD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11,410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GH2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139,480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HD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777,962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ZMD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56,955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G7K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7,083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err="1" smtClean="0">
                          <a:solidFill>
                            <a:srgbClr val="00337F"/>
                          </a:solidFill>
                        </a:rPr>
                        <a:t>Affy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648,875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ELD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9,072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GP4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30,112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LD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6,909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LD2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6,912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lang="en-US" sz="2800" b="1" dirty="0" smtClean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ZL4</a:t>
                      </a: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18,815</a:t>
                      </a: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GGP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8,762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GP3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26,151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AMD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</a:rPr>
                        <a:t>44,705</a:t>
                      </a:r>
                      <a:endParaRPr lang="en-US" sz="28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3234267" y="1540933"/>
            <a:ext cx="23283" cy="4021667"/>
          </a:xfrm>
          <a:prstGeom prst="line">
            <a:avLst/>
          </a:prstGeom>
          <a:noFill/>
          <a:ln w="15875" cap="rnd" cmpd="sng" algn="ctr">
            <a:solidFill>
              <a:srgbClr val="00563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163733" y="1540933"/>
            <a:ext cx="0" cy="4114800"/>
          </a:xfrm>
          <a:prstGeom prst="line">
            <a:avLst/>
          </a:prstGeom>
          <a:noFill/>
          <a:ln w="15875" cap="rnd" cmpd="sng" algn="ctr">
            <a:solidFill>
              <a:srgbClr val="00563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2900" dirty="0" smtClean="0"/>
              <a:t>Each SNP evaluated for</a:t>
            </a:r>
          </a:p>
          <a:p>
            <a:pPr lvl="1">
              <a:lnSpc>
                <a:spcPts val="3000"/>
              </a:lnSpc>
              <a:spcAft>
                <a:spcPts val="600"/>
              </a:spcAft>
            </a:pPr>
            <a:r>
              <a:rPr lang="en-US" sz="2900" dirty="0" smtClean="0"/>
              <a:t>Call rate</a:t>
            </a:r>
          </a:p>
          <a:p>
            <a:pPr lvl="1">
              <a:lnSpc>
                <a:spcPts val="3000"/>
              </a:lnSpc>
              <a:spcAft>
                <a:spcPts val="600"/>
              </a:spcAft>
            </a:pPr>
            <a:r>
              <a:rPr lang="en-US" sz="2900" dirty="0" smtClean="0"/>
              <a:t>Portion heterozygous</a:t>
            </a:r>
          </a:p>
          <a:p>
            <a:pPr lvl="1">
              <a:lnSpc>
                <a:spcPts val="3200"/>
              </a:lnSpc>
              <a:spcAft>
                <a:spcPts val="3000"/>
              </a:spcAft>
            </a:pPr>
            <a:r>
              <a:rPr lang="en-US" sz="29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00" dirty="0" smtClean="0"/>
              <a:t>Number of failing SNPs indicates quality of submission</a:t>
            </a:r>
          </a:p>
          <a:p>
            <a:pPr>
              <a:lnSpc>
                <a:spcPts val="3200"/>
              </a:lnSpc>
            </a:pPr>
            <a:r>
              <a:rPr lang="en-US" sz="2900" dirty="0" smtClean="0"/>
              <a:t>Target of &lt;10 SNPs in each category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96185"/>
          </a:xfrm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Parent-progeny conflicts detected</a:t>
            </a:r>
          </a:p>
          <a:p>
            <a:pPr marL="631825" lvl="1" indent="-225425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Animal checked against all other genotypes</a:t>
            </a:r>
          </a:p>
          <a:p>
            <a:pPr marL="631825" lvl="1" indent="-225425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Reported to breeds and requesters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Correct sire usually detected</a:t>
            </a:r>
          </a:p>
          <a:p>
            <a:pPr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Maternal grandsire checking</a:t>
            </a:r>
          </a:p>
          <a:p>
            <a:pPr marL="631825" lvl="1" indent="-225425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SNP at a time checking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Haplotype checking more accurate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Breeds accept SNPs along with </a:t>
            </a:r>
          </a:p>
          <a:p>
            <a:pPr>
              <a:lnSpc>
                <a:spcPts val="3200"/>
              </a:lnSpc>
              <a:buNone/>
            </a:pPr>
            <a:r>
              <a:rPr lang="en-US" sz="2800" dirty="0" smtClean="0"/>
              <a:t>	microsatellites </a:t>
            </a:r>
            <a:endParaRPr lang="en-US" sz="2800" dirty="0"/>
          </a:p>
        </p:txBody>
      </p:sp>
      <p:pic>
        <p:nvPicPr>
          <p:cNvPr id="7" name="Picture 6" descr="bullpout.gif"/>
          <p:cNvPicPr>
            <a:picLocks noChangeAspect="1"/>
          </p:cNvPicPr>
          <p:nvPr/>
        </p:nvPicPr>
        <p:blipFill>
          <a:blip r:embed="rId3" cstate="screen"/>
          <a:srcRect l="2778" t="609" r="11111"/>
          <a:stretch>
            <a:fillRect/>
          </a:stretch>
        </p:blipFill>
        <p:spPr>
          <a:xfrm>
            <a:off x="6477000" y="3453710"/>
            <a:ext cx="2362200" cy="2738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8596125" flipH="1" flipV="1">
            <a:off x="6495893" y="3464611"/>
            <a:ext cx="2257747" cy="11476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65640"/>
              </a:avLst>
            </a:prstTxWarp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Who’s your daddy?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0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clustering adjustment</a:t>
            </a:r>
            <a:endParaRPr lang="en-US" dirty="0"/>
          </a:p>
        </p:txBody>
      </p:sp>
      <p:pic>
        <p:nvPicPr>
          <p:cNvPr id="22531" name="Picture 3" descr="Before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242291"/>
            <a:ext cx="6921500" cy="5033818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>
                <a:solidFill>
                  <a:srgbClr val="00337F"/>
                </a:solidFill>
                <a:latin typeface="+mn-lt"/>
              </a:rPr>
              <a:t>86% call rate</a:t>
            </a:r>
          </a:p>
        </p:txBody>
      </p:sp>
    </p:spTree>
    <p:extLst>
      <p:ext uri="{BB962C8B-B14F-4D97-AF65-F5344CB8AC3E}">
        <p14:creationId xmlns="" xmlns:p14="http://schemas.microsoft.com/office/powerpoint/2010/main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fter"/>
          <p:cNvPicPr preferRelativeResize="0"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44601"/>
            <a:ext cx="69469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clustering adjustment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 smtClean="0">
                <a:solidFill>
                  <a:srgbClr val="00337F"/>
                </a:solidFill>
                <a:latin typeface="+mn-lt"/>
              </a:rPr>
              <a:t>100% </a:t>
            </a:r>
            <a:r>
              <a:rPr lang="en-US" sz="3800" b="1" dirty="0">
                <a:solidFill>
                  <a:srgbClr val="00337F"/>
                </a:solidFill>
                <a:latin typeface="+mn-lt"/>
              </a:rPr>
              <a:t>call rate</a:t>
            </a:r>
          </a:p>
        </p:txBody>
      </p:sp>
    </p:spTree>
    <p:extLst>
      <p:ext uri="{BB962C8B-B14F-4D97-AF65-F5344CB8AC3E}">
        <p14:creationId xmlns="" xmlns:p14="http://schemas.microsoft.com/office/powerpoint/2010/main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93593"/>
          </a:xfrm>
        </p:spPr>
        <p:txBody>
          <a:bodyPr/>
          <a:lstStyle/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 calls modified as necessary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loaded into database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Nominators receive reports of parentage and other conflicts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Pedigree or animal assignments corrected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extracted and imputed to 61K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SNP effects estimated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Final evaluations calculated</a:t>
            </a:r>
          </a:p>
        </p:txBody>
      </p:sp>
      <p:sp>
        <p:nvSpPr>
          <p:cNvPr id="4" name="TextBox 3"/>
          <p:cNvSpPr txBox="1"/>
          <p:nvPr/>
        </p:nvSpPr>
        <p:spPr>
          <a:xfrm rot="1442679">
            <a:off x="100584" y="1501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42679">
            <a:off x="100584" y="859948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442679">
            <a:off x="100584" y="3187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42679">
            <a:off x="100584" y="2161872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42679">
            <a:off x="100584" y="384091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442679">
            <a:off x="100584" y="4481586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42679">
            <a:off x="100584" y="5131139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uiExpand="1"/>
      <p:bldP spid="5" grpId="0"/>
      <p:bldP spid="6" grpId="0" uiExpand="1"/>
      <p:bldP spid="7" grpId="0" uiExpand="1"/>
      <p:bldP spid="8" grpId="0" uiExpand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78204"/>
          </a:xfrm>
        </p:spPr>
        <p:txBody>
          <a:bodyPr/>
          <a:lstStyle/>
          <a:p>
            <a:pPr marL="287338" indent="-287338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Evaluations released to dairy industry</a:t>
            </a:r>
          </a:p>
          <a:p>
            <a:pPr marL="574675" lvl="1" indent="-223838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Download from CDCB FTP site with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	separate files for each nominator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Weekly release of evaluations of new animals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Monthly release for females and bulls not marketed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All genomic evaluations updated 3 times each year with traditional evaluations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3551" y="121536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442679">
            <a:off x="98335" y="86502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2015 genotypes by chip SNP density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444499" y="1649046"/>
          <a:ext cx="8089900" cy="2946400"/>
        </p:xfrm>
        <a:graphic>
          <a:graphicData uri="http://schemas.openxmlformats.org/drawingml/2006/table">
            <a:tbl>
              <a:tblPr/>
              <a:tblGrid>
                <a:gridCol w="2134578"/>
                <a:gridCol w="1676400"/>
                <a:gridCol w="2055297"/>
                <a:gridCol w="2223625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Chip SNP density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7432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Low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340,017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31,900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371,917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Medium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11,782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5,848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17,630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High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351,925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37,748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389,673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2015 genotypes by breed and sex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405468" y="1426308"/>
          <a:ext cx="8243680" cy="3230880"/>
        </p:xfrm>
        <a:graphic>
          <a:graphicData uri="http://schemas.openxmlformats.org/drawingml/2006/table">
            <a:tbl>
              <a:tblPr/>
              <a:tblGrid>
                <a:gridCol w="2089821"/>
                <a:gridCol w="1237615"/>
                <a:gridCol w="1667435"/>
                <a:gridCol w="1914861"/>
                <a:gridCol w="1333948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2860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942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1,204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78:21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1,191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582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1,173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67:33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Guernsey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199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214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7:92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305,190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34,589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339,779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90:10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38,871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3,939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42,810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91:9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346,209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39,571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385,780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90:10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69387"/>
          </a:xfrm>
        </p:spPr>
        <p:txBody>
          <a:bodyPr/>
          <a:lstStyle/>
          <a:p>
            <a:r>
              <a:rPr lang="en-CA" sz="3700" dirty="0" smtClean="0"/>
              <a:t>Genotypes by animal age </a:t>
            </a:r>
            <a:r>
              <a:rPr lang="en-CA" sz="3700" dirty="0" smtClean="0">
                <a:solidFill>
                  <a:srgbClr val="FFFF00"/>
                </a:solidFill>
              </a:rPr>
              <a:t>(last 12 months)</a:t>
            </a:r>
            <a:endParaRPr lang="en-CA" sz="3700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54235" y="1116420"/>
          <a:ext cx="8769428" cy="518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94006" y="572877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cs typeface="Aharoni" pitchFamily="2" charset="-79"/>
                <a:sym typeface="Symbol"/>
              </a:rPr>
              <a:t></a:t>
            </a:r>
            <a:endParaRPr lang="en-US" sz="1000" b="1" dirty="0">
              <a:solidFill>
                <a:srgbClr val="000000"/>
              </a:solidFill>
              <a:cs typeface="Aharoni" pitchFamily="2" charset="-79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62223" y="572960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000000"/>
                </a:solidFill>
                <a:cs typeface="Aharoni" pitchFamily="2" charset="-79"/>
                <a:sym typeface="Symbol"/>
              </a:rPr>
              <a:t></a:t>
            </a:r>
            <a:endParaRPr lang="en-US" sz="1000" b="1" dirty="0">
              <a:solidFill>
                <a:srgbClr val="0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386546" cy="4693593"/>
          </a:xfrm>
        </p:spPr>
        <p:txBody>
          <a:bodyPr/>
          <a:lstStyle/>
          <a:p>
            <a:pPr marL="284163" indent="-284163">
              <a:spcAft>
                <a:spcPts val="600"/>
              </a:spcAft>
              <a:tabLst>
                <a:tab pos="8229600" algn="r"/>
              </a:tabLst>
            </a:pPr>
            <a:r>
              <a:rPr lang="en-US" sz="2600" dirty="0" smtClean="0"/>
              <a:t>BovineSNP50 BeadChip available	</a:t>
            </a:r>
            <a:r>
              <a:rPr lang="en-US" sz="2600" dirty="0" smtClean="0">
                <a:solidFill>
                  <a:srgbClr val="00563F"/>
                </a:solidFill>
              </a:rPr>
              <a:t>Dec. 2007</a:t>
            </a:r>
            <a:endParaRPr lang="en-US" sz="2600" dirty="0" smtClean="0"/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First unofficial evaluation released	</a:t>
            </a:r>
            <a:r>
              <a:rPr lang="en-US" sz="2600" dirty="0" smtClean="0">
                <a:solidFill>
                  <a:srgbClr val="00563F"/>
                </a:solidFill>
              </a:rPr>
              <a:t>Apr. 2008</a:t>
            </a:r>
            <a:endParaRPr lang="en-US" sz="2600" dirty="0" smtClean="0"/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Holsteins and Jerseys	</a:t>
            </a:r>
            <a:r>
              <a:rPr lang="en-US" sz="2600" dirty="0" smtClean="0">
                <a:solidFill>
                  <a:srgbClr val="00563F"/>
                </a:solidFill>
              </a:rPr>
              <a:t>Jan. 2009</a:t>
            </a:r>
            <a:endParaRPr lang="en-US" sz="2600" dirty="0" smtClean="0"/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Brown Swiss	</a:t>
            </a:r>
            <a:r>
              <a:rPr lang="en-US" sz="2600" dirty="0" smtClean="0">
                <a:solidFill>
                  <a:srgbClr val="00563F"/>
                </a:solidFill>
              </a:rPr>
              <a:t>Aug. 2009</a:t>
            </a:r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Monthly evaluation </a:t>
            </a:r>
            <a:r>
              <a:rPr lang="en-US" sz="2600" dirty="0" smtClean="0">
                <a:solidFill>
                  <a:srgbClr val="00563F"/>
                </a:solidFill>
              </a:rPr>
              <a:t>	Jan. 2010</a:t>
            </a:r>
            <a:endParaRPr lang="en-US" sz="2600" dirty="0" smtClean="0"/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3K evaluations	</a:t>
            </a:r>
            <a:r>
              <a:rPr lang="en-US" sz="2600" dirty="0" smtClean="0">
                <a:solidFill>
                  <a:srgbClr val="00563F"/>
                </a:solidFill>
              </a:rPr>
              <a:t>Dec. 2010</a:t>
            </a:r>
            <a:endParaRPr lang="en-US" sz="2600" dirty="0" smtClean="0"/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BovineLD BeadChip available	</a:t>
            </a:r>
            <a:r>
              <a:rPr lang="en-US" sz="2600" dirty="0" smtClean="0">
                <a:solidFill>
                  <a:srgbClr val="00563F"/>
                </a:solidFill>
              </a:rPr>
              <a:t>Sept. 2011</a:t>
            </a:r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Ayrshires</a:t>
            </a:r>
            <a:r>
              <a:rPr lang="en-US" sz="2600" dirty="0" smtClean="0">
                <a:solidFill>
                  <a:srgbClr val="00563F"/>
                </a:solidFill>
              </a:rPr>
              <a:t>  	Apr. 2013</a:t>
            </a:r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Weekly evaluation</a:t>
            </a:r>
            <a:r>
              <a:rPr lang="en-US" sz="2600" dirty="0" smtClean="0">
                <a:solidFill>
                  <a:srgbClr val="00563F"/>
                </a:solidFill>
              </a:rPr>
              <a:t> 	Nov. 2014</a:t>
            </a:r>
          </a:p>
          <a:p>
            <a:pPr marL="284163" indent="-284163">
              <a:spcAft>
                <a:spcPts val="6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</a:t>
            </a:r>
            <a:r>
              <a:rPr lang="en-US" sz="2600" dirty="0" err="1" smtClean="0"/>
              <a:t>Guernseys</a:t>
            </a:r>
            <a:r>
              <a:rPr lang="en-US" sz="2600" dirty="0" smtClean="0">
                <a:solidFill>
                  <a:srgbClr val="00563F"/>
                </a:solidFill>
              </a:rPr>
              <a:t>	Apr. 2016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478364" y="1583268"/>
          <a:ext cx="7158569" cy="2423160"/>
        </p:xfrm>
        <a:graphic>
          <a:graphicData uri="http://schemas.openxmlformats.org/drawingml/2006/table">
            <a:tbl>
              <a:tblPr/>
              <a:tblGrid>
                <a:gridCol w="2151783"/>
                <a:gridCol w="3084853"/>
                <a:gridCol w="1921933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Jan. 2016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12-mo gain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752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6,363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271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28,917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2,168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4,712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Milk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(kg)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Final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58.8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Stature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Dairy form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angle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width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65.0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Feed and legs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12.8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Fore udder attachment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33.1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Rear udder height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depth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75.3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cleft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62.1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25.1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Front teat placement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Teat length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66.7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Reliability gains</a:t>
            </a:r>
            <a:endParaRPr lang="en-US" dirty="0">
              <a:solidFill>
                <a:srgbClr val="99FF33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85109" y="1388468"/>
          <a:ext cx="8226425" cy="379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543"/>
                <a:gridCol w="1255363"/>
                <a:gridCol w="1394847"/>
                <a:gridCol w="1596326"/>
                <a:gridCol w="128934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Reliability (%)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Ayrshire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Brown</a:t>
                      </a:r>
                      <a:r>
                        <a:rPr lang="en-US" sz="2500" b="1" baseline="0" dirty="0" smtClean="0">
                          <a:solidFill>
                            <a:srgbClr val="00563F"/>
                          </a:solidFill>
                        </a:rPr>
                        <a:t> Swiss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Jersey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Holstein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Genomic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54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61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70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Parent average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28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Gain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  9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24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31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40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Reference bulls</a:t>
                      </a:r>
                      <a:endParaRPr lang="en-US" sz="2500" b="1" baseline="300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 680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5,767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4,207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24,547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Animals genotyped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1,788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9,016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59,923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469,960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Exchange partners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Interbull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Denmark 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Italy, UK</a:t>
                      </a:r>
                    </a:p>
                  </a:txBody>
                  <a:tcPr marL="0" marR="0" marT="0" marB="0" anchorCtr="1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936" y="5750562"/>
            <a:ext cx="8229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i="1" dirty="0" smtClean="0">
                <a:solidFill>
                  <a:srgbClr val="00563F"/>
                </a:solidFill>
              </a:rPr>
              <a:t>Source: VanRaden, Advancing Dairy Cattle Genetics: Genomics and Beyond presentation, Feb. 2014</a:t>
            </a:r>
            <a:endParaRPr lang="en-US" sz="1500" b="1" i="1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00164"/>
          </a:xfrm>
        </p:spPr>
        <p:txBody>
          <a:bodyPr/>
          <a:lstStyle/>
          <a:p>
            <a:r>
              <a:rPr lang="en-CA" dirty="0" smtClean="0"/>
              <a:t>Parent ages for marketed Holstein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Inbreeding for Holstein cows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6105" y="1531189"/>
            <a:ext cx="45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7F"/>
                </a:solidFill>
              </a:rPr>
              <a:t>– Inbreeding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957477" y="1545826"/>
            <a:ext cx="454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rgbClr val="00337F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– Expected future inbreeding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 uiExpand="1">
        <p:bldSub>
          <a:bldChart bld="series"/>
        </p:bldSub>
      </p:bldGraphic>
      <p:bldP spid="6" grpId="2" uiExpand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469359"/>
          </a:xfrm>
        </p:spPr>
        <p:txBody>
          <a:bodyPr/>
          <a:lstStyle/>
          <a:p>
            <a:r>
              <a:rPr lang="en-CA" sz="3050" dirty="0" smtClean="0"/>
              <a:t>Active AI bulls </a:t>
            </a:r>
            <a:r>
              <a:rPr lang="en-CA" sz="3050" dirty="0" smtClean="0">
                <a:solidFill>
                  <a:srgbClr val="FFFF00"/>
                </a:solidFill>
              </a:rPr>
              <a:t>(April 2016)</a:t>
            </a:r>
            <a:r>
              <a:rPr lang="en-CA" sz="3050" dirty="0" smtClean="0"/>
              <a:t> that were genomic bulls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56616" y="1225296"/>
          <a:ext cx="8412480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Marketed Holstein bulls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8340" y="1395285"/>
          <a:ext cx="797858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26"/>
                <a:gridCol w="2500131"/>
                <a:gridCol w="2569676"/>
                <a:gridCol w="1122649"/>
              </a:tblGrid>
              <a:tr h="82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Year entered AI</a:t>
                      </a:r>
                      <a:endParaRPr lang="en-CA" sz="28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22860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600"/>
                        </a:spcAft>
                      </a:pPr>
                      <a:r>
                        <a:rPr lang="en-CA" sz="28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Traditional progeny-</a:t>
                      </a:r>
                    </a:p>
                    <a:p>
                      <a:pPr algn="ctr">
                        <a:lnSpc>
                          <a:spcPts val="2800"/>
                        </a:lnSpc>
                        <a:spcAft>
                          <a:spcPts val="600"/>
                        </a:spcAft>
                      </a:pPr>
                      <a:r>
                        <a:rPr lang="en-CA" sz="28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tested</a:t>
                      </a:r>
                      <a:endParaRPr lang="en-CA" sz="28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600"/>
                        </a:spcAft>
                      </a:pPr>
                      <a:r>
                        <a:rPr lang="en-CA" sz="28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Genomic marketed</a:t>
                      </a:r>
                      <a:endParaRPr lang="en-CA" sz="28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64008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600"/>
                        </a:spcAft>
                      </a:pPr>
                      <a:r>
                        <a:rPr lang="en-CA" sz="28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All bulls</a:t>
                      </a:r>
                      <a:endParaRPr lang="en-CA" sz="28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T="0" anchor="b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2008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1,778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tabLst/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170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1,948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2009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1,508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tabLst/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346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1,854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2010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1,414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tabLst/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393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1,807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2011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1,279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tabLst/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648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1,927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2012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1,254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tabLst/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711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1,965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2013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913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tabLst>
                          <a:tab pos="1196975" algn="r"/>
                        </a:tabLst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771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1,684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2014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baseline="0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679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tabLst>
                          <a:tab pos="1196975" algn="r"/>
                        </a:tabLst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929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1,608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9896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2015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645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tabLst>
                          <a:tab pos="1196975" algn="r"/>
                        </a:tabLst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918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CA" sz="28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1,563</a:t>
                      </a:r>
                      <a:endParaRPr lang="en-CA" sz="28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39357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$18.42/year</a:t>
            </a:r>
            <a:endParaRPr lang="en-US" sz="2400" b="1" i="0" dirty="0">
              <a:solidFill>
                <a:srgbClr val="00337F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32522" y="3278483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$46.25/year</a:t>
            </a:r>
            <a:endParaRPr lang="en-US" sz="2400" b="1" i="0" dirty="0">
              <a:solidFill>
                <a:srgbClr val="8E001B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118283" y="1238678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$85.20/year</a:t>
            </a:r>
            <a:endParaRPr lang="en-US" sz="2400" b="1" i="0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Stability of genomic evaluations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642 Holstein bulls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Dec. 2012 NM$ compared with Dec. 2014 NM$ 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First traditional evaluation in Aug. 2014</a:t>
            </a:r>
          </a:p>
          <a:p>
            <a:pPr marL="576263" lvl="1" indent="-228600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>
                <a:sym typeface="Symbol"/>
              </a:rPr>
              <a:t></a:t>
            </a:r>
            <a:r>
              <a:rPr lang="en-US" sz="2500" dirty="0" smtClean="0"/>
              <a:t>50 daughters by Dec. 2014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Top 100 bulls in 2012</a:t>
            </a:r>
            <a:endParaRPr lang="en-US" sz="2500" dirty="0"/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Average rank change of 9.6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Maximum drop of 119</a:t>
            </a:r>
          </a:p>
          <a:p>
            <a:pPr marL="576263" lvl="1" indent="-223838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/>
              <a:t>Maximum rise of 56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All 642 bulls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Correlation of 0.94 between 2012 and 2014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Regression of 0.92</a:t>
            </a:r>
          </a:p>
        </p:txBody>
      </p:sp>
    </p:spTree>
    <p:extLst>
      <p:ext uri="{BB962C8B-B14F-4D97-AF65-F5344CB8AC3E}">
        <p14:creationId xmlns:p14="http://schemas.microsoft.com/office/powerpoint/2010/main" xmlns="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Collaboration with industry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28062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/>
              <a:t>Council on Dairy Cattle Breeding</a:t>
            </a:r>
            <a:r>
              <a:rPr lang="en-US" sz="2800" dirty="0" smtClean="0">
                <a:solidFill>
                  <a:srgbClr val="00563F"/>
                </a:solidFill>
              </a:rPr>
              <a:t> (CDCB)</a:t>
            </a:r>
            <a:r>
              <a:rPr lang="en-US" sz="2800" dirty="0" smtClean="0"/>
              <a:t> responsible for receiving data and for computing and delivering US genetic evaluations for dairy cattle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>
                <a:solidFill>
                  <a:srgbClr val="00563F"/>
                </a:solidFill>
              </a:rPr>
              <a:t>Animal Genomics and Improvement Lab (AGIL) </a:t>
            </a:r>
            <a:r>
              <a:rPr lang="en-US" sz="2800" dirty="0" smtClean="0"/>
              <a:t>responsible for research and development to improve the evaluation system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/>
              <a:t>CDCB located in Bowie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>
                <a:solidFill>
                  <a:srgbClr val="00563F"/>
                </a:solidFill>
              </a:rPr>
              <a:t>Dr. </a:t>
            </a:r>
            <a:r>
              <a:rPr lang="en-US" sz="2800" dirty="0" err="1" smtClean="0">
                <a:solidFill>
                  <a:srgbClr val="00563F"/>
                </a:solidFill>
              </a:rPr>
              <a:t>Jo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ão</a:t>
            </a:r>
            <a:r>
              <a:rPr lang="en-US" sz="2800" dirty="0" smtClean="0">
                <a:solidFill>
                  <a:srgbClr val="00563F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D</a:t>
            </a:r>
            <a:r>
              <a:rPr lang="en-US" sz="2800" dirty="0" err="1" smtClean="0">
                <a:solidFill>
                  <a:srgbClr val="00563F"/>
                </a:solidFill>
                <a:latin typeface="+mn-lt"/>
                <a:cs typeface="Times New Roman"/>
              </a:rPr>
              <a:t>ü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rr</a:t>
            </a:r>
            <a:r>
              <a:rPr lang="en-US" sz="2800" dirty="0" smtClean="0">
                <a:latin typeface="Calibri"/>
              </a:rPr>
              <a:t> is CDCB CEO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 tests </a:t>
            </a:r>
            <a:r>
              <a:rPr lang="en-US" dirty="0" smtClean="0">
                <a:solidFill>
                  <a:srgbClr val="FFFF00"/>
                </a:solidFill>
              </a:rPr>
              <a:t>(imputed and actual)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polled_colored_red_cow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7102" y="4584280"/>
            <a:ext cx="2743200" cy="1624655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59609"/>
          </a:xfrm>
        </p:spPr>
        <p:txBody>
          <a:bodyPr/>
          <a:lstStyle/>
          <a:p>
            <a:pPr marL="287338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smtClean="0"/>
              <a:t>Holstein</a:t>
            </a:r>
          </a:p>
          <a:p>
            <a:pPr marL="638176" lvl="1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smtClean="0"/>
              <a:t>Bovine </a:t>
            </a:r>
            <a:r>
              <a:rPr lang="en-US" sz="2500" dirty="0" err="1" smtClean="0"/>
              <a:t>leucocyte</a:t>
            </a:r>
            <a:r>
              <a:rPr lang="en-US" sz="2500" dirty="0" smtClean="0"/>
              <a:t> adhesion deficiency </a:t>
            </a:r>
            <a:r>
              <a:rPr lang="en-US" sz="2500" dirty="0" smtClean="0">
                <a:solidFill>
                  <a:srgbClr val="00563F"/>
                </a:solidFill>
              </a:rPr>
              <a:t>(BLAD)</a:t>
            </a:r>
          </a:p>
          <a:p>
            <a:pPr marL="638176" lvl="1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smtClean="0"/>
              <a:t>Complex vertebral malformation </a:t>
            </a:r>
            <a:r>
              <a:rPr lang="en-US" sz="2500" dirty="0" smtClean="0">
                <a:solidFill>
                  <a:srgbClr val="00563F"/>
                </a:solidFill>
              </a:rPr>
              <a:t>(CVM)</a:t>
            </a:r>
          </a:p>
          <a:p>
            <a:pPr marL="638176" lvl="1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smtClean="0"/>
              <a:t>Deficiency of </a:t>
            </a:r>
            <a:r>
              <a:rPr lang="en-US" sz="2500" dirty="0" err="1" smtClean="0"/>
              <a:t>uridine</a:t>
            </a:r>
            <a:r>
              <a:rPr lang="en-US" sz="2500" dirty="0" smtClean="0"/>
              <a:t> </a:t>
            </a:r>
            <a:r>
              <a:rPr lang="en-US" sz="2500" dirty="0" err="1" smtClean="0"/>
              <a:t>monophosphate</a:t>
            </a:r>
            <a:r>
              <a:rPr lang="en-US" sz="2500" dirty="0" smtClean="0"/>
              <a:t> </a:t>
            </a:r>
            <a:r>
              <a:rPr lang="en-US" sz="2500" dirty="0" err="1" smtClean="0"/>
              <a:t>synthase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00563F"/>
                </a:solidFill>
              </a:rPr>
              <a:t>(DUMPS)</a:t>
            </a:r>
          </a:p>
          <a:p>
            <a:pPr marL="638176" lvl="1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err="1" smtClean="0"/>
              <a:t>Syndactyly</a:t>
            </a:r>
            <a:r>
              <a:rPr lang="en-US" sz="2500" dirty="0" smtClean="0"/>
              <a:t> (</a:t>
            </a:r>
            <a:r>
              <a:rPr lang="en-US" sz="2500" dirty="0" err="1" smtClean="0"/>
              <a:t>mulefoot</a:t>
            </a:r>
            <a:r>
              <a:rPr lang="en-US" sz="2500" dirty="0" smtClean="0"/>
              <a:t>)</a:t>
            </a:r>
          </a:p>
          <a:p>
            <a:pPr marL="638176" lvl="1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smtClean="0"/>
              <a:t>Cholesterol deficiency</a:t>
            </a:r>
          </a:p>
          <a:p>
            <a:pPr marL="638176" lvl="1" indent="-287338">
              <a:lnSpc>
                <a:spcPts val="2500"/>
              </a:lnSpc>
              <a:spcAft>
                <a:spcPts val="1800"/>
              </a:spcAft>
            </a:pPr>
            <a:r>
              <a:rPr lang="en-US" sz="2500" dirty="0" smtClean="0"/>
              <a:t>Red coat color</a:t>
            </a:r>
          </a:p>
          <a:p>
            <a:pPr marL="287338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smtClean="0"/>
              <a:t>Brown Swiss</a:t>
            </a:r>
          </a:p>
          <a:p>
            <a:pPr marL="638176" lvl="1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smtClean="0"/>
              <a:t>Weaver Syndrome</a:t>
            </a:r>
          </a:p>
          <a:p>
            <a:pPr marL="638176" lvl="1" indent="-287338">
              <a:lnSpc>
                <a:spcPts val="2500"/>
              </a:lnSpc>
              <a:spcAft>
                <a:spcPts val="300"/>
              </a:spcAft>
            </a:pPr>
            <a:r>
              <a:rPr lang="en-US" sz="2500" dirty="0" smtClean="0"/>
              <a:t>Spinal </a:t>
            </a:r>
            <a:r>
              <a:rPr lang="en-US" sz="2500" dirty="0" err="1" smtClean="0"/>
              <a:t>dismyelination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00563F"/>
                </a:solidFill>
              </a:rPr>
              <a:t>(SDM)</a:t>
            </a:r>
          </a:p>
          <a:p>
            <a:pPr marL="638176" lvl="1" indent="-287338">
              <a:lnSpc>
                <a:spcPts val="2500"/>
              </a:lnSpc>
              <a:spcAft>
                <a:spcPts val="1800"/>
              </a:spcAft>
            </a:pPr>
            <a:r>
              <a:rPr lang="en-US" sz="2500" dirty="0" smtClean="0"/>
              <a:t>Spinal muscular atrophy </a:t>
            </a:r>
            <a:r>
              <a:rPr lang="en-US" sz="2500" dirty="0" smtClean="0">
                <a:solidFill>
                  <a:srgbClr val="00563F"/>
                </a:solidFill>
              </a:rPr>
              <a:t>(SMA)</a:t>
            </a:r>
            <a:r>
              <a:rPr lang="en-US" sz="2500" dirty="0" smtClean="0"/>
              <a:t> </a:t>
            </a:r>
          </a:p>
          <a:p>
            <a:pPr marL="287338" indent="-287338">
              <a:lnSpc>
                <a:spcPts val="2500"/>
              </a:lnSpc>
              <a:spcAft>
                <a:spcPts val="0"/>
              </a:spcAft>
            </a:pPr>
            <a:r>
              <a:rPr lang="en-US" sz="2500" dirty="0" err="1" smtClean="0"/>
              <a:t>Polledness</a:t>
            </a:r>
            <a:r>
              <a:rPr lang="en-US" sz="2500" dirty="0" smtClean="0"/>
              <a:t> (Holstein, Jersey, Brown Swiss)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Rapid discovery of new recessive defects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Large numbers of genotyped animals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sz="3000" dirty="0" smtClean="0"/>
              <a:t>Affordable DNA sequencing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Determination of haplotype location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Significant number of homozygous animals expected, but none observed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Narrow suspect region with fine mapping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Use sequence data to find causative mutation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37003" y="5844712"/>
            <a:ext cx="2862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*Causative mutation known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349134" y="1233488"/>
          <a:ext cx="8486519" cy="4516120"/>
        </p:xfrm>
        <a:graphic>
          <a:graphicData uri="http://schemas.openxmlformats.org/drawingml/2006/table">
            <a:tbl>
              <a:tblPr/>
              <a:tblGrid>
                <a:gridCol w="831273"/>
                <a:gridCol w="1413164"/>
                <a:gridCol w="1429789"/>
                <a:gridCol w="1512916"/>
                <a:gridCol w="329937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some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Mbp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Earliest known ancestor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63.2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Pawnee Farm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Arlinda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Chief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94.9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96.6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Willowholme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Mark Anthony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95.4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rgbClr val="00337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337F"/>
                          </a:solidFill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rgbClr val="00337F"/>
                          </a:solidFill>
                        </a:rPr>
                        <a:t> Chief,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Skyliner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Besne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Buck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92.4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93.9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Thornlea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Texal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Supreme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JH1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15.7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Observer Chocolate Soldier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JH2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Liberators </a:t>
                      </a: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Basilius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42.8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47.0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West Lawn Stretch Improver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11.1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15.6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Rancho Rustic My Design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65.9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26.0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Selwood</a:t>
                      </a: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 Betty’s Commander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Fertility haplotype for Jerseys </a:t>
            </a:r>
            <a:r>
              <a:rPr lang="en-US" dirty="0" smtClean="0">
                <a:solidFill>
                  <a:srgbClr val="FFFF00"/>
                </a:solidFill>
              </a:rPr>
              <a:t>(JH2)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01205"/>
          </a:xfrm>
        </p:spPr>
        <p:txBody>
          <a:bodyPr/>
          <a:lstStyle/>
          <a:p>
            <a:pPr>
              <a:spcAft>
                <a:spcPts val="3200"/>
              </a:spcAft>
            </a:pPr>
            <a:r>
              <a:rPr lang="en-US" sz="2800" dirty="0" smtClean="0"/>
              <a:t>Chromosome 26 at 8.8</a:t>
            </a:r>
            <a:r>
              <a:rPr lang="en-US" sz="1400" dirty="0" smtClean="0"/>
              <a:t> </a:t>
            </a:r>
            <a:r>
              <a:rPr lang="en-US" sz="2800" dirty="0" smtClean="0"/>
              <a:t>–</a:t>
            </a:r>
            <a:r>
              <a:rPr lang="en-US" sz="1400" dirty="0" smtClean="0"/>
              <a:t> </a:t>
            </a:r>
            <a:r>
              <a:rPr lang="en-US" sz="2800" dirty="0" smtClean="0"/>
              <a:t>9.4 </a:t>
            </a:r>
            <a:r>
              <a:rPr lang="en-US" sz="2800" dirty="0" err="1" smtClean="0"/>
              <a:t>Mbp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Carrier frequency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14</a:t>
            </a:r>
            <a:r>
              <a:rPr lang="en-US" sz="1400" dirty="0" smtClean="0"/>
              <a:t> </a:t>
            </a:r>
            <a:r>
              <a:rPr lang="en-US" sz="2800" dirty="0" smtClean="0"/>
              <a:t>–</a:t>
            </a:r>
            <a:r>
              <a:rPr lang="en-US" sz="1400" dirty="0" smtClean="0"/>
              <a:t> </a:t>
            </a:r>
            <a:r>
              <a:rPr lang="en-US" sz="2800" dirty="0" smtClean="0"/>
              <a:t>28% in decades before 1990</a:t>
            </a:r>
          </a:p>
          <a:p>
            <a:pPr lvl="1">
              <a:spcAft>
                <a:spcPts val="3200"/>
              </a:spcAft>
            </a:pPr>
            <a:r>
              <a:rPr lang="en-US" sz="2800" dirty="0" smtClean="0"/>
              <a:t>Only 2.6% now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Estimated effect on conception rate of –</a:t>
            </a:r>
            <a:r>
              <a:rPr lang="en-US" sz="1400" dirty="0" smtClean="0"/>
              <a:t> </a:t>
            </a:r>
            <a:r>
              <a:rPr lang="en-US" sz="2800" dirty="0" smtClean="0"/>
              <a:t>4.0% ± 1.5%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Additional sequencing needed to find causative genetic 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53998"/>
          </a:xfrm>
        </p:spPr>
        <p:txBody>
          <a:bodyPr/>
          <a:lstStyle/>
          <a:p>
            <a:r>
              <a:rPr lang="en-US" sz="3600" dirty="0" smtClean="0"/>
              <a:t>Haplotypes for known recessives </a:t>
            </a:r>
            <a:r>
              <a:rPr lang="en-US" sz="3600" dirty="0" smtClean="0">
                <a:solidFill>
                  <a:srgbClr val="FFFF00"/>
                </a:solidFill>
              </a:rPr>
              <a:t>(Holstein)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13177" y="5797425"/>
            <a:ext cx="3165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rgbClr val="00563F"/>
                </a:solidFill>
              </a:rPr>
              <a:t>*Causative mutation known</a:t>
            </a:r>
            <a:endParaRPr lang="en-US" sz="2000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11889" y="1233488"/>
          <a:ext cx="8274910" cy="4148328"/>
        </p:xfrm>
        <a:graphic>
          <a:graphicData uri="http://schemas.openxmlformats.org/drawingml/2006/table">
            <a:tbl>
              <a:tblPr/>
              <a:tblGrid>
                <a:gridCol w="2873178"/>
                <a:gridCol w="1082217"/>
                <a:gridCol w="1310185"/>
                <a:gridCol w="1651379"/>
                <a:gridCol w="1357951"/>
              </a:tblGrid>
              <a:tr h="157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Haplo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Mbp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Brachyspina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21.2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5.5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BLAD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145.1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0.5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CVM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3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43.4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DUMPS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69.8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&lt;0.1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Mule foot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77.7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0.1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572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Polled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1.7</a:t>
                      </a:r>
                      <a:r>
                        <a:rPr lang="en-US" sz="1000" b="1" dirty="0" smtClean="0">
                          <a:solidFill>
                            <a:srgbClr val="00337F"/>
                          </a:solidFill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–</a:t>
                      </a:r>
                      <a:r>
                        <a:rPr lang="en-US" sz="1000" b="1" dirty="0" smtClean="0">
                          <a:solidFill>
                            <a:srgbClr val="00337F"/>
                          </a:solidFill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2.0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1.4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572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Coat color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572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495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Red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18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14.8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10.8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572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Black/red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HBR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14.8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495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Dominant red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HDR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3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9.5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0.1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Cholesterol deficiency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HCD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78.0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492443"/>
          </a:xfrm>
        </p:spPr>
        <p:txBody>
          <a:bodyPr/>
          <a:lstStyle/>
          <a:p>
            <a:r>
              <a:rPr lang="en-US" sz="3200" dirty="0" smtClean="0"/>
              <a:t>Haplotypes for known recessives </a:t>
            </a:r>
            <a:r>
              <a:rPr lang="en-US" sz="3200" dirty="0" smtClean="0">
                <a:solidFill>
                  <a:srgbClr val="FFFF00"/>
                </a:solidFill>
              </a:rPr>
              <a:t>(other breeds)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372233" y="4268875"/>
            <a:ext cx="3165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rgbClr val="00563F"/>
                </a:solidFill>
              </a:rPr>
              <a:t>*Causative mutation known</a:t>
            </a:r>
            <a:endParaRPr lang="en-US" sz="2000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11889" y="1233488"/>
          <a:ext cx="8274910" cy="2621280"/>
        </p:xfrm>
        <a:graphic>
          <a:graphicData uri="http://schemas.openxmlformats.org/drawingml/2006/table">
            <a:tbl>
              <a:tblPr/>
              <a:tblGrid>
                <a:gridCol w="2044708"/>
                <a:gridCol w="1351128"/>
                <a:gridCol w="1419368"/>
                <a:gridCol w="2101755"/>
                <a:gridCol w="135795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Haplo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36576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Mbp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Polled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JHP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36576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1.7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4.4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36576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1.7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0.8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SDM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36576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14.7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4.4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SMA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36576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24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62.1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62.2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7.2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Weaver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0" marR="36576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4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49.9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3.1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Weekly evaluations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923877"/>
          </a:xfrm>
        </p:spPr>
        <p:txBody>
          <a:bodyPr/>
          <a:lstStyle/>
          <a:p>
            <a:pPr marL="338328" indent="-338328">
              <a:lnSpc>
                <a:spcPts val="3600"/>
              </a:lnSpc>
              <a:spcAft>
                <a:spcPts val="4800"/>
              </a:spcAft>
            </a:pPr>
            <a:r>
              <a:rPr lang="en-US" sz="2800" dirty="0" smtClean="0"/>
              <a:t>Released to nominators, breed associations, and dairy records processing centers at 8 am each Tuesday</a:t>
            </a:r>
          </a:p>
          <a:p>
            <a:pPr marL="338328" indent="-338328">
              <a:lnSpc>
                <a:spcPts val="3600"/>
              </a:lnSpc>
              <a:spcAft>
                <a:spcPts val="4800"/>
              </a:spcAft>
            </a:pPr>
            <a:r>
              <a:rPr lang="en-US" sz="2800" dirty="0" smtClean="0"/>
              <a:t>Calculations restricted to genotypes that first became usable during the previous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April 2016 changes to evaluation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89205"/>
          </a:xfrm>
        </p:spPr>
        <p:txBody>
          <a:bodyPr/>
          <a:lstStyle/>
          <a:p>
            <a:pPr marL="320040" indent="-320040">
              <a:lnSpc>
                <a:spcPts val="3200"/>
              </a:lnSpc>
              <a:spcAft>
                <a:spcPts val="2700"/>
              </a:spcAft>
            </a:pPr>
            <a:r>
              <a:rPr lang="en-US" sz="2600" dirty="0" smtClean="0"/>
              <a:t>Genomic evaluation implemented for Guernseys</a:t>
            </a:r>
          </a:p>
          <a:p>
            <a:pPr marL="320040" indent="-320040">
              <a:lnSpc>
                <a:spcPts val="3200"/>
              </a:lnSpc>
              <a:spcAft>
                <a:spcPts val="2700"/>
              </a:spcAft>
            </a:pPr>
            <a:r>
              <a:rPr lang="en-US" sz="2600" dirty="0" smtClean="0"/>
              <a:t>Preliminary values for breed base representation </a:t>
            </a:r>
          </a:p>
          <a:p>
            <a:pPr marL="320040" indent="-320040">
              <a:lnSpc>
                <a:spcPts val="3200"/>
              </a:lnSpc>
              <a:spcAft>
                <a:spcPts val="2700"/>
              </a:spcAft>
            </a:pPr>
            <a:r>
              <a:rPr lang="en-US" sz="2600" dirty="0" smtClean="0"/>
              <a:t>Edits and adjustments updated for heifer conception rate</a:t>
            </a:r>
          </a:p>
          <a:p>
            <a:pPr marL="320040" indent="-320040">
              <a:lnSpc>
                <a:spcPts val="3200"/>
              </a:lnSpc>
              <a:spcAft>
                <a:spcPts val="2700"/>
              </a:spcAft>
            </a:pPr>
            <a:r>
              <a:rPr lang="en-US" sz="2600" dirty="0" smtClean="0"/>
              <a:t>Exact mutation locations used  for HCD and BH2 tests</a:t>
            </a:r>
          </a:p>
          <a:p>
            <a:pPr marL="320040" indent="-320040">
              <a:lnSpc>
                <a:spcPts val="3200"/>
              </a:lnSpc>
              <a:spcAft>
                <a:spcPts val="2700"/>
              </a:spcAft>
            </a:pPr>
            <a:r>
              <a:rPr lang="en-US" sz="2600" dirty="0" smtClean="0"/>
              <a:t>Genomic reliability, genomic inbreeding, and genomic future inbreeding included in weekly evaluations</a:t>
            </a:r>
          </a:p>
          <a:p>
            <a:pPr marL="320040" indent="-320040">
              <a:lnSpc>
                <a:spcPts val="3200"/>
              </a:lnSpc>
              <a:spcAft>
                <a:spcPts val="2700"/>
              </a:spcAft>
            </a:pPr>
            <a:r>
              <a:rPr lang="en-US" sz="2600" dirty="0" smtClean="0"/>
              <a:t>Genotype exchange with Switzerland and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to more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AU" sz="2800" dirty="0" smtClean="0"/>
              <a:t>Animal’s genotype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required for accurate estimates of SNP effects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80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What’s already planned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46987" y="1345721"/>
            <a:ext cx="8226425" cy="4411464"/>
          </a:xfrm>
        </p:spPr>
        <p:txBody>
          <a:bodyPr/>
          <a:lstStyle/>
          <a:p>
            <a:pPr marL="344488" indent="-344488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Genomic evaluations for new traits</a:t>
            </a:r>
          </a:p>
          <a:p>
            <a:pPr marL="630238" lvl="1" indent="-233363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Health</a:t>
            </a:r>
            <a:endParaRPr lang="en-US" sz="2800" dirty="0" smtClean="0">
              <a:solidFill>
                <a:srgbClr val="00563F"/>
              </a:solidFill>
              <a:latin typeface="+mj-lt"/>
            </a:endParaRPr>
          </a:p>
          <a:p>
            <a:pPr marL="630238" lvl="1" indent="-233363">
              <a:lnSpc>
                <a:spcPts val="3200"/>
              </a:lnSpc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Feed efficiency</a:t>
            </a:r>
          </a:p>
          <a:p>
            <a:pPr marL="344488" indent="-344488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Genomic mating programs</a:t>
            </a:r>
          </a:p>
          <a:p>
            <a:pPr marL="630238" lvl="1" indent="-233363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Selection of favorable minor alleles</a:t>
            </a:r>
          </a:p>
          <a:p>
            <a:pPr marL="630238" lvl="1" indent="-233363">
              <a:lnSpc>
                <a:spcPts val="3200"/>
              </a:lnSpc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Reduction of genomic inbreeding</a:t>
            </a:r>
          </a:p>
          <a:p>
            <a:pPr marL="344488" indent="-344488">
              <a:lnSpc>
                <a:spcPts val="3200"/>
              </a:lnSpc>
              <a:spcAft>
                <a:spcPts val="3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Adding SNPs for causative genetic variants</a:t>
            </a:r>
            <a:endParaRPr lang="en-US" sz="2800" dirty="0" smtClean="0">
              <a:solidFill>
                <a:srgbClr val="00563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39595"/>
          </a:xfrm>
        </p:spPr>
        <p:txBody>
          <a:bodyPr/>
          <a:lstStyle/>
          <a:p>
            <a:pPr marL="338328" indent="-338328">
              <a:spcAft>
                <a:spcPts val="300"/>
              </a:spcAft>
              <a:buClr>
                <a:srgbClr val="00563F"/>
              </a:buClr>
            </a:pPr>
            <a:r>
              <a:rPr lang="en-US" dirty="0" smtClean="0">
                <a:solidFill>
                  <a:srgbClr val="00563F"/>
                </a:solidFill>
              </a:rPr>
              <a:t>Research team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4 senior scientists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5 support scientists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3 information technology specialists</a:t>
            </a:r>
          </a:p>
          <a:p>
            <a:pPr marL="704088" lvl="1" indent="-301752">
              <a:spcAft>
                <a:spcPts val="3600"/>
              </a:spcAft>
            </a:pPr>
            <a:r>
              <a:rPr lang="en-US" dirty="0" smtClean="0"/>
              <a:t>1 administrative assistant</a:t>
            </a:r>
          </a:p>
          <a:p>
            <a:pPr marL="338328" indent="-338328">
              <a:spcAft>
                <a:spcPts val="600"/>
              </a:spcAft>
              <a:buClr>
                <a:srgbClr val="00563F"/>
              </a:buClr>
            </a:pPr>
            <a:r>
              <a:rPr lang="en-US" dirty="0" smtClean="0">
                <a:solidFill>
                  <a:srgbClr val="00563F"/>
                </a:solidFill>
              </a:rPr>
              <a:t>On-site collaborators</a:t>
            </a:r>
          </a:p>
          <a:p>
            <a:pPr marL="704088" lvl="1" indent="-301752">
              <a:spcAft>
                <a:spcPts val="0"/>
              </a:spcAft>
            </a:pPr>
            <a:r>
              <a:rPr lang="en-US" dirty="0" smtClean="0"/>
              <a:t>4 visiting scientists</a:t>
            </a:r>
            <a:endParaRPr lang="en-US" dirty="0" smtClean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What’s already planned</a:t>
            </a:r>
            <a:r>
              <a:rPr lang="en-CA" dirty="0" smtClean="0"/>
              <a:t>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04381" y="1335024"/>
            <a:ext cx="8226425" cy="3462486"/>
          </a:xfrm>
        </p:spPr>
        <p:txBody>
          <a:bodyPr/>
          <a:lstStyle/>
          <a:p>
            <a:pPr marL="344488" indent="-344488">
              <a:lnSpc>
                <a:spcPts val="3200"/>
              </a:lnSpc>
              <a:spcAft>
                <a:spcPts val="12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BARD project </a:t>
            </a:r>
            <a:r>
              <a:rPr lang="en-US" sz="2800" dirty="0" smtClean="0">
                <a:solidFill>
                  <a:srgbClr val="00563F"/>
                </a:solidFill>
                <a:latin typeface="+mj-lt"/>
              </a:rPr>
              <a:t>(</a:t>
            </a:r>
            <a:r>
              <a:rPr lang="en-US" sz="2800" dirty="0" err="1" smtClean="0">
                <a:solidFill>
                  <a:srgbClr val="00563F"/>
                </a:solidFill>
                <a:latin typeface="+mj-lt"/>
              </a:rPr>
              <a:t>Volcani</a:t>
            </a:r>
            <a:r>
              <a:rPr lang="en-US" sz="2800" dirty="0" smtClean="0">
                <a:solidFill>
                  <a:srgbClr val="00563F"/>
                </a:solidFill>
                <a:latin typeface="+mj-lt"/>
              </a:rPr>
              <a:t> Center, Israel)</a:t>
            </a:r>
          </a:p>
          <a:p>
            <a:pPr marL="630238" lvl="1" indent="-236538">
              <a:lnSpc>
                <a:spcPts val="3200"/>
              </a:lnSpc>
              <a:spcAft>
                <a:spcPts val="1200"/>
              </a:spcAft>
              <a:tabLst>
                <a:tab pos="2062163" algn="l"/>
                <a:tab pos="8170863" algn="r"/>
              </a:tabLst>
            </a:pPr>
            <a:r>
              <a:rPr lang="en-US" sz="2800" i="1" dirty="0" smtClean="0">
                <a:latin typeface="+mj-lt"/>
              </a:rPr>
              <a:t>A posteriori </a:t>
            </a:r>
            <a:r>
              <a:rPr lang="en-US" sz="2800" dirty="0" smtClean="0">
                <a:latin typeface="+mj-lt"/>
              </a:rPr>
              <a:t>granddaughter design </a:t>
            </a:r>
            <a:r>
              <a:rPr lang="en-US" sz="2800" dirty="0" smtClean="0">
                <a:solidFill>
                  <a:srgbClr val="00563F"/>
                </a:solidFill>
                <a:latin typeface="+mj-lt"/>
              </a:rPr>
              <a:t>(APGD)</a:t>
            </a:r>
            <a:endParaRPr lang="en-US" sz="2800" dirty="0" smtClean="0">
              <a:latin typeface="+mj-lt"/>
            </a:endParaRPr>
          </a:p>
          <a:p>
            <a:pPr marL="630238" lvl="1" indent="-236538">
              <a:lnSpc>
                <a:spcPts val="3200"/>
              </a:lnSpc>
              <a:spcBef>
                <a:spcPts val="0"/>
              </a:spcBef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/>
              <a:t>Identification of causative variants for economically important traits</a:t>
            </a:r>
          </a:p>
          <a:p>
            <a:pPr marL="344488" indent="-344488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International collaboration on sequencing</a:t>
            </a:r>
          </a:p>
          <a:p>
            <a:pPr marL="630238" lvl="1" indent="-236538">
              <a:lnSpc>
                <a:spcPts val="3200"/>
              </a:lnSpc>
              <a:spcAft>
                <a:spcPts val="0"/>
              </a:spcAft>
              <a:tabLst>
                <a:tab pos="2062163" algn="l"/>
                <a:tab pos="8170863" algn="r"/>
              </a:tabLst>
            </a:pPr>
            <a:r>
              <a:rPr lang="en-US" sz="2800" dirty="0" smtClean="0">
                <a:latin typeface="+mj-lt"/>
              </a:rPr>
              <a:t>Participation in 1000 Bull Genomes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685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GeneSeek 77K chip </a:t>
            </a:r>
            <a:r>
              <a:rPr lang="en-US" dirty="0" smtClean="0">
                <a:solidFill>
                  <a:srgbClr val="FFFF00"/>
                </a:solidFill>
              </a:rPr>
              <a:t>(GHD)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85843"/>
          </a:xfrm>
          <a:noFill/>
        </p:spPr>
        <p:txBody>
          <a:bodyPr/>
          <a:lstStyle/>
          <a:p>
            <a:pPr marL="338138" indent="-338138" eaLnBrk="1" hangingPunct="1"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Designed to include the most informative SNPs</a:t>
            </a:r>
          </a:p>
          <a:p>
            <a:pPr marL="338138" indent="-338138" eaLnBrk="1" hangingPunct="1"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76,934 SNPs typically provided, including</a:t>
            </a:r>
          </a:p>
          <a:p>
            <a:pPr marL="630238" lvl="1" indent="-230188" eaLnBrk="1" hangingPunct="1"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Y</a:t>
            </a:r>
          </a:p>
          <a:p>
            <a:pPr marL="630238" lvl="1" indent="-230188" eaLnBrk="1" hangingPunct="1"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Single-gene tests</a:t>
            </a:r>
          </a:p>
          <a:p>
            <a:pPr marL="338138" indent="-338138" eaLnBrk="1" hangingPunct="1"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About 28,200 50K SNPs included</a:t>
            </a:r>
          </a:p>
          <a:p>
            <a:pPr marL="338138" indent="-338138" eaLnBrk="1" hangingPunct="1">
              <a:lnSpc>
                <a:spcPts val="3200"/>
              </a:lnSpc>
              <a:spcAft>
                <a:spcPts val="3000"/>
              </a:spcAft>
              <a:buNone/>
            </a:pPr>
            <a:r>
              <a:rPr lang="en-US" sz="2800" dirty="0" smtClean="0">
                <a:solidFill>
                  <a:srgbClr val="00563F"/>
                </a:solidFill>
              </a:rPr>
              <a:t>	(mostly low MAFs excluded)</a:t>
            </a:r>
          </a:p>
          <a:p>
            <a:pPr marL="338138" indent="-338138" eaLnBrk="1" hangingPunct="1">
              <a:lnSpc>
                <a:spcPts val="3200"/>
              </a:lnSpc>
              <a:spcAft>
                <a:spcPct val="100000"/>
              </a:spcAft>
            </a:pPr>
            <a:r>
              <a:rPr lang="en-US" sz="2800" dirty="0" smtClean="0"/>
              <a:t>Other SNPs selected from HD based on MAF and magnitude of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Current SNP set for genomic evaluations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796185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60,671 SNPs used after culling on</a:t>
            </a:r>
          </a:p>
          <a:p>
            <a:pPr marL="633413" lvl="1" indent="-227013" eaLnBrk="1" hangingPunct="1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MAF</a:t>
            </a:r>
          </a:p>
          <a:p>
            <a:pPr marL="633413" lvl="1" indent="-227013" eaLnBrk="1" hangingPunct="1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Parent-progeny conflicts</a:t>
            </a:r>
          </a:p>
          <a:p>
            <a:pPr marL="633413" lvl="1" indent="-227013" eaLnBrk="1" hangingPunct="1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Percentage heterozygous (departure from HWE)</a:t>
            </a:r>
          </a:p>
          <a:p>
            <a:pPr marL="338138" indent="-338138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SNPs for HH1, BLAD, DUMPS, CVM, polled, red, and </a:t>
            </a:r>
            <a:r>
              <a:rPr lang="en-US" sz="2800" dirty="0" err="1" smtClean="0"/>
              <a:t>mulefoot</a:t>
            </a:r>
            <a:r>
              <a:rPr lang="en-US" sz="2800" dirty="0" smtClean="0"/>
              <a:t> included</a:t>
            </a:r>
          </a:p>
          <a:p>
            <a:pPr marL="630238" lvl="1" indent="-233363">
              <a:lnSpc>
                <a:spcPts val="3200"/>
              </a:lnSpc>
              <a:spcAft>
                <a:spcPts val="33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JH1 included for Jerseys</a:t>
            </a:r>
          </a:p>
          <a:p>
            <a:pPr eaLnBrk="1" hangingPunct="1"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Some SNPs eliminated because incorrect location </a:t>
            </a:r>
            <a:r>
              <a:rPr lang="en-US" sz="2800" dirty="0" smtClean="0">
                <a:sym typeface="Monotype Sorts"/>
              </a:rPr>
              <a:t></a:t>
            </a:r>
            <a:r>
              <a:rPr lang="en-US" sz="2800" dirty="0" smtClean="0"/>
              <a:t> haplotype non-inheritance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GHD, version</a:t>
            </a:r>
            <a:r>
              <a:rPr lang="en-US" dirty="0" smtClean="0">
                <a:solidFill>
                  <a:srgbClr val="FFFFFF"/>
                </a:solidFill>
              </a:rPr>
              <a:t> 2</a:t>
            </a:r>
            <a:r>
              <a:rPr lang="en-US" dirty="0" smtClean="0">
                <a:solidFill>
                  <a:srgbClr val="FFFF00"/>
                </a:solidFill>
              </a:rPr>
              <a:t> (GH2)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139,480 SNPs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Includes 14,436 among 60,671 SNPs currently used that are not on GHD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Many added SNPs have low to moderate MAF</a:t>
            </a:r>
          </a:p>
          <a:p>
            <a:pPr marL="630238" lvl="1" indent="-223838">
              <a:lnSpc>
                <a:spcPts val="3200"/>
              </a:lnSpc>
              <a:spcAft>
                <a:spcPts val="36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Increasing to 77,097 SNPs improves evaluation accuracy</a:t>
            </a:r>
          </a:p>
          <a:p>
            <a:pPr marL="338138" indent="-338138">
              <a:lnSpc>
                <a:spcPts val="3200"/>
              </a:lnSpc>
              <a:spcAft>
                <a:spcPts val="4800"/>
              </a:spcAft>
            </a:pPr>
            <a:r>
              <a:rPr lang="en-US" sz="2800" dirty="0" smtClean="0"/>
              <a:t>Includes single-gene tests planned for 77,097 </a:t>
            </a:r>
            <a:r>
              <a:rPr lang="en-US" sz="2800" dirty="0" smtClean="0"/>
              <a:t>SNP set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Low-cost chip </a:t>
            </a:r>
            <a:r>
              <a:rPr lang="en-US" dirty="0" smtClean="0">
                <a:solidFill>
                  <a:srgbClr val="FFFF00"/>
                </a:solidFill>
              </a:rPr>
              <a:t>(G7K)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43683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>
                <a:latin typeface="+mn-lt"/>
              </a:rPr>
              <a:t>7,083 SNPs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>
                <a:latin typeface="+mn-lt"/>
              </a:rPr>
              <a:t>Built-in validation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>
                <a:latin typeface="+mn-lt"/>
              </a:rPr>
              <a:t>Single-gene tests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>
                <a:latin typeface="+mn-lt"/>
              </a:rPr>
              <a:t>Lower imputation accuracy if neither parent genotyped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programs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53943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2800" dirty="0" smtClean="0"/>
              <a:t>Match genotypes of parents to minimize genomic inbreeding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Avoid mating carriers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Consider nonadditive gene action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May attempt to increases variance to get outliers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0382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Extensive historical data available 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Well-developed genetic evaluation program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Widespread use of AI sires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Progeny-test programs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High-value animals worth the cost of genotyping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Long generation interval that can be reduced substantially by genomics	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744889"/>
          </a:xfrm>
          <a:noFill/>
        </p:spPr>
        <p:txBody>
          <a:bodyPr/>
          <a:lstStyle/>
          <a:p>
            <a:pPr marL="282575" indent="-282575" eaLnBrk="1" hangingPunct="1">
              <a:lnSpc>
                <a:spcPts val="2500"/>
              </a:lnSpc>
              <a:spcAft>
                <a:spcPts val="600"/>
              </a:spcAft>
            </a:pPr>
            <a:r>
              <a:rPr lang="en-US" sz="2400" dirty="0" smtClean="0"/>
              <a:t>Discovery of causative genetic variants</a:t>
            </a:r>
          </a:p>
          <a:p>
            <a:pPr marL="574675" lvl="1" indent="-223838">
              <a:lnSpc>
                <a:spcPts val="2500"/>
              </a:lnSpc>
              <a:spcAft>
                <a:spcPts val="600"/>
              </a:spcAft>
            </a:pPr>
            <a:r>
              <a:rPr lang="en-US" sz="2400" dirty="0" smtClean="0"/>
              <a:t>Do not have linkage decay </a:t>
            </a:r>
          </a:p>
          <a:p>
            <a:pPr marL="576263" lvl="1" indent="-223838">
              <a:lnSpc>
                <a:spcPts val="2500"/>
              </a:lnSpc>
              <a:spcAft>
                <a:spcPts val="600"/>
              </a:spcAft>
            </a:pPr>
            <a:r>
              <a:rPr lang="en-US" sz="2400" dirty="0" smtClean="0"/>
              <a:t>Added to chips as discovered</a:t>
            </a:r>
          </a:p>
          <a:p>
            <a:pPr marL="576263" lvl="1" indent="-223838">
              <a:lnSpc>
                <a:spcPts val="2500"/>
              </a:lnSpc>
              <a:spcAft>
                <a:spcPts val="600"/>
              </a:spcAft>
            </a:pPr>
            <a:r>
              <a:rPr lang="en-US" sz="2400" dirty="0" smtClean="0"/>
              <a:t>Used when enough genotypes exist to support imputation</a:t>
            </a:r>
          </a:p>
          <a:p>
            <a:pPr marL="576263" lvl="1" indent="-223838">
              <a:lnSpc>
                <a:spcPts val="2500"/>
              </a:lnSpc>
              <a:spcAft>
                <a:spcPts val="2400"/>
              </a:spcAft>
            </a:pPr>
            <a:r>
              <a:rPr lang="en-US" sz="2400" dirty="0" smtClean="0"/>
              <a:t>Accelerated by availability of sequence data at a lower cost</a:t>
            </a:r>
          </a:p>
          <a:p>
            <a:pPr marL="282575" indent="-282575">
              <a:lnSpc>
                <a:spcPts val="2500"/>
              </a:lnSpc>
              <a:spcAft>
                <a:spcPts val="2400"/>
              </a:spcAft>
            </a:pPr>
            <a:r>
              <a:rPr lang="en-US" sz="2400" dirty="0" smtClean="0"/>
              <a:t>Evaluation of benefit from larger SNP sets as cost per SNP genotype declines</a:t>
            </a:r>
          </a:p>
          <a:p>
            <a:pPr marL="282575" indent="-282575" eaLnBrk="1" hangingPunct="1">
              <a:lnSpc>
                <a:spcPts val="2500"/>
              </a:lnSpc>
              <a:spcAft>
                <a:spcPts val="2400"/>
              </a:spcAft>
            </a:pPr>
            <a:r>
              <a:rPr lang="en-US" sz="2400" dirty="0" smtClean="0"/>
              <a:t>Application of genomics to more traits</a:t>
            </a:r>
          </a:p>
          <a:p>
            <a:pPr marL="282575" indent="-282575" eaLnBrk="1" hangingPunct="1">
              <a:lnSpc>
                <a:spcPts val="2500"/>
              </a:lnSpc>
              <a:spcAft>
                <a:spcPts val="2400"/>
              </a:spcAft>
            </a:pPr>
            <a:r>
              <a:rPr lang="en-US" sz="2400" dirty="0" smtClean="0"/>
              <a:t>Across-breed evaluation</a:t>
            </a:r>
          </a:p>
          <a:p>
            <a:pPr marL="282575" indent="-282575">
              <a:lnSpc>
                <a:spcPts val="2500"/>
              </a:lnSpc>
              <a:spcAft>
                <a:spcPts val="4800"/>
              </a:spcAft>
            </a:pPr>
            <a:r>
              <a:rPr lang="en-US" sz="2400" dirty="0" smtClean="0"/>
              <a:t>Accounting for genomic pre-selection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47371"/>
          </a:xfrm>
        </p:spPr>
        <p:txBody>
          <a:bodyPr/>
          <a:lstStyle/>
          <a:p>
            <a:pPr marL="347663" indent="-347663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Genomic evaluation has dramatically changed dairy cattle breeding</a:t>
            </a:r>
            <a:endParaRPr lang="en-US" sz="2800" dirty="0" smtClean="0">
              <a:solidFill>
                <a:srgbClr val="00563F"/>
              </a:solidFill>
            </a:endParaRPr>
          </a:p>
          <a:p>
            <a:pPr marL="347663" indent="-347663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Rate of gain has increased primarily because of large reduction in generation interval</a:t>
            </a:r>
            <a:endParaRPr lang="en-US" sz="2800" dirty="0" smtClean="0">
              <a:solidFill>
                <a:srgbClr val="00563F"/>
              </a:solidFill>
            </a:endParaRPr>
          </a:p>
          <a:p>
            <a:pPr marL="347663" indent="-347663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Genomic research is ongoing</a:t>
            </a:r>
          </a:p>
          <a:p>
            <a:pPr marL="630238" lvl="1" indent="-231775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Detect causative genetic variants</a:t>
            </a:r>
          </a:p>
          <a:p>
            <a:pPr marL="630238" lvl="1" indent="-231775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Find more haplotypes that affect fertility</a:t>
            </a:r>
          </a:p>
          <a:p>
            <a:pPr marL="630238" lvl="1" indent="-231775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Improve accuracy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74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acknowledgments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59877"/>
            <a:ext cx="8226425" cy="4514056"/>
          </a:xfrm>
        </p:spPr>
        <p:txBody>
          <a:bodyPr/>
          <a:lstStyle/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U.S. taxpayers </a:t>
            </a:r>
            <a:r>
              <a:rPr lang="en-US" sz="2700" dirty="0" smtClean="0">
                <a:solidFill>
                  <a:srgbClr val="00563F"/>
                </a:solidFill>
              </a:rPr>
              <a:t>(USDA appropriated project)</a:t>
            </a:r>
          </a:p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Council on Dairy Cattle Breeding</a:t>
            </a:r>
          </a:p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Binational Agricultural Research &amp; Development</a:t>
            </a:r>
            <a:endParaRPr lang="en-US" sz="2700" dirty="0" smtClean="0">
              <a:solidFill>
                <a:srgbClr val="00563F"/>
              </a:solidFill>
            </a:endParaRPr>
          </a:p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National Institute of Food and Agriculture</a:t>
            </a:r>
          </a:p>
          <a:p>
            <a:pPr marL="341313" indent="-341313">
              <a:lnSpc>
                <a:spcPts val="3200"/>
              </a:lnSpc>
              <a:spcAft>
                <a:spcPts val="4800"/>
              </a:spcAft>
            </a:pPr>
            <a:r>
              <a:rPr lang="en-US" sz="2700" dirty="0" smtClean="0"/>
              <a:t>Washington State University </a:t>
            </a:r>
            <a:r>
              <a:rPr lang="en-US" sz="2700" dirty="0" smtClean="0">
                <a:solidFill>
                  <a:srgbClr val="00563F"/>
                </a:solidFill>
              </a:rPr>
              <a:t>(NIFA grant)</a:t>
            </a:r>
          </a:p>
        </p:txBody>
      </p:sp>
      <p:pic>
        <p:nvPicPr>
          <p:cNvPr id="4" name="Picture 3" descr="CDC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494" y="2282960"/>
            <a:ext cx="1371600" cy="610245"/>
          </a:xfrm>
          <a:prstGeom prst="rect">
            <a:avLst/>
          </a:prstGeom>
        </p:spPr>
      </p:pic>
      <p:pic>
        <p:nvPicPr>
          <p:cNvPr id="5" name="Picture 4" descr="B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931" y="3137453"/>
            <a:ext cx="822960" cy="822960"/>
          </a:xfrm>
          <a:prstGeom prst="rect">
            <a:avLst/>
          </a:prstGeom>
        </p:spPr>
      </p:pic>
      <p:pic>
        <p:nvPicPr>
          <p:cNvPr id="7" name="Picture 6" descr="US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782" y="4268024"/>
            <a:ext cx="1097280" cy="750398"/>
          </a:xfrm>
          <a:prstGeom prst="rect">
            <a:avLst/>
          </a:prstGeom>
        </p:spPr>
      </p:pic>
      <p:pic>
        <p:nvPicPr>
          <p:cNvPr id="8" name="Picture 7" descr="wsu-central-social-badge.png"/>
          <p:cNvPicPr>
            <a:picLocks noChangeAspect="1"/>
          </p:cNvPicPr>
          <p:nvPr/>
        </p:nvPicPr>
        <p:blipFill>
          <a:blip r:embed="rId5"/>
          <a:srcRect l="22464" t="19710" r="23768" b="14493"/>
          <a:stretch>
            <a:fillRect/>
          </a:stretch>
        </p:blipFill>
        <p:spPr>
          <a:xfrm>
            <a:off x="6897757" y="5277677"/>
            <a:ext cx="747230" cy="914400"/>
          </a:xfrm>
          <a:prstGeom prst="rect">
            <a:avLst/>
          </a:prstGeom>
        </p:spPr>
      </p:pic>
      <p:pic>
        <p:nvPicPr>
          <p:cNvPr id="9" name="Picture 8" descr="USA_Flag_Ma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592" y="1209271"/>
            <a:ext cx="1371600" cy="86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62760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CDCB evaluation calculation and dissemination funded by fee system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Based on animals genotyped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latin typeface="Comic Sans MS" pitchFamily="66" charset="0"/>
              </a:rPr>
              <a:t>~</a:t>
            </a:r>
            <a:r>
              <a:rPr lang="en-US" sz="3000" dirty="0" smtClean="0"/>
              <a:t>82% of revenue from bulls</a:t>
            </a:r>
          </a:p>
          <a:p>
            <a:pPr lvl="1" indent="-287338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Higher fees for herds that</a:t>
            </a:r>
          </a:p>
          <a:p>
            <a:pPr lvl="1" indent="-287338">
              <a:lnSpc>
                <a:spcPts val="3600"/>
              </a:lnSpc>
              <a:spcAft>
                <a:spcPts val="2400"/>
              </a:spcAft>
              <a:buNone/>
            </a:pPr>
            <a:r>
              <a:rPr lang="en-US" sz="3000" dirty="0" smtClean="0"/>
              <a:t>	contribute less information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USDA research on evaluation methodology funded by US Federal Government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4577" y="2446317"/>
            <a:ext cx="55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pic>
        <p:nvPicPr>
          <p:cNvPr id="15" name="Picture 14" descr="bull head_dolla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867" y="2497394"/>
            <a:ext cx="1828800" cy="158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cs typeface="Calibri" pitchFamily="34" charset="0"/>
              </a:rPr>
              <a:t>Cove Mountain Farm in south-central Pennsylvania</a:t>
            </a:r>
          </a:p>
          <a:p>
            <a:pPr marL="803275"/>
            <a:r>
              <a:rPr lang="en-US" sz="1600" b="1" i="1" dirty="0" smtClean="0">
                <a:solidFill>
                  <a:srgbClr val="00563F"/>
                </a:solidFill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1472" y="4343430"/>
            <a:ext cx="6281056" cy="16312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3 members from each organization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Total of 12 voting members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 nonvoting industry members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793235525"/>
              </p:ext>
            </p:extLst>
          </p:nvPr>
        </p:nvGraphicFramePr>
        <p:xfrm>
          <a:off x="569678" y="881744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423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Cattle Association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9" y="3363677"/>
            <a:ext cx="216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National Association of Animal Breeders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0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Processing Centers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4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Information</a:t>
            </a:r>
            <a:endParaRPr lang="en-US" b="1" dirty="0">
              <a:solidFill>
                <a:srgbClr val="005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2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spAutoFit/>
          </a:bodyPr>
          <a:lstStyle/>
          <a:p>
            <a:r>
              <a:rPr lang="en-US" dirty="0"/>
              <a:t>Genomic data flow</a:t>
            </a:r>
            <a:endParaRPr lang="en-US" i="1" dirty="0"/>
          </a:p>
        </p:txBody>
      </p:sp>
      <p:grpSp>
        <p:nvGrpSpPr>
          <p:cNvPr id="2" name="Group 86"/>
          <p:cNvGrpSpPr/>
          <p:nvPr/>
        </p:nvGrpSpPr>
        <p:grpSpPr>
          <a:xfrm>
            <a:off x="482070" y="1261001"/>
            <a:ext cx="8170334" cy="4852852"/>
            <a:chOff x="482070" y="1261001"/>
            <a:chExt cx="8170334" cy="4852852"/>
          </a:xfrm>
        </p:grpSpPr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3823447" y="3281714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3964158" y="388355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940000">
              <a:off x="5533163" y="2459094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18660000">
              <a:off x="5349718" y="4415213"/>
              <a:ext cx="1447769" cy="5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pedigree</a:t>
              </a: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 data</a:t>
              </a:r>
              <a:endParaRPr lang="en-US" sz="1600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940000">
              <a:off x="1421095" y="4837169"/>
              <a:ext cx="1594347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quality reports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8660000">
              <a:off x="6302399" y="4862568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8660000">
              <a:off x="1749903" y="2253997"/>
              <a:ext cx="1454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940000">
              <a:off x="2169840" y="443981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00563F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940000">
              <a:off x="6083869" y="2160253"/>
              <a:ext cx="1454244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3061580" y="1261001"/>
              <a:ext cx="2986088" cy="4852852"/>
              <a:chOff x="3061580" y="1261001"/>
              <a:chExt cx="2986088" cy="4852852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075868" y="1261001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Dairy Herd Information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(DHI)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 producer</a:t>
                </a:r>
                <a:endParaRPr lang="en-US" sz="2000" i="1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3061580" y="5382333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Council on Dairy Cattle Breeding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(CDCB)</a:t>
                </a:r>
                <a:endParaRPr lang="en-US" sz="2000" i="1" dirty="0">
                  <a:solidFill>
                    <a:srgbClr val="FFFF00"/>
                  </a:solidFill>
                  <a:latin typeface="Calibri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DNA laboratory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AI organization,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breed association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grpSp>
          <p:nvGrpSpPr>
            <p:cNvPr id="5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65" name="Straight Arrow Connector 6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73" name="Straight Arrow Connector 7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82"/>
            <p:cNvGrpSpPr/>
            <p:nvPr/>
          </p:nvGrpSpPr>
          <p:grpSpPr>
            <a:xfrm flipH="1">
              <a:off x="6181162" y="1812319"/>
              <a:ext cx="901644" cy="1530059"/>
              <a:chOff x="6181162" y="4041873"/>
              <a:chExt cx="901644" cy="1530059"/>
            </a:xfrm>
          </p:grpSpPr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="" xmlns:p14="http://schemas.microsoft.com/office/powerpoint/2010/main" val="34390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1692771"/>
          </a:xfrm>
        </p:spPr>
        <p:txBody>
          <a:bodyPr/>
          <a:lstStyle/>
          <a:p>
            <a:pPr marL="341313" lvl="0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approved nominator</a:t>
            </a:r>
          </a:p>
          <a:p>
            <a:pPr marL="341313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source sent to genotyping lab </a:t>
            </a:r>
            <a:r>
              <a:rPr lang="en-US" sz="3000" dirty="0" smtClean="0">
                <a:solidFill>
                  <a:srgbClr val="00563F"/>
                </a:solidFill>
              </a:rPr>
              <a:t>(2015)</a:t>
            </a:r>
          </a:p>
        </p:txBody>
      </p:sp>
      <p:sp>
        <p:nvSpPr>
          <p:cNvPr id="28" name="TextBox 27"/>
          <p:cNvSpPr txBox="1"/>
          <p:nvPr/>
        </p:nvSpPr>
        <p:spPr>
          <a:xfrm rot="963704">
            <a:off x="62480" y="2151884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740230" y="3258505"/>
          <a:ext cx="7336970" cy="2712720"/>
        </p:xfrm>
        <a:graphic>
          <a:graphicData uri="http://schemas.openxmlformats.org/drawingml/2006/table">
            <a:tbl>
              <a:tblPr/>
              <a:tblGrid>
                <a:gridCol w="2012492"/>
                <a:gridCol w="2828988"/>
                <a:gridCol w="249549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6,893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124,523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1,903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277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252,468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10,906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3077766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6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/>
              <a:t>Genotypes sent from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genotyping lab to CDCB 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for accuracy review</a:t>
            </a:r>
          </a:p>
        </p:txBody>
      </p:sp>
      <p:sp>
        <p:nvSpPr>
          <p:cNvPr id="31" name="TextBox 30"/>
          <p:cNvSpPr txBox="1"/>
          <p:nvPr/>
        </p:nvSpPr>
        <p:spPr>
          <a:xfrm rot="963704">
            <a:off x="62480" y="2609043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963704">
            <a:off x="62480" y="926225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15457" y="1827814"/>
            <a:ext cx="1377903" cy="4017906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1" grpId="0" uiExpand="1"/>
      <p:bldP spid="32" grpId="0" uiExpan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8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00563F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79933</TotalTime>
  <Words>2005</Words>
  <Application>Microsoft Office PowerPoint</Application>
  <PresentationFormat>On-screen Show (4:3)</PresentationFormat>
  <Paragraphs>808</Paragraphs>
  <Slides>50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Calibri</vt:lpstr>
      <vt:lpstr>Monotype Sorts</vt:lpstr>
      <vt:lpstr>Times New Roman</vt:lpstr>
      <vt:lpstr>Comic Sans MS</vt:lpstr>
      <vt:lpstr>ＭＳ Ｐゴシック</vt:lpstr>
      <vt:lpstr>DejaVu Sans</vt:lpstr>
      <vt:lpstr>StarBats</vt:lpstr>
      <vt:lpstr>Aharoni</vt:lpstr>
      <vt:lpstr>Symbol</vt:lpstr>
      <vt:lpstr>Humnst777 BT</vt:lpstr>
      <vt:lpstr>AIPL-2013</vt:lpstr>
      <vt:lpstr>US genomic evaluation system</vt:lpstr>
      <vt:lpstr>History of genomic evaluations</vt:lpstr>
      <vt:lpstr>Collaboration with industry</vt:lpstr>
      <vt:lpstr>Staff</vt:lpstr>
      <vt:lpstr>Funding</vt:lpstr>
      <vt:lpstr>Council on Dairy Cattle Breeding</vt:lpstr>
      <vt:lpstr>Genomic data flow</vt:lpstr>
      <vt:lpstr>Evaluation flow</vt:lpstr>
      <vt:lpstr>Evaluation flow (continued)</vt:lpstr>
      <vt:lpstr>Genotype chips</vt:lpstr>
      <vt:lpstr>Laboratory  quality control</vt:lpstr>
      <vt:lpstr>Parentage validation and discovery</vt:lpstr>
      <vt:lpstr>Before clustering adjustment</vt:lpstr>
      <vt:lpstr>After clustering adjustment</vt:lpstr>
      <vt:lpstr>Evaluation flow (continued)</vt:lpstr>
      <vt:lpstr>Evaluation flow (continued)</vt:lpstr>
      <vt:lpstr>2015 genotypes by chip SNP density</vt:lpstr>
      <vt:lpstr>2015 genotypes by breed and sex</vt:lpstr>
      <vt:lpstr>Genotypes by animal age (last 12 months)</vt:lpstr>
      <vt:lpstr>Growth in bull predictor population</vt:lpstr>
      <vt:lpstr>Holstein prediction accuracy</vt:lpstr>
      <vt:lpstr>Holstein prediction accuracy</vt:lpstr>
      <vt:lpstr>Reliability gains</vt:lpstr>
      <vt:lpstr>Parent ages for marketed Holstein bulls</vt:lpstr>
      <vt:lpstr>Inbreeding for Holstein cows</vt:lpstr>
      <vt:lpstr>Active AI bulls (April 2016) that were genomic bulls</vt:lpstr>
      <vt:lpstr>Marketed Holstein bulls</vt:lpstr>
      <vt:lpstr>Genetic merit of marketed Holstein bulls </vt:lpstr>
      <vt:lpstr>Stability of genomic evaluations</vt:lpstr>
      <vt:lpstr>Gene tests (imputed and actual)</vt:lpstr>
      <vt:lpstr>Haplotypes affecting fertility</vt:lpstr>
      <vt:lpstr>Haplotypes affecting fertility</vt:lpstr>
      <vt:lpstr>Fertility haplotype for Jerseys (JH2) </vt:lpstr>
      <vt:lpstr>Haplotypes for known recessives (Holstein)</vt:lpstr>
      <vt:lpstr>Haplotypes for known recessives (other breeds)</vt:lpstr>
      <vt:lpstr>Weekly evaluations</vt:lpstr>
      <vt:lpstr>April 2016 changes to evaluation system</vt:lpstr>
      <vt:lpstr>Application to more traits</vt:lpstr>
      <vt:lpstr>What’s already planned</vt:lpstr>
      <vt:lpstr>What’s already planned (continued)</vt:lpstr>
      <vt:lpstr>GeneSeek 77K chip (GHD)</vt:lpstr>
      <vt:lpstr>Current SNP set for genomic evaluations</vt:lpstr>
      <vt:lpstr>GHD, version 2 (GH2)</vt:lpstr>
      <vt:lpstr>Low-cost chip (G7K)</vt:lpstr>
      <vt:lpstr>Mating programs</vt:lpstr>
      <vt:lpstr>Why genomics works for dairy cattle</vt:lpstr>
      <vt:lpstr>Future</vt:lpstr>
      <vt:lpstr>Conclusions</vt:lpstr>
      <vt:lpstr>Funding acknowledgments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4999</cp:revision>
  <dcterms:created xsi:type="dcterms:W3CDTF">2013-01-04T23:00:14Z</dcterms:created>
  <dcterms:modified xsi:type="dcterms:W3CDTF">2016-04-25T19:13:32Z</dcterms:modified>
</cp:coreProperties>
</file>