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5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  <p:sldMasterId id="2147483666" r:id="rId3"/>
    <p:sldMasterId id="2147483668" r:id="rId4"/>
    <p:sldMasterId id="2147483670" r:id="rId5"/>
  </p:sldMasterIdLst>
  <p:sldIdLst>
    <p:sldId id="257" r:id="rId6"/>
  </p:sldIdLst>
  <p:sldSz cx="37490400" cy="21031200"/>
  <p:notesSz cx="6858000" cy="9144000"/>
  <p:defaultTextStyle>
    <a:defPPr>
      <a:defRPr lang="en-US"/>
    </a:defPPr>
    <a:lvl1pPr marL="0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026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052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078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8104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0131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2157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4183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6209" algn="l" defTabSz="1672026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120">
          <p15:clr>
            <a:srgbClr val="A4A3A4"/>
          </p15:clr>
        </p15:guide>
        <p15:guide id="2" orient="horz" pos="3171">
          <p15:clr>
            <a:srgbClr val="A4A3A4"/>
          </p15:clr>
        </p15:guide>
        <p15:guide id="3" orient="horz" pos="6624">
          <p15:clr>
            <a:srgbClr val="A4A3A4"/>
          </p15:clr>
        </p15:guide>
        <p15:guide id="4" orient="horz" pos="3205">
          <p15:clr>
            <a:srgbClr val="A4A3A4"/>
          </p15:clr>
        </p15:guide>
        <p15:guide id="5" pos="114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  <a:srgbClr val="002458"/>
    <a:srgbClr val="99FF33"/>
    <a:srgbClr val="00337F"/>
    <a:srgbClr val="A8D8C6"/>
    <a:srgbClr val="1D7500"/>
    <a:srgbClr val="1D751F"/>
    <a:srgbClr val="208222"/>
    <a:srgbClr val="468527"/>
    <a:srgbClr val="7735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433" autoAdjust="0"/>
    <p:restoredTop sz="94686"/>
  </p:normalViewPr>
  <p:slideViewPr>
    <p:cSldViewPr snapToGrid="0" snapToObjects="1">
      <p:cViewPr>
        <p:scale>
          <a:sx n="40" d="100"/>
          <a:sy n="40" d="100"/>
        </p:scale>
        <p:origin x="-984" y="-264"/>
      </p:cViewPr>
      <p:guideLst>
        <p:guide orient="horz" pos="13120"/>
        <p:guide orient="horz" pos="2695"/>
        <p:guide orient="horz" pos="6624"/>
        <p:guide orient="horz" pos="2748"/>
        <p:guide pos="114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48897" y="836615"/>
            <a:ext cx="26392606" cy="13860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7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548897" y="2222690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548897" y="3214962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939369" y="5262831"/>
            <a:ext cx="173736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Introduction/Abstract (click to edit)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920693" y="6148211"/>
            <a:ext cx="17373600" cy="51509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4725" y="12635798"/>
            <a:ext cx="173736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Conclusion (click to edit)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920693" y="11339797"/>
            <a:ext cx="173736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Methods (click to edit)</a:t>
            </a:r>
            <a:endParaRPr lang="en-US" dirty="0"/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920693" y="12198895"/>
            <a:ext cx="17373600" cy="86291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4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19204725" y="13494897"/>
            <a:ext cx="17373600" cy="37053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9204725" y="17200248"/>
            <a:ext cx="173736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References (click to edit)</a:t>
            </a:r>
            <a:endParaRPr lang="en-US" dirty="0"/>
          </a:p>
        </p:txBody>
      </p:sp>
      <p:sp>
        <p:nvSpPr>
          <p:cNvPr id="36" name="Content Placeholder 27"/>
          <p:cNvSpPr>
            <a:spLocks noGrp="1"/>
          </p:cNvSpPr>
          <p:nvPr>
            <p:ph sz="quarter" idx="22" hasCustomPrompt="1"/>
          </p:nvPr>
        </p:nvSpPr>
        <p:spPr>
          <a:xfrm>
            <a:off x="19204725" y="18059346"/>
            <a:ext cx="17373600" cy="27686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9204725" y="5285237"/>
            <a:ext cx="173736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Results (click to edit)</a:t>
            </a:r>
            <a:endParaRPr lang="en-US" dirty="0"/>
          </a:p>
        </p:txBody>
      </p:sp>
      <p:sp>
        <p:nvSpPr>
          <p:cNvPr id="17" name="Content Placeholder 27"/>
          <p:cNvSpPr>
            <a:spLocks noGrp="1"/>
          </p:cNvSpPr>
          <p:nvPr>
            <p:ph sz="quarter" idx="24" hasCustomPrompt="1"/>
          </p:nvPr>
        </p:nvSpPr>
        <p:spPr>
          <a:xfrm>
            <a:off x="19204725" y="6144335"/>
            <a:ext cx="17373600" cy="6491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31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48897" y="836615"/>
            <a:ext cx="26392606" cy="13860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7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548897" y="2222690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548897" y="3214962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23424" y="5262831"/>
            <a:ext cx="11887200" cy="8815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Introduction/Abstract (click to edit)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423424" y="6157444"/>
            <a:ext cx="11887200" cy="51509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25148326" y="5285237"/>
            <a:ext cx="118872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Conclusion (click to edit)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23424" y="11339797"/>
            <a:ext cx="118872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Methods (click to edit)</a:t>
            </a:r>
            <a:endParaRPr lang="en-US" dirty="0"/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23424" y="12198895"/>
            <a:ext cx="11887200" cy="86291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4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25148326" y="6161001"/>
            <a:ext cx="11887200" cy="82237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5148326" y="14447477"/>
            <a:ext cx="118872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References (click to edit)</a:t>
            </a:r>
            <a:endParaRPr lang="en-US" dirty="0"/>
          </a:p>
        </p:txBody>
      </p:sp>
      <p:sp>
        <p:nvSpPr>
          <p:cNvPr id="36" name="Content Placeholder 27"/>
          <p:cNvSpPr>
            <a:spLocks noGrp="1"/>
          </p:cNvSpPr>
          <p:nvPr>
            <p:ph sz="quarter" idx="22" hasCustomPrompt="1"/>
          </p:nvPr>
        </p:nvSpPr>
        <p:spPr>
          <a:xfrm>
            <a:off x="25196882" y="15290694"/>
            <a:ext cx="11887200" cy="55373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2801602" y="5285237"/>
            <a:ext cx="11887200" cy="8590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000" u="sng" baseline="0"/>
            </a:lvl1pPr>
          </a:lstStyle>
          <a:p>
            <a:pPr lvl="0"/>
            <a:r>
              <a:rPr lang="en-US" sz="4000" dirty="0" smtClean="0"/>
              <a:t>Results (click to edit)</a:t>
            </a:r>
            <a:endParaRPr lang="en-US" dirty="0"/>
          </a:p>
        </p:txBody>
      </p:sp>
      <p:sp>
        <p:nvSpPr>
          <p:cNvPr id="17" name="Content Placeholder 27"/>
          <p:cNvSpPr>
            <a:spLocks noGrp="1"/>
          </p:cNvSpPr>
          <p:nvPr>
            <p:ph sz="quarter" idx="24" hasCustomPrompt="1"/>
          </p:nvPr>
        </p:nvSpPr>
        <p:spPr>
          <a:xfrm>
            <a:off x="12801602" y="6157444"/>
            <a:ext cx="11887200" cy="146391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00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48897" y="836615"/>
            <a:ext cx="26392606" cy="13860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7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548897" y="2222690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548897" y="3214962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23424" y="5262831"/>
            <a:ext cx="11887200" cy="8815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Introduction/Abstract (click to edit)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423424" y="6157444"/>
            <a:ext cx="11887200" cy="51509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25148326" y="5285237"/>
            <a:ext cx="118872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Conclusion (click to edit)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23424" y="11339797"/>
            <a:ext cx="118872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Methods (click to edit)</a:t>
            </a:r>
            <a:endParaRPr lang="en-US" dirty="0"/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23424" y="12198895"/>
            <a:ext cx="11887200" cy="86291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4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25148326" y="6161001"/>
            <a:ext cx="11887200" cy="82237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5148326" y="14447477"/>
            <a:ext cx="118872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References (click to edit)</a:t>
            </a:r>
            <a:endParaRPr lang="en-US" dirty="0"/>
          </a:p>
        </p:txBody>
      </p:sp>
      <p:sp>
        <p:nvSpPr>
          <p:cNvPr id="36" name="Content Placeholder 27"/>
          <p:cNvSpPr>
            <a:spLocks noGrp="1"/>
          </p:cNvSpPr>
          <p:nvPr>
            <p:ph sz="quarter" idx="22" hasCustomPrompt="1"/>
          </p:nvPr>
        </p:nvSpPr>
        <p:spPr>
          <a:xfrm>
            <a:off x="25196882" y="15290694"/>
            <a:ext cx="11887200" cy="55373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2801602" y="5285237"/>
            <a:ext cx="118872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Results (click to edit)</a:t>
            </a:r>
            <a:endParaRPr lang="en-US" dirty="0"/>
          </a:p>
        </p:txBody>
      </p:sp>
      <p:sp>
        <p:nvSpPr>
          <p:cNvPr id="17" name="Content Placeholder 27"/>
          <p:cNvSpPr>
            <a:spLocks noGrp="1"/>
          </p:cNvSpPr>
          <p:nvPr>
            <p:ph sz="quarter" idx="24" hasCustomPrompt="1"/>
          </p:nvPr>
        </p:nvSpPr>
        <p:spPr>
          <a:xfrm>
            <a:off x="12801602" y="6157444"/>
            <a:ext cx="11887200" cy="146391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685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731520"/>
            <a:ext cx="35478720" cy="246888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7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548897" y="2222690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548897" y="3214962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939369" y="5262831"/>
            <a:ext cx="173736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Introduction/Abstract (click to edit)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920693" y="6148211"/>
            <a:ext cx="17373600" cy="51509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4725" y="12635798"/>
            <a:ext cx="173736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Conclusion (click to edit)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920693" y="11339797"/>
            <a:ext cx="173736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Methods (click to edit)</a:t>
            </a:r>
            <a:endParaRPr lang="en-US" dirty="0"/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920693" y="12198895"/>
            <a:ext cx="17373600" cy="86291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4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19204725" y="13494897"/>
            <a:ext cx="17373600" cy="37053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19204725" y="17200248"/>
            <a:ext cx="173736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References (click to edit)</a:t>
            </a:r>
            <a:endParaRPr lang="en-US" dirty="0"/>
          </a:p>
        </p:txBody>
      </p:sp>
      <p:sp>
        <p:nvSpPr>
          <p:cNvPr id="36" name="Content Placeholder 27"/>
          <p:cNvSpPr>
            <a:spLocks noGrp="1"/>
          </p:cNvSpPr>
          <p:nvPr>
            <p:ph sz="quarter" idx="22" hasCustomPrompt="1"/>
          </p:nvPr>
        </p:nvSpPr>
        <p:spPr>
          <a:xfrm>
            <a:off x="19204725" y="18059346"/>
            <a:ext cx="17373600" cy="27686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9204725" y="5285237"/>
            <a:ext cx="1737360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Results (click to edit)</a:t>
            </a:r>
            <a:endParaRPr lang="en-US" dirty="0"/>
          </a:p>
        </p:txBody>
      </p:sp>
      <p:sp>
        <p:nvSpPr>
          <p:cNvPr id="17" name="Content Placeholder 27"/>
          <p:cNvSpPr>
            <a:spLocks noGrp="1"/>
          </p:cNvSpPr>
          <p:nvPr>
            <p:ph sz="quarter" idx="24" hasCustomPrompt="1"/>
          </p:nvPr>
        </p:nvSpPr>
        <p:spPr>
          <a:xfrm>
            <a:off x="19204725" y="6144335"/>
            <a:ext cx="17373600" cy="6491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9627"/>
            <a:ext cx="37462968" cy="374904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45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3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48897" y="836615"/>
            <a:ext cx="26392606" cy="13860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7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548897" y="2222690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548897" y="3214962"/>
            <a:ext cx="26392606" cy="9922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815009" y="5262831"/>
            <a:ext cx="35860383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Introduction/Abstract (click to edit)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806520" y="6140664"/>
            <a:ext cx="17604188" cy="33342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22637612" y="12489949"/>
            <a:ext cx="13940713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Conclusion (click to edit)</a:t>
            </a:r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06520" y="9474879"/>
            <a:ext cx="35771805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Methods (click to edit)</a:t>
            </a:r>
            <a:endParaRPr lang="en-US" dirty="0"/>
          </a:p>
        </p:txBody>
      </p:sp>
      <p:sp>
        <p:nvSpPr>
          <p:cNvPr id="34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22637612" y="13340627"/>
            <a:ext cx="13952018" cy="45615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2637611" y="17902149"/>
            <a:ext cx="14037780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References (click to edit)</a:t>
            </a:r>
            <a:endParaRPr lang="en-US" dirty="0"/>
          </a:p>
        </p:txBody>
      </p:sp>
      <p:sp>
        <p:nvSpPr>
          <p:cNvPr id="36" name="Content Placeholder 27"/>
          <p:cNvSpPr>
            <a:spLocks noGrp="1"/>
          </p:cNvSpPr>
          <p:nvPr>
            <p:ph sz="quarter" idx="22" hasCustomPrompt="1"/>
          </p:nvPr>
        </p:nvSpPr>
        <p:spPr>
          <a:xfrm>
            <a:off x="22637612" y="18761248"/>
            <a:ext cx="13940713" cy="2066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600331" y="12489949"/>
            <a:ext cx="20729129" cy="859098"/>
          </a:xfrm>
          <a:prstGeom prst="rect">
            <a:avLst/>
          </a:prstGeom>
          <a:solidFill>
            <a:srgbClr val="17375E"/>
          </a:solidFill>
        </p:spPr>
        <p:txBody>
          <a:bodyPr vert="horz" anchor="ctr"/>
          <a:lstStyle>
            <a:lvl1pPr marL="0" indent="0" algn="ctr">
              <a:buNone/>
              <a:defRPr sz="4000" u="sng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4000" dirty="0" smtClean="0"/>
              <a:t>Results (click to edit)</a:t>
            </a:r>
            <a:endParaRPr lang="en-US" dirty="0"/>
          </a:p>
        </p:txBody>
      </p:sp>
      <p:sp>
        <p:nvSpPr>
          <p:cNvPr id="17" name="Content Placeholder 27"/>
          <p:cNvSpPr>
            <a:spLocks noGrp="1"/>
          </p:cNvSpPr>
          <p:nvPr>
            <p:ph sz="quarter" idx="24" hasCustomPrompt="1"/>
          </p:nvPr>
        </p:nvSpPr>
        <p:spPr>
          <a:xfrm>
            <a:off x="600331" y="13349047"/>
            <a:ext cx="20729129" cy="74789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16" name="Content Placeholder 27"/>
          <p:cNvSpPr>
            <a:spLocks noGrp="1"/>
          </p:cNvSpPr>
          <p:nvPr>
            <p:ph sz="quarter" idx="25" hasCustomPrompt="1"/>
          </p:nvPr>
        </p:nvSpPr>
        <p:spPr>
          <a:xfrm>
            <a:off x="19085568" y="6134640"/>
            <a:ext cx="17589824" cy="33342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1" name="Content Placeholder 27"/>
          <p:cNvSpPr>
            <a:spLocks noGrp="1"/>
          </p:cNvSpPr>
          <p:nvPr>
            <p:ph sz="quarter" idx="26" hasCustomPrompt="1"/>
          </p:nvPr>
        </p:nvSpPr>
        <p:spPr>
          <a:xfrm>
            <a:off x="806520" y="10353233"/>
            <a:ext cx="17604188" cy="20518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  <p:sp>
        <p:nvSpPr>
          <p:cNvPr id="22" name="Content Placeholder 27"/>
          <p:cNvSpPr>
            <a:spLocks noGrp="1"/>
          </p:cNvSpPr>
          <p:nvPr>
            <p:ph sz="quarter" idx="27" hasCustomPrompt="1"/>
          </p:nvPr>
        </p:nvSpPr>
        <p:spPr>
          <a:xfrm>
            <a:off x="19071203" y="10353233"/>
            <a:ext cx="17604188" cy="20518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sz="2800" dirty="0" smtClean="0"/>
              <a:t>Click here to insert content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67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37490400" cy="4891798"/>
            <a:chOff x="0" y="0"/>
            <a:chExt cx="37490400" cy="4891798"/>
          </a:xfrm>
          <a:solidFill>
            <a:schemeClr val="tx2">
              <a:lumMod val="7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7490400" cy="47977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0" y="4891798"/>
              <a:ext cx="37490400" cy="0"/>
            </a:xfrm>
            <a:prstGeom prst="line">
              <a:avLst/>
            </a:prstGeom>
            <a:grpFill/>
            <a:ln w="2540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>
            <a:spLocks/>
          </p:cNvSpPr>
          <p:nvPr userDrawn="1"/>
        </p:nvSpPr>
        <p:spPr>
          <a:xfrm>
            <a:off x="914400" y="5258851"/>
            <a:ext cx="17373600" cy="15545534"/>
          </a:xfrm>
          <a:prstGeom prst="roundRect">
            <a:avLst>
              <a:gd name="adj" fmla="val 65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ounded Rectangle 24"/>
          <p:cNvSpPr>
            <a:spLocks/>
          </p:cNvSpPr>
          <p:nvPr userDrawn="1"/>
        </p:nvSpPr>
        <p:spPr>
          <a:xfrm>
            <a:off x="19202400" y="5258851"/>
            <a:ext cx="17373600" cy="15545534"/>
          </a:xfrm>
          <a:prstGeom prst="roundRect">
            <a:avLst>
              <a:gd name="adj" fmla="val 65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71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1672026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20" indent="-1254020" algn="l" defTabSz="1672026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2" indent="-1045016" algn="l" defTabSz="1672026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65" indent="-836013" algn="l" defTabSz="1672026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091" indent="-836013" algn="l" defTabSz="1672026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118" indent="-836013" algn="l" defTabSz="1672026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144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8170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0196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222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37490400" cy="4891798"/>
            <a:chOff x="0" y="0"/>
            <a:chExt cx="37490400" cy="4891798"/>
          </a:xfrm>
          <a:solidFill>
            <a:schemeClr val="tx2">
              <a:lumMod val="7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7490400" cy="47977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0" y="4891798"/>
              <a:ext cx="37490400" cy="0"/>
            </a:xfrm>
            <a:prstGeom prst="line">
              <a:avLst/>
            </a:prstGeom>
            <a:grpFill/>
            <a:ln w="2540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>
            <a:spLocks/>
          </p:cNvSpPr>
          <p:nvPr userDrawn="1"/>
        </p:nvSpPr>
        <p:spPr>
          <a:xfrm>
            <a:off x="457200" y="5258851"/>
            <a:ext cx="36576000" cy="15545534"/>
          </a:xfrm>
          <a:prstGeom prst="roundRect">
            <a:avLst>
              <a:gd name="adj" fmla="val 65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8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1672026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20" indent="-1254020" algn="l" defTabSz="1672026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2" indent="-1045016" algn="l" defTabSz="1672026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65" indent="-836013" algn="l" defTabSz="1672026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091" indent="-836013" algn="l" defTabSz="1672026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118" indent="-836013" algn="l" defTabSz="1672026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144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8170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0196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222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37490400" cy="4891798"/>
            <a:chOff x="0" y="0"/>
            <a:chExt cx="37490400" cy="4891798"/>
          </a:xfrm>
          <a:solidFill>
            <a:schemeClr val="tx2">
              <a:lumMod val="7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7490400" cy="47977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0" y="4891798"/>
              <a:ext cx="37490400" cy="0"/>
            </a:xfrm>
            <a:prstGeom prst="line">
              <a:avLst/>
            </a:prstGeom>
            <a:grpFill/>
            <a:ln w="2540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0972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1672026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20" indent="-1254020" algn="l" defTabSz="1672026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2" indent="-1045016" algn="l" defTabSz="1672026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65" indent="-836013" algn="l" defTabSz="1672026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091" indent="-836013" algn="l" defTabSz="1672026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118" indent="-836013" algn="l" defTabSz="1672026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144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8170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0196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222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37490400" cy="4891798"/>
            <a:chOff x="0" y="0"/>
            <a:chExt cx="37490400" cy="4891798"/>
          </a:xfrm>
          <a:solidFill>
            <a:schemeClr val="tx2">
              <a:lumMod val="7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7490400" cy="47977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0" y="4891798"/>
              <a:ext cx="37490400" cy="0"/>
            </a:xfrm>
            <a:prstGeom prst="line">
              <a:avLst/>
            </a:prstGeom>
            <a:grpFill/>
            <a:ln w="2540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740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1672026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20" indent="-1254020" algn="l" defTabSz="1672026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2" indent="-1045016" algn="l" defTabSz="1672026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65" indent="-836013" algn="l" defTabSz="1672026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091" indent="-836013" algn="l" defTabSz="1672026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118" indent="-836013" algn="l" defTabSz="1672026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144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8170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0196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222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37490400" cy="4891798"/>
            <a:chOff x="0" y="0"/>
            <a:chExt cx="37490400" cy="4891798"/>
          </a:xfrm>
          <a:solidFill>
            <a:schemeClr val="tx2">
              <a:lumMod val="7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7490400" cy="47977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0" y="4891798"/>
              <a:ext cx="37490400" cy="0"/>
            </a:xfrm>
            <a:prstGeom prst="line">
              <a:avLst/>
            </a:prstGeom>
            <a:grpFill/>
            <a:ln w="2540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2142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1672026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020" indent="-1254020" algn="l" defTabSz="1672026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2" indent="-1045016" algn="l" defTabSz="1672026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65" indent="-836013" algn="l" defTabSz="1672026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2091" indent="-836013" algn="l" defTabSz="1672026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118" indent="-836013" algn="l" defTabSz="1672026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144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8170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0196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222" indent="-836013" algn="l" defTabSz="1672026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defTabSz="1672026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high+resolution+usda+logo&amp;id=5E36C02F1967E7BF483837D488FA032C9B5D9828&amp;FORM=IQFRBA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8897" y="469861"/>
            <a:ext cx="26392606" cy="1097280"/>
          </a:xfrm>
        </p:spPr>
        <p:txBody>
          <a:bodyPr/>
          <a:lstStyle/>
          <a:p>
            <a:r>
              <a:rPr lang="en-US" dirty="0" smtClean="0"/>
              <a:t>Genetic evaluation of dairy cow livability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9369" y="3987492"/>
            <a:ext cx="11247120" cy="859098"/>
          </a:xfrm>
          <a:solidFill>
            <a:srgbClr val="006400"/>
          </a:solidFill>
        </p:spPr>
        <p:txBody>
          <a:bodyPr/>
          <a:lstStyle/>
          <a:p>
            <a:r>
              <a:rPr lang="en-US" b="1" u="none" dirty="0" smtClean="0">
                <a:latin typeface="+mj-lt"/>
              </a:rPr>
              <a:t>INTRODUCTION</a:t>
            </a:r>
            <a:endParaRPr lang="en-US" b="1" u="none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41832" y="11875455"/>
            <a:ext cx="11247120" cy="859098"/>
          </a:xfrm>
          <a:solidFill>
            <a:srgbClr val="006400"/>
          </a:solidFill>
        </p:spPr>
        <p:txBody>
          <a:bodyPr/>
          <a:lstStyle/>
          <a:p>
            <a:r>
              <a:rPr lang="en-US" b="1" u="none" dirty="0" smtClean="0"/>
              <a:t>DATA &amp; METHODS </a:t>
            </a:r>
            <a:endParaRPr lang="en-US" b="1" u="non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3075920" y="3986784"/>
            <a:ext cx="11247120" cy="859098"/>
          </a:xfrm>
          <a:solidFill>
            <a:srgbClr val="006400"/>
          </a:solidFill>
        </p:spPr>
        <p:txBody>
          <a:bodyPr/>
          <a:lstStyle/>
          <a:p>
            <a:r>
              <a:rPr lang="en-US" b="1" u="none" dirty="0" smtClean="0"/>
              <a:t>RESULTS </a:t>
            </a:r>
            <a:endParaRPr lang="en-US" b="1" u="none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33965095" y="2308945"/>
            <a:ext cx="1143000" cy="114300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35290681" y="2282151"/>
            <a:ext cx="1143000" cy="114300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9" y="49251"/>
            <a:ext cx="4490454" cy="2560320"/>
          </a:xfrm>
        </p:spPr>
      </p:pic>
      <p:sp>
        <p:nvSpPr>
          <p:cNvPr id="15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25420320" y="14524196"/>
            <a:ext cx="11247120" cy="859098"/>
          </a:xfrm>
          <a:solidFill>
            <a:srgbClr val="006400"/>
          </a:solidFill>
        </p:spPr>
        <p:txBody>
          <a:bodyPr/>
          <a:lstStyle/>
          <a:p>
            <a:r>
              <a:rPr lang="en-US" b="1" u="none" dirty="0" smtClean="0"/>
              <a:t>CONCLUSIONS</a:t>
            </a:r>
            <a:endParaRPr lang="en-US" b="1" u="non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25237440" y="3986784"/>
            <a:ext cx="11247120" cy="859098"/>
          </a:xfrm>
          <a:solidFill>
            <a:srgbClr val="006400"/>
          </a:solidFill>
        </p:spPr>
        <p:txBody>
          <a:bodyPr/>
          <a:lstStyle/>
          <a:p>
            <a:r>
              <a:rPr lang="en-US" b="1" u="none" dirty="0" smtClean="0"/>
              <a:t>RESULTS</a:t>
            </a:r>
            <a:r>
              <a:rPr lang="en-US" b="1" i="1" u="none" dirty="0" smtClean="0"/>
              <a:t> (cont.) </a:t>
            </a:r>
            <a:endParaRPr lang="en-US" b="1" i="1" u="none" dirty="0"/>
          </a:p>
        </p:txBody>
      </p:sp>
      <p:sp>
        <p:nvSpPr>
          <p:cNvPr id="18" name="TextBox 17"/>
          <p:cNvSpPr txBox="1"/>
          <p:nvPr/>
        </p:nvSpPr>
        <p:spPr>
          <a:xfrm>
            <a:off x="1037849" y="2628822"/>
            <a:ext cx="44256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Abstract 16043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286" descr="http://ts1.mm.bing.net/th?id=HN.608035411040011622&amp;w=145&amp;h=100&amp;c=7&amp;rs=1&amp;qlt=90&amp;pid=3.1&amp;rm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17762" y="111978"/>
            <a:ext cx="2514600" cy="17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3057632" y="7172458"/>
            <a:ext cx="11247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Means and SD for PTALIV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57632" y="12731577"/>
            <a:ext cx="11247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indent="-457200">
              <a:spcBef>
                <a:spcPts val="6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Correlation of PTALIV with  PTA of other traits 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1026" name="Chart 1" descr="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20320" y="5756781"/>
            <a:ext cx="11247120" cy="808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5420320" y="5184374"/>
            <a:ext cx="1124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 Genetic trend for LIV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sp>
        <p:nvSpPr>
          <p:cNvPr id="27" name="Content Placeholder 20"/>
          <p:cNvSpPr>
            <a:spLocks noGrp="1"/>
          </p:cNvSpPr>
          <p:nvPr>
            <p:ph sz="quarter" idx="24"/>
          </p:nvPr>
        </p:nvSpPr>
        <p:spPr>
          <a:xfrm>
            <a:off x="25420320" y="15737239"/>
            <a:ext cx="11247120" cy="5029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LIV correlation with PL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(0.70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) </a:t>
            </a:r>
            <a:r>
              <a:rPr lang="en-US" sz="3200" b="1" dirty="0" smtClean="0">
                <a:latin typeface="+mj-lt"/>
                <a:cs typeface="Arial" pitchFamily="34" charset="0"/>
              </a:rPr>
              <a:t>seems sufficiently below 1 to add value from selecting for both LIV and PL</a:t>
            </a:r>
          </a:p>
          <a:p>
            <a:pPr marL="457200" indent="-457200">
              <a:spcBef>
                <a:spcPts val="12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LIV evaluations for bulls and cows will be released by CDCB later this year</a:t>
            </a:r>
          </a:p>
          <a:p>
            <a:pPr marL="457200" indent="-457200">
              <a:spcBef>
                <a:spcPts val="12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Future plans include incorporation of LIV into Net Merit  </a:t>
            </a:r>
            <a:r>
              <a:rPr lang="en-US" sz="3200" b="1" dirty="0" smtClean="0">
                <a:latin typeface="+mj-lt"/>
                <a:cs typeface="Arial" pitchFamily="34" charset="0"/>
              </a:rPr>
              <a:t>with  </a:t>
            </a:r>
            <a:r>
              <a:rPr lang="en-US" sz="3200" b="1" dirty="0" smtClean="0">
                <a:latin typeface="+mj-lt"/>
                <a:cs typeface="Arial" pitchFamily="34" charset="0"/>
              </a:rPr>
              <a:t>~ 7% emphasis</a:t>
            </a:r>
          </a:p>
          <a:p>
            <a:pPr marL="457200" indent="-457200">
              <a:spcBef>
                <a:spcPts val="1200"/>
              </a:spcBef>
              <a:buClr>
                <a:srgbClr val="006400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A similar LIV evaluation for heifer calves is under development, though data is much more limited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an\AppData\Local\Microsoft\Windows\Temporary Internet Files\Content.Outlook\HZ5S1OX1\dead-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72432" y="18848183"/>
            <a:ext cx="3254828" cy="1828800"/>
          </a:xfrm>
          <a:prstGeom prst="rect">
            <a:avLst/>
          </a:prstGeom>
          <a:noFill/>
        </p:spPr>
      </p:pic>
      <p:sp>
        <p:nvSpPr>
          <p:cNvPr id="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48897" y="2853861"/>
            <a:ext cx="27614880" cy="1169551"/>
          </a:xfrm>
        </p:spPr>
        <p:txBody>
          <a:bodyPr lIns="0" tIns="0" rIns="0" bIns="0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800" b="1" dirty="0" smtClean="0">
                <a:latin typeface="+mj-lt"/>
              </a:rPr>
              <a:t>Animal Genomics and Improvement Laboratory, Agricultural Research Service, USDA, Beltsville, MD 20705-2350 </a:t>
            </a:r>
            <a:r>
              <a:rPr lang="en-US" sz="3800" b="1" dirty="0" smtClean="0">
                <a:latin typeface="+mj-lt"/>
                <a:sym typeface="Wingdings 2"/>
              </a:rPr>
              <a:t>  </a:t>
            </a:r>
            <a:r>
              <a:rPr lang="en-US" sz="3800" b="1" dirty="0" smtClean="0">
                <a:solidFill>
                  <a:schemeClr val="bg1"/>
                </a:solidFill>
                <a:latin typeface="+mj-lt"/>
              </a:rPr>
              <a:t>http://aipl.arsusda.gov</a:t>
            </a:r>
            <a:endParaRPr lang="en-US" sz="3800" b="1" dirty="0">
              <a:latin typeface="+mj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8897" y="1722188"/>
            <a:ext cx="26392606" cy="822960"/>
          </a:xfrm>
        </p:spPr>
        <p:txBody>
          <a:bodyPr/>
          <a:lstStyle/>
          <a:p>
            <a:r>
              <a:rPr lang="en-US" sz="5800" b="1" i="1" dirty="0" smtClean="0">
                <a:latin typeface="+mj-lt"/>
              </a:rPr>
              <a:t>J.R. Wright* and P.M. </a:t>
            </a:r>
            <a:r>
              <a:rPr lang="en-US" sz="5800" b="1" i="1" dirty="0" err="1" smtClean="0">
                <a:latin typeface="+mj-lt"/>
              </a:rPr>
              <a:t>VanRaden</a:t>
            </a:r>
            <a:endParaRPr lang="en-US" sz="5800" b="1" i="1" dirty="0">
              <a:latin typeface="+mj-lt"/>
            </a:endParaRPr>
          </a:p>
        </p:txBody>
      </p:sp>
      <p:sp>
        <p:nvSpPr>
          <p:cNvPr id="37" name="Content Placeholder 5"/>
          <p:cNvSpPr>
            <a:spLocks noGrp="1"/>
          </p:cNvSpPr>
          <p:nvPr>
            <p:ph sz="quarter" idx="14"/>
          </p:nvPr>
        </p:nvSpPr>
        <p:spPr>
          <a:xfrm>
            <a:off x="941832" y="5092443"/>
            <a:ext cx="11247120" cy="6561412"/>
          </a:xfrm>
        </p:spPr>
        <p:txBody>
          <a:bodyPr lIns="45720" rIns="45720">
            <a:spAutoFit/>
          </a:bodyPr>
          <a:lstStyle/>
          <a:p>
            <a:pPr marL="365760" lvl="1" indent="-36576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Wingdings 2" pitchFamily="18" charset="2"/>
              <a:buChar char=""/>
            </a:pPr>
            <a:r>
              <a:rPr lang="en-US" sz="3000" b="1" dirty="0" smtClean="0">
                <a:latin typeface="+mj-lt"/>
                <a:cs typeface="Arial" pitchFamily="34" charset="0"/>
              </a:rPr>
              <a:t>R</a:t>
            </a:r>
            <a:r>
              <a:rPr lang="en-US" sz="3200" b="1" dirty="0" smtClean="0">
                <a:latin typeface="+mj-lt"/>
                <a:cs typeface="Arial" pitchFamily="34" charset="0"/>
              </a:rPr>
              <a:t>easons for disposal have been reported and stored in Dairy Herd Improvement records since 1970 (large amount of potential data) </a:t>
            </a:r>
          </a:p>
          <a:p>
            <a:pPr marL="365760" lvl="1" indent="-36576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Wingdings 2" pitchFamily="18" charset="2"/>
              <a:buChar char=""/>
            </a:pPr>
            <a:r>
              <a:rPr lang="en-US" sz="3200" b="1" dirty="0" smtClean="0">
                <a:latin typeface="+mj-lt"/>
                <a:cs typeface="Arial" pitchFamily="34" charset="0"/>
              </a:rPr>
              <a:t>About 20% of cows die instead of being sold (across all lactations)</a:t>
            </a:r>
          </a:p>
          <a:p>
            <a:pPr marL="365760" lvl="1" indent="-36576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Wingdings 2" pitchFamily="18" charset="2"/>
              <a:buChar char=""/>
            </a:pPr>
            <a:r>
              <a:rPr lang="en-US" sz="3200" b="1" dirty="0" smtClean="0">
                <a:latin typeface="+mj-lt"/>
                <a:cs typeface="Arial" pitchFamily="34" charset="0"/>
              </a:rPr>
              <a:t>Death loss per lactation averages 7% (higher for later parity, lower for earlier parity)</a:t>
            </a:r>
          </a:p>
          <a:p>
            <a:pPr marL="365760" lvl="1" indent="-36576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Wingdings 2" pitchFamily="18" charset="2"/>
              <a:buChar char=""/>
            </a:pPr>
            <a:r>
              <a:rPr lang="en-US" sz="3200" b="1" dirty="0" smtClean="0">
                <a:latin typeface="+mj-lt"/>
                <a:cs typeface="Arial" pitchFamily="34" charset="0"/>
              </a:rPr>
              <a:t>Productive life </a:t>
            </a:r>
            <a:r>
              <a:rPr lang="en-US" sz="3200" b="1" dirty="0" smtClean="0">
                <a:solidFill>
                  <a:srgbClr val="00337F"/>
                </a:solidFill>
                <a:latin typeface="+mj-lt"/>
                <a:cs typeface="Arial" pitchFamily="34" charset="0"/>
              </a:rPr>
              <a:t>(PL)</a:t>
            </a:r>
            <a:r>
              <a:rPr lang="en-US" sz="3200" b="1" dirty="0" smtClean="0">
                <a:latin typeface="+mj-lt"/>
                <a:cs typeface="Arial" pitchFamily="34" charset="0"/>
              </a:rPr>
              <a:t> measures cow’s ability to avoid dying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or being culled</a:t>
            </a:r>
          </a:p>
          <a:p>
            <a:pPr marL="365760" lvl="1" indent="-36576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Wingdings 2" pitchFamily="18" charset="2"/>
              <a:buChar char=""/>
            </a:pPr>
            <a:r>
              <a:rPr lang="en-US" sz="3200" b="1" dirty="0" smtClean="0">
                <a:latin typeface="+mj-lt"/>
                <a:cs typeface="Arial" pitchFamily="34" charset="0"/>
              </a:rPr>
              <a:t>Livability </a:t>
            </a:r>
            <a:r>
              <a:rPr lang="en-US" sz="3200" b="1" dirty="0" smtClean="0">
                <a:solidFill>
                  <a:srgbClr val="00337F"/>
                </a:solidFill>
                <a:latin typeface="+mj-lt"/>
                <a:cs typeface="Arial" pitchFamily="34" charset="0"/>
              </a:rPr>
              <a:t>(LIV)</a:t>
            </a:r>
            <a:r>
              <a:rPr lang="en-US" sz="3200" b="1" dirty="0" smtClean="0">
                <a:latin typeface="+mj-lt"/>
                <a:cs typeface="Arial" pitchFamily="34" charset="0"/>
              </a:rPr>
              <a:t> measures cow’s ability to stay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alive</a:t>
            </a:r>
          </a:p>
          <a:p>
            <a:pPr marL="365760" lvl="1" indent="-365760">
              <a:lnSpc>
                <a:spcPts val="3200"/>
              </a:lnSpc>
              <a:spcBef>
                <a:spcPts val="0"/>
              </a:spcBef>
              <a:spcAft>
                <a:spcPts val="2700"/>
              </a:spcAft>
              <a:buClr>
                <a:srgbClr val="00563F"/>
              </a:buClr>
              <a:buSzPct val="100000"/>
              <a:buFont typeface="Wingdings 2" pitchFamily="18" charset="2"/>
              <a:buChar char=""/>
            </a:pPr>
            <a:r>
              <a:rPr lang="en-US" sz="3200" b="1" dirty="0" smtClean="0">
                <a:latin typeface="+mj-lt"/>
                <a:cs typeface="Arial" pitchFamily="34" charset="0"/>
              </a:rPr>
              <a:t>LIV is a subset of PL ($1,200 more value based on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dead cow = $0, culled cow = $1,200</a:t>
            </a:r>
            <a:r>
              <a:rPr lang="en-US" sz="3000" b="1" dirty="0" smtClean="0">
                <a:latin typeface="+mj-lt"/>
                <a:cs typeface="Arial" pitchFamily="34" charset="0"/>
              </a:rPr>
              <a:t>)</a:t>
            </a:r>
            <a:endParaRPr lang="en-US" sz="3000" dirty="0">
              <a:latin typeface="+mj-lt"/>
            </a:endParaRPr>
          </a:p>
        </p:txBody>
      </p:sp>
      <p:sp>
        <p:nvSpPr>
          <p:cNvPr id="38" name="Content Placeholder 8"/>
          <p:cNvSpPr>
            <a:spLocks noGrp="1"/>
          </p:cNvSpPr>
          <p:nvPr>
            <p:ph sz="quarter" idx="18"/>
          </p:nvPr>
        </p:nvSpPr>
        <p:spPr>
          <a:xfrm>
            <a:off x="941832" y="12829747"/>
            <a:ext cx="11247120" cy="7940635"/>
          </a:xfrm>
        </p:spPr>
        <p:txBody>
          <a:bodyPr lIns="45720" tIns="45720" rIns="45720">
            <a:spAutoFit/>
          </a:bodyPr>
          <a:lstStyle/>
          <a:p>
            <a:pPr marL="365760" indent="-365760">
              <a:lnSpc>
                <a:spcPts val="3200"/>
              </a:lnSpc>
              <a:spcBef>
                <a:spcPts val="1200"/>
              </a:spcBef>
              <a:buClr>
                <a:srgbClr val="00563F"/>
              </a:buClr>
              <a:buFont typeface="Wingdings 2" pitchFamily="18" charset="2"/>
              <a:buChar char=""/>
            </a:pPr>
            <a:r>
              <a:rPr lang="en-US" sz="3200" b="1" dirty="0" smtClean="0">
                <a:cs typeface="Arial" pitchFamily="34" charset="0"/>
              </a:rPr>
              <a:t>Data</a:t>
            </a:r>
          </a:p>
          <a:p>
            <a:pPr marL="731520" indent="-320040">
              <a:lnSpc>
                <a:spcPts val="3200"/>
              </a:lnSpc>
              <a:spcBef>
                <a:spcPts val="0"/>
              </a:spcBef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cs typeface="Arial" pitchFamily="34" charset="0"/>
              </a:rPr>
              <a:t>92 million lactation disposition records</a:t>
            </a:r>
          </a:p>
          <a:p>
            <a:pPr marL="731520" indent="-32004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cs typeface="Arial" pitchFamily="34" charset="0"/>
              </a:rPr>
              <a:t>32 million cows</a:t>
            </a:r>
            <a:endParaRPr lang="en-US" sz="3200" b="1" dirty="0" smtClean="0">
              <a:latin typeface="+mj-lt"/>
              <a:cs typeface="Arial" pitchFamily="34" charset="0"/>
            </a:endParaRPr>
          </a:p>
          <a:p>
            <a:pPr marL="365760" indent="-36576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00563F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LIV definition</a:t>
            </a:r>
          </a:p>
          <a:p>
            <a:pPr marL="731520" lvl="2" indent="-32004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latin typeface="+mj-lt"/>
                <a:cs typeface="Arial" pitchFamily="34" charset="0"/>
              </a:rPr>
              <a:t>Reverse of mortality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(0 = died this lactation, 100 = lived this lactation)</a:t>
            </a:r>
            <a:endParaRPr lang="en-US" sz="3200" b="1" dirty="0" smtClean="0">
              <a:solidFill>
                <a:srgbClr val="C00000"/>
              </a:solidFill>
              <a:latin typeface="+mj-lt"/>
            </a:endParaRPr>
          </a:p>
          <a:p>
            <a:pPr marL="731520" lvl="2" indent="-32004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latin typeface="+mj-lt"/>
                <a:cs typeface="Arial" pitchFamily="34" charset="0"/>
              </a:rPr>
              <a:t>Multiplied by average lactations per cow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(2.8)</a:t>
            </a:r>
            <a:r>
              <a:rPr lang="en-US" sz="3200" b="1" dirty="0" smtClean="0">
                <a:latin typeface="+mj-lt"/>
                <a:cs typeface="Arial" pitchFamily="34" charset="0"/>
              </a:rPr>
              <a:t> to put on same lifetime scale as PL</a:t>
            </a:r>
          </a:p>
          <a:p>
            <a:pPr marL="731520" lvl="2" indent="-320040">
              <a:lnSpc>
                <a:spcPts val="3200"/>
              </a:lnSpc>
              <a:spcBef>
                <a:spcPts val="600"/>
              </a:spcBef>
              <a:spcAft>
                <a:spcPts val="24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latin typeface="+mj-lt"/>
                <a:cs typeface="Arial" pitchFamily="34" charset="0"/>
              </a:rPr>
              <a:t>Expressed as percentage of all cows leaving the herd</a:t>
            </a:r>
          </a:p>
          <a:p>
            <a:pPr marL="457200" indent="-45720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00563F"/>
              </a:buClr>
              <a:buFont typeface="Wingdings 2" pitchFamily="18" charset="2"/>
              <a:buChar char=""/>
            </a:pPr>
            <a:r>
              <a:rPr lang="en-US" sz="3200" b="1" dirty="0" smtClean="0">
                <a:latin typeface="+mj-lt"/>
                <a:cs typeface="Arial" pitchFamily="34" charset="0"/>
              </a:rPr>
              <a:t>Methodology</a:t>
            </a:r>
          </a:p>
          <a:p>
            <a:pPr marL="731520" indent="-32004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latin typeface="+mj-lt"/>
                <a:cs typeface="Arial" pitchFamily="34" charset="0"/>
              </a:rPr>
              <a:t>Multitrait model with PL (by parity) using similar edits as for other traits (PL by parity not reported)</a:t>
            </a:r>
          </a:p>
          <a:p>
            <a:pPr marL="731520" indent="-32004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latin typeface="+mj-lt"/>
                <a:cs typeface="Arial" pitchFamily="34" charset="0"/>
              </a:rPr>
              <a:t>Records pre-adjusted for herd variance </a:t>
            </a:r>
          </a:p>
          <a:p>
            <a:pPr marL="731520" indent="-320040">
              <a:lnSpc>
                <a:spcPts val="3200"/>
              </a:lnSpc>
              <a:spcBef>
                <a:spcPts val="600"/>
              </a:spcBef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latin typeface="+mj-lt"/>
                <a:cs typeface="Arial" pitchFamily="34" charset="0"/>
              </a:rPr>
              <a:t>Variance estimated by parity using sire-model REML (allowed for use of over 5 million 1st-parity records)</a:t>
            </a:r>
          </a:p>
        </p:txBody>
      </p:sp>
      <p:graphicFrame>
        <p:nvGraphicFramePr>
          <p:cNvPr id="40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3069861" y="7768169"/>
          <a:ext cx="11247120" cy="349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308"/>
                <a:gridCol w="2186940"/>
                <a:gridCol w="3168834"/>
                <a:gridCol w="2053038"/>
              </a:tblGrid>
              <a:tr h="0">
                <a:tc>
                  <a:txBody>
                    <a:bodyPr/>
                    <a:lstStyle/>
                    <a:p>
                      <a:pPr marL="365760" algn="l"/>
                      <a:r>
                        <a:rPr lang="en-US" sz="3200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Breed</a:t>
                      </a:r>
                      <a:endParaRPr lang="en-US" sz="3200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3200" u="none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Bulls* (no.)</a:t>
                      </a:r>
                      <a:endParaRPr lang="en-US" sz="3200" u="none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3200" u="none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Mean (%)</a:t>
                      </a:r>
                      <a:endParaRPr lang="en-US" sz="3200" u="none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3200" u="none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SD (%)</a:t>
                      </a:r>
                      <a:endParaRPr lang="en-US" sz="3200" u="none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Ayrshire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114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972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Brown Swiss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692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114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972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Guernsey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114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972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169">
                <a:tc>
                  <a:txBody>
                    <a:bodyPr/>
                    <a:lstStyle/>
                    <a:p>
                      <a:pPr marL="36576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Holstein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45,840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114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972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Jersey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3,893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114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972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Milking Shorthorn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114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10972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13054239" y="11256805"/>
            <a:ext cx="1124712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5760"/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*Bulls with birth year of 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  <a:sym typeface="Symbol"/>
              </a:rPr>
              <a:t>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1990, 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  <a:sym typeface="Symbol"/>
              </a:rPr>
              <a:t>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50 daughters, and REL for PTA LIV of 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  <a:sym typeface="Symbol"/>
              </a:rPr>
              <a:t>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0.50)</a:t>
            </a:r>
            <a:r>
              <a:rPr lang="en-US" sz="3000" b="1" dirty="0" smtClean="0">
                <a:cs typeface="Arial" pitchFamily="34" charset="0"/>
              </a:rPr>
              <a:t> </a:t>
            </a:r>
            <a:endParaRPr lang="en-US" sz="3000" dirty="0"/>
          </a:p>
        </p:txBody>
      </p:sp>
      <p:graphicFrame>
        <p:nvGraphicFramePr>
          <p:cNvPr id="42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3047210" y="13338751"/>
          <a:ext cx="11247119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6153"/>
                <a:gridCol w="4834508"/>
                <a:gridCol w="1686458"/>
              </a:tblGrid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u="none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Trait</a:t>
                      </a:r>
                      <a:endParaRPr lang="en-US" sz="3000" b="1" u="none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3000" b="1" u="none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Holstein*</a:t>
                      </a:r>
                      <a:endParaRPr lang="en-US" sz="3000" b="1" u="none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en-US" sz="3000" b="1" u="none" dirty="0" smtClean="0">
                          <a:solidFill>
                            <a:srgbClr val="00337F"/>
                          </a:solidFill>
                          <a:latin typeface="+mn-lt"/>
                          <a:cs typeface="Arial" pitchFamily="34" charset="0"/>
                        </a:rPr>
                        <a:t>Jersey*</a:t>
                      </a:r>
                      <a:endParaRPr lang="en-US" sz="3000" b="1" u="none" dirty="0">
                        <a:solidFill>
                          <a:srgbClr val="00337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Milk yield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0.09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0.08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Fat yield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0.21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0.01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Protein yield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0.16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0.01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PL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0.70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0.54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SCS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0.28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Impact"/>
                          <a:cs typeface="Arial" pitchFamily="34" charset="0"/>
                        </a:rPr>
                        <a:t>–</a:t>
                      </a: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0.07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Daughter pregnancy rate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0.40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0.54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Cow conception rate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0.40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0.33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576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Heifer conception rate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tabLst>
                          <a:tab pos="640080" algn="dec"/>
                        </a:tabLst>
                      </a:pPr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0.28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16002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0"/>
                      <a:r>
                        <a:rPr lang="en-US" sz="3000" b="1" dirty="0" smtClean="0">
                          <a:latin typeface="+mn-lt"/>
                          <a:cs typeface="Arial" pitchFamily="34" charset="0"/>
                        </a:rPr>
                        <a:t>0.32</a:t>
                      </a:r>
                      <a:endParaRPr lang="en-US" sz="3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3200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13057632" y="17435269"/>
            <a:ext cx="1124712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65760"/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*Bulls with birth year of 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  <a:sym typeface="Symbol"/>
              </a:rPr>
              <a:t>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1990, 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  <a:sym typeface="Symbol"/>
              </a:rPr>
              <a:t>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50 daughters, and REL for PTA LIV of 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  <a:sym typeface="Symbol"/>
              </a:rPr>
              <a:t></a:t>
            </a:r>
            <a:r>
              <a:rPr lang="en-US" sz="3000" b="1" dirty="0" smtClean="0">
                <a:solidFill>
                  <a:srgbClr val="00337F"/>
                </a:solidFill>
                <a:cs typeface="Arial" pitchFamily="34" charset="0"/>
              </a:rPr>
              <a:t>0.50)</a:t>
            </a:r>
            <a:r>
              <a:rPr lang="en-US" sz="3000" b="1" dirty="0" smtClean="0">
                <a:cs typeface="Arial" pitchFamily="34" charset="0"/>
              </a:rPr>
              <a:t> </a:t>
            </a:r>
            <a:endParaRPr lang="en-US" sz="3000" dirty="0"/>
          </a:p>
        </p:txBody>
      </p:sp>
      <p:sp>
        <p:nvSpPr>
          <p:cNvPr id="45" name="Rectangle 44"/>
          <p:cNvSpPr/>
          <p:nvPr/>
        </p:nvSpPr>
        <p:spPr>
          <a:xfrm>
            <a:off x="13054239" y="5006096"/>
            <a:ext cx="1124712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36576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00563F"/>
              </a:buClr>
              <a:buFont typeface="Wingdings 2" pitchFamily="18" charset="2"/>
              <a:buChar char=""/>
            </a:pPr>
            <a:r>
              <a:rPr lang="en-US" sz="3200" b="1" dirty="0" smtClean="0">
                <a:cs typeface="Arial" pitchFamily="34" charset="0"/>
              </a:rPr>
              <a:t>Heritability</a:t>
            </a:r>
          </a:p>
          <a:p>
            <a:pPr marL="731520" indent="-32004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cs typeface="Arial" pitchFamily="34" charset="0"/>
              </a:rPr>
              <a:t>Ranged from 0.004 (parity 1) to 0.007 (parity 5)</a:t>
            </a:r>
          </a:p>
          <a:p>
            <a:pPr marL="731520" indent="-320040">
              <a:lnSpc>
                <a:spcPts val="3200"/>
              </a:lnSpc>
              <a:spcBef>
                <a:spcPts val="0"/>
              </a:spcBef>
              <a:spcAft>
                <a:spcPts val="4800"/>
              </a:spcAft>
              <a:buClr>
                <a:srgbClr val="00563F"/>
              </a:buClr>
              <a:buSzPct val="100000"/>
              <a:buFont typeface="Impact" pitchFamily="34" charset="0"/>
              <a:buChar char="–"/>
            </a:pP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0.0062</a:t>
            </a:r>
            <a:r>
              <a:rPr lang="en-US" sz="3200" b="1" dirty="0" smtClean="0">
                <a:cs typeface="Arial" pitchFamily="34" charset="0"/>
              </a:rPr>
              <a:t> across parities</a:t>
            </a:r>
          </a:p>
        </p:txBody>
      </p:sp>
      <p:pic>
        <p:nvPicPr>
          <p:cNvPr id="1031" name="Picture 7" descr="C:\Users\jan\Pictures\cow_stand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67998" y="18855559"/>
            <a:ext cx="2738450" cy="18288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8377419" y="19415741"/>
            <a:ext cx="140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or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9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 Column w/box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Background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 Column w/ no box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 Column with no boxes">
  <a:themeElements>
    <a:clrScheme name="Custom 2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ortrait 23 x 41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13702</TotalTime>
  <Words>469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2 Column w/boxes</vt:lpstr>
      <vt:lpstr>1 Background Box</vt:lpstr>
      <vt:lpstr>3 Column w/ no boxes</vt:lpstr>
      <vt:lpstr>2 Column with no boxes</vt:lpstr>
      <vt:lpstr>Portrait 23 x 41_1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at ePosterBoards LLC</dc:creator>
  <cp:lastModifiedBy>jan</cp:lastModifiedBy>
  <cp:revision>165</cp:revision>
  <dcterms:created xsi:type="dcterms:W3CDTF">2013-11-25T16:31:35Z</dcterms:created>
  <dcterms:modified xsi:type="dcterms:W3CDTF">2016-06-15T15:28:09Z</dcterms:modified>
</cp:coreProperties>
</file>