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6" r:id="rId6"/>
    <p:sldId id="267" r:id="rId7"/>
    <p:sldId id="284" r:id="rId8"/>
    <p:sldId id="268" r:id="rId9"/>
    <p:sldId id="278" r:id="rId10"/>
    <p:sldId id="279" r:id="rId11"/>
    <p:sldId id="270" r:id="rId12"/>
    <p:sldId id="282" r:id="rId13"/>
    <p:sldId id="271" r:id="rId14"/>
    <p:sldId id="272" r:id="rId15"/>
    <p:sldId id="273" r:id="rId16"/>
    <p:sldId id="307" r:id="rId17"/>
    <p:sldId id="306" r:id="rId18"/>
    <p:sldId id="305" r:id="rId19"/>
    <p:sldId id="304" r:id="rId20"/>
    <p:sldId id="274" r:id="rId21"/>
    <p:sldId id="295" r:id="rId22"/>
    <p:sldId id="302" r:id="rId23"/>
    <p:sldId id="303" r:id="rId24"/>
    <p:sldId id="308" r:id="rId25"/>
    <p:sldId id="309" r:id="rId26"/>
    <p:sldId id="289" r:id="rId27"/>
    <p:sldId id="265" r:id="rId28"/>
    <p:sldId id="26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  <a:srgbClr val="00523C"/>
    <a:srgbClr val="000000"/>
    <a:srgbClr val="00337F"/>
    <a:srgbClr val="00563F"/>
    <a:srgbClr val="244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3" autoAdjust="0"/>
    <p:restoredTop sz="86464" autoAdjust="0"/>
  </p:normalViewPr>
  <p:slideViewPr>
    <p:cSldViewPr snapToGrid="0">
      <p:cViewPr varScale="1">
        <p:scale>
          <a:sx n="144" d="100"/>
          <a:sy n="144" d="100"/>
        </p:scale>
        <p:origin x="114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>
                <a:effectLst/>
              </a:rPr>
              <a:t>Rate of horned allele frequency change: Multiple v Single edit/embryo trial per mating with </a:t>
            </a:r>
            <a:r>
              <a:rPr lang="en-US" b="1" dirty="0"/>
              <a:t>CRISPR, 10% bulls/01% cows (</a:t>
            </a:r>
            <a:r>
              <a:rPr lang="en-US" b="1" dirty="0" err="1"/>
              <a:t>Pryce_r</a:t>
            </a:r>
            <a:r>
              <a:rPr lang="en-US" b="1" dirty="0"/>
              <a:t> Scenario)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Multiple Trials</c:v>
          </c:tx>
          <c:spPr>
            <a:ln w="28575" cap="rnd">
              <a:solidFill>
                <a:srgbClr val="2025E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025E8"/>
              </a:solidFill>
              <a:ln w="9525">
                <a:solidFill>
                  <a:srgbClr val="2025E8"/>
                </a:solidFill>
              </a:ln>
              <a:effectLst/>
            </c:spPr>
          </c:marker>
          <c:val>
            <c:numRef>
              <c:f>Sheet2!$D$3:$D$23</c:f>
              <c:numCache>
                <c:formatCode>General</c:formatCode>
                <c:ptCount val="21"/>
                <c:pt idx="0">
                  <c:v>0.9929</c:v>
                </c:pt>
                <c:pt idx="1">
                  <c:v>0.9847145259225</c:v>
                </c:pt>
                <c:pt idx="2">
                  <c:v>0.9727392033895</c:v>
                </c:pt>
                <c:pt idx="3">
                  <c:v>0.8886757034592</c:v>
                </c:pt>
                <c:pt idx="4">
                  <c:v>0.8056019900497</c:v>
                </c:pt>
                <c:pt idx="5">
                  <c:v>0.7043532338308</c:v>
                </c:pt>
                <c:pt idx="6">
                  <c:v>0.6234019900496</c:v>
                </c:pt>
                <c:pt idx="7">
                  <c:v>0.5463348258707</c:v>
                </c:pt>
                <c:pt idx="8">
                  <c:v>0.4717333333334</c:v>
                </c:pt>
                <c:pt idx="9">
                  <c:v>0.4046288557213</c:v>
                </c:pt>
                <c:pt idx="10">
                  <c:v>0.353848756219</c:v>
                </c:pt>
                <c:pt idx="11">
                  <c:v>0.3077303482587</c:v>
                </c:pt>
                <c:pt idx="12">
                  <c:v>0.2661184079602</c:v>
                </c:pt>
                <c:pt idx="13">
                  <c:v>0.2286985074628</c:v>
                </c:pt>
                <c:pt idx="14">
                  <c:v>0.1929547263682</c:v>
                </c:pt>
                <c:pt idx="15">
                  <c:v>0.166476119403</c:v>
                </c:pt>
                <c:pt idx="16">
                  <c:v>0.1424915422885</c:v>
                </c:pt>
                <c:pt idx="17">
                  <c:v>0.12079552238807</c:v>
                </c:pt>
                <c:pt idx="18">
                  <c:v>0.10344228855726</c:v>
                </c:pt>
                <c:pt idx="19">
                  <c:v>0.0889194029851</c:v>
                </c:pt>
                <c:pt idx="20">
                  <c:v>0.07495323383084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A58-4BC1-B1CD-B83C4E39E4EA}"/>
            </c:ext>
          </c:extLst>
        </c:ser>
        <c:ser>
          <c:idx val="1"/>
          <c:order val="1"/>
          <c:tx>
            <c:v>Single Trial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Sheet2!$C$3:$C$23</c:f>
              <c:numCache>
                <c:formatCode>General</c:formatCode>
                <c:ptCount val="21"/>
                <c:pt idx="0">
                  <c:v>0.9929</c:v>
                </c:pt>
                <c:pt idx="1">
                  <c:v>0.9858186521727</c:v>
                </c:pt>
                <c:pt idx="2">
                  <c:v>0.9851437854741</c:v>
                </c:pt>
                <c:pt idx="3">
                  <c:v>0.9737865879554</c:v>
                </c:pt>
                <c:pt idx="4">
                  <c:v>0.963171641791</c:v>
                </c:pt>
                <c:pt idx="5">
                  <c:v>0.9485990049751</c:v>
                </c:pt>
                <c:pt idx="6">
                  <c:v>0.9321756218905</c:v>
                </c:pt>
                <c:pt idx="7">
                  <c:v>0.9142810945274</c:v>
                </c:pt>
                <c:pt idx="8">
                  <c:v>0.8937174129353</c:v>
                </c:pt>
                <c:pt idx="9">
                  <c:v>0.8782731343286</c:v>
                </c:pt>
                <c:pt idx="10">
                  <c:v>0.8616154228856</c:v>
                </c:pt>
                <c:pt idx="11">
                  <c:v>0.8451208955225</c:v>
                </c:pt>
                <c:pt idx="12">
                  <c:v>0.8312666666668</c:v>
                </c:pt>
                <c:pt idx="13">
                  <c:v>0.8160945273633</c:v>
                </c:pt>
                <c:pt idx="14">
                  <c:v>0.8086587064678</c:v>
                </c:pt>
                <c:pt idx="15">
                  <c:v>0.7970562189055</c:v>
                </c:pt>
                <c:pt idx="16">
                  <c:v>0.7874009950248</c:v>
                </c:pt>
                <c:pt idx="17">
                  <c:v>0.775143283582</c:v>
                </c:pt>
                <c:pt idx="18">
                  <c:v>0.7638766169154</c:v>
                </c:pt>
                <c:pt idx="19">
                  <c:v>0.7542094527361</c:v>
                </c:pt>
                <c:pt idx="20">
                  <c:v>0.7443179104478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A58-4BC1-B1CD-B83C4E39E4EA}"/>
            </c:ext>
          </c:extLst>
        </c:ser>
        <c:ser>
          <c:idx val="2"/>
          <c:order val="2"/>
          <c:tx>
            <c:v>No edit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Sheet2!$B$3:$B$23</c:f>
              <c:numCache>
                <c:formatCode>General</c:formatCode>
                <c:ptCount val="21"/>
                <c:pt idx="0">
                  <c:v>0.9929</c:v>
                </c:pt>
                <c:pt idx="1">
                  <c:v>0.9929</c:v>
                </c:pt>
                <c:pt idx="2">
                  <c:v>0.9929</c:v>
                </c:pt>
                <c:pt idx="3">
                  <c:v>0.9929</c:v>
                </c:pt>
                <c:pt idx="4">
                  <c:v>0.9929</c:v>
                </c:pt>
                <c:pt idx="5">
                  <c:v>0.9929</c:v>
                </c:pt>
                <c:pt idx="6">
                  <c:v>0.9929</c:v>
                </c:pt>
                <c:pt idx="7">
                  <c:v>0.9929</c:v>
                </c:pt>
                <c:pt idx="8">
                  <c:v>0.9929</c:v>
                </c:pt>
                <c:pt idx="9">
                  <c:v>0.9929</c:v>
                </c:pt>
                <c:pt idx="10">
                  <c:v>0.9929</c:v>
                </c:pt>
                <c:pt idx="11">
                  <c:v>0.9929</c:v>
                </c:pt>
                <c:pt idx="12">
                  <c:v>0.9929</c:v>
                </c:pt>
                <c:pt idx="13">
                  <c:v>0.9929</c:v>
                </c:pt>
                <c:pt idx="14">
                  <c:v>0.9929</c:v>
                </c:pt>
                <c:pt idx="15">
                  <c:v>0.9929</c:v>
                </c:pt>
                <c:pt idx="16">
                  <c:v>0.9929</c:v>
                </c:pt>
                <c:pt idx="17">
                  <c:v>0.9929</c:v>
                </c:pt>
                <c:pt idx="18">
                  <c:v>0.9929</c:v>
                </c:pt>
                <c:pt idx="19">
                  <c:v>0.9929</c:v>
                </c:pt>
                <c:pt idx="20">
                  <c:v>0.9929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A58-4BC1-B1CD-B83C4E39E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8569872"/>
        <c:axId val="-48566752"/>
      </c:lineChart>
      <c:catAx>
        <c:axId val="-48569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566752"/>
        <c:crosses val="autoZero"/>
        <c:auto val="1"/>
        <c:lblAlgn val="ctr"/>
        <c:lblOffset val="100"/>
        <c:noMultiLvlLbl val="0"/>
      </c:catAx>
      <c:valAx>
        <c:axId val="-48566752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Horned allele frequency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569872"/>
        <c:crosses val="autoZero"/>
        <c:crossBetween val="between"/>
        <c:majorUnit val="0.2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C757-BDB4-4525-A393-160674D9AC4F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BEE1-9E7D-436C-9E26-870F38462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6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Joint Interbull–EAAP meeting, Session 7,  Tallinn, Estonia, Aug. 2017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 smtClean="0">
                <a:solidFill>
                  <a:schemeClr val="bg1"/>
                </a:solidFill>
              </a:rPr>
              <a:t>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 smtClean="0">
                <a:solidFill>
                  <a:schemeClr val="bg1"/>
                </a:solidFill>
              </a:rPr>
              <a:t>Cole and Mueller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hn.cole@ars.usd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55439"/>
            <a:ext cx="7772400" cy="1077218"/>
          </a:xfrm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 smtClean="0"/>
              <a:t>Management of Mendelian traits in breeding programs by gene editing</a:t>
            </a:r>
            <a:endParaRPr lang="en-US" sz="3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rgbClr val="00523C"/>
                </a:solidFill>
              </a:rPr>
              <a:t>John B. Cole</a:t>
            </a:r>
            <a:r>
              <a:rPr lang="en-US" sz="3000" baseline="30000" dirty="0" smtClean="0">
                <a:solidFill>
                  <a:srgbClr val="00523C"/>
                </a:solidFill>
              </a:rPr>
              <a:t>1,*</a:t>
            </a:r>
            <a:r>
              <a:rPr lang="en-US" sz="3000" dirty="0" smtClean="0">
                <a:solidFill>
                  <a:srgbClr val="00523C"/>
                </a:solidFill>
              </a:rPr>
              <a:t> and Maci L. Mueller</a:t>
            </a:r>
            <a:r>
              <a:rPr lang="en-US" sz="3000" baseline="30000" dirty="0" smtClean="0">
                <a:solidFill>
                  <a:srgbClr val="00523C"/>
                </a:solidFill>
              </a:rPr>
              <a:t>2</a:t>
            </a:r>
          </a:p>
          <a:p>
            <a:r>
              <a:rPr lang="en-US" sz="2400" baseline="30000" dirty="0" smtClean="0"/>
              <a:t>1</a:t>
            </a:r>
            <a:r>
              <a:rPr lang="en-US" sz="2400" dirty="0" smtClean="0"/>
              <a:t>Animal Genomics and Improvement Laboratory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Agricultural Research Service, USDA, Beltsville, MD, USA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Department of Animal Science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University of California, Davis, CA, </a:t>
            </a:r>
            <a:r>
              <a:rPr lang="en-US" dirty="0"/>
              <a:t>USA</a:t>
            </a:r>
          </a:p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244270"/>
                </a:solidFill>
              </a:rPr>
              <a:t>john.cole@ars.usda.gov</a:t>
            </a:r>
            <a:endParaRPr lang="en-US" sz="2400" dirty="0">
              <a:solidFill>
                <a:srgbClr val="24427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685800" y="4224528"/>
            <a:ext cx="30480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matrix, </a:t>
            </a:r>
            <a:r>
              <a:rPr lang="en-US" dirty="0" smtClean="0">
                <a:solidFill>
                  <a:srgbClr val="B00000"/>
                </a:solidFill>
              </a:rPr>
              <a:t>M</a:t>
            </a:r>
            <a:r>
              <a:rPr lang="en-US" dirty="0"/>
              <a:t>, is used to allocate bulls to </a:t>
            </a:r>
            <a:r>
              <a:rPr lang="en-US" dirty="0" smtClean="0"/>
              <a:t>cows</a:t>
            </a:r>
          </a:p>
          <a:p>
            <a:pPr>
              <a:buClr>
                <a:schemeClr val="tx1"/>
              </a:buClr>
            </a:pPr>
            <a:r>
              <a:rPr lang="en-US" dirty="0" err="1" smtClean="0">
                <a:solidFill>
                  <a:srgbClr val="B00000"/>
                </a:solidFill>
              </a:rPr>
              <a:t>M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set to </a:t>
            </a:r>
            <a:r>
              <a:rPr lang="en-US" dirty="0">
                <a:solidFill>
                  <a:srgbClr val="00563F"/>
                </a:solidFill>
              </a:rPr>
              <a:t>1</a:t>
            </a:r>
            <a:r>
              <a:rPr lang="en-US" dirty="0"/>
              <a:t> if </a:t>
            </a:r>
            <a:r>
              <a:rPr lang="en-US" dirty="0" err="1" smtClean="0">
                <a:solidFill>
                  <a:srgbClr val="B00000"/>
                </a:solidFill>
              </a:rPr>
              <a:t>B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the greatest value in column j </a:t>
            </a:r>
            <a:r>
              <a:rPr lang="en-US" dirty="0" smtClean="0"/>
              <a:t>(largest </a:t>
            </a:r>
            <a:r>
              <a:rPr lang="en-US" dirty="0"/>
              <a:t>PA </a:t>
            </a:r>
            <a:r>
              <a:rPr lang="en-US" dirty="0" smtClean="0"/>
              <a:t>available </a:t>
            </a:r>
            <a:r>
              <a:rPr lang="en-US" dirty="0"/>
              <a:t>for mating to that cow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</a:t>
            </a:r>
            <a:r>
              <a:rPr lang="en-US" dirty="0"/>
              <a:t>the sum of </a:t>
            </a:r>
            <a:r>
              <a:rPr lang="en-US" dirty="0" smtClean="0"/>
              <a:t>row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&lt; </a:t>
            </a:r>
            <a:r>
              <a:rPr lang="en-US" dirty="0" smtClean="0">
                <a:solidFill>
                  <a:srgbClr val="B00000"/>
                </a:solidFill>
              </a:rPr>
              <a:t>the number </a:t>
            </a:r>
            <a:r>
              <a:rPr lang="en-US" dirty="0">
                <a:solidFill>
                  <a:srgbClr val="B00000"/>
                </a:solidFill>
              </a:rPr>
              <a:t>of permitted </a:t>
            </a:r>
            <a:r>
              <a:rPr lang="en-US" dirty="0" err="1">
                <a:solidFill>
                  <a:srgbClr val="B00000"/>
                </a:solidFill>
              </a:rPr>
              <a:t>matings</a:t>
            </a:r>
            <a:r>
              <a:rPr lang="en-US" dirty="0"/>
              <a:t> for that </a:t>
            </a:r>
            <a:r>
              <a:rPr lang="en-US" dirty="0" smtClean="0"/>
              <a:t>bull </a:t>
            </a:r>
            <a:r>
              <a:rPr lang="en-US" dirty="0"/>
              <a:t>the mating is </a:t>
            </a:r>
            <a:r>
              <a:rPr lang="en-US" dirty="0" smtClean="0"/>
              <a:t>allocated</a:t>
            </a:r>
          </a:p>
          <a:p>
            <a:r>
              <a:rPr lang="en-US" dirty="0" smtClean="0"/>
              <a:t>Else</a:t>
            </a:r>
            <a:r>
              <a:rPr lang="en-US" dirty="0"/>
              <a:t>, the bull with the next-highest value of </a:t>
            </a:r>
            <a:r>
              <a:rPr lang="en-US" dirty="0" err="1">
                <a:solidFill>
                  <a:srgbClr val="B00000"/>
                </a:solidFill>
              </a:rPr>
              <a:t>B</a:t>
            </a:r>
            <a:r>
              <a:rPr lang="en-US" baseline="-25000" dirty="0" err="1">
                <a:solidFill>
                  <a:srgbClr val="B00000"/>
                </a:solidFill>
              </a:rPr>
              <a:t>ij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selected, </a:t>
            </a:r>
            <a:r>
              <a:rPr lang="en-US" dirty="0" smtClean="0"/>
              <a:t>until </a:t>
            </a:r>
            <a:r>
              <a:rPr lang="en-US" dirty="0"/>
              <a:t>each column has </a:t>
            </a:r>
            <a:r>
              <a:rPr lang="en-US" dirty="0" smtClean="0"/>
              <a:t>only </a:t>
            </a:r>
            <a:r>
              <a:rPr lang="en-US" dirty="0"/>
              <a:t>one element equal to </a:t>
            </a:r>
            <a:r>
              <a:rPr lang="en-US" dirty="0" smtClean="0">
                <a:solidFill>
                  <a:srgbClr val="00563F"/>
                </a:solidFill>
              </a:rPr>
              <a:t>1</a:t>
            </a:r>
            <a:endParaRPr lang="en-US" dirty="0">
              <a:solidFill>
                <a:srgbClr val="0056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B00000"/>
                </a:solidFill>
              </a:rPr>
              <a:t>best (elite) </a:t>
            </a:r>
            <a:r>
              <a:rPr lang="en-US" dirty="0" smtClean="0"/>
              <a:t>animals in the population are edited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Bernoulli </a:t>
            </a:r>
            <a:r>
              <a:rPr lang="en-US" dirty="0"/>
              <a:t>random variate drawn </a:t>
            </a:r>
            <a:r>
              <a:rPr lang="en-US" dirty="0">
                <a:solidFill>
                  <a:srgbClr val="B00000"/>
                </a:solidFill>
              </a:rPr>
              <a:t>(to determine if </a:t>
            </a:r>
            <a:r>
              <a:rPr lang="en-US" dirty="0" smtClean="0">
                <a:solidFill>
                  <a:srgbClr val="B00000"/>
                </a:solidFill>
              </a:rPr>
              <a:t>edit is successfully made to animal)</a:t>
            </a:r>
            <a:r>
              <a:rPr lang="en-US" dirty="0" smtClean="0"/>
              <a:t> </a:t>
            </a:r>
            <a:r>
              <a:rPr lang="en-US" dirty="0"/>
              <a:t>and checked for </a:t>
            </a:r>
            <a:r>
              <a:rPr lang="en-US" dirty="0" smtClean="0"/>
              <a:t>success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After all recessives edited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Bernoulli random variate drawn </a:t>
            </a:r>
            <a:r>
              <a:rPr lang="en-US" dirty="0" smtClean="0">
                <a:solidFill>
                  <a:srgbClr val="B00000"/>
                </a:solidFill>
              </a:rPr>
              <a:t>(to determine if </a:t>
            </a:r>
            <a:r>
              <a:rPr lang="en-US" dirty="0" smtClean="0">
                <a:solidFill>
                  <a:srgbClr val="B00000"/>
                </a:solidFill>
              </a:rPr>
              <a:t>a </a:t>
            </a:r>
            <a:r>
              <a:rPr lang="en-US" dirty="0" smtClean="0">
                <a:solidFill>
                  <a:srgbClr val="B00000"/>
                </a:solidFill>
              </a:rPr>
              <a:t>live </a:t>
            </a:r>
            <a:r>
              <a:rPr lang="en-US" dirty="0" smtClean="0">
                <a:solidFill>
                  <a:srgbClr val="B00000"/>
                </a:solidFill>
              </a:rPr>
              <a:t>birth is produced)</a:t>
            </a:r>
            <a:r>
              <a:rPr lang="en-US" dirty="0" smtClean="0"/>
              <a:t> </a:t>
            </a:r>
            <a:r>
              <a:rPr lang="en-US" dirty="0" smtClean="0"/>
              <a:t>and checked for success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Failure means </a:t>
            </a:r>
            <a:r>
              <a:rPr lang="en-US" dirty="0" smtClean="0"/>
              <a:t>that no edited animal was produced and the edited animal is removed from the population</a:t>
            </a:r>
          </a:p>
          <a:p>
            <a:pPr>
              <a:spcAft>
                <a:spcPts val="1700"/>
              </a:spcAft>
            </a:pPr>
            <a:r>
              <a:rPr lang="en-US" dirty="0" smtClean="0"/>
              <a:t>This model is not very realistic and needs </a:t>
            </a:r>
            <a:r>
              <a:rPr lang="en-US" dirty="0" smtClean="0">
                <a:solidFill>
                  <a:srgbClr val="B00000"/>
                </a:solidFill>
              </a:rPr>
              <a:t>refinement</a:t>
            </a:r>
            <a:endParaRPr lang="en-US" dirty="0" smtClean="0">
              <a:solidFill>
                <a:srgbClr val="B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algorithm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Several scenarios can be accommodated in the software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Single edit and ET events </a:t>
            </a:r>
            <a:r>
              <a:rPr lang="en-US" dirty="0" smtClean="0">
                <a:solidFill>
                  <a:srgbClr val="B00000"/>
                </a:solidFill>
              </a:rPr>
              <a:t>(e.g., establish worst-case baseline)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 Limited numbers of edit and ET events repeated until success or the supply is exhausted </a:t>
            </a:r>
            <a:r>
              <a:rPr lang="en-US" dirty="0" smtClean="0">
                <a:solidFill>
                  <a:srgbClr val="B00000"/>
                </a:solidFill>
              </a:rPr>
              <a:t>(e.g., limited embryos available for elite animals)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Unlimited numbers of edit and ET events repeated until success </a:t>
            </a:r>
            <a:r>
              <a:rPr lang="en-US" dirty="0" smtClean="0">
                <a:solidFill>
                  <a:srgbClr val="B00000"/>
                </a:solidFill>
              </a:rPr>
              <a:t>(e.g., many embryos available in a population of genetically similar animals)</a:t>
            </a:r>
            <a:endParaRPr lang="en-US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gene editing strategies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097054"/>
              </p:ext>
            </p:extLst>
          </p:nvPr>
        </p:nvGraphicFramePr>
        <p:xfrm>
          <a:off x="444500" y="813108"/>
          <a:ext cx="82296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731"/>
                <a:gridCol w="1721109"/>
                <a:gridCol w="1645920"/>
                <a:gridCol w="2012839"/>
                <a:gridCol w="12790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Technology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Editing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success 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ET success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Probability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of success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2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Trials for </a:t>
                      </a:r>
                      <a:r>
                        <a:rPr lang="en-US" sz="2400" b="1" baseline="0" dirty="0" smtClean="0">
                          <a:solidFill>
                            <a:srgbClr val="244270"/>
                          </a:solidFill>
                        </a:rPr>
                        <a:t> live calf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3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CRISPR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0.63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0. 13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TALEN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ZFN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459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500" y="2937899"/>
            <a:ext cx="7708900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baseline="30000" dirty="0" smtClean="0"/>
              <a:t>1</a:t>
            </a:r>
            <a:r>
              <a:rPr lang="en-US" sz="2000" b="1" dirty="0" smtClean="0"/>
              <a:t>CRISPR = clustered regularly interspaced short </a:t>
            </a:r>
            <a:r>
              <a:rPr lang="en-US" sz="2000" b="1" dirty="0" err="1" smtClean="0"/>
              <a:t>palindromic</a:t>
            </a:r>
            <a:r>
              <a:rPr lang="en-US" sz="2000" b="1" dirty="0" smtClean="0"/>
              <a:t> repeats;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TALEN = transcription activator-like </a:t>
            </a:r>
            <a:r>
              <a:rPr lang="en-US" sz="2000" b="1" dirty="0" err="1" smtClean="0"/>
              <a:t>effector</a:t>
            </a:r>
            <a:r>
              <a:rPr lang="en-US" sz="2000" b="1" dirty="0" smtClean="0"/>
              <a:t> nuclease;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Perfect = hypothetical technology with perfect success rate;</a:t>
            </a:r>
          </a:p>
          <a:p>
            <a:pPr marL="114300">
              <a:lnSpc>
                <a:spcPts val="2200"/>
              </a:lnSpc>
              <a:spcAft>
                <a:spcPts val="1200"/>
              </a:spcAft>
            </a:pPr>
            <a:r>
              <a:rPr lang="en-US" sz="2000" b="1" dirty="0" smtClean="0"/>
              <a:t>ZFN = zinc finger nuclease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/>
              <a:t>2</a:t>
            </a:r>
            <a:r>
              <a:rPr lang="en-US" sz="2000" b="1" dirty="0" smtClean="0"/>
              <a:t>Calcula</a:t>
            </a:r>
            <a:r>
              <a:rPr lang="en-US" sz="2000" b="1" dirty="0" smtClean="0">
                <a:latin typeface="+mj-lt"/>
              </a:rPr>
              <a:t>ted as editing success rate </a:t>
            </a:r>
            <a:r>
              <a:rPr lang="en-US" sz="2000" b="1" dirty="0" smtClean="0">
                <a:latin typeface="+mj-lt"/>
                <a:sym typeface="Symbol"/>
              </a:rPr>
              <a:t> ET success rate</a:t>
            </a:r>
            <a:endParaRPr lang="en-US" sz="2000" b="1" dirty="0">
              <a:latin typeface="+mj-lt"/>
              <a:sym typeface="Symbol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>
                <a:latin typeface="+mj-lt"/>
                <a:sym typeface="Symbol"/>
              </a:rPr>
              <a:t>3</a:t>
            </a:r>
            <a:r>
              <a:rPr lang="en-US" sz="2000" b="1" dirty="0" smtClean="0">
                <a:latin typeface="+mj-lt"/>
                <a:sym typeface="Symbol"/>
              </a:rPr>
              <a:t>Trials required to for 99% probability of a live birth of an edited calf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9142" y="812800"/>
          <a:ext cx="8224157" cy="3255264"/>
        </p:xfrm>
        <a:graphic>
          <a:graphicData uri="http://schemas.openxmlformats.org/drawingml/2006/table">
            <a:tbl>
              <a:tblPr/>
              <a:tblGrid>
                <a:gridCol w="1582058"/>
                <a:gridCol w="1155700"/>
                <a:gridCol w="1028700"/>
                <a:gridCol w="1848996"/>
                <a:gridCol w="1896491"/>
                <a:gridCol w="71221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Scenario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No.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Frequency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Value </a:t>
                      </a: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($)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Lethal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All recessive loci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0.0276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Brachyspina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0.0192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HH1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0.0166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HH2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0.0295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HH3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HH4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0.0222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HH5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0.0025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BLAD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70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CVM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DUMPS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Mulefoot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0.0542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Arial Black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Red coat color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 locus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500" y="4241800"/>
            <a:ext cx="8001000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baseline="30000" dirty="0" smtClean="0"/>
              <a:t>1</a:t>
            </a:r>
            <a:r>
              <a:rPr lang="en-US" sz="1600" b="1" dirty="0" smtClean="0"/>
              <a:t>Specific scenario simulated for each trait or group of traits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2</a:t>
            </a:r>
            <a:r>
              <a:rPr lang="en-US" sz="1600" b="1" dirty="0" smtClean="0"/>
              <a:t>Number of recessive loci in scenario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3</a:t>
            </a:r>
            <a:r>
              <a:rPr lang="en-US" sz="1600" b="1" dirty="0" smtClean="0"/>
              <a:t>Positive values undesirable and negative values desirable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 </a:t>
            </a:r>
            <a:r>
              <a:rPr lang="en-US" sz="2400" i="1" dirty="0" smtClean="0">
                <a:solidFill>
                  <a:srgbClr val="FFFF00"/>
                </a:solidFill>
              </a:rPr>
              <a:t>(continued)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GSE_GeneEditing_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899257"/>
            <a:ext cx="4114800" cy="379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618442" cy="479822"/>
          </a:xfrm>
        </p:spPr>
        <p:txBody>
          <a:bodyPr/>
          <a:lstStyle/>
          <a:p>
            <a:r>
              <a:rPr lang="en-US" dirty="0" smtClean="0"/>
              <a:t>Allele frequency change for all </a:t>
            </a:r>
            <a:r>
              <a:rPr lang="en-US" smtClean="0"/>
              <a:t>recessives with CRISPR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</a:t>
            </a:r>
            <a:r>
              <a:rPr lang="en-US" sz="1800" dirty="0" smtClean="0"/>
              <a:t>edited using CRISPR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Top </a:t>
            </a:r>
            <a:r>
              <a:rPr lang="en-US" sz="1800" dirty="0" smtClean="0"/>
              <a:t>10% </a:t>
            </a:r>
            <a:r>
              <a:rPr lang="en-US" sz="1800" dirty="0"/>
              <a:t>of bulls and </a:t>
            </a:r>
            <a:r>
              <a:rPr lang="en-US" sz="1800" dirty="0" smtClean="0"/>
              <a:t>1% </a:t>
            </a:r>
            <a:r>
              <a:rPr lang="en-US" sz="1800" dirty="0"/>
              <a:t>of cows </a:t>
            </a:r>
            <a:r>
              <a:rPr lang="en-US" sz="1800" dirty="0" smtClean="0"/>
              <a:t>edited  using CRISPR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723837"/>
            <a:ext cx="4114800" cy="3031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717623"/>
            <a:ext cx="4114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HH3 allele frequency change by editing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343389"/>
            <a:ext cx="4114800" cy="2982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343389"/>
            <a:ext cx="4114800" cy="29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smtClean="0"/>
              <a:t>versus observed HH3 allele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313895"/>
            <a:ext cx="4114800" cy="2905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1389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Inbreeding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Content Placeholder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19248"/>
            <a:ext cx="4114800" cy="2828925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319247"/>
            <a:ext cx="4114800" cy="282892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6485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High-density SNP genotypes used to identify many new recessives that affect fertility in dairy cattle </a:t>
            </a:r>
            <a:r>
              <a:rPr lang="en-US" sz="2400" dirty="0" smtClean="0">
                <a:solidFill>
                  <a:srgbClr val="00523C"/>
                </a:solidFill>
              </a:rPr>
              <a:t>(Cole et al., 2016a)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Also used to track conditions such as polled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Faster allele frequency changes through sequential mate allocation </a:t>
            </a:r>
            <a:r>
              <a:rPr lang="en-US" sz="2400" dirty="0" smtClean="0">
                <a:solidFill>
                  <a:srgbClr val="00523C"/>
                </a:solidFill>
              </a:rPr>
              <a:t>(Cole, 2015)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Accounts for increases in genomic inbreeding and  economic impact of affected matings</a:t>
            </a:r>
            <a:endParaRPr lang="en-US" sz="2400" dirty="0" smtClean="0">
              <a:solidFill>
                <a:srgbClr val="00523C"/>
              </a:solidFill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Should consider effects of gene editing on selection programs </a:t>
            </a:r>
          </a:p>
          <a:p>
            <a:pPr lvl="1">
              <a:lnSpc>
                <a:spcPts val="2500"/>
              </a:lnSpc>
              <a:spcAft>
                <a:spcPts val="1800"/>
              </a:spcAft>
            </a:pPr>
            <a:r>
              <a:rPr lang="en-US" sz="2400" dirty="0" smtClean="0"/>
              <a:t>May dramatically alter rates of allele frequency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2364274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Embryonic deaths by generation</a:t>
            </a:r>
            <a:endParaRPr lang="en-US" dirty="0"/>
          </a:p>
        </p:txBody>
      </p:sp>
      <p:pic>
        <p:nvPicPr>
          <p:cNvPr id="4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" y="702782"/>
            <a:ext cx="3432394" cy="256032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2" y="730652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edit for polled?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Increasing polled frequency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B00000"/>
                </a:solidFill>
              </a:rPr>
              <a:t>slow </a:t>
            </a:r>
            <a:r>
              <a:rPr lang="en-US" dirty="0"/>
              <a:t>without a sudden, substantial increase in </a:t>
            </a:r>
            <a:r>
              <a:rPr lang="en-US" dirty="0" smtClean="0"/>
              <a:t>value</a:t>
            </a:r>
            <a:endParaRPr lang="en-US" dirty="0"/>
          </a:p>
          <a:p>
            <a:r>
              <a:rPr lang="en-US" dirty="0"/>
              <a:t>Adding polled to selection indices a </a:t>
            </a:r>
            <a:r>
              <a:rPr lang="en-US" dirty="0" smtClean="0">
                <a:solidFill>
                  <a:srgbClr val="B00000"/>
                </a:solidFill>
              </a:rPr>
              <a:t>long-term </a:t>
            </a:r>
            <a:r>
              <a:rPr lang="en-US" dirty="0">
                <a:solidFill>
                  <a:srgbClr val="B00000"/>
                </a:solidFill>
              </a:rPr>
              <a:t>(slow) </a:t>
            </a:r>
            <a:r>
              <a:rPr lang="en-US" dirty="0"/>
              <a:t>solution</a:t>
            </a:r>
          </a:p>
          <a:p>
            <a:r>
              <a:rPr lang="en-US" dirty="0"/>
              <a:t>Gene editing to produce high-genetic merit polled bulls </a:t>
            </a:r>
            <a:r>
              <a:rPr lang="en-US" dirty="0" smtClean="0"/>
              <a:t>may be a </a:t>
            </a:r>
            <a:r>
              <a:rPr lang="en-US" dirty="0" smtClean="0">
                <a:solidFill>
                  <a:srgbClr val="B00000"/>
                </a:solidFill>
              </a:rPr>
              <a:t>short-term </a:t>
            </a:r>
            <a:r>
              <a:rPr lang="en-US" dirty="0">
                <a:solidFill>
                  <a:srgbClr val="B00000"/>
                </a:solidFill>
              </a:rPr>
              <a:t>(fast)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Holstein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1026" name="Picture 2" descr="M:\jcole\Graphics\GSE_GeneEditing_Fig6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7" y="1258888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  <p:pic>
        <p:nvPicPr>
          <p:cNvPr id="1027" name="Picture 3" descr="M:\jcole\Graphics\GSE_GeneEditing_Fig6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95" y="1258094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874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versus observed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406975"/>
            <a:ext cx="4114800" cy="2905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40697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edits result in faster progress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7A8C152-9840-4F76-923A-D0FE415B4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305569"/>
              </p:ext>
            </p:extLst>
          </p:nvPr>
        </p:nvGraphicFramePr>
        <p:xfrm>
          <a:off x="627018" y="703621"/>
          <a:ext cx="7698376" cy="416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is faster with editing and few restrictions</a:t>
            </a:r>
            <a:endParaRPr lang="en-US" dirty="0"/>
          </a:p>
        </p:txBody>
      </p:sp>
      <p:pic>
        <p:nvPicPr>
          <p:cNvPr id="6" name="Shape 270" descr="No edits v. Gene editing with CRISPR, 10% bulls:01% cows.png"/>
          <p:cNvPicPr preferRelativeResize="0"/>
          <p:nvPr/>
        </p:nvPicPr>
        <p:blipFill rotWithShape="1">
          <a:blip r:embed="rId2">
            <a:alphaModFix/>
          </a:blip>
          <a:srcRect t="8003"/>
          <a:stretch/>
        </p:blipFill>
        <p:spPr>
          <a:xfrm>
            <a:off x="486325" y="946019"/>
            <a:ext cx="8171348" cy="370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Proportion of bulls edited had only </a:t>
            </a:r>
            <a:r>
              <a:rPr lang="en-US" dirty="0" smtClean="0">
                <a:solidFill>
                  <a:srgbClr val="B00000"/>
                </a:solidFill>
              </a:rPr>
              <a:t>a small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Editing elite cows had </a:t>
            </a:r>
            <a:r>
              <a:rPr lang="en-US" dirty="0" smtClean="0">
                <a:solidFill>
                  <a:srgbClr val="B00000"/>
                </a:solidFill>
              </a:rPr>
              <a:t>little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B00000"/>
                </a:solidFill>
              </a:rPr>
              <a:t>efficiency of the editing technology</a:t>
            </a:r>
            <a:r>
              <a:rPr lang="en-US" dirty="0" smtClean="0"/>
              <a:t> is more important than the proportion edited</a:t>
            </a:r>
          </a:p>
          <a:p>
            <a:r>
              <a:rPr lang="en-US" dirty="0" smtClean="0"/>
              <a:t>The more efficient the editing technology used the </a:t>
            </a:r>
            <a:r>
              <a:rPr lang="en-US" dirty="0" smtClean="0">
                <a:solidFill>
                  <a:srgbClr val="B00000"/>
                </a:solidFill>
              </a:rPr>
              <a:t>lower the rate</a:t>
            </a:r>
            <a:r>
              <a:rPr lang="en-US" dirty="0" smtClean="0"/>
              <a:t> of inbreeding</a:t>
            </a:r>
          </a:p>
          <a:p>
            <a:r>
              <a:rPr lang="en-US" dirty="0"/>
              <a:t>Progress is faster </a:t>
            </a:r>
            <a:r>
              <a:rPr lang="en-US" dirty="0">
                <a:solidFill>
                  <a:srgbClr val="B00000"/>
                </a:solidFill>
              </a:rPr>
              <a:t>in early generations</a:t>
            </a:r>
            <a:r>
              <a:rPr lang="en-US" dirty="0"/>
              <a:t> when bulls can be used for more </a:t>
            </a:r>
            <a:r>
              <a:rPr lang="en-US" dirty="0" err="1"/>
              <a:t>matings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7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and disclaimers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USDA-ARS project 8042-31000-101-00, “Improving Genetic Predictions in Dairy Animals Using Phenotypic and Genomic Information”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USDA is an equal opportunity provider and employer 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Mention of trade names or commercial products in this presentation is solely for the purpose of providing specific information and does not imply recommendation or endorsement by USDA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 descr="crossbred.jpg"/>
          <p:cNvPicPr>
            <a:picLocks noChangeAspect="1"/>
          </p:cNvPicPr>
          <p:nvPr/>
        </p:nvPicPr>
        <p:blipFill>
          <a:blip r:embed="rId2" cstate="print"/>
          <a:srcRect t="25690" b="6254"/>
          <a:stretch>
            <a:fillRect/>
          </a:stretch>
        </p:blipFill>
        <p:spPr>
          <a:xfrm>
            <a:off x="0" y="628460"/>
            <a:ext cx="9144000" cy="410920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38207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1" y="22321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74" y="47348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 smtClean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 smtClean="0">
                <a:effectLst/>
                <a:cs typeface="Calibri" pitchFamily="34" charset="0"/>
              </a:rPr>
              <a:t>ARS Image Gallery, image #K8587-14; photo by Bob Nichols</a:t>
            </a:r>
            <a:endParaRPr lang="en-US" sz="1200" b="1" dirty="0">
              <a:effectLst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cost of genetic 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24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rgbClr val="00523C"/>
                </a:solidFill>
              </a:rPr>
              <a:t>Cole et al. (2016a)</a:t>
            </a:r>
            <a:r>
              <a:rPr lang="en-US" sz="2400" dirty="0" smtClean="0"/>
              <a:t> estimated losses of at least </a:t>
            </a:r>
            <a:r>
              <a:rPr lang="en-US" sz="2400" dirty="0" smtClean="0">
                <a:solidFill>
                  <a:srgbClr val="B00000"/>
                </a:solidFill>
              </a:rPr>
              <a:t>$10,743,308</a:t>
            </a:r>
            <a:r>
              <a:rPr lang="en-US" sz="2400" dirty="0" smtClean="0"/>
              <a:t> because of known recessives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Average losses were </a:t>
            </a:r>
            <a:r>
              <a:rPr lang="en-US" sz="2400" dirty="0" smtClean="0">
                <a:solidFill>
                  <a:srgbClr val="B00000"/>
                </a:solidFill>
              </a:rPr>
              <a:t>$5.77</a:t>
            </a:r>
            <a:r>
              <a:rPr lang="en-US" sz="2400" dirty="0" smtClean="0"/>
              <a:t> for Ayrshires, </a:t>
            </a:r>
            <a:r>
              <a:rPr lang="en-US" sz="2400" dirty="0" smtClean="0">
                <a:solidFill>
                  <a:srgbClr val="B00000"/>
                </a:solidFill>
              </a:rPr>
              <a:t>$3.65</a:t>
            </a:r>
            <a:r>
              <a:rPr lang="en-US" sz="2400" dirty="0" smtClean="0"/>
              <a:t> for Brown Swiss, </a:t>
            </a:r>
            <a:r>
              <a:rPr lang="en-US" sz="2400" dirty="0" smtClean="0">
                <a:solidFill>
                  <a:srgbClr val="B00000"/>
                </a:solidFill>
              </a:rPr>
              <a:t>$0.94</a:t>
            </a:r>
            <a:r>
              <a:rPr lang="en-US" sz="2400" dirty="0" smtClean="0"/>
              <a:t> for Holsteins, and </a:t>
            </a:r>
            <a:r>
              <a:rPr lang="en-US" sz="2400" dirty="0" smtClean="0">
                <a:solidFill>
                  <a:srgbClr val="B00000"/>
                </a:solidFill>
              </a:rPr>
              <a:t>$2.96</a:t>
            </a:r>
            <a:r>
              <a:rPr lang="en-US" sz="2400" dirty="0" smtClean="0"/>
              <a:t> for Jerseys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Economic impact of genetic load as it affects fertility and </a:t>
            </a:r>
            <a:r>
              <a:rPr lang="en-US" sz="2400" dirty="0" err="1" smtClean="0"/>
              <a:t>perinatal</a:t>
            </a:r>
            <a:r>
              <a:rPr lang="en-US" sz="2400" dirty="0" smtClean="0"/>
              <a:t> mortality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Actual losses likely to be higher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may not be fast enough!</a:t>
            </a:r>
            <a:endParaRPr lang="en-US" dirty="0"/>
          </a:p>
        </p:txBody>
      </p:sp>
      <p:pic>
        <p:nvPicPr>
          <p:cNvPr id="6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53" y="864870"/>
            <a:ext cx="5111947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0800" y="26004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523C"/>
                </a:solidFill>
              </a:rPr>
              <a:t>Source:</a:t>
            </a:r>
            <a:r>
              <a:rPr lang="en-US" b="1" dirty="0" smtClean="0">
                <a:solidFill>
                  <a:srgbClr val="00523C"/>
                </a:solidFill>
              </a:rPr>
              <a:t> Cole (2015)</a:t>
            </a:r>
            <a:endParaRPr lang="en-US" b="1" dirty="0">
              <a:solidFill>
                <a:srgbClr val="0052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in livestock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393700" y="884639"/>
            <a:ext cx="5261128" cy="3840480"/>
          </a:xfrm>
          <a:prstGeom prst="rect">
            <a:avLst/>
          </a:prstGeom>
          <a:ln w="25400">
            <a:noFill/>
          </a:ln>
        </p:spPr>
      </p:pic>
      <p:pic>
        <p:nvPicPr>
          <p:cNvPr id="3" name="Picture 2" descr="creen Shot 2016-05-10 at 4.15.23 P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52141"/>
            <a:ext cx="2286000" cy="1623062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0288" r="28114" b="28444"/>
          <a:stretch/>
        </p:blipFill>
        <p:spPr>
          <a:xfrm>
            <a:off x="4267199" y="1975104"/>
            <a:ext cx="4216401" cy="277291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Determine rates of </a:t>
            </a:r>
            <a:r>
              <a:rPr lang="en-US" dirty="0" smtClean="0">
                <a:solidFill>
                  <a:srgbClr val="B00000"/>
                </a:solidFill>
              </a:rPr>
              <a:t>allele frequency change</a:t>
            </a:r>
            <a:r>
              <a:rPr lang="en-US" dirty="0" smtClean="0"/>
              <a:t> for several genome editing technologies</a:t>
            </a:r>
          </a:p>
          <a:p>
            <a:r>
              <a:rPr lang="en-US" dirty="0" smtClean="0"/>
              <a:t>Consider </a:t>
            </a:r>
            <a:r>
              <a:rPr lang="en-US" dirty="0" smtClean="0">
                <a:solidFill>
                  <a:srgbClr val="B00000"/>
                </a:solidFill>
              </a:rPr>
              <a:t>varying numbers of recessives</a:t>
            </a:r>
            <a:r>
              <a:rPr lang="en-US" dirty="0" smtClean="0"/>
              <a:t> as well as </a:t>
            </a:r>
            <a:r>
              <a:rPr lang="en-US" dirty="0" smtClean="0">
                <a:solidFill>
                  <a:srgbClr val="B00000"/>
                </a:solidFill>
              </a:rPr>
              <a:t>different proportions of bulls and cows</a:t>
            </a:r>
            <a:r>
              <a:rPr lang="en-US" dirty="0" smtClean="0"/>
              <a:t> to be edited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multiple-recessives program of </a:t>
            </a:r>
            <a:r>
              <a:rPr lang="en-US" dirty="0" smtClean="0">
                <a:solidFill>
                  <a:srgbClr val="00563F"/>
                </a:solidFill>
              </a:rPr>
              <a:t>Cole (2015)</a:t>
            </a:r>
            <a:r>
              <a:rPr lang="en-US" dirty="0" smtClean="0"/>
              <a:t> was modified to accommodate gene editing</a:t>
            </a:r>
          </a:p>
          <a:p>
            <a:pPr lvl="1"/>
            <a:r>
              <a:rPr lang="en-US" dirty="0" smtClean="0"/>
              <a:t>Code is available on GitHub</a:t>
            </a:r>
            <a:br>
              <a:rPr lang="en-US" dirty="0" smtClean="0"/>
            </a:br>
            <a:r>
              <a:rPr lang="en-US" dirty="0" smtClean="0"/>
              <a:t>under a CC0 1.0 license</a:t>
            </a:r>
          </a:p>
          <a:p>
            <a:r>
              <a:rPr lang="en-US" dirty="0" smtClean="0"/>
              <a:t>Any number or combination of</a:t>
            </a:r>
            <a:br>
              <a:rPr lang="en-US" dirty="0" smtClean="0"/>
            </a:br>
            <a:r>
              <a:rPr lang="en-US" dirty="0" smtClean="0"/>
              <a:t>recessives may be edited</a:t>
            </a:r>
          </a:p>
          <a:p>
            <a:r>
              <a:rPr lang="en-US" dirty="0" smtClean="0"/>
              <a:t>Written in Python 2.7 with</a:t>
            </a:r>
            <a:br>
              <a:rPr lang="en-US" dirty="0" smtClean="0"/>
            </a:br>
            <a:r>
              <a:rPr lang="en-US" dirty="0" err="1" smtClean="0"/>
              <a:t>Jupyter</a:t>
            </a:r>
            <a:r>
              <a:rPr lang="en-US" dirty="0" smtClean="0"/>
              <a:t> notebooks for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7605" r="18716"/>
          <a:stretch/>
        </p:blipFill>
        <p:spPr>
          <a:xfrm>
            <a:off x="4803567" y="1491446"/>
            <a:ext cx="3852163" cy="31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in U.S. Holsteins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111" y="4261486"/>
            <a:ext cx="8262259" cy="705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*Causative mutation known</a:t>
            </a:r>
          </a:p>
          <a:p>
            <a:pPr marL="53975" indent="-64008">
              <a:lnSpc>
                <a:spcPts val="1400"/>
              </a:lnSpc>
            </a:pPr>
            <a:r>
              <a:rPr lang="en-US" sz="1400" b="1" baseline="30000" dirty="0" smtClean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64008" indent="-73152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</a:rPr>
              <a:t>	E = embryonic loss/abortion, W = calf death weeks/months after birth</a:t>
            </a:r>
          </a:p>
          <a:p>
            <a:pPr>
              <a:lnSpc>
                <a:spcPts val="1000"/>
              </a:lnSpc>
            </a:pPr>
            <a:r>
              <a:rPr lang="en-US" sz="1400" b="1" i="1" dirty="0" smtClean="0">
                <a:solidFill>
                  <a:srgbClr val="00523C"/>
                </a:solidFill>
              </a:rPr>
              <a:t>						             Source:</a:t>
            </a:r>
            <a:r>
              <a:rPr lang="en-US" sz="1400" b="1" dirty="0" smtClean="0">
                <a:solidFill>
                  <a:srgbClr val="000000"/>
                </a:solidFill>
              </a:rPr>
              <a:t> Cole et al. (2016a,b)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043833"/>
              </p:ext>
            </p:extLst>
          </p:nvPr>
        </p:nvGraphicFramePr>
        <p:xfrm>
          <a:off x="375142" y="762180"/>
          <a:ext cx="8432797" cy="3431032"/>
        </p:xfrm>
        <a:graphic>
          <a:graphicData uri="http://schemas.openxmlformats.org/drawingml/2006/table">
            <a:tbl>
              <a:tblPr/>
              <a:tblGrid>
                <a:gridCol w="592157"/>
                <a:gridCol w="3267244"/>
                <a:gridCol w="1153886"/>
                <a:gridCol w="1208314"/>
                <a:gridCol w="1545771"/>
                <a:gridCol w="6654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HBR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Black/red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14.8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0.80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HDR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Dominant red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9.5*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2.76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1.92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94.9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96.6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1.66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2.95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93.2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93.4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2.22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43.4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0.07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B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HHP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Polledness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03E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(dominant)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1.7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0.71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7388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14.8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5.42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Mating PA are adjusted for inbreeding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(Pryce et al., 2012)</a:t>
                </a:r>
                <a:r>
                  <a:rPr lang="en-US" dirty="0" smtClean="0"/>
                  <a:t> and expected embryonic losses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(Cole, 2015)</a:t>
                </a:r>
                <a:r>
                  <a:rPr lang="en-US" dirty="0" smtClean="0"/>
                  <a:t>: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=0.5</m:t>
                      </m:r>
                      <m:d>
                        <m:dPr>
                          <m:ctrlPr>
                            <a:rPr lang="en-US" sz="21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𝑇𝐵𝑉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10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𝑇𝐵𝑉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100" i="1">
                          <a:latin typeface="Cambria Math" charset="0"/>
                        </a:rPr>
                        <m:t>−</m:t>
                      </m:r>
                      <m:r>
                        <a:rPr lang="en-US" sz="2100" i="1">
                          <a:latin typeface="Cambria Math" charset="0"/>
                        </a:rPr>
                        <m:t>𝜆</m:t>
                      </m:r>
                      <m:sSub>
                        <m:sSubPr>
                          <m:ctrlPr>
                            <a:rPr lang="en-US" sz="2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1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𝑟</m:t>
                          </m:r>
                          <m:r>
                            <a:rPr lang="en-US" sz="21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𝑟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1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latin typeface="Cambria Math" charset="0"/>
                                    </a:rPr>
                                    <m:t>𝑎𝑎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100" i="1">
                              <a:latin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r>
                  <a:rPr lang="en-US" sz="2100" dirty="0" smtClean="0"/>
                  <a:t/>
                </a:r>
                <a:br>
                  <a:rPr lang="en-US" sz="2100" dirty="0" smtClean="0"/>
                </a:br>
                <a:endParaRPr lang="en-US" sz="2100" dirty="0"/>
              </a:p>
              <a:p>
                <a:pPr>
                  <a:buClr>
                    <a:schemeClr val="tx1"/>
                  </a:buClr>
                </a:pPr>
                <a:endParaRPr lang="is-IS" dirty="0">
                  <a:solidFill>
                    <a:srgbClr val="B00000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r>
                  <a:rPr lang="is-IS" dirty="0" smtClean="0">
                    <a:solidFill>
                      <a:srgbClr val="B00000"/>
                    </a:solidFill>
                  </a:rPr>
                  <a:t>B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a matrix of PA,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TBV</a:t>
                </a:r>
                <a:r>
                  <a:rPr lang="is-IS" dirty="0" smtClean="0"/>
                  <a:t> are true breeding values,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λ </a:t>
                </a:r>
                <a:r>
                  <a:rPr lang="is-IS" dirty="0" smtClean="0"/>
                  <a:t>is the value of a 1% increase in inbreeding,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F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the inbreeding of the mating,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P(aa)</a:t>
                </a:r>
                <a:r>
                  <a:rPr lang="is-IS" dirty="0" smtClean="0"/>
                  <a:t> is the probability of an affected embryo, and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v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r</a:t>
                </a:r>
                <a:r>
                  <a:rPr lang="is-IS" dirty="0" smtClean="0"/>
                  <a:t> is the economic loss associated with an affected embryo.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246" t="-6667" r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8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2729</TotalTime>
  <Words>1338</Words>
  <Application>Microsoft Macintosh PowerPoint</Application>
  <PresentationFormat>On-screen Show (16:9)</PresentationFormat>
  <Paragraphs>308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Arial Unicode MS</vt:lpstr>
      <vt:lpstr>Calibri</vt:lpstr>
      <vt:lpstr>Cambria Math</vt:lpstr>
      <vt:lpstr>Symbol</vt:lpstr>
      <vt:lpstr>Times New Roman</vt:lpstr>
      <vt:lpstr>AIP-2017 Slide Master</vt:lpstr>
      <vt:lpstr>Management of Mendelian traits in breeding programs by gene editing</vt:lpstr>
      <vt:lpstr>Introduction</vt:lpstr>
      <vt:lpstr>Estimated cost of genetic load</vt:lpstr>
      <vt:lpstr>Selection may not be fast enough!</vt:lpstr>
      <vt:lpstr>Gene editing in livestock</vt:lpstr>
      <vt:lpstr>Objectives</vt:lpstr>
      <vt:lpstr>Simulation program</vt:lpstr>
      <vt:lpstr>Recessives in U.S. Holsteins</vt:lpstr>
      <vt:lpstr>Sequential mate allocation</vt:lpstr>
      <vt:lpstr>Sequential mate allocation (cont’d)</vt:lpstr>
      <vt:lpstr>Gene editing algorithm</vt:lpstr>
      <vt:lpstr>Gene editing algorithm (cont’d)</vt:lpstr>
      <vt:lpstr>Properties of gene editing strategies</vt:lpstr>
      <vt:lpstr>Recessives by scenario</vt:lpstr>
      <vt:lpstr>Recessives by scenario (continued)</vt:lpstr>
      <vt:lpstr>Allele frequency change for all recessives with CRISPR</vt:lpstr>
      <vt:lpstr>HH3 allele frequency change by editing method</vt:lpstr>
      <vt:lpstr>Actual versus observed HH3 allele frequency</vt:lpstr>
      <vt:lpstr>Inbreeding rates</vt:lpstr>
      <vt:lpstr>Embryonic deaths by generation</vt:lpstr>
      <vt:lpstr>Why edit for polled?</vt:lpstr>
      <vt:lpstr>Change in Holstein horned allele frequency</vt:lpstr>
      <vt:lpstr>Actual versus observed horned allele frequency</vt:lpstr>
      <vt:lpstr>More edits result in faster progress</vt:lpstr>
      <vt:lpstr>Change is faster with editing and few restrictions</vt:lpstr>
      <vt:lpstr>Key findings</vt:lpstr>
      <vt:lpstr>Acknowledgments and disclaimers</vt:lpstr>
      <vt:lpstr>Questions?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213</cp:revision>
  <dcterms:created xsi:type="dcterms:W3CDTF">2017-04-14T13:19:57Z</dcterms:created>
  <dcterms:modified xsi:type="dcterms:W3CDTF">2017-08-28T09:21:48Z</dcterms:modified>
</cp:coreProperties>
</file>