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6" r:id="rId9"/>
    <p:sldId id="267" r:id="rId10"/>
    <p:sldId id="268" r:id="rId11"/>
    <p:sldId id="276" r:id="rId12"/>
    <p:sldId id="277" r:id="rId13"/>
    <p:sldId id="271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47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ather\Documents\Research\USDA\results\top50a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32376100046318"/>
          <c:y val="5.3912219305920092E-2"/>
          <c:w val="0.67533379651073022"/>
          <c:h val="0.7159025955088946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Sheet1!$A$1:$A$65</c:f>
              <c:numCache>
                <c:formatCode>General</c:formatCode>
                <c:ptCount val="65"/>
                <c:pt idx="0">
                  <c:v>757</c:v>
                </c:pt>
                <c:pt idx="1">
                  <c:v>729</c:v>
                </c:pt>
                <c:pt idx="2">
                  <c:v>782</c:v>
                </c:pt>
                <c:pt idx="3">
                  <c:v>741</c:v>
                </c:pt>
                <c:pt idx="4">
                  <c:v>734</c:v>
                </c:pt>
                <c:pt idx="5">
                  <c:v>830</c:v>
                </c:pt>
                <c:pt idx="6">
                  <c:v>775</c:v>
                </c:pt>
                <c:pt idx="7">
                  <c:v>758</c:v>
                </c:pt>
                <c:pt idx="8">
                  <c:v>797</c:v>
                </c:pt>
                <c:pt idx="9">
                  <c:v>752</c:v>
                </c:pt>
                <c:pt idx="10">
                  <c:v>734</c:v>
                </c:pt>
                <c:pt idx="11">
                  <c:v>807</c:v>
                </c:pt>
                <c:pt idx="12">
                  <c:v>789</c:v>
                </c:pt>
                <c:pt idx="13">
                  <c:v>829</c:v>
                </c:pt>
                <c:pt idx="14">
                  <c:v>820</c:v>
                </c:pt>
                <c:pt idx="15">
                  <c:v>862</c:v>
                </c:pt>
                <c:pt idx="16">
                  <c:v>935</c:v>
                </c:pt>
                <c:pt idx="17">
                  <c:v>729</c:v>
                </c:pt>
                <c:pt idx="18">
                  <c:v>722</c:v>
                </c:pt>
                <c:pt idx="19">
                  <c:v>772</c:v>
                </c:pt>
                <c:pt idx="20">
                  <c:v>719</c:v>
                </c:pt>
                <c:pt idx="21">
                  <c:v>725</c:v>
                </c:pt>
                <c:pt idx="22">
                  <c:v>725</c:v>
                </c:pt>
                <c:pt idx="23">
                  <c:v>756</c:v>
                </c:pt>
                <c:pt idx="24">
                  <c:v>738</c:v>
                </c:pt>
                <c:pt idx="25">
                  <c:v>726</c:v>
                </c:pt>
                <c:pt idx="26">
                  <c:v>927</c:v>
                </c:pt>
                <c:pt idx="27">
                  <c:v>797</c:v>
                </c:pt>
                <c:pt idx="28">
                  <c:v>719</c:v>
                </c:pt>
                <c:pt idx="29">
                  <c:v>872</c:v>
                </c:pt>
                <c:pt idx="30">
                  <c:v>752</c:v>
                </c:pt>
                <c:pt idx="31">
                  <c:v>746</c:v>
                </c:pt>
                <c:pt idx="32">
                  <c:v>793</c:v>
                </c:pt>
                <c:pt idx="33">
                  <c:v>761</c:v>
                </c:pt>
                <c:pt idx="34">
                  <c:v>941</c:v>
                </c:pt>
                <c:pt idx="35">
                  <c:v>796</c:v>
                </c:pt>
                <c:pt idx="36">
                  <c:v>806</c:v>
                </c:pt>
                <c:pt idx="37">
                  <c:v>775</c:v>
                </c:pt>
                <c:pt idx="38">
                  <c:v>732</c:v>
                </c:pt>
                <c:pt idx="39">
                  <c:v>749</c:v>
                </c:pt>
                <c:pt idx="40">
                  <c:v>883</c:v>
                </c:pt>
                <c:pt idx="41">
                  <c:v>827</c:v>
                </c:pt>
                <c:pt idx="42">
                  <c:v>824</c:v>
                </c:pt>
                <c:pt idx="43">
                  <c:v>729</c:v>
                </c:pt>
                <c:pt idx="44">
                  <c:v>816</c:v>
                </c:pt>
                <c:pt idx="45">
                  <c:v>810</c:v>
                </c:pt>
                <c:pt idx="46">
                  <c:v>920</c:v>
                </c:pt>
                <c:pt idx="47">
                  <c:v>742</c:v>
                </c:pt>
                <c:pt idx="48">
                  <c:v>869</c:v>
                </c:pt>
                <c:pt idx="49">
                  <c:v>858</c:v>
                </c:pt>
                <c:pt idx="50">
                  <c:v>967</c:v>
                </c:pt>
                <c:pt idx="51">
                  <c:v>726</c:v>
                </c:pt>
                <c:pt idx="52">
                  <c:v>848</c:v>
                </c:pt>
                <c:pt idx="53">
                  <c:v>774</c:v>
                </c:pt>
                <c:pt idx="54">
                  <c:v>793</c:v>
                </c:pt>
                <c:pt idx="55">
                  <c:v>905</c:v>
                </c:pt>
                <c:pt idx="56">
                  <c:v>771</c:v>
                </c:pt>
                <c:pt idx="57">
                  <c:v>788</c:v>
                </c:pt>
                <c:pt idx="58">
                  <c:v>719</c:v>
                </c:pt>
                <c:pt idx="59">
                  <c:v>768</c:v>
                </c:pt>
                <c:pt idx="60">
                  <c:v>761</c:v>
                </c:pt>
                <c:pt idx="61">
                  <c:v>772</c:v>
                </c:pt>
                <c:pt idx="62">
                  <c:v>781</c:v>
                </c:pt>
                <c:pt idx="63">
                  <c:v>741</c:v>
                </c:pt>
                <c:pt idx="64">
                  <c:v>747</c:v>
                </c:pt>
              </c:numCache>
            </c:numRef>
          </c:xVal>
          <c:yVal>
            <c:numRef>
              <c:f>Sheet1!$C$1:$C$65</c:f>
              <c:numCache>
                <c:formatCode>General</c:formatCode>
                <c:ptCount val="65"/>
                <c:pt idx="0">
                  <c:v>22.770699999999998</c:v>
                </c:pt>
                <c:pt idx="1">
                  <c:v>29.6784</c:v>
                </c:pt>
                <c:pt idx="2">
                  <c:v>36.842100000000002</c:v>
                </c:pt>
                <c:pt idx="3">
                  <c:v>61.245699999999999</c:v>
                </c:pt>
                <c:pt idx="4">
                  <c:v>32.344299999999997</c:v>
                </c:pt>
                <c:pt idx="5">
                  <c:v>49.945799999999998</c:v>
                </c:pt>
                <c:pt idx="6">
                  <c:v>16.033799999999999</c:v>
                </c:pt>
                <c:pt idx="7">
                  <c:v>1.25786</c:v>
                </c:pt>
                <c:pt idx="8">
                  <c:v>15.517200000000001</c:v>
                </c:pt>
                <c:pt idx="9">
                  <c:v>5.4187199999999995</c:v>
                </c:pt>
                <c:pt idx="10">
                  <c:v>49.473700000000001</c:v>
                </c:pt>
                <c:pt idx="11">
                  <c:v>15.625</c:v>
                </c:pt>
                <c:pt idx="12">
                  <c:v>46.540900000000001</c:v>
                </c:pt>
                <c:pt idx="13">
                  <c:v>30.719000000000001</c:v>
                </c:pt>
                <c:pt idx="14">
                  <c:v>18.644099999999998</c:v>
                </c:pt>
                <c:pt idx="15">
                  <c:v>88.177300000000002</c:v>
                </c:pt>
                <c:pt idx="16">
                  <c:v>34.457799999999999</c:v>
                </c:pt>
                <c:pt idx="17">
                  <c:v>40</c:v>
                </c:pt>
                <c:pt idx="18">
                  <c:v>21.6129</c:v>
                </c:pt>
                <c:pt idx="19">
                  <c:v>35.820900000000002</c:v>
                </c:pt>
                <c:pt idx="20">
                  <c:v>75.757599999999996</c:v>
                </c:pt>
                <c:pt idx="21">
                  <c:v>53.488400000000006</c:v>
                </c:pt>
                <c:pt idx="22">
                  <c:v>80</c:v>
                </c:pt>
                <c:pt idx="23">
                  <c:v>95.377099999999999</c:v>
                </c:pt>
                <c:pt idx="24">
                  <c:v>9.6385500000000004</c:v>
                </c:pt>
                <c:pt idx="25">
                  <c:v>37.6</c:v>
                </c:pt>
                <c:pt idx="26">
                  <c:v>31.331199999999999</c:v>
                </c:pt>
                <c:pt idx="27">
                  <c:v>19.047599999999999</c:v>
                </c:pt>
                <c:pt idx="28">
                  <c:v>26.857099999999999</c:v>
                </c:pt>
                <c:pt idx="29">
                  <c:v>35.260399999999997</c:v>
                </c:pt>
                <c:pt idx="30">
                  <c:v>49.676299999999998</c:v>
                </c:pt>
                <c:pt idx="31">
                  <c:v>7.0351800000000004</c:v>
                </c:pt>
                <c:pt idx="32">
                  <c:v>5.8510600000000004</c:v>
                </c:pt>
                <c:pt idx="33">
                  <c:v>9.843259999999999</c:v>
                </c:pt>
                <c:pt idx="34">
                  <c:v>70.069400000000002</c:v>
                </c:pt>
                <c:pt idx="35">
                  <c:v>23.3645</c:v>
                </c:pt>
                <c:pt idx="36">
                  <c:v>25.764199999999999</c:v>
                </c:pt>
                <c:pt idx="37">
                  <c:v>44.462299999999999</c:v>
                </c:pt>
                <c:pt idx="38">
                  <c:v>31.276900000000001</c:v>
                </c:pt>
                <c:pt idx="39">
                  <c:v>48.5139</c:v>
                </c:pt>
                <c:pt idx="40">
                  <c:v>54.973199999999999</c:v>
                </c:pt>
                <c:pt idx="41">
                  <c:v>15.833299999999999</c:v>
                </c:pt>
                <c:pt idx="42">
                  <c:v>22.178999999999998</c:v>
                </c:pt>
                <c:pt idx="43">
                  <c:v>13.129099999999999</c:v>
                </c:pt>
                <c:pt idx="44">
                  <c:v>28.5366</c:v>
                </c:pt>
                <c:pt idx="45">
                  <c:v>45.506399999999999</c:v>
                </c:pt>
                <c:pt idx="46">
                  <c:v>80.596999999999994</c:v>
                </c:pt>
                <c:pt idx="47">
                  <c:v>8.9108900000000002</c:v>
                </c:pt>
                <c:pt idx="48">
                  <c:v>14.8148</c:v>
                </c:pt>
                <c:pt idx="49">
                  <c:v>86.131399999999999</c:v>
                </c:pt>
                <c:pt idx="50">
                  <c:v>84.487099999999998</c:v>
                </c:pt>
                <c:pt idx="51">
                  <c:v>50</c:v>
                </c:pt>
                <c:pt idx="52">
                  <c:v>5.9259300000000001</c:v>
                </c:pt>
                <c:pt idx="53">
                  <c:v>55.172399999999996</c:v>
                </c:pt>
                <c:pt idx="54">
                  <c:v>19.4373</c:v>
                </c:pt>
                <c:pt idx="55">
                  <c:v>66.337400000000002</c:v>
                </c:pt>
                <c:pt idx="56">
                  <c:v>37.860100000000003</c:v>
                </c:pt>
                <c:pt idx="57">
                  <c:v>6.7567600000000008</c:v>
                </c:pt>
                <c:pt idx="58">
                  <c:v>15.384600000000001</c:v>
                </c:pt>
                <c:pt idx="59">
                  <c:v>20</c:v>
                </c:pt>
                <c:pt idx="60">
                  <c:v>14.141400000000001</c:v>
                </c:pt>
                <c:pt idx="61">
                  <c:v>11.538500000000001</c:v>
                </c:pt>
                <c:pt idx="62">
                  <c:v>80.985900000000001</c:v>
                </c:pt>
                <c:pt idx="63">
                  <c:v>41.228099999999998</c:v>
                </c:pt>
                <c:pt idx="64">
                  <c:v>26.678899999999999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38B-4CB3-A4A7-883F1491D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274624"/>
        <c:axId val="151276928"/>
      </c:scatterChart>
      <c:valAx>
        <c:axId val="151274624"/>
        <c:scaling>
          <c:orientation val="minMax"/>
          <c:min val="7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Net Merit, $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276928"/>
        <c:crosses val="autoZero"/>
        <c:crossBetween val="midCat"/>
      </c:valAx>
      <c:valAx>
        <c:axId val="151276928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daughters genotyped</a:t>
                </a:r>
              </a:p>
            </c:rich>
          </c:tx>
          <c:layout>
            <c:manualLayout>
              <c:xMode val="edge"/>
              <c:yMode val="edge"/>
              <c:x val="1.5873015873015872E-2"/>
              <c:y val="5.391221930592009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127462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2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8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8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5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A2F9-0376-46B6-886A-E83C00ED1A3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3B94F-27E9-4AFE-A8E3-CD974B1F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Modeling uncertain paternity to address differential pedigree accuracy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275" y="3124200"/>
            <a:ext cx="702945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Heather Bradford, </a:t>
            </a:r>
          </a:p>
          <a:p>
            <a:r>
              <a:rPr lang="en-US" dirty="0">
                <a:solidFill>
                  <a:schemeClr val="tx1"/>
                </a:solidFill>
              </a:rPr>
              <a:t>Yutaka Masuda, John Cole, </a:t>
            </a:r>
          </a:p>
          <a:p>
            <a:r>
              <a:rPr lang="en-US" dirty="0">
                <a:solidFill>
                  <a:schemeClr val="tx1"/>
                </a:solidFill>
              </a:rPr>
              <a:t>Ignacy Misztal, Paul </a:t>
            </a:r>
            <a:r>
              <a:rPr lang="en-US" dirty="0" err="1">
                <a:solidFill>
                  <a:schemeClr val="tx1"/>
                </a:solidFill>
              </a:rPr>
              <a:t>VanRaden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10" descr="Image result for usda 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4935203"/>
            <a:ext cx="2686050" cy="114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Image result for or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029200"/>
            <a:ext cx="3962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68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Phenotypes from 2000 to 2017</a:t>
            </a:r>
          </a:p>
          <a:p>
            <a:pPr lvl="1"/>
            <a:r>
              <a:rPr lang="en-US" dirty="0"/>
              <a:t>34 million</a:t>
            </a:r>
          </a:p>
          <a:p>
            <a:pPr lvl="1"/>
            <a:r>
              <a:rPr lang="en-US" dirty="0"/>
              <a:t>Milk, fat, and protein</a:t>
            </a:r>
          </a:p>
          <a:p>
            <a:r>
              <a:rPr lang="en-US" dirty="0"/>
              <a:t>3-generation pedigree, 21 million animals</a:t>
            </a:r>
          </a:p>
          <a:p>
            <a:r>
              <a:rPr lang="en-US" dirty="0"/>
              <a:t>674k genotypes for 61k SNP</a:t>
            </a:r>
          </a:p>
          <a:p>
            <a:pPr lvl="1"/>
            <a:r>
              <a:rPr lang="en-US" dirty="0"/>
              <a:t>Bulls</a:t>
            </a:r>
          </a:p>
          <a:p>
            <a:pPr lvl="1"/>
            <a:r>
              <a:rPr lang="en-US" dirty="0" err="1"/>
              <a:t>Phenotyped</a:t>
            </a:r>
            <a:r>
              <a:rPr lang="en-US" dirty="0"/>
              <a:t> cows</a:t>
            </a:r>
          </a:p>
        </p:txBody>
      </p:sp>
      <p:sp>
        <p:nvSpPr>
          <p:cNvPr id="4" name="AutoShape 2" descr="Council on Dairy Cattle Bree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Council on Dairy Cattle Breed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Image result for cdc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14030" r="9254" b="13511"/>
          <a:stretch/>
        </p:blipFill>
        <p:spPr bwMode="auto">
          <a:xfrm>
            <a:off x="4876800" y="4387645"/>
            <a:ext cx="3480620" cy="178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69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>
                                  <a:latin typeface="Cambria Math"/>
                                </a:rPr>
                                <m:t>𝐗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′</m:t>
                              </m:r>
                              <m:r>
                                <m:rPr>
                                  <m:brk m:alnAt="7"/>
                                </m:rPr>
                                <a:rPr lang="en-US" b="1">
                                  <a:latin typeface="Cambria Math"/>
                                </a:rPr>
                                <m:t>𝐗</m:t>
                              </m:r>
                            </m:e>
                            <m:e>
                              <m:r>
                                <a:rPr lang="en-US" b="1">
                                  <a:latin typeface="Cambria Math"/>
                                </a:rPr>
                                <m:t>𝐗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′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𝐙</m:t>
                              </m:r>
                            </m:e>
                          </m:mr>
                          <m:mr>
                            <m:e>
                              <m:r>
                                <a:rPr lang="en-US" b="1">
                                  <a:latin typeface="Cambria Math"/>
                                </a:rPr>
                                <m:t>𝐙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′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𝐗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𝒁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′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𝐙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𝛔</m:t>
                                          </m:r>
                                        </m:e>
                                        <m:sub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𝐞</m:t>
                                          </m:r>
                                        </m:sub>
                                        <m:sup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𝛔</m:t>
                                          </m:r>
                                        </m:e>
                                        <m:sub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𝐚</m:t>
                                          </m:r>
                                        </m:sub>
                                        <m:sup>
                                          <m:r>
                                            <a:rPr lang="en-US" b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</m:den>
                                  </m:f>
                                  <m:r>
                                    <a:rPr lang="en-US" b="1">
                                      <a:latin typeface="Cambria Math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b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1">
                                      <a:latin typeface="Cambria Math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dirty="0">
                                  <a:latin typeface="Cambria Math"/>
                                </a:rPr>
                                <m:t>𝐗</m:t>
                              </m:r>
                              <m:r>
                                <a:rPr lang="en-US" b="1" dirty="0">
                                  <a:latin typeface="Cambria Math"/>
                                </a:rPr>
                                <m:t>′</m:t>
                              </m:r>
                              <m:r>
                                <m:rPr>
                                  <m:brk m:alnAt="7"/>
                                </m:rPr>
                                <a:rPr lang="en-US" b="1" dirty="0">
                                  <a:latin typeface="Cambria Math"/>
                                </a:rPr>
                                <m:t>𝐲</m:t>
                              </m:r>
                            </m:e>
                          </m:mr>
                          <m:mr>
                            <m:e>
                              <m:r>
                                <a:rPr lang="en-US" b="1" dirty="0">
                                  <a:latin typeface="Cambria Math"/>
                                </a:rPr>
                                <m:t>𝐙</m:t>
                              </m:r>
                              <m:r>
                                <a:rPr lang="en-US" b="1" dirty="0">
                                  <a:latin typeface="Cambria Math"/>
                                </a:rPr>
                                <m:t>′</m:t>
                              </m:r>
                              <m:r>
                                <a:rPr lang="en-US" b="1" dirty="0">
                                  <a:latin typeface="Cambria Math"/>
                                </a:rPr>
                                <m:t>𝐲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dirty="0">
                  <a:latin typeface="Cambria Math"/>
                </a:endParaRPr>
              </a:p>
              <a:p>
                <a:endParaRPr lang="en-US" sz="1800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800" b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0" smtClean="0">
                                        <a:latin typeface="Cambria Math"/>
                                      </a:rPr>
                                      <m:t>𝐆</m:t>
                                    </m:r>
                                  </m:e>
                                  <m:sup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US" sz="2800" b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𝟐𝟐</m:t>
                                    </m:r>
                                  </m:sub>
                                  <m:sup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690784" y="41148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398342" y="4177481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4724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Modified for uncertain pedigree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3429000"/>
            <a:ext cx="685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60358" y="3581400"/>
            <a:ext cx="685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5605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Uncertain Pedigree Statistics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037908"/>
              </p:ext>
            </p:extLst>
          </p:nvPr>
        </p:nvGraphicFramePr>
        <p:xfrm>
          <a:off x="512858" y="1600200"/>
          <a:ext cx="8118285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Pedigree relationship(s)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 (%)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Genotyped (%)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Sire 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Dam 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46.6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Sire and dam 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96.7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Neither uncertain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51.7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84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 Correlations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58745"/>
              </p:ext>
            </p:extLst>
          </p:nvPr>
        </p:nvGraphicFramePr>
        <p:xfrm>
          <a:off x="1297337" y="1600200"/>
          <a:ext cx="6549327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1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AI 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Top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Genomic 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2,215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23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 Differences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131566"/>
              </p:ext>
            </p:extLst>
          </p:nvPr>
        </p:nvGraphicFramePr>
        <p:xfrm>
          <a:off x="1245717" y="1600200"/>
          <a:ext cx="6652567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4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Trait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SD</a:t>
                      </a:r>
                      <a:r>
                        <a:rPr lang="en-US" sz="2800" baseline="0" dirty="0"/>
                        <a:t> increase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 animals, n=20,917,044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AI bulls, n=581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1066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Traditional – uncertain pedigree </a:t>
            </a:r>
          </a:p>
        </p:txBody>
      </p:sp>
    </p:spTree>
    <p:extLst>
      <p:ext uri="{BB962C8B-B14F-4D97-AF65-F5344CB8AC3E}">
        <p14:creationId xmlns:p14="http://schemas.microsoft.com/office/powerpoint/2010/main" val="3934019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495801" cy="4525963"/>
          </a:xfrm>
        </p:spPr>
        <p:txBody>
          <a:bodyPr/>
          <a:lstStyle/>
          <a:p>
            <a:r>
              <a:rPr lang="en-US" dirty="0"/>
              <a:t>2 million Holstein genotypes</a:t>
            </a:r>
          </a:p>
          <a:p>
            <a:pPr lvl="1"/>
            <a:r>
              <a:rPr lang="en-US" dirty="0"/>
              <a:t>205,200 virtual dams</a:t>
            </a:r>
          </a:p>
          <a:p>
            <a:pPr lvl="1"/>
            <a:r>
              <a:rPr lang="en-US" dirty="0"/>
              <a:t>194,429 virtual </a:t>
            </a:r>
            <a:r>
              <a:rPr lang="en-US" dirty="0" err="1"/>
              <a:t>granddams</a:t>
            </a:r>
            <a:endParaRPr lang="en-US" dirty="0"/>
          </a:p>
          <a:p>
            <a:r>
              <a:rPr lang="en-US" dirty="0"/>
              <a:t>78% of cases with no maternal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849066" y="1828800"/>
            <a:ext cx="4675934" cy="3331842"/>
            <a:chOff x="5001466" y="1828800"/>
            <a:chExt cx="4675934" cy="3331842"/>
          </a:xfrm>
        </p:grpSpPr>
        <p:sp>
          <p:nvSpPr>
            <p:cNvPr id="5" name="TextBox 4"/>
            <p:cNvSpPr txBox="1"/>
            <p:nvPr/>
          </p:nvSpPr>
          <p:spPr>
            <a:xfrm>
              <a:off x="5001466" y="3075960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18934" y="2001319"/>
              <a:ext cx="3560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6266" y="2295382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18934" y="2620489"/>
              <a:ext cx="35606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1828800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2124884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2494504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0" y="2786049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9336" y="3524631"/>
              <a:ext cx="3560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Discovered GS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0501" y="3987567"/>
              <a:ext cx="267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Dam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99336" y="4698977"/>
              <a:ext cx="1925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Virtual GD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4201" y="3200400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34201" y="3800935"/>
              <a:ext cx="178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GGD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1" y="4343401"/>
              <a:ext cx="27431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Discovered GGS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322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Pedigree errors reduce PTA dispersion</a:t>
            </a:r>
          </a:p>
          <a:p>
            <a:r>
              <a:rPr lang="en-US" dirty="0"/>
              <a:t>Differences in pedigree accuracy have minimal impact on bull rankings</a:t>
            </a:r>
          </a:p>
          <a:p>
            <a:r>
              <a:rPr lang="en-US" dirty="0"/>
              <a:t>Research needed to add discovered paternal lineage for maternal pedigree</a:t>
            </a:r>
          </a:p>
        </p:txBody>
      </p:sp>
    </p:spTree>
    <p:extLst>
      <p:ext uri="{BB962C8B-B14F-4D97-AF65-F5344CB8AC3E}">
        <p14:creationId xmlns:p14="http://schemas.microsoft.com/office/powerpoint/2010/main" val="122487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Daughter Genotyping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71205353"/>
              </p:ext>
            </p:extLst>
          </p:nvPr>
        </p:nvGraphicFramePr>
        <p:xfrm>
          <a:off x="1333500" y="1600200"/>
          <a:ext cx="6477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707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Parent confirmed</a:t>
            </a:r>
          </a:p>
          <a:p>
            <a:pPr lvl="1"/>
            <a:r>
              <a:rPr lang="en-US" dirty="0"/>
              <a:t>82% sire</a:t>
            </a:r>
          </a:p>
          <a:p>
            <a:pPr lvl="1"/>
            <a:r>
              <a:rPr lang="en-US" dirty="0"/>
              <a:t>33% dam</a:t>
            </a:r>
          </a:p>
          <a:p>
            <a:r>
              <a:rPr lang="en-US" dirty="0"/>
              <a:t>Parent conflict</a:t>
            </a:r>
          </a:p>
          <a:p>
            <a:pPr lvl="1"/>
            <a:r>
              <a:rPr lang="en-US" dirty="0"/>
              <a:t>8% sire</a:t>
            </a:r>
          </a:p>
          <a:p>
            <a:pPr lvl="1"/>
            <a:r>
              <a:rPr lang="en-US" dirty="0"/>
              <a:t>1% dam</a:t>
            </a:r>
          </a:p>
          <a:p>
            <a:r>
              <a:rPr lang="en-US" dirty="0"/>
              <a:t>Parent not genotyped</a:t>
            </a:r>
          </a:p>
          <a:p>
            <a:pPr lvl="1"/>
            <a:r>
              <a:rPr lang="en-US" dirty="0"/>
              <a:t>2% sire</a:t>
            </a:r>
          </a:p>
          <a:p>
            <a:pPr lvl="1"/>
            <a:r>
              <a:rPr lang="en-US" dirty="0"/>
              <a:t>48% dam</a:t>
            </a:r>
          </a:p>
          <a:p>
            <a:r>
              <a:rPr lang="en-US" dirty="0"/>
              <a:t>No pedigree</a:t>
            </a:r>
          </a:p>
          <a:p>
            <a:pPr lvl="1"/>
            <a:r>
              <a:rPr lang="en-US" dirty="0"/>
              <a:t>8% sire</a:t>
            </a:r>
          </a:p>
          <a:p>
            <a:pPr lvl="1"/>
            <a:r>
              <a:rPr lang="en-US" dirty="0"/>
              <a:t>18% dam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2.2 million genotypes</a:t>
            </a:r>
          </a:p>
          <a:p>
            <a:pPr lvl="1"/>
            <a:r>
              <a:rPr lang="en-US" dirty="0"/>
              <a:t>97% sire validated</a:t>
            </a:r>
          </a:p>
          <a:p>
            <a:pPr lvl="1"/>
            <a:r>
              <a:rPr lang="en-US" dirty="0"/>
              <a:t>39% dam validated</a:t>
            </a:r>
          </a:p>
          <a:p>
            <a:endParaRPr lang="en-US" dirty="0"/>
          </a:p>
          <a:p>
            <a:r>
              <a:rPr lang="en-US" dirty="0"/>
              <a:t>Pedigree discovery accuracy</a:t>
            </a:r>
          </a:p>
          <a:p>
            <a:pPr lvl="1"/>
            <a:r>
              <a:rPr lang="en-US" dirty="0"/>
              <a:t>100% sire</a:t>
            </a:r>
          </a:p>
          <a:p>
            <a:pPr lvl="1"/>
            <a:r>
              <a:rPr lang="en-US" dirty="0"/>
              <a:t>97% MGS</a:t>
            </a:r>
          </a:p>
          <a:p>
            <a:pPr lvl="1"/>
            <a:r>
              <a:rPr lang="en-US" dirty="0"/>
              <a:t>92% MGGS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VanRaden</a:t>
            </a:r>
            <a:r>
              <a:rPr lang="en-US" dirty="0"/>
              <a:t> et al., 2013; </a:t>
            </a:r>
            <a:r>
              <a:rPr lang="en-US" dirty="0" err="1"/>
              <a:t>Wiggans</a:t>
            </a:r>
            <a:r>
              <a:rPr lang="en-US" dirty="0"/>
              <a:t> et al., 2018</a:t>
            </a:r>
          </a:p>
        </p:txBody>
      </p:sp>
    </p:spTree>
    <p:extLst>
      <p:ext uri="{BB962C8B-B14F-4D97-AF65-F5344CB8AC3E}">
        <p14:creationId xmlns:p14="http://schemas.microsoft.com/office/powerpoint/2010/main" val="1886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916" y="3329212"/>
            <a:ext cx="1692252" cy="120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Idea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Certain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Multiple Sires</a:t>
            </a:r>
          </a:p>
        </p:txBody>
      </p:sp>
      <p:pic>
        <p:nvPicPr>
          <p:cNvPr id="3074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48" y="2993506"/>
            <a:ext cx="1266730" cy="9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2550"/>
            <a:ext cx="1219200" cy="8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29200"/>
            <a:ext cx="1724758" cy="12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724758" cy="12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1447800" y="3893571"/>
            <a:ext cx="381000" cy="6784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15000" y="4045971"/>
            <a:ext cx="381000" cy="6784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12" name="AutoShape 6" descr="Image result for dairy bull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 descr="Image result for dairy bull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0" descr="Image result for dairy bull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5" name="Picture 13" descr="Image result for dairy bull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1353267" cy="11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 descr="Image result for dairy bull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5597"/>
            <a:ext cx="1353267" cy="11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H="1">
            <a:off x="2895600" y="3893571"/>
            <a:ext cx="381000" cy="6784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283107" y="4198371"/>
            <a:ext cx="381000" cy="6784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705600" y="3678843"/>
            <a:ext cx="190500" cy="9693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20113" y="422356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24" name="AutoShape 15" descr="Image result for dairy bull clip 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343633" y="414877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58000" y="3810451"/>
            <a:ext cx="794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43800" y="4493567"/>
            <a:ext cx="78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0.25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60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Henderson, 1988</a:t>
            </a:r>
          </a:p>
        </p:txBody>
      </p:sp>
    </p:spTree>
    <p:extLst>
      <p:ext uri="{BB962C8B-B14F-4D97-AF65-F5344CB8AC3E}">
        <p14:creationId xmlns:p14="http://schemas.microsoft.com/office/powerpoint/2010/main" val="2914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Uncertain Pedigree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=0.5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# </m:t>
                        </m:r>
                        <m:r>
                          <a:rPr lang="en-US" b="0" i="1" smtClean="0">
                            <a:latin typeface="Cambria Math"/>
                          </a:rPr>
                          <m:t>𝑠𝑖𝑟𝑒𝑠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0.5</m:t>
                    </m:r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# </m:t>
                        </m:r>
                        <m:r>
                          <a:rPr lang="en-US" b="0" i="1" smtClean="0">
                            <a:latin typeface="Cambria Math"/>
                          </a:rPr>
                          <m:t>𝑑𝑎𝑚𝑠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Need probabilities for sire(s) and dam(s)</a:t>
                </a:r>
              </a:p>
              <a:p>
                <a:pPr marL="742950" lvl="2" indent="-342900"/>
                <a:r>
                  <a:rPr lang="en-US" dirty="0" err="1"/>
                  <a:t>p</a:t>
                </a:r>
                <a:r>
                  <a:rPr lang="en-US" baseline="-25000" dirty="0" err="1"/>
                  <a:t>ij</a:t>
                </a:r>
                <a:r>
                  <a:rPr lang="en-US" dirty="0"/>
                  <a:t> is probability that j is the sire of </a:t>
                </a:r>
                <a:r>
                  <a:rPr lang="en-US" dirty="0" err="1"/>
                  <a:t>i</a:t>
                </a:r>
                <a:endParaRPr lang="en-US" dirty="0"/>
              </a:p>
              <a:p>
                <a:pPr marL="742950" lvl="2" indent="-342900"/>
                <a:endParaRPr lang="en-US" sz="1600" dirty="0"/>
              </a:p>
              <a:p>
                <a:pPr marL="0" indent="-400050"/>
                <a:r>
                  <a:rPr lang="en-US" dirty="0"/>
                  <a:t>Mendelian sampling variance</a:t>
                </a:r>
              </a:p>
              <a:p>
                <a:pPr marL="0" indent="0">
                  <a:buNone/>
                </a:pP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0.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5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# </m:t>
                        </m:r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25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#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𝑗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e>
                    </m:nary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0.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5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# </m:t>
                        </m:r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25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#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𝑖𝑘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 )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sz="2400" b="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-400050"/>
                <a:r>
                  <a:rPr lang="en-US" dirty="0"/>
                  <a:t>Modified rules for </a:t>
                </a:r>
                <a:r>
                  <a:rPr lang="en-US" b="1" dirty="0"/>
                  <a:t>A</a:t>
                </a:r>
                <a:r>
                  <a:rPr lang="en-US" b="1" baseline="30000" dirty="0"/>
                  <a:t>-1</a:t>
                </a:r>
                <a:r>
                  <a:rPr lang="en-US" dirty="0"/>
                  <a:t> (</a:t>
                </a:r>
                <a:r>
                  <a:rPr lang="en-US" dirty="0" err="1"/>
                  <a:t>Famula</a:t>
                </a:r>
                <a:r>
                  <a:rPr lang="en-US" dirty="0"/>
                  <a:t>, 1992; Perez-</a:t>
                </a:r>
                <a:r>
                  <a:rPr lang="en-US" dirty="0" err="1"/>
                  <a:t>Enciso</a:t>
                </a:r>
                <a:r>
                  <a:rPr lang="en-US" dirty="0"/>
                  <a:t> and Fernando, 1992)</a:t>
                </a:r>
              </a:p>
              <a:p>
                <a:pPr marL="0" indent="-400050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05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Accurate pedigree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Animal and parent both genotyped</a:t>
            </a:r>
          </a:p>
          <a:p>
            <a:r>
              <a:rPr lang="en-US" dirty="0"/>
              <a:t>AI sires and parents</a:t>
            </a:r>
          </a:p>
          <a:p>
            <a:r>
              <a:rPr lang="en-US" dirty="0"/>
              <a:t>All probabilities = 1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Uncertain pedigree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Animal or sire not genotyped</a:t>
            </a:r>
          </a:p>
          <a:p>
            <a:pPr lvl="1"/>
            <a:r>
              <a:rPr lang="en-US" dirty="0"/>
              <a:t>Probability of sire = 0.90</a:t>
            </a:r>
          </a:p>
          <a:p>
            <a:pPr lvl="1"/>
            <a:r>
              <a:rPr lang="en-US" dirty="0"/>
              <a:t>Probability of sire UPG = 0.10</a:t>
            </a:r>
          </a:p>
          <a:p>
            <a:r>
              <a:rPr lang="en-US" dirty="0"/>
              <a:t>Animal or dam not genotyped</a:t>
            </a:r>
          </a:p>
          <a:p>
            <a:pPr lvl="1"/>
            <a:r>
              <a:rPr lang="en-US" dirty="0"/>
              <a:t>Probability of dam = 0.95</a:t>
            </a:r>
          </a:p>
          <a:p>
            <a:pPr lvl="1"/>
            <a:r>
              <a:rPr lang="en-US" dirty="0"/>
              <a:t>Probability of dam UPG = 0.05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5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 Pedigree</a:t>
            </a:r>
          </a:p>
        </p:txBody>
      </p:sp>
      <p:pic>
        <p:nvPicPr>
          <p:cNvPr id="9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580" y="2384309"/>
            <a:ext cx="1266730" cy="9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632" y="4267603"/>
            <a:ext cx="1724758" cy="12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3819832" y="3436774"/>
            <a:ext cx="381000" cy="6784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3" descr="Image result for dairy bull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432" y="1676400"/>
            <a:ext cx="1353267" cy="11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5387939" y="3775988"/>
            <a:ext cx="555661" cy="4916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10432" y="3069646"/>
            <a:ext cx="190500" cy="9693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75855" y="3505200"/>
            <a:ext cx="88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0.475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2832" y="3201254"/>
            <a:ext cx="794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0.45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60922" y="4036770"/>
            <a:ext cx="78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199" y="4021795"/>
            <a:ext cx="609601" cy="415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07011" y="4191000"/>
            <a:ext cx="964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0.025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8420" y="3500735"/>
            <a:ext cx="177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Dam group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5752" y="3424535"/>
            <a:ext cx="177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Sire group</a:t>
            </a:r>
          </a:p>
        </p:txBody>
      </p:sp>
    </p:spTree>
    <p:extLst>
      <p:ext uri="{BB962C8B-B14F-4D97-AF65-F5344CB8AC3E}">
        <p14:creationId xmlns:p14="http://schemas.microsoft.com/office/powerpoint/2010/main" val="5492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baseline="30000" dirty="0"/>
              <a:t>-1 </a:t>
            </a:r>
            <a:r>
              <a:rPr lang="en-US" dirty="0"/>
              <a:t>with Uncertain Pedigree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51284"/>
              </p:ext>
            </p:extLst>
          </p:nvPr>
        </p:nvGraphicFramePr>
        <p:xfrm>
          <a:off x="457200" y="2057400"/>
          <a:ext cx="7840346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-0.5 p</a:t>
                      </a:r>
                      <a:r>
                        <a:rPr lang="en-US" sz="2800" b="0" baseline="-25000" dirty="0"/>
                        <a:t>i1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-0.5 p</a:t>
                      </a:r>
                      <a:r>
                        <a:rPr lang="en-US" sz="2800" b="0" baseline="-25000" dirty="0"/>
                        <a:t>i2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-0.5 p</a:t>
                      </a:r>
                      <a:r>
                        <a:rPr lang="en-US" sz="2800" b="0" baseline="-25000" dirty="0"/>
                        <a:t>i3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-0.5 p</a:t>
                      </a:r>
                      <a:r>
                        <a:rPr lang="en-US" sz="2800" b="0" baseline="-25000" dirty="0"/>
                        <a:t>i4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 p</a:t>
                      </a:r>
                      <a:r>
                        <a:rPr lang="en-US" sz="2800" baseline="-25000" dirty="0"/>
                        <a:t>i1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baseline="-25000" dirty="0" err="1"/>
                        <a:t>i1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 p</a:t>
                      </a:r>
                      <a:r>
                        <a:rPr lang="en-US" sz="2800" baseline="-25000" dirty="0"/>
                        <a:t>i1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i1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i1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 p</a:t>
                      </a:r>
                      <a:r>
                        <a:rPr lang="en-US" sz="2800" baseline="-25000" dirty="0"/>
                        <a:t>i2 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baseline="-25000" dirty="0" err="1"/>
                        <a:t>i2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i2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i2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i3 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baseline="-25000" dirty="0" err="1"/>
                        <a:t>i3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i3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0.25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p</a:t>
                      </a:r>
                      <a:r>
                        <a:rPr lang="en-US" sz="2800" baseline="-25000" dirty="0"/>
                        <a:t>i4 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baseline="-25000" dirty="0" err="1"/>
                        <a:t>i4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Animal      Sire 1  	  Sire UPG 2  	   Dam 3          Dam UPG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" y="5257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All multiplied by the inverse of Mendelian sampling</a:t>
            </a:r>
          </a:p>
        </p:txBody>
      </p:sp>
    </p:spTree>
    <p:extLst>
      <p:ext uri="{BB962C8B-B14F-4D97-AF65-F5344CB8AC3E}">
        <p14:creationId xmlns:p14="http://schemas.microsoft.com/office/powerpoint/2010/main" val="71363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baseline="30000" dirty="0"/>
              <a:t>-1 </a:t>
            </a:r>
            <a:r>
              <a:rPr lang="en-US" dirty="0"/>
              <a:t>with Uncertain Pedigree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457688"/>
              </p:ext>
            </p:extLst>
          </p:nvPr>
        </p:nvGraphicFramePr>
        <p:xfrm>
          <a:off x="457200" y="2057400"/>
          <a:ext cx="7840346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-0.45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-0.025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0.21375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0.01125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0.02375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0.00125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0.225625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0.011875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0.000625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Animal      Sire 1  	  Sire UPG 2  	   Dam 3          Dam UPG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" y="5257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All multiplied by the inverse of Mendelian sampling</a:t>
            </a:r>
          </a:p>
        </p:txBody>
      </p:sp>
    </p:spTree>
    <p:extLst>
      <p:ext uri="{BB962C8B-B14F-4D97-AF65-F5344CB8AC3E}">
        <p14:creationId xmlns:p14="http://schemas.microsoft.com/office/powerpoint/2010/main" val="260603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554</Words>
  <Application>Microsoft Office PowerPoint</Application>
  <PresentationFormat>On-screen Show (4:3)</PresentationFormat>
  <Paragraphs>214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Modeling uncertain paternity to address differential pedigree accuracy</vt:lpstr>
      <vt:lpstr>Selective Daughter Genotyping</vt:lpstr>
      <vt:lpstr>Pedigree Accuracy</vt:lpstr>
      <vt:lpstr>Original Idea</vt:lpstr>
      <vt:lpstr>Modeling Uncertain Pedigree</vt:lpstr>
      <vt:lpstr>Assumptions</vt:lpstr>
      <vt:lpstr>Uncertain Pedigree</vt:lpstr>
      <vt:lpstr>A-1 with Uncertain Pedigree</vt:lpstr>
      <vt:lpstr>A-1 with Uncertain Pedigree</vt:lpstr>
      <vt:lpstr>Data</vt:lpstr>
      <vt:lpstr>Model</vt:lpstr>
      <vt:lpstr>Uncertain Pedigree Statistics</vt:lpstr>
      <vt:lpstr>Rank Correlations</vt:lpstr>
      <vt:lpstr>PTA Differences</vt:lpstr>
      <vt:lpstr>Pedigree Discovery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uncertain paternity to address differential pedigree accuracy</dc:title>
  <dc:creator>Heather</dc:creator>
  <cp:lastModifiedBy>Paul Vanraden</cp:lastModifiedBy>
  <cp:revision>30</cp:revision>
  <dcterms:created xsi:type="dcterms:W3CDTF">2018-06-06T17:50:37Z</dcterms:created>
  <dcterms:modified xsi:type="dcterms:W3CDTF">2018-06-28T17:14:28Z</dcterms:modified>
</cp:coreProperties>
</file>