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</p:sldMasterIdLst>
  <p:notesMasterIdLst>
    <p:notesMasterId r:id="rId13"/>
  </p:notesMasterIdLst>
  <p:sldIdLst>
    <p:sldId id="260" r:id="rId3"/>
    <p:sldId id="922" r:id="rId4"/>
    <p:sldId id="921" r:id="rId5"/>
    <p:sldId id="923" r:id="rId6"/>
    <p:sldId id="901" r:id="rId7"/>
    <p:sldId id="924" r:id="rId8"/>
    <p:sldId id="899" r:id="rId9"/>
    <p:sldId id="920" r:id="rId10"/>
    <p:sldId id="929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an P" initials="JP" lastIdx="1" clrIdx="0">
    <p:extLst>
      <p:ext uri="{19B8F6BF-5375-455C-9EA6-DF929625EA0E}">
        <p15:presenceInfo xmlns:p15="http://schemas.microsoft.com/office/powerpoint/2012/main" userId="c38c16aa186164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3"/>
    <p:restoredTop sz="91945"/>
  </p:normalViewPr>
  <p:slideViewPr>
    <p:cSldViewPr snapToGrid="0" snapToObjects="1">
      <p:cViewPr varScale="1">
        <p:scale>
          <a:sx n="80" d="100"/>
          <a:sy n="80" d="100"/>
        </p:scale>
        <p:origin x="4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6A384-030E-2040-8546-5E4C340C7F6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FEBC2-9829-FD48-A410-33F1A5A0E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69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0EB8D-23C2-439D-8D6B-DBCC814DEB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0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EBC2-9829-FD48-A410-33F1A5A0E3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36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B0AD4-062B-4914-9140-578642C40B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690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B0AD4-062B-4914-9140-578642C40B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8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B0AD4-062B-4914-9140-578642C40B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045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EBC2-9829-FD48-A410-33F1A5A0E3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9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EBC2-9829-FD48-A410-33F1A5A0E3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04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EBC2-9829-FD48-A410-33F1A5A0E3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87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B0AD4-062B-4914-9140-578642C40B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4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EBC2-9829-FD48-A410-33F1A5A0E3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188720"/>
            <a:ext cx="11216640" cy="5120640"/>
          </a:xfrm>
        </p:spPr>
        <p:txBody>
          <a:bodyPr/>
          <a:lstStyle>
            <a:lvl1pPr marL="274320" indent="-274320">
              <a:defRPr sz="2700"/>
            </a:lvl1pPr>
            <a:lvl2pPr marL="685800">
              <a:defRPr sz="2700"/>
            </a:lvl2pPr>
            <a:lvl3pPr marL="960120" indent="-274320"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454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8_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682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41153-05AD-4002-A92A-760F086A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1158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709209D-CE53-438F-A409-5397923C404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219200" y="1600200"/>
            <a:ext cx="97536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01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341120"/>
            <a:ext cx="11338560" cy="2585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3590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850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89000"/>
            <a:ext cx="10363200" cy="639763"/>
          </a:xfrm>
        </p:spPr>
        <p:txBody>
          <a:bodyPr/>
          <a:lstStyle>
            <a:lvl1pPr algn="l">
              <a:lnSpc>
                <a:spcPts val="6133"/>
              </a:lnSpc>
              <a:defRPr sz="5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566160"/>
            <a:ext cx="10363200" cy="2743200"/>
          </a:xfrm>
        </p:spPr>
        <p:txBody>
          <a:bodyPr/>
          <a:lstStyle>
            <a:lvl1pPr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990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5069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8_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07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3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188720"/>
            <a:ext cx="11216640" cy="5120640"/>
          </a:xfrm>
        </p:spPr>
        <p:txBody>
          <a:bodyPr/>
          <a:lstStyle>
            <a:lvl1pPr marL="274320" indent="-274320">
              <a:defRPr sz="2700"/>
            </a:lvl1pPr>
            <a:lvl2pPr marL="685800">
              <a:defRPr sz="2700"/>
            </a:lvl2pPr>
            <a:lvl3pPr marL="960120" indent="-274320"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033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89000"/>
            <a:ext cx="10363200" cy="639763"/>
          </a:xfrm>
        </p:spPr>
        <p:txBody>
          <a:bodyPr/>
          <a:lstStyle>
            <a:lvl1pPr algn="l">
              <a:lnSpc>
                <a:spcPts val="6133"/>
              </a:lnSpc>
              <a:defRPr sz="5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566160"/>
            <a:ext cx="10363200" cy="2743200"/>
          </a:xfrm>
        </p:spPr>
        <p:txBody>
          <a:bodyPr/>
          <a:lstStyle>
            <a:lvl1pPr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619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84708-2FA4-724D-A356-7A05EFFD1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691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681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SDA symbol 2color Hi Res.jpg"/>
          <p:cNvPicPr>
            <a:picLocks noChangeAspect="1"/>
          </p:cNvPicPr>
          <p:nvPr/>
        </p:nvPicPr>
        <p:blipFill>
          <a:blip r:embed="rId7" cstate="print"/>
          <a:srcRect r="1468"/>
          <a:stretch>
            <a:fillRect/>
          </a:stretch>
        </p:blipFill>
        <p:spPr>
          <a:xfrm>
            <a:off x="11509248" y="6409773"/>
            <a:ext cx="682752" cy="4736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39560"/>
            <a:ext cx="11545824" cy="243840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85344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188720"/>
            <a:ext cx="11216640" cy="5120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476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/>
  <p:txStyles>
    <p:titleStyle>
      <a:lvl1pPr algn="l" defTabSz="121917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Symbol" pitchFamily="18" charset="2"/>
        <a:buChar char="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Arial" pitchFamily="34" charset="0"/>
        <a:buChar char="–"/>
        <a:tabLst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Calibri" pitchFamily="34" charset="0"/>
        <a:buChar char="•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SDA symbol 2color Hi Res.jpg"/>
          <p:cNvPicPr>
            <a:picLocks noChangeAspect="1"/>
          </p:cNvPicPr>
          <p:nvPr/>
        </p:nvPicPr>
        <p:blipFill>
          <a:blip r:embed="rId10" cstate="print"/>
          <a:srcRect r="1468"/>
          <a:stretch>
            <a:fillRect/>
          </a:stretch>
        </p:blipFill>
        <p:spPr>
          <a:xfrm>
            <a:off x="11509248" y="6409773"/>
            <a:ext cx="682752" cy="4736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39560"/>
            <a:ext cx="11545824" cy="243840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85344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188720"/>
            <a:ext cx="11216640" cy="5120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1471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3" r:id="rId3"/>
    <p:sldLayoutId id="2147483669" r:id="rId4"/>
    <p:sldLayoutId id="2147483670" r:id="rId5"/>
    <p:sldLayoutId id="2147483671" r:id="rId6"/>
    <p:sldLayoutId id="2147483672" r:id="rId7"/>
    <p:sldLayoutId id="2147483674" r:id="rId8"/>
  </p:sldLayoutIdLst>
  <p:hf hdr="0"/>
  <p:txStyles>
    <p:titleStyle>
      <a:lvl1pPr algn="l" defTabSz="121917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Symbol" pitchFamily="18" charset="2"/>
        <a:buChar char="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Arial" pitchFamily="34" charset="0"/>
        <a:buChar char="–"/>
        <a:tabLst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Calibri" pitchFamily="34" charset="0"/>
        <a:buChar char="•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aipl.arsusda.gov/" TargetMode="External"/><Relationship Id="rId5" Type="http://schemas.openxmlformats.org/officeDocument/2006/relationships/hyperlink" Target="mailto:paul.vanraden@ars.usda.gov" TargetMode="Externa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tif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tiff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tiff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6196" y="3530814"/>
            <a:ext cx="10363200" cy="2743200"/>
          </a:xfrm>
        </p:spPr>
        <p:txBody>
          <a:bodyPr/>
          <a:lstStyle/>
          <a:p>
            <a:r>
              <a:rPr lang="en-US" dirty="0"/>
              <a:t>Juan P. Nani, John B. Cole and Paul M. </a:t>
            </a:r>
            <a:r>
              <a:rPr lang="en-US" dirty="0" err="1"/>
              <a:t>VanRaden</a:t>
            </a:r>
            <a:r>
              <a:rPr lang="en-US" dirty="0"/>
              <a:t> </a:t>
            </a:r>
          </a:p>
          <a:p>
            <a:pPr marL="0" indent="0">
              <a:lnSpc>
                <a:spcPts val="3200"/>
              </a:lnSpc>
              <a:spcAft>
                <a:spcPts val="600"/>
              </a:spcAft>
            </a:pPr>
            <a:endParaRPr lang="en-US" sz="2800" dirty="0"/>
          </a:p>
          <a:p>
            <a:pPr marL="0" indent="0">
              <a:lnSpc>
                <a:spcPts val="3200"/>
              </a:lnSpc>
              <a:spcAft>
                <a:spcPts val="600"/>
              </a:spcAft>
            </a:pPr>
            <a:r>
              <a:rPr lang="en-US" sz="2800" dirty="0"/>
              <a:t>USDA, Agricultural Research Service, Animal Genomics and Improvement Laboratory, Beltsville, MD</a:t>
            </a:r>
          </a:p>
          <a:p>
            <a:pPr marL="0" indent="0">
              <a:lnSpc>
                <a:spcPts val="3200"/>
              </a:lnSpc>
              <a:spcAft>
                <a:spcPts val="600"/>
              </a:spcAft>
            </a:pPr>
            <a:r>
              <a:rPr lang="en-US" sz="2800" dirty="0" err="1">
                <a:solidFill>
                  <a:srgbClr val="244270"/>
                </a:solidFill>
              </a:rPr>
              <a:t>juanonani@gmail.com</a:t>
            </a:r>
            <a:endParaRPr lang="en-US" sz="2800" dirty="0">
              <a:solidFill>
                <a:srgbClr val="244270"/>
              </a:solidFill>
            </a:endParaRPr>
          </a:p>
          <a:p>
            <a:pPr marL="0" indent="0">
              <a:lnSpc>
                <a:spcPts val="3200"/>
              </a:lnSpc>
              <a:spcAft>
                <a:spcPts val="600"/>
              </a:spcAft>
            </a:pPr>
            <a:r>
              <a:rPr lang="en-US" sz="2800" dirty="0">
                <a:solidFill>
                  <a:srgbClr val="244270"/>
                </a:solidFill>
              </a:rPr>
              <a:t>https://aipl.arsusda.gov/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958805-EB46-4385-A71C-FFCE99322008}"/>
              </a:ext>
            </a:extLst>
          </p:cNvPr>
          <p:cNvSpPr txBox="1"/>
          <p:nvPr/>
        </p:nvSpPr>
        <p:spPr>
          <a:xfrm>
            <a:off x="426197" y="457725"/>
            <a:ext cx="6726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Methods to implement ancestor discovery in the US dairy cattle database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hlinkClick r:id="rId5"/>
            <a:extLst>
              <a:ext uri="{FF2B5EF4-FFF2-40B4-BE49-F238E27FC236}">
                <a16:creationId xmlns:a16="http://schemas.microsoft.com/office/drawing/2014/main" id="{F70219F0-AEF0-467E-BB0B-EAF87C1C0DD5}"/>
              </a:ext>
            </a:extLst>
          </p:cNvPr>
          <p:cNvSpPr/>
          <p:nvPr/>
        </p:nvSpPr>
        <p:spPr>
          <a:xfrm>
            <a:off x="2025747" y="5270741"/>
            <a:ext cx="4978901" cy="412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hlinkClick r:id="rId6"/>
            <a:extLst>
              <a:ext uri="{FF2B5EF4-FFF2-40B4-BE49-F238E27FC236}">
                <a16:creationId xmlns:a16="http://schemas.microsoft.com/office/drawing/2014/main" id="{ADCD259F-F67E-4F74-828F-41C2A497602C}"/>
              </a:ext>
            </a:extLst>
          </p:cNvPr>
          <p:cNvSpPr/>
          <p:nvPr/>
        </p:nvSpPr>
        <p:spPr>
          <a:xfrm>
            <a:off x="3756074" y="5922321"/>
            <a:ext cx="4346917" cy="351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5" descr="G:\local\web\docs\graphics\1912.jpg">
            <a:extLst>
              <a:ext uri="{FF2B5EF4-FFF2-40B4-BE49-F238E27FC236}">
                <a16:creationId xmlns:a16="http://schemas.microsoft.com/office/drawing/2014/main" id="{FF61B413-0F48-EC44-9B7B-C99AAA746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955" y="176844"/>
            <a:ext cx="4601643" cy="28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EE472-D61B-9247-A77F-96DA4CC2BF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878" r="406" b="30285"/>
          <a:stretch/>
        </p:blipFill>
        <p:spPr>
          <a:xfrm>
            <a:off x="0" y="6322420"/>
            <a:ext cx="2469265" cy="4938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DDA85-D4BC-9D44-BA04-C32882BCF0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9776" y="3778349"/>
            <a:ext cx="1524000" cy="1905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CF9E927-EAC9-A242-AFE0-0B26C1656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6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9"/>
    </mc:Choice>
    <mc:Fallback xmlns="">
      <p:transition spd="slow" advTm="16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Acknowledgments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3600"/>
              </a:spcAft>
            </a:pPr>
            <a:r>
              <a:rPr lang="en-US" dirty="0"/>
              <a:t>Council on Dairy Cattle Breeding </a:t>
            </a:r>
            <a:r>
              <a:rPr lang="en-US" dirty="0">
                <a:solidFill>
                  <a:srgbClr val="00523C"/>
                </a:solidFill>
              </a:rPr>
              <a:t>(CDCB) </a:t>
            </a:r>
            <a:r>
              <a:rPr lang="en-US" dirty="0"/>
              <a:t>and its industry suppliers for data</a:t>
            </a:r>
          </a:p>
          <a:p>
            <a:pPr>
              <a:spcAft>
                <a:spcPts val="3600"/>
              </a:spcAft>
            </a:pPr>
            <a:r>
              <a:rPr lang="en-US" dirty="0"/>
              <a:t>Agricultural Research Service (ARS) Research Participation Program administered by the Oak Ridge Institute for Science and Education (ORISE; Oak Ridge, TN)</a:t>
            </a:r>
          </a:p>
          <a:p>
            <a:pPr>
              <a:spcAft>
                <a:spcPts val="3600"/>
              </a:spcAft>
            </a:pPr>
            <a:endParaRPr lang="en-US" dirty="0"/>
          </a:p>
          <a:p>
            <a:pPr>
              <a:lnSpc>
                <a:spcPts val="2900"/>
              </a:lnSpc>
              <a:spcAft>
                <a:spcPts val="3600"/>
              </a:spcAft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72FFD-7E86-F443-8E2F-95853B84B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878" r="406" b="30285"/>
          <a:stretch/>
        </p:blipFill>
        <p:spPr>
          <a:xfrm>
            <a:off x="382090" y="4986383"/>
            <a:ext cx="6400800" cy="1280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182922-02C0-2C41-8790-E1647C73B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" y="3574236"/>
            <a:ext cx="3810000" cy="10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091D62-1822-9345-AE04-B50FA4CD3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0955" y="3213463"/>
            <a:ext cx="4305300" cy="2413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6C59F9E-A048-614F-83DF-8F50A9710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9"/>
    </mc:Choice>
    <mc:Fallback xmlns="">
      <p:transition spd="slow" advTm="14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5315" y="122238"/>
            <a:ext cx="10891960" cy="639762"/>
          </a:xfrm>
        </p:spPr>
        <p:txBody>
          <a:bodyPr/>
          <a:lstStyle/>
          <a:p>
            <a:r>
              <a:rPr lang="en-US" sz="3200" dirty="0"/>
              <a:t>Complete</a:t>
            </a:r>
            <a:r>
              <a:rPr lang="da-DK" sz="3200" dirty="0"/>
              <a:t> </a:t>
            </a:r>
            <a:r>
              <a:rPr lang="en-US" sz="3200" dirty="0"/>
              <a:t>pedigrees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FB0136-643D-E448-9802-2E07947ECB30}"/>
              </a:ext>
            </a:extLst>
          </p:cNvPr>
          <p:cNvSpPr txBox="1"/>
          <p:nvPr/>
        </p:nvSpPr>
        <p:spPr>
          <a:xfrm>
            <a:off x="485125" y="1315649"/>
            <a:ext cx="10870734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Genomic evaluations</a:t>
            </a:r>
            <a:r>
              <a:rPr lang="en-US" sz="2400" dirty="0"/>
              <a:t> have improved </a:t>
            </a:r>
            <a:r>
              <a:rPr lang="en-US" sz="2400" b="1" dirty="0"/>
              <a:t>plant</a:t>
            </a:r>
            <a:r>
              <a:rPr lang="en-US" sz="2400" dirty="0"/>
              <a:t> and </a:t>
            </a:r>
            <a:r>
              <a:rPr lang="en-US" sz="2400" b="1" dirty="0"/>
              <a:t>animal breeding </a:t>
            </a:r>
            <a:r>
              <a:rPr lang="en-US" sz="2400" dirty="0"/>
              <a:t>by estimating more accurately the </a:t>
            </a:r>
            <a:r>
              <a:rPr lang="en-US" sz="2400" b="1" dirty="0"/>
              <a:t>genetic potential</a:t>
            </a:r>
            <a:r>
              <a:rPr lang="en-US" sz="2400" dirty="0"/>
              <a:t> of individuals 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D856A4-FE63-FB4B-B77A-08E51542E101}"/>
              </a:ext>
            </a:extLst>
          </p:cNvPr>
          <p:cNvSpPr txBox="1"/>
          <p:nvPr/>
        </p:nvSpPr>
        <p:spPr>
          <a:xfrm>
            <a:off x="514464" y="2440833"/>
            <a:ext cx="10812055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Confirmation, discovery, and correction of parentage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è"/>
            </a:pPr>
            <a:r>
              <a:rPr lang="en-US" sz="2400" dirty="0"/>
              <a:t> complete pedigrees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è"/>
            </a:pPr>
            <a:r>
              <a:rPr lang="en-US" sz="2400" dirty="0"/>
              <a:t> usable phenotypic records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è"/>
            </a:pPr>
            <a:r>
              <a:rPr lang="en-US" sz="2400" dirty="0"/>
              <a:t> accuracy of predictions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46CDA7-11EC-6C40-9061-3068A6B4CA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878" r="406" b="30285"/>
          <a:stretch/>
        </p:blipFill>
        <p:spPr>
          <a:xfrm>
            <a:off x="0" y="6322420"/>
            <a:ext cx="2469265" cy="4938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907357-1B04-8446-B869-A8A40EEA0F71}"/>
              </a:ext>
            </a:extLst>
          </p:cNvPr>
          <p:cNvSpPr/>
          <p:nvPr/>
        </p:nvSpPr>
        <p:spPr>
          <a:xfrm>
            <a:off x="514464" y="4859225"/>
            <a:ext cx="11271136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Numbers of </a:t>
            </a:r>
            <a:r>
              <a:rPr lang="en-US" sz="2400" b="1" dirty="0"/>
              <a:t>genotypes</a:t>
            </a:r>
            <a:r>
              <a:rPr lang="en-US" sz="2400" dirty="0"/>
              <a:t> growing the need for optimized tools to effectively detect and fill in </a:t>
            </a:r>
            <a:r>
              <a:rPr lang="en-US" sz="2400" b="1" dirty="0"/>
              <a:t>missing pedigree information </a:t>
            </a:r>
            <a:r>
              <a:rPr lang="en-US" sz="2400" dirty="0"/>
              <a:t>is imperative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DDE0151-0C3B-2D4F-9E9B-D3815C5BB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91"/>
    </mc:Choice>
    <mc:Fallback xmlns="">
      <p:transition spd="slow" advTm="72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5315" y="122238"/>
            <a:ext cx="10891960" cy="639762"/>
          </a:xfrm>
        </p:spPr>
        <p:txBody>
          <a:bodyPr/>
          <a:lstStyle/>
          <a:p>
            <a:r>
              <a:rPr lang="en-US" sz="3200" dirty="0"/>
              <a:t>Discovering</a:t>
            </a:r>
            <a:r>
              <a:rPr lang="da-DK" sz="3200" dirty="0"/>
              <a:t> </a:t>
            </a:r>
            <a:r>
              <a:rPr lang="en-US" sz="3200" dirty="0"/>
              <a:t>pedigrees in the US database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B66098-8C46-F44E-8A98-CF9E31A1C59F}"/>
              </a:ext>
            </a:extLst>
          </p:cNvPr>
          <p:cNvSpPr txBox="1"/>
          <p:nvPr/>
        </p:nvSpPr>
        <p:spPr>
          <a:xfrm>
            <a:off x="325315" y="1035908"/>
            <a:ext cx="10835014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Each animal entering the database is checked for dam and sire (counting opposite homozygotes)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Mendelian conflicts resolved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Imputation to 80K Findhap.f90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0AA0B1-78D7-2A49-A539-85FA2B1E5BED}"/>
              </a:ext>
            </a:extLst>
          </p:cNvPr>
          <p:cNvSpPr txBox="1"/>
          <p:nvPr/>
        </p:nvSpPr>
        <p:spPr>
          <a:xfrm>
            <a:off x="601249" y="3398042"/>
            <a:ext cx="914173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Proportions of </a:t>
            </a:r>
            <a:r>
              <a:rPr lang="en-US" sz="2400" b="1" dirty="0"/>
              <a:t>validated sires </a:t>
            </a:r>
            <a:r>
              <a:rPr lang="en-US" sz="2400" dirty="0"/>
              <a:t>and</a:t>
            </a:r>
            <a:r>
              <a:rPr lang="en-US" sz="2400" b="1" dirty="0"/>
              <a:t> dams </a:t>
            </a:r>
            <a:r>
              <a:rPr lang="en-US" sz="2400" dirty="0"/>
              <a:t>are different: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2,868,531 genotypes (88.1% cows)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78% sires confirmed - 33% dams confirmed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80% calves with no pedigree information received a Sire suggestion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18% calves with no pedigree information received a Dam suggestion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31A37-0E49-684E-B081-B1A4A30068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878" r="406" b="30285"/>
          <a:stretch/>
        </p:blipFill>
        <p:spPr>
          <a:xfrm>
            <a:off x="0" y="6342084"/>
            <a:ext cx="2469265" cy="49385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07644A6-1858-494A-909D-96E8C5589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99"/>
    </mc:Choice>
    <mc:Fallback xmlns="">
      <p:transition spd="slow" advTm="89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5497E89-E18D-B948-A9E9-233870D4D15D}"/>
              </a:ext>
            </a:extLst>
          </p:cNvPr>
          <p:cNvPicPr/>
          <p:nvPr/>
        </p:nvPicPr>
        <p:blipFill rotWithShape="1">
          <a:blip r:embed="rId5"/>
          <a:srcRect l="7262" t="9681" r="10891" b="5234"/>
          <a:stretch/>
        </p:blipFill>
        <p:spPr bwMode="auto">
          <a:xfrm>
            <a:off x="2402541" y="1820311"/>
            <a:ext cx="8814734" cy="47852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35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5315" y="122238"/>
            <a:ext cx="10891960" cy="639762"/>
          </a:xfrm>
        </p:spPr>
        <p:txBody>
          <a:bodyPr/>
          <a:lstStyle/>
          <a:p>
            <a:r>
              <a:rPr lang="en-US" sz="3200" dirty="0"/>
              <a:t>Discovering</a:t>
            </a:r>
            <a:r>
              <a:rPr lang="da-DK" sz="3200" dirty="0"/>
              <a:t> </a:t>
            </a:r>
            <a:r>
              <a:rPr lang="en-US" sz="3200" dirty="0"/>
              <a:t>pedigrees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D33EC-0A2E-EC40-A209-D05D25009CA6}"/>
              </a:ext>
            </a:extLst>
          </p:cNvPr>
          <p:cNvSpPr txBox="1"/>
          <p:nvPr/>
        </p:nvSpPr>
        <p:spPr>
          <a:xfrm>
            <a:off x="259480" y="1042326"/>
            <a:ext cx="11104423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Fixped.f90 </a:t>
            </a:r>
            <a:r>
              <a:rPr lang="en-US" sz="2400" dirty="0"/>
              <a:t>uses haplotypes to discover distant relationships as MGS and MGGS when DAM is missing or nor reported </a:t>
            </a:r>
            <a:r>
              <a:rPr lang="en-US" dirty="0"/>
              <a:t>(</a:t>
            </a:r>
            <a:r>
              <a:rPr lang="en-US" dirty="0" err="1"/>
              <a:t>VanRaden</a:t>
            </a:r>
            <a:r>
              <a:rPr lang="en-US" dirty="0"/>
              <a:t> et al., 2013)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9F0E25-E890-AB48-9025-85676E7C1300}"/>
              </a:ext>
            </a:extLst>
          </p:cNvPr>
          <p:cNvSpPr txBox="1"/>
          <p:nvPr/>
        </p:nvSpPr>
        <p:spPr>
          <a:xfrm>
            <a:off x="145857" y="5799203"/>
            <a:ext cx="4646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https://</a:t>
            </a:r>
            <a:r>
              <a:rPr lang="en-US" sz="1400" dirty="0" err="1">
                <a:solidFill>
                  <a:schemeClr val="tx2"/>
                </a:solidFill>
              </a:rPr>
              <a:t>aipl.arsusda.gov</a:t>
            </a:r>
            <a:r>
              <a:rPr lang="en-US" sz="1400" dirty="0">
                <a:solidFill>
                  <a:schemeClr val="tx2"/>
                </a:solidFill>
              </a:rPr>
              <a:t>/publish/</a:t>
            </a:r>
            <a:r>
              <a:rPr lang="en-US" sz="1400" dirty="0" err="1">
                <a:solidFill>
                  <a:schemeClr val="tx2"/>
                </a:solidFill>
              </a:rPr>
              <a:t>jds</a:t>
            </a:r>
            <a:r>
              <a:rPr lang="en-US" sz="1400" dirty="0">
                <a:solidFill>
                  <a:schemeClr val="tx2"/>
                </a:solidFill>
              </a:rPr>
              <a:t>/2013/96_1874.pdf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2511A-05CD-2A46-9F33-1972FC4A54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878" r="406" b="30285"/>
          <a:stretch/>
        </p:blipFill>
        <p:spPr>
          <a:xfrm>
            <a:off x="0" y="6342084"/>
            <a:ext cx="2469265" cy="49385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161CE06-1B22-7B4F-B590-D9B419FD6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5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23"/>
    </mc:Choice>
    <mc:Fallback xmlns="">
      <p:transition spd="slow" advTm="95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52C02-6184-4662-A059-C8F1FCEB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 of ancestor discovery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4F5AD-0B4C-43CB-8D0D-95C45B5D6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029" y="1501870"/>
            <a:ext cx="6624390" cy="4034634"/>
          </a:xfrm>
        </p:spPr>
        <p:txBody>
          <a:bodyPr/>
          <a:lstStyle/>
          <a:p>
            <a:r>
              <a:rPr lang="en-US" b="0" dirty="0"/>
              <a:t>Accuracy of discovery is very high (true ancestor is genotyped)</a:t>
            </a:r>
          </a:p>
          <a:p>
            <a:r>
              <a:rPr lang="en-US" b="0" dirty="0"/>
              <a:t>Accuracy of detection also high when reported pedigree is wrong</a:t>
            </a:r>
          </a:p>
          <a:p>
            <a:r>
              <a:rPr lang="en-US" b="0" dirty="0"/>
              <a:t>With lower density chips, accuracy is slightly reduced (94% for MGS 3K panel)</a:t>
            </a:r>
          </a:p>
          <a:p>
            <a:r>
              <a:rPr lang="en-US" b="0" dirty="0" err="1"/>
              <a:t>Fixped</a:t>
            </a:r>
            <a:r>
              <a:rPr lang="en-US" b="0" dirty="0"/>
              <a:t> can also detect close relationships such as: CLONES, FSIBS, SIRE, DAM, PGS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A44CF46-34C7-4BD4-80FD-93BED277147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55184439"/>
              </p:ext>
            </p:extLst>
          </p:nvPr>
        </p:nvGraphicFramePr>
        <p:xfrm>
          <a:off x="7202147" y="1501870"/>
          <a:ext cx="4502173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8440">
                  <a:extLst>
                    <a:ext uri="{9D8B030D-6E8A-4147-A177-3AD203B41FA5}">
                      <a16:colId xmlns:a16="http://schemas.microsoft.com/office/drawing/2014/main" val="3234558297"/>
                    </a:ext>
                  </a:extLst>
                </a:gridCol>
                <a:gridCol w="2493733">
                  <a:extLst>
                    <a:ext uri="{9D8B030D-6E8A-4147-A177-3AD203B41FA5}">
                      <a16:colId xmlns:a16="http://schemas.microsoft.com/office/drawing/2014/main" val="2046563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Ancestor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Correctly discovered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188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~100%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66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675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05547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2596D61-02A2-BF41-BF0F-B738043995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878" r="406" b="30285"/>
          <a:stretch/>
        </p:blipFill>
        <p:spPr>
          <a:xfrm>
            <a:off x="0" y="6342084"/>
            <a:ext cx="2469265" cy="49385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94E283E-C3E5-8A4F-8B84-DF02FFF38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3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29"/>
    </mc:Choice>
    <mc:Fallback xmlns="">
      <p:transition spd="slow" advTm="4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4778D5-95A2-144B-B00F-3730A2230238}"/>
              </a:ext>
            </a:extLst>
          </p:cNvPr>
          <p:cNvGrpSpPr/>
          <p:nvPr/>
        </p:nvGrpSpPr>
        <p:grpSpPr>
          <a:xfrm>
            <a:off x="6658010" y="2313313"/>
            <a:ext cx="5648958" cy="2869719"/>
            <a:chOff x="4201918" y="1859286"/>
            <a:chExt cx="7376000" cy="4074629"/>
          </a:xfrm>
        </p:grpSpPr>
        <p:sp>
          <p:nvSpPr>
            <p:cNvPr id="3" name="Line 3">
              <a:extLst>
                <a:ext uri="{FF2B5EF4-FFF2-40B4-BE49-F238E27FC236}">
                  <a16:creationId xmlns:a16="http://schemas.microsoft.com/office/drawing/2014/main" id="{6EF284DC-4300-A541-B49D-06FCDBA16B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72918" y="2043953"/>
              <a:ext cx="190500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270B580D-35D5-1B48-946B-E577C30BC0A8}"/>
                </a:ext>
              </a:extLst>
            </p:cNvPr>
            <p:cNvSpPr/>
            <p:nvPr/>
          </p:nvSpPr>
          <p:spPr>
            <a:xfrm>
              <a:off x="5087275" y="2043952"/>
              <a:ext cx="708212" cy="1864659"/>
            </a:xfrm>
            <a:prstGeom prst="leftBrace">
              <a:avLst>
                <a:gd name="adj1" fmla="val 8333"/>
                <a:gd name="adj2" fmla="val 5096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D91D3806-2AD3-2B40-ADDC-63F4F4D1C1D3}"/>
                </a:ext>
              </a:extLst>
            </p:cNvPr>
            <p:cNvSpPr/>
            <p:nvPr/>
          </p:nvSpPr>
          <p:spPr>
            <a:xfrm>
              <a:off x="8909559" y="4069256"/>
              <a:ext cx="493059" cy="1864659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1D3BFCC0-F5B3-0948-A79B-CD1A591DB0D8}"/>
                </a:ext>
              </a:extLst>
            </p:cNvPr>
            <p:cNvSpPr/>
            <p:nvPr/>
          </p:nvSpPr>
          <p:spPr>
            <a:xfrm>
              <a:off x="7117780" y="2976281"/>
              <a:ext cx="493059" cy="1864659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DEC677-9C32-1443-B096-E4F8C6AB5736}"/>
                </a:ext>
              </a:extLst>
            </p:cNvPr>
            <p:cNvSpPr txBox="1"/>
            <p:nvPr/>
          </p:nvSpPr>
          <p:spPr>
            <a:xfrm>
              <a:off x="4201918" y="2633324"/>
              <a:ext cx="1386275" cy="65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Calf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52334B-177C-7A42-B12D-B974D415EBA3}"/>
                </a:ext>
              </a:extLst>
            </p:cNvPr>
            <p:cNvSpPr txBox="1"/>
            <p:nvPr/>
          </p:nvSpPr>
          <p:spPr>
            <a:xfrm>
              <a:off x="5978034" y="1859286"/>
              <a:ext cx="1386275" cy="65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Sire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3E9DA1-348D-904F-A609-B13273E4D81B}"/>
                </a:ext>
              </a:extLst>
            </p:cNvPr>
            <p:cNvSpPr txBox="1"/>
            <p:nvPr/>
          </p:nvSpPr>
          <p:spPr>
            <a:xfrm>
              <a:off x="5940092" y="3677776"/>
              <a:ext cx="1386275" cy="65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</a:rPr>
                <a:t>DAM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8822CF-1667-B64A-878C-AD423E75214B}"/>
                </a:ext>
              </a:extLst>
            </p:cNvPr>
            <p:cNvSpPr txBox="1"/>
            <p:nvPr/>
          </p:nvSpPr>
          <p:spPr>
            <a:xfrm>
              <a:off x="7738795" y="2758843"/>
              <a:ext cx="1386275" cy="65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MGS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7CEB20-FFB6-0444-AAA8-7AEFFEFEF734}"/>
                </a:ext>
              </a:extLst>
            </p:cNvPr>
            <p:cNvSpPr txBox="1"/>
            <p:nvPr/>
          </p:nvSpPr>
          <p:spPr>
            <a:xfrm>
              <a:off x="7738794" y="4681826"/>
              <a:ext cx="1386275" cy="65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</a:rPr>
                <a:t>MGD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6A1B9D-8F46-EF4E-97B5-9BF554FADBF4}"/>
                </a:ext>
              </a:extLst>
            </p:cNvPr>
            <p:cNvSpPr txBox="1"/>
            <p:nvPr/>
          </p:nvSpPr>
          <p:spPr>
            <a:xfrm>
              <a:off x="9563287" y="3755791"/>
              <a:ext cx="1620744" cy="65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MGGS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C074BF8-B13A-2042-9C36-EAC76F538913}"/>
              </a:ext>
            </a:extLst>
          </p:cNvPr>
          <p:cNvSpPr txBox="1"/>
          <p:nvPr/>
        </p:nvSpPr>
        <p:spPr>
          <a:xfrm>
            <a:off x="491138" y="1371239"/>
            <a:ext cx="6166872" cy="400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/>
              <a:t>Finddam</a:t>
            </a:r>
            <a:r>
              <a:rPr lang="en-US" sz="2400" dirty="0"/>
              <a:t> creates the </a:t>
            </a:r>
            <a:r>
              <a:rPr lang="en-US" sz="2400" b="1" dirty="0"/>
              <a:t>constructed dam and/or MGD ID</a:t>
            </a:r>
            <a:r>
              <a:rPr lang="en-US" sz="2400" dirty="0"/>
              <a:t> to link calves to MGS and MGGS in the pedigree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~ 300,000 animals with no dam ID can be linked to their discovered MGS and MGGS by creating a constructed dam or maternal granddam (MGD) 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13F20C-2E83-3C4A-9587-FE518F96606E}"/>
              </a:ext>
            </a:extLst>
          </p:cNvPr>
          <p:cNvSpPr txBox="1"/>
          <p:nvPr/>
        </p:nvSpPr>
        <p:spPr>
          <a:xfrm>
            <a:off x="10008012" y="2998940"/>
            <a:ext cx="47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2DAF80-E881-5442-BEFA-D5D13C07B2F4}"/>
              </a:ext>
            </a:extLst>
          </p:cNvPr>
          <p:cNvSpPr txBox="1"/>
          <p:nvPr/>
        </p:nvSpPr>
        <p:spPr>
          <a:xfrm>
            <a:off x="11593399" y="3689838"/>
            <a:ext cx="47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C4A6C6-F088-7A48-845D-323AF82C6184}"/>
              </a:ext>
            </a:extLst>
          </p:cNvPr>
          <p:cNvSpPr txBox="1"/>
          <p:nvPr/>
        </p:nvSpPr>
        <p:spPr>
          <a:xfrm>
            <a:off x="212943" y="87683"/>
            <a:ext cx="9578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Linking pedigree information with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FindDam</a:t>
            </a:r>
            <a:endParaRPr lang="en-US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D89838-8302-F648-9B12-086868AD8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878" r="406" b="30285"/>
          <a:stretch/>
        </p:blipFill>
        <p:spPr>
          <a:xfrm>
            <a:off x="0" y="6342084"/>
            <a:ext cx="2469265" cy="493853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A5F7C1A-0100-B242-AA25-17EA00D19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35"/>
    </mc:Choice>
    <mc:Fallback xmlns="">
      <p:transition spd="slow" advTm="65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2C62F-7C6D-463D-A109-2D92D796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in pedigrees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F5F98-6695-49BA-A30A-3EF263F24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914" y="583783"/>
            <a:ext cx="11216640" cy="445896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Constructed ID</a:t>
            </a:r>
            <a:r>
              <a:rPr lang="en-US" b="0" dirty="0"/>
              <a:t>:  </a:t>
            </a:r>
            <a:r>
              <a:rPr lang="en-US" dirty="0">
                <a:solidFill>
                  <a:srgbClr val="FF0000"/>
                </a:solidFill>
              </a:rPr>
              <a:t>HO USA DAM (MGD) calf ID</a:t>
            </a:r>
            <a:r>
              <a:rPr lang="en-US" b="0" dirty="0"/>
              <a:t> </a:t>
            </a:r>
            <a:r>
              <a:rPr lang="en-US" b="0" dirty="0">
                <a:solidFill>
                  <a:srgbClr val="FF0000"/>
                </a:solidFill>
              </a:rPr>
              <a:t>numeric</a:t>
            </a:r>
          </a:p>
          <a:p>
            <a:pPr marL="365760" lvl="1" indent="0">
              <a:buNone/>
            </a:pPr>
            <a:r>
              <a:rPr lang="en-US" b="0" dirty="0"/>
              <a:t>			HOUSA</a:t>
            </a:r>
            <a:r>
              <a:rPr lang="en-US" dirty="0"/>
              <a:t>DAM</a:t>
            </a:r>
            <a:r>
              <a:rPr lang="en-US" b="0" dirty="0"/>
              <a:t>004235395</a:t>
            </a:r>
          </a:p>
          <a:p>
            <a:pPr marL="365760" lvl="1" indent="0">
              <a:buNone/>
            </a:pPr>
            <a:r>
              <a:rPr lang="en-US" b="0" dirty="0"/>
              <a:t>			 HOUSA</a:t>
            </a:r>
            <a:r>
              <a:rPr lang="en-US" dirty="0"/>
              <a:t>MGD</a:t>
            </a:r>
            <a:r>
              <a:rPr lang="en-US" b="0" dirty="0"/>
              <a:t>004235395</a:t>
            </a:r>
          </a:p>
          <a:p>
            <a:pPr marL="0" indent="0">
              <a:buNone/>
            </a:pPr>
            <a:r>
              <a:rPr lang="en-US" b="0" dirty="0"/>
              <a:t>First check if true dam can be discovered in same herd (33,810 found)</a:t>
            </a:r>
          </a:p>
          <a:p>
            <a:pPr lvl="1"/>
            <a:r>
              <a:rPr lang="en-US" sz="2000" b="0" dirty="0"/>
              <a:t>Match birth and fresh dates, only 1 dam’s pedigree matches calf’s</a:t>
            </a:r>
          </a:p>
          <a:p>
            <a:pPr marL="365760" lvl="1" indent="0">
              <a:buNone/>
            </a:pPr>
            <a:endParaRPr lang="en-US" sz="20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959E2-BD39-9E46-83FA-A9F191FB15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878" r="406" b="30285"/>
          <a:stretch/>
        </p:blipFill>
        <p:spPr>
          <a:xfrm>
            <a:off x="0" y="6342084"/>
            <a:ext cx="2469265" cy="4938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6832E5-0F45-2240-A533-0113543C149A}"/>
              </a:ext>
            </a:extLst>
          </p:cNvPr>
          <p:cNvSpPr/>
          <p:nvPr/>
        </p:nvSpPr>
        <p:spPr>
          <a:xfrm>
            <a:off x="394914" y="4971237"/>
            <a:ext cx="11216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/>
              <a:t>Discovered ~60,000 MGS and MGGS not previously added because their dam and MGD ID were already reported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242C4F9-7154-7945-9015-C487F1CA6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5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24"/>
    </mc:Choice>
    <mc:Fallback xmlns="">
      <p:transition spd="slow" advTm="76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9879EC-3879-454F-BD89-84D35AF21DD3}"/>
              </a:ext>
            </a:extLst>
          </p:cNvPr>
          <p:cNvSpPr txBox="1">
            <a:spLocks/>
          </p:cNvSpPr>
          <p:nvPr/>
        </p:nvSpPr>
        <p:spPr>
          <a:xfrm>
            <a:off x="487680" y="121920"/>
            <a:ext cx="11216640" cy="63976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Filled pedigree results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848688-2C4B-8246-AA36-CBF887F8DC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878" r="406" b="30285"/>
          <a:stretch/>
        </p:blipFill>
        <p:spPr>
          <a:xfrm>
            <a:off x="0" y="6342084"/>
            <a:ext cx="2469265" cy="493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4C7C3A-6F2F-D94F-A54A-098B54285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183" y="3670852"/>
            <a:ext cx="9689074" cy="2671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1ADDAE-96F7-E64D-B7D2-5325D949D1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167" y="856531"/>
            <a:ext cx="10909300" cy="24638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DE33971-2AA7-EA4D-A773-57B777BFA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8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71"/>
    </mc:Choice>
    <mc:Fallback xmlns="">
      <p:transition spd="slow" advTm="3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ED539-9427-4C07-A843-54CB798D2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implementation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012586-CF3F-1243-9545-50F6712F8610}"/>
              </a:ext>
            </a:extLst>
          </p:cNvPr>
          <p:cNvSpPr txBox="1"/>
          <p:nvPr/>
        </p:nvSpPr>
        <p:spPr>
          <a:xfrm>
            <a:off x="287383" y="2935009"/>
            <a:ext cx="11220994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/>
              <a:t>Finddam</a:t>
            </a:r>
            <a:r>
              <a:rPr lang="en-US" sz="2400" dirty="0"/>
              <a:t> can provide the discovered ancestors quickly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Complete pedigrees can assure </a:t>
            </a:r>
            <a:r>
              <a:rPr lang="en-US" sz="2400" b="1" dirty="0"/>
              <a:t>accuracy</a:t>
            </a:r>
            <a:r>
              <a:rPr lang="en-US" sz="2400" dirty="0"/>
              <a:t> and </a:t>
            </a:r>
            <a:r>
              <a:rPr lang="en-US" sz="2400" b="1" dirty="0"/>
              <a:t>consistency</a:t>
            </a:r>
            <a:r>
              <a:rPr lang="en-US" sz="2400" dirty="0"/>
              <a:t> of genomic and pedigree data.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1A177D-A097-4349-A4DA-63FBF22A9B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878" r="406" b="30285"/>
          <a:stretch/>
        </p:blipFill>
        <p:spPr>
          <a:xfrm>
            <a:off x="0" y="6361748"/>
            <a:ext cx="2469265" cy="4938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9CE303-60BE-FC42-9A06-2C6CA3385DCF}"/>
              </a:ext>
            </a:extLst>
          </p:cNvPr>
          <p:cNvSpPr/>
          <p:nvPr/>
        </p:nvSpPr>
        <p:spPr>
          <a:xfrm>
            <a:off x="287383" y="4526845"/>
            <a:ext cx="11617234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Real dam IDs </a:t>
            </a:r>
            <a:r>
              <a:rPr lang="en-US" sz="2400" dirty="0"/>
              <a:t>will be preferred over constructed IDs unless it does not match the calf and grandsire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Pedigree providers will have an option to remove discovered relationships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EF4DD9-E39B-5045-9015-AD0AE9AE6366}"/>
              </a:ext>
            </a:extLst>
          </p:cNvPr>
          <p:cNvSpPr/>
          <p:nvPr/>
        </p:nvSpPr>
        <p:spPr>
          <a:xfrm>
            <a:off x="287383" y="1248162"/>
            <a:ext cx="11416937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Linking disconnected animals improved genetic and genomic estimations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Identifying pedigree errors can help to make better mating decisions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/>
              <a:t>Fixped</a:t>
            </a:r>
            <a:r>
              <a:rPr lang="en-US" sz="2400" dirty="0"/>
              <a:t> can increase the speed of genotype loading and avoid processing delays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9495E71-B8B5-4641-9823-D7738C88C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29"/>
    </mc:Choice>
    <mc:Fallback xmlns="">
      <p:transition spd="slow" advTm="89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IP-2017 16-9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IP-2017 16-9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30833</TotalTime>
  <Words>511</Words>
  <Application>Microsoft Office PowerPoint</Application>
  <PresentationFormat>Widescreen</PresentationFormat>
  <Paragraphs>79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Symbol</vt:lpstr>
      <vt:lpstr>Wingdings</vt:lpstr>
      <vt:lpstr>AIP-2017 16-9 Slide Master</vt:lpstr>
      <vt:lpstr>1_AIP-2017 16-9 Slide Master</vt:lpstr>
      <vt:lpstr>PowerPoint Presentation</vt:lpstr>
      <vt:lpstr>Complete pedigrees</vt:lpstr>
      <vt:lpstr>Discovering pedigrees in the US database</vt:lpstr>
      <vt:lpstr>Discovering pedigrees</vt:lpstr>
      <vt:lpstr>Accuracy of ancestor discovery</vt:lpstr>
      <vt:lpstr>PowerPoint Presentation</vt:lpstr>
      <vt:lpstr>Filling in pedigrees</vt:lpstr>
      <vt:lpstr>PowerPoint Presentation</vt:lpstr>
      <vt:lpstr>Summary and implementation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Nani, Juan - ARS</dc:creator>
  <cp:lastModifiedBy>Fletcher, Kim</cp:lastModifiedBy>
  <cp:revision>159</cp:revision>
  <dcterms:created xsi:type="dcterms:W3CDTF">2019-08-16T19:44:45Z</dcterms:created>
  <dcterms:modified xsi:type="dcterms:W3CDTF">2020-07-02T15:54:57Z</dcterms:modified>
</cp:coreProperties>
</file>