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56" r:id="rId3"/>
    <p:sldId id="828" r:id="rId4"/>
    <p:sldId id="875" r:id="rId5"/>
    <p:sldId id="876" r:id="rId6"/>
    <p:sldId id="878" r:id="rId7"/>
    <p:sldId id="877" r:id="rId8"/>
    <p:sldId id="880" r:id="rId9"/>
    <p:sldId id="879" r:id="rId10"/>
    <p:sldId id="713" r:id="rId11"/>
    <p:sldId id="873" r:id="rId12"/>
    <p:sldId id="313" r:id="rId13"/>
    <p:sldId id="295" r:id="rId14"/>
    <p:sldId id="874" r:id="rId15"/>
    <p:sldId id="264"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John" initials="CJ" lastIdx="1" clrIdx="0">
    <p:extLst>
      <p:ext uri="{19B8F6BF-5375-455C-9EA6-DF929625EA0E}">
        <p15:presenceInfo xmlns:p15="http://schemas.microsoft.com/office/powerpoint/2012/main" userId="S::john.cole@usda.gov::2344da17-7366-4f70-841e-746aec227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7F"/>
    <a:srgbClr val="00523C"/>
    <a:srgbClr val="B00000"/>
    <a:srgbClr val="000000"/>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9" autoAdjust="0"/>
    <p:restoredTop sz="94231" autoAdjust="0"/>
  </p:normalViewPr>
  <p:slideViewPr>
    <p:cSldViewPr snapToGrid="0">
      <p:cViewPr varScale="1">
        <p:scale>
          <a:sx n="218" d="100"/>
          <a:sy n="218" d="100"/>
        </p:scale>
        <p:origin x="392" y="176"/>
      </p:cViewPr>
      <p:guideLst>
        <p:guide orient="horz" pos="1620"/>
        <p:guide pos="2880"/>
      </p:guideLst>
    </p:cSldViewPr>
  </p:slideViewPr>
  <p:outlineViewPr>
    <p:cViewPr>
      <p:scale>
        <a:sx n="33" d="100"/>
        <a:sy n="33" d="100"/>
      </p:scale>
      <p:origin x="0" y="-1867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7/6/20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6925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889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3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abl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3B3EA-742B-114F-8E34-4F5A0EA222E7}"/>
              </a:ext>
            </a:extLst>
          </p:cNvPr>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3366043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13"/>
            </a:lvl1pPr>
            <a:lvl2pPr>
              <a:defRPr sz="2138"/>
            </a:lvl2pPr>
            <a:lvl3pPr>
              <a:defRPr sz="1800"/>
            </a:lvl3pPr>
            <a:lvl4pPr>
              <a:defRPr sz="1613"/>
            </a:lvl4pPr>
            <a:lvl5pPr>
              <a:defRPr sz="1613"/>
            </a:lvl5pPr>
            <a:lvl6pPr>
              <a:defRPr sz="1613"/>
            </a:lvl6pPr>
            <a:lvl7pPr>
              <a:defRPr sz="1613"/>
            </a:lvl7pPr>
            <a:lvl8pPr>
              <a:defRPr sz="1613"/>
            </a:lvl8pPr>
            <a:lvl9pPr>
              <a:defRPr sz="16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13"/>
            </a:lvl1pPr>
            <a:lvl2pPr>
              <a:defRPr sz="2138"/>
            </a:lvl2pPr>
            <a:lvl3pPr>
              <a:defRPr sz="1800"/>
            </a:lvl3pPr>
            <a:lvl4pPr>
              <a:defRPr sz="1613"/>
            </a:lvl4pPr>
            <a:lvl5pPr>
              <a:defRPr sz="1613"/>
            </a:lvl5pPr>
            <a:lvl6pPr>
              <a:defRPr sz="1613"/>
            </a:lvl6pPr>
            <a:lvl7pPr>
              <a:defRPr sz="1613"/>
            </a:lvl7pPr>
            <a:lvl8pPr>
              <a:defRPr sz="1613"/>
            </a:lvl8pPr>
            <a:lvl9pPr>
              <a:defRPr sz="16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38139" y="4698141"/>
            <a:ext cx="252058" cy="243986"/>
          </a:xfrm>
        </p:spPr>
        <p:txBody>
          <a:bodyPr/>
          <a:lstStyle/>
          <a:p>
            <a:fld id="{9B829770-EC55-6745-BBAB-A0764E32B3AB}" type="slidenum">
              <a:rPr lang="en-US" smtClean="0"/>
              <a:t>‹#›</a:t>
            </a:fld>
            <a:endParaRPr lang="en-US"/>
          </a:p>
        </p:txBody>
      </p:sp>
    </p:spTree>
    <p:extLst>
      <p:ext uri="{BB962C8B-B14F-4D97-AF65-F5344CB8AC3E}">
        <p14:creationId xmlns:p14="http://schemas.microsoft.com/office/powerpoint/2010/main" val="256076869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Title Text</a:t>
            </a:r>
          </a:p>
        </p:txBody>
      </p:sp>
      <p:sp>
        <p:nvSpPr>
          <p:cNvPr id="28" name="Shape 2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501379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11"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Calving Traits Webinar, Council on Dairy Cattle Breeding, 8 July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57" r:id="rId5"/>
    <p:sldLayoutId id="2147483658" r:id="rId6"/>
    <p:sldLayoutId id="2147483660" r:id="rId7"/>
    <p:sldLayoutId id="2147483667" r:id="rId8"/>
    <p:sldLayoutId id="2147483668" r:id="rId9"/>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Department of Animal and Avian Sciences, University of Maryland, College Park, 30 October 2018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
        <p:nvSpPr>
          <p:cNvPr id="9" name="Title Placeholder 1">
            <a:extLst>
              <a:ext uri="{FF2B5EF4-FFF2-40B4-BE49-F238E27FC236}">
                <a16:creationId xmlns:a16="http://schemas.microsoft.com/office/drawing/2014/main" id="{3ABF99E2-35B8-1746-83E4-B4CBA40CE6DC}"/>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3085334951"/>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ctr" defTabSz="914400" rtl="0" eaLnBrk="1" latinLnBrk="0" hangingPunct="1">
        <a:spcBef>
          <a:spcPct val="0"/>
        </a:spcBef>
        <a:buNone/>
        <a:defRPr sz="3000" b="1" kern="1200">
          <a:solidFill>
            <a:srgbClr val="00337F"/>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cole@ars.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hyperlink" Target="https://www.naab-css.org/news/august-2020-calving-traits-will-reflect-lower-breed-averages" TargetMode="External"/><Relationship Id="rId3" Type="http://schemas.openxmlformats.org/officeDocument/2006/relationships/image" Target="../media/image7.png"/><Relationship Id="rId7" Type="http://schemas.openxmlformats.org/officeDocument/2006/relationships/hyperlink" Target="https://www.progressivedairy.com/topics/a-i-breeding/what-s-going-on-with-calving-ease" TargetMode="External"/><Relationship Id="rId12" Type="http://schemas.openxmlformats.org/officeDocument/2006/relationships/hyperlink" Target="https://www.naab-css.org/uploads/userfiles/files/NAAB%20CDCB%20What%20is%20going%20on%20with%20calving%20ease%2005_2020.pdf"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dairybusiness.com/august-2020-calving-traits-will-reflect-lower-breed-averages/" TargetMode="External"/><Relationship Id="rId11" Type="http://schemas.openxmlformats.org/officeDocument/2006/relationships/image" Target="../media/image11.png"/><Relationship Id="rId5" Type="http://schemas.openxmlformats.org/officeDocument/2006/relationships/hyperlink" Target="https://www.dairybusiness.com/whats-going-on-with-calving-ease/" TargetMode="External"/><Relationship Id="rId10" Type="http://schemas.openxmlformats.org/officeDocument/2006/relationships/hyperlink" Target="https://www.dairyherd.com/article/august-holstein-calving-traits-will-be-vastly-different#:~:text=The%20phenotypic%20base%20for%20calving%20ease%20traits%20will%20be%20updated%20in%20August.&amp;text=Historically%2C%20the%20predicted%20transmitting%20ability,5%20percent%20for%20Brown%20Swiss." TargetMode="External"/><Relationship Id="rId4" Type="http://schemas.openxmlformats.org/officeDocument/2006/relationships/image" Target="../media/image8.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uscdcb.com/whats-new/newsletter/" TargetMode="External"/><Relationship Id="rId2" Type="http://schemas.openxmlformats.org/officeDocument/2006/relationships/hyperlink" Target="mailto:cindy.ferrier@uscdcb.com" TargetMode="Externa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4883" y="480243"/>
            <a:ext cx="8220806" cy="1091517"/>
          </a:xfrm>
        </p:spPr>
        <p:txBody>
          <a:bodyPr wrap="square">
            <a:spAutoFit/>
          </a:bodyPr>
          <a:lstStyle/>
          <a:p>
            <a:pPr algn="ctr">
              <a:lnSpc>
                <a:spcPts val="4200"/>
              </a:lnSpc>
            </a:pPr>
            <a:r>
              <a:rPr lang="en-US" sz="4400" dirty="0">
                <a:solidFill>
                  <a:srgbClr val="FFFF00"/>
                </a:solidFill>
              </a:rPr>
              <a:t>A Labor of Love: Making the Calving Traits Easier to Bear</a:t>
            </a:r>
          </a:p>
        </p:txBody>
      </p:sp>
      <p:sp>
        <p:nvSpPr>
          <p:cNvPr id="6" name="Rectangle 5">
            <a:hlinkClick r:id="rId2"/>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D8C8EC0B-E6EB-B84C-B341-3D7FD777CEB8}"/>
              </a:ext>
            </a:extLst>
          </p:cNvPr>
          <p:cNvSpPr>
            <a:spLocks noGrp="1"/>
          </p:cNvSpPr>
          <p:nvPr>
            <p:ph idx="1"/>
          </p:nvPr>
        </p:nvSpPr>
        <p:spPr>
          <a:xfrm>
            <a:off x="345783" y="2434665"/>
            <a:ext cx="8437610" cy="1815365"/>
          </a:xfrm>
        </p:spPr>
        <p:txBody>
          <a:bodyPr/>
          <a:lstStyle/>
          <a:p>
            <a:pPr marL="0" indent="0">
              <a:lnSpc>
                <a:spcPts val="3200"/>
              </a:lnSpc>
              <a:spcAft>
                <a:spcPts val="400"/>
              </a:spcAft>
            </a:pPr>
            <a:r>
              <a:rPr lang="en-US" sz="4800" dirty="0">
                <a:solidFill>
                  <a:srgbClr val="00523C"/>
                </a:solidFill>
              </a:rPr>
              <a:t>John B. Cole</a:t>
            </a:r>
          </a:p>
          <a:p>
            <a:pPr marL="0" indent="0">
              <a:lnSpc>
                <a:spcPts val="3200"/>
              </a:lnSpc>
              <a:spcAft>
                <a:spcPts val="400"/>
              </a:spcAft>
            </a:pPr>
            <a:r>
              <a:rPr lang="en-US" sz="2800" dirty="0"/>
              <a:t>Acting Research Leader</a:t>
            </a:r>
          </a:p>
          <a:p>
            <a:pPr marL="0" indent="0">
              <a:lnSpc>
                <a:spcPts val="3200"/>
              </a:lnSpc>
              <a:spcAft>
                <a:spcPts val="400"/>
              </a:spcAft>
            </a:pPr>
            <a:r>
              <a:rPr lang="en-US" sz="2800" dirty="0"/>
              <a:t>Animal Genomics and Improvement Laboratory</a:t>
            </a:r>
          </a:p>
          <a:p>
            <a:pPr marL="0" indent="0">
              <a:lnSpc>
                <a:spcPts val="3200"/>
              </a:lnSpc>
              <a:spcAft>
                <a:spcPts val="400"/>
              </a:spcAft>
            </a:pPr>
            <a:r>
              <a:rPr lang="en-US" sz="2800" dirty="0"/>
              <a:t>ARS, USDA, Beltsville, MD</a:t>
            </a:r>
          </a:p>
          <a:p>
            <a:pPr marL="0" indent="0">
              <a:lnSpc>
                <a:spcPts val="3200"/>
              </a:lnSpc>
              <a:spcAft>
                <a:spcPts val="400"/>
              </a:spcAft>
            </a:pPr>
            <a:r>
              <a:rPr lang="en-US" sz="2800" dirty="0" err="1">
                <a:solidFill>
                  <a:srgbClr val="244270"/>
                </a:solidFill>
              </a:rPr>
              <a:t>john.cole@usda.gov</a:t>
            </a:r>
            <a:endParaRPr lang="en-US" sz="2800" dirty="0">
              <a:solidFill>
                <a:srgbClr val="24427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Take-home messages</a:t>
            </a:r>
          </a:p>
        </p:txBody>
      </p:sp>
      <p:sp>
        <p:nvSpPr>
          <p:cNvPr id="3" name="Content Placeholder 2"/>
          <p:cNvSpPr>
            <a:spLocks noGrp="1"/>
          </p:cNvSpPr>
          <p:nvPr>
            <p:ph sz="half" idx="1"/>
          </p:nvPr>
        </p:nvSpPr>
        <p:spPr>
          <a:xfrm>
            <a:off x="365760" y="859296"/>
            <a:ext cx="8412480" cy="3657600"/>
          </a:xfrm>
        </p:spPr>
        <p:txBody>
          <a:bodyPr/>
          <a:lstStyle/>
          <a:p>
            <a:pPr>
              <a:lnSpc>
                <a:spcPct val="100000"/>
              </a:lnSpc>
              <a:spcAft>
                <a:spcPts val="450"/>
              </a:spcAft>
            </a:pPr>
            <a:r>
              <a:rPr lang="en-US" sz="2700" dirty="0"/>
              <a:t>Calving traits have improved over time.</a:t>
            </a:r>
          </a:p>
          <a:p>
            <a:pPr>
              <a:lnSpc>
                <a:spcPct val="100000"/>
              </a:lnSpc>
              <a:spcAft>
                <a:spcPts val="450"/>
              </a:spcAft>
            </a:pPr>
            <a:r>
              <a:rPr lang="en-US" sz="2700" dirty="0"/>
              <a:t>In August, Holstein PTAs will average 2.2% for SCE and 2.7% for DCE.</a:t>
            </a:r>
          </a:p>
          <a:p>
            <a:pPr>
              <a:lnSpc>
                <a:spcPct val="100000"/>
              </a:lnSpc>
              <a:spcAft>
                <a:spcPts val="450"/>
              </a:spcAft>
            </a:pPr>
            <a:r>
              <a:rPr lang="en-US" sz="2700" dirty="0"/>
              <a:t>The range of all calving traits will significantly decrease - most Holstein bulls will range from 1% to 4% SCE. </a:t>
            </a:r>
          </a:p>
          <a:p>
            <a:pPr>
              <a:lnSpc>
                <a:spcPct val="100000"/>
              </a:lnSpc>
              <a:spcAft>
                <a:spcPts val="450"/>
              </a:spcAft>
            </a:pPr>
            <a:r>
              <a:rPr lang="en-US" sz="2700" dirty="0"/>
              <a:t>Selection thresholds such as “no bull over 8%” are no longer necessary.</a:t>
            </a:r>
          </a:p>
          <a:p>
            <a:pPr>
              <a:lnSpc>
                <a:spcPct val="100000"/>
              </a:lnSpc>
              <a:spcAft>
                <a:spcPts val="450"/>
              </a:spcAft>
            </a:pPr>
            <a:r>
              <a:rPr lang="en-US" sz="2700" dirty="0"/>
              <a:t>The stillbirth traits will now be expressed as percent stillbirths to heifers, similar to the calving ease traits.</a:t>
            </a:r>
          </a:p>
        </p:txBody>
      </p:sp>
    </p:spTree>
    <p:extLst>
      <p:ext uri="{BB962C8B-B14F-4D97-AF65-F5344CB8AC3E}">
        <p14:creationId xmlns:p14="http://schemas.microsoft.com/office/powerpoint/2010/main" val="173772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95CCB6-D0F5-44D3-979F-D22BC45AE4F0}"/>
              </a:ext>
            </a:extLst>
          </p:cNvPr>
          <p:cNvSpPr>
            <a:spLocks noGrp="1"/>
          </p:cNvSpPr>
          <p:nvPr>
            <p:ph type="title"/>
          </p:nvPr>
        </p:nvSpPr>
        <p:spPr/>
        <p:txBody>
          <a:bodyPr/>
          <a:lstStyle/>
          <a:p>
            <a:r>
              <a:rPr lang="en-US" b="1" dirty="0"/>
              <a:t>Spreading the News</a:t>
            </a:r>
            <a:endParaRPr lang="en-US" dirty="0"/>
          </a:p>
        </p:txBody>
      </p:sp>
      <p:pic>
        <p:nvPicPr>
          <p:cNvPr id="8" name="Content Placeholder 7" descr="A close up of a sign&#10;&#10;Description automatically generated">
            <a:extLst>
              <a:ext uri="{FF2B5EF4-FFF2-40B4-BE49-F238E27FC236}">
                <a16:creationId xmlns:a16="http://schemas.microsoft.com/office/drawing/2014/main" id="{5463502D-C231-4B4B-ABC1-98357134D5B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59075" y="741714"/>
            <a:ext cx="1595034" cy="701815"/>
          </a:xfrm>
        </p:spPr>
      </p:pic>
      <p:pic>
        <p:nvPicPr>
          <p:cNvPr id="10" name="Content Placeholder 9" descr="A picture containing drawing, table&#10;&#10;Description automatically generated">
            <a:extLst>
              <a:ext uri="{FF2B5EF4-FFF2-40B4-BE49-F238E27FC236}">
                <a16:creationId xmlns:a16="http://schemas.microsoft.com/office/drawing/2014/main" id="{DED19E59-C010-4815-86B4-1F591D298DB0}"/>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t="-4321" r="38716"/>
          <a:stretch/>
        </p:blipFill>
        <p:spPr>
          <a:xfrm>
            <a:off x="635430" y="750888"/>
            <a:ext cx="2241550" cy="603250"/>
          </a:xfrm>
        </p:spPr>
      </p:pic>
      <p:pic>
        <p:nvPicPr>
          <p:cNvPr id="11" name="Picture 10">
            <a:extLst>
              <a:ext uri="{FF2B5EF4-FFF2-40B4-BE49-F238E27FC236}">
                <a16:creationId xmlns:a16="http://schemas.microsoft.com/office/drawing/2014/main" id="{A11F55AF-7FDF-4CE1-A108-0B5FE33F41F8}"/>
              </a:ext>
            </a:extLst>
          </p:cNvPr>
          <p:cNvPicPr>
            <a:picLocks noChangeAspect="1"/>
          </p:cNvPicPr>
          <p:nvPr/>
        </p:nvPicPr>
        <p:blipFill rotWithShape="1">
          <a:blip r:embed="rId4"/>
          <a:srcRect b="27557"/>
          <a:stretch/>
        </p:blipFill>
        <p:spPr>
          <a:xfrm>
            <a:off x="6303706" y="774808"/>
            <a:ext cx="2303078" cy="556136"/>
          </a:xfrm>
          <a:prstGeom prst="rect">
            <a:avLst/>
          </a:prstGeom>
        </p:spPr>
      </p:pic>
      <p:sp>
        <p:nvSpPr>
          <p:cNvPr id="12" name="TextBox 11">
            <a:extLst>
              <a:ext uri="{FF2B5EF4-FFF2-40B4-BE49-F238E27FC236}">
                <a16:creationId xmlns:a16="http://schemas.microsoft.com/office/drawing/2014/main" id="{3E40E74D-29AB-4255-9586-8209C4CFC92B}"/>
              </a:ext>
            </a:extLst>
          </p:cNvPr>
          <p:cNvSpPr txBox="1"/>
          <p:nvPr/>
        </p:nvSpPr>
        <p:spPr>
          <a:xfrm>
            <a:off x="6147593" y="1474519"/>
            <a:ext cx="2538315" cy="1246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t">
            <a:spAutoFit/>
          </a:bodyPr>
          <a:lstStyle/>
          <a:p>
            <a:pPr algn="ctr" defTabSz="408033" hangingPunct="0"/>
            <a:r>
              <a:rPr lang="en-US" sz="1125" b="1" u="sng" dirty="0">
                <a:solidFill>
                  <a:schemeClr val="accent2"/>
                </a:solidFill>
                <a:latin typeface="Arial" panose="020B0604020202020204" pitchFamily="34" charset="0"/>
                <a:ea typeface="MS PGothic" panose="020B060007020508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What’s Going on with Calving Ease?</a:t>
            </a:r>
            <a:endParaRPr lang="en-US" sz="1125" b="1" u="sng" dirty="0">
              <a:solidFill>
                <a:schemeClr val="accent2"/>
              </a:solidFill>
              <a:latin typeface="Arial" panose="020B0604020202020204" pitchFamily="34" charset="0"/>
              <a:ea typeface="MS PGothic" panose="020B0600070205080204" pitchFamily="34" charset="-128"/>
              <a:cs typeface="Arial" panose="020B0604020202020204" pitchFamily="34" charset="0"/>
            </a:endParaRPr>
          </a:p>
          <a:p>
            <a:pPr algn="ctr" defTabSz="408033" hangingPunct="0"/>
            <a:r>
              <a:rPr lang="en-US" sz="1125" dirty="0">
                <a:solidFill>
                  <a:schemeClr val="accent2"/>
                </a:solidFill>
                <a:latin typeface="Arial" panose="020B0604020202020204" pitchFamily="34" charset="0"/>
                <a:ea typeface="MS PGothic" panose="020B0600070205080204" pitchFamily="34" charset="-128"/>
                <a:cs typeface="Arial" panose="020B0604020202020204" pitchFamily="34" charset="0"/>
              </a:rPr>
              <a:t>May 15, 2020 digital </a:t>
            </a:r>
          </a:p>
          <a:p>
            <a:pPr algn="ctr" defTabSz="408033" hangingPunct="0"/>
            <a:endParaRPr lang="en-US" sz="1125" b="1" u="sng" dirty="0">
              <a:solidFill>
                <a:schemeClr val="accent2"/>
              </a:solidFill>
              <a:latin typeface="Arial" panose="020B0604020202020204" pitchFamily="34" charset="0"/>
              <a:ea typeface="MS PGothic" panose="020B0600070205080204" pitchFamily="34" charset="-128"/>
              <a:cs typeface="Arial" panose="020B0604020202020204" pitchFamily="34" charset="0"/>
              <a:sym typeface="Century Gothic"/>
            </a:endParaRPr>
          </a:p>
          <a:p>
            <a:pPr algn="ctr" defTabSz="408033" hangingPunct="0"/>
            <a:endParaRPr lang="en-US" sz="1125" b="1" u="sng" dirty="0">
              <a:solidFill>
                <a:schemeClr val="accent2"/>
              </a:solidFill>
              <a:latin typeface="Arial" panose="020B0604020202020204" pitchFamily="34" charset="0"/>
              <a:ea typeface="MS PGothic" panose="020B0600070205080204" pitchFamily="34" charset="-128"/>
              <a:cs typeface="Arial" panose="020B0604020202020204" pitchFamily="34" charset="0"/>
            </a:endParaRPr>
          </a:p>
          <a:p>
            <a:pPr algn="ctr" defTabSz="408033" hangingPunct="0"/>
            <a:r>
              <a:rPr lang="en-US" sz="1125" b="1" dirty="0">
                <a:solidFill>
                  <a:schemeClr val="accent2"/>
                </a:solidFill>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August 2020 Calving Traits Will Reflect Lower Breed Averages</a:t>
            </a:r>
            <a:endParaRPr lang="en-US" sz="1125" b="1" dirty="0">
              <a:solidFill>
                <a:schemeClr val="accent2"/>
              </a:solidFill>
              <a:latin typeface="Arial" panose="020B0604020202020204" pitchFamily="34" charset="0"/>
              <a:ea typeface="MS PGothic" panose="020B0600070205080204" pitchFamily="34" charset="-128"/>
              <a:cs typeface="Arial" panose="020B0604020202020204" pitchFamily="34" charset="0"/>
            </a:endParaRPr>
          </a:p>
          <a:p>
            <a:pPr algn="ctr" defTabSz="408033" hangingPunct="0"/>
            <a:r>
              <a:rPr lang="en-US" sz="1125" dirty="0">
                <a:solidFill>
                  <a:schemeClr val="accent2"/>
                </a:solidFill>
                <a:latin typeface="Arial" panose="020B0604020202020204" pitchFamily="34" charset="0"/>
                <a:ea typeface="MS PGothic" panose="020B0600070205080204" pitchFamily="34" charset="-128"/>
                <a:cs typeface="Arial" panose="020B0604020202020204" pitchFamily="34" charset="0"/>
                <a:sym typeface="Century Gothic"/>
              </a:rPr>
              <a:t>July 6, 2020 digital </a:t>
            </a:r>
            <a:endParaRPr lang="en-US" sz="1125" dirty="0">
              <a:solidFill>
                <a:schemeClr val="accent2"/>
              </a:solidFill>
              <a:latin typeface="Arial" panose="020B0604020202020204" pitchFamily="34" charset="0"/>
              <a:cs typeface="Arial" panose="020B0604020202020204" pitchFamily="34" charset="0"/>
              <a:sym typeface="Century Gothic"/>
            </a:endParaRPr>
          </a:p>
        </p:txBody>
      </p:sp>
      <p:sp>
        <p:nvSpPr>
          <p:cNvPr id="13" name="TextBox 12">
            <a:extLst>
              <a:ext uri="{FF2B5EF4-FFF2-40B4-BE49-F238E27FC236}">
                <a16:creationId xmlns:a16="http://schemas.microsoft.com/office/drawing/2014/main" id="{7FDFF846-9ECF-4848-9A31-53178E7D64C5}"/>
              </a:ext>
            </a:extLst>
          </p:cNvPr>
          <p:cNvSpPr txBox="1"/>
          <p:nvPr/>
        </p:nvSpPr>
        <p:spPr>
          <a:xfrm>
            <a:off x="3313619" y="1552010"/>
            <a:ext cx="2538315" cy="10733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t">
            <a:spAutoFit/>
          </a:bodyPr>
          <a:lstStyle/>
          <a:p>
            <a:pPr defTabSz="408033" hangingPunct="0"/>
            <a:r>
              <a:rPr lang="en-US" sz="1125" b="1" i="1" u="sng" dirty="0">
                <a:solidFill>
                  <a:schemeClr val="accent1">
                    <a:lumMod val="75000"/>
                    <a:lumOff val="25000"/>
                  </a:schemeClr>
                </a:solidFill>
                <a:latin typeface="Arial" panose="020B0604020202020204" pitchFamily="34" charset="0"/>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What’s Going on with Calving Ease?</a:t>
            </a:r>
            <a:r>
              <a:rPr lang="en-US" sz="1125" b="1" i="1" dirty="0">
                <a:solidFill>
                  <a:schemeClr val="accent1">
                    <a:lumMod val="75000"/>
                    <a:lumOff val="25000"/>
                  </a:schemeClr>
                </a:solidFill>
                <a:latin typeface="Arial" panose="020B0604020202020204" pitchFamily="34" charset="0"/>
                <a:ea typeface="MS PGothic" panose="020B0600070205080204" pitchFamily="34" charset="-128"/>
                <a:cs typeface="Arial" panose="020B0604020202020204" pitchFamily="34" charset="0"/>
              </a:rPr>
              <a:t> </a:t>
            </a:r>
          </a:p>
          <a:p>
            <a:pPr algn="ctr" defTabSz="408033" hangingPunct="0"/>
            <a:r>
              <a:rPr lang="en-US" sz="1125" dirty="0">
                <a:solidFill>
                  <a:schemeClr val="accent1">
                    <a:lumMod val="75000"/>
                    <a:lumOff val="25000"/>
                  </a:schemeClr>
                </a:solidFill>
                <a:latin typeface="Arial" panose="020B0604020202020204" pitchFamily="34" charset="0"/>
                <a:ea typeface="MS PGothic" panose="020B0600070205080204" pitchFamily="34" charset="-128"/>
                <a:cs typeface="Arial" panose="020B0604020202020204" pitchFamily="34" charset="0"/>
              </a:rPr>
              <a:t>July 1, 2020 print / digital</a:t>
            </a:r>
          </a:p>
          <a:p>
            <a:pPr algn="ctr" defTabSz="408033" hangingPunct="0"/>
            <a:endParaRPr lang="en-US" sz="1125" b="1" u="sng" dirty="0">
              <a:solidFill>
                <a:schemeClr val="accent1">
                  <a:lumMod val="75000"/>
                  <a:lumOff val="25000"/>
                </a:schemeClr>
              </a:solidFill>
              <a:latin typeface="Arial" panose="020B0604020202020204" pitchFamily="34" charset="0"/>
              <a:ea typeface="MS PGothic" panose="020B0600070205080204" pitchFamily="34" charset="-128"/>
              <a:cs typeface="Arial" panose="020B0604020202020204" pitchFamily="34" charset="0"/>
            </a:endParaRPr>
          </a:p>
          <a:p>
            <a:pPr algn="ctr" defTabSz="408033" hangingPunct="0"/>
            <a:r>
              <a:rPr lang="en-US" sz="1125" b="1" i="1" dirty="0">
                <a:solidFill>
                  <a:schemeClr val="accent1">
                    <a:lumMod val="75000"/>
                    <a:lumOff val="25000"/>
                  </a:schemeClr>
                </a:solidFill>
                <a:latin typeface="Arial" panose="020B0604020202020204" pitchFamily="34" charset="0"/>
                <a:ea typeface="MS PGothic" panose="020B0600070205080204" pitchFamily="34" charset="-128"/>
                <a:cs typeface="Arial" panose="020B0604020202020204" pitchFamily="34" charset="0"/>
              </a:rPr>
              <a:t>August 2020 calving traits will reflect lower breed averages</a:t>
            </a:r>
          </a:p>
          <a:p>
            <a:pPr algn="ctr" defTabSz="408033" hangingPunct="0"/>
            <a:r>
              <a:rPr lang="en-US" sz="1125" dirty="0">
                <a:solidFill>
                  <a:schemeClr val="accent1">
                    <a:lumMod val="75000"/>
                    <a:lumOff val="25000"/>
                  </a:schemeClr>
                </a:solidFill>
                <a:latin typeface="Arial" panose="020B0604020202020204" pitchFamily="34" charset="0"/>
                <a:ea typeface="MS PGothic" panose="020B0600070205080204" pitchFamily="34" charset="-128"/>
                <a:cs typeface="Arial" panose="020B0604020202020204" pitchFamily="34" charset="0"/>
              </a:rPr>
              <a:t>August 8, 2020 print / digital</a:t>
            </a:r>
          </a:p>
        </p:txBody>
      </p:sp>
      <p:sp>
        <p:nvSpPr>
          <p:cNvPr id="2" name="TextBox 1">
            <a:extLst>
              <a:ext uri="{FF2B5EF4-FFF2-40B4-BE49-F238E27FC236}">
                <a16:creationId xmlns:a16="http://schemas.microsoft.com/office/drawing/2014/main" id="{C5FCFC55-75C2-4DCA-A2A2-C9CBFC50086E}"/>
              </a:ext>
            </a:extLst>
          </p:cNvPr>
          <p:cNvSpPr txBox="1"/>
          <p:nvPr/>
        </p:nvSpPr>
        <p:spPr>
          <a:xfrm>
            <a:off x="551998" y="1491831"/>
            <a:ext cx="2439129" cy="14196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7145" tIns="17145" rIns="17145" bIns="17145" numCol="1" spcCol="38100" rtlCol="0" anchor="t">
            <a:spAutoFit/>
          </a:bodyPr>
          <a:lstStyle/>
          <a:p>
            <a:pPr algn="ctr" defTabSz="408033" hangingPunct="0"/>
            <a:r>
              <a:rPr lang="en-US" sz="1125" b="1" i="1" dirty="0">
                <a:solidFill>
                  <a:schemeClr val="accent2"/>
                </a:solidFill>
                <a:latin typeface="Arial" panose="020B0604020202020204" pitchFamily="34" charset="0"/>
                <a:ea typeface="MS PGothic" panose="020B0600070205080204" pitchFamily="34" charset="-128"/>
              </a:rPr>
              <a:t>Calving evaluations shifted in Apri</a:t>
            </a:r>
            <a:r>
              <a:rPr lang="en-US" sz="1125" b="1" dirty="0">
                <a:solidFill>
                  <a:schemeClr val="accent2"/>
                </a:solidFill>
                <a:latin typeface="Arial" panose="020B0604020202020204" pitchFamily="34" charset="0"/>
                <a:ea typeface="MS PGothic" panose="020B0600070205080204" pitchFamily="34" charset="-128"/>
              </a:rPr>
              <a:t>l</a:t>
            </a:r>
          </a:p>
          <a:p>
            <a:pPr algn="ctr" defTabSz="408033" hangingPunct="0"/>
            <a:r>
              <a:rPr lang="en-US" sz="1125" dirty="0">
                <a:solidFill>
                  <a:schemeClr val="accent2"/>
                </a:solidFill>
                <a:latin typeface="Arial" panose="020B0604020202020204" pitchFamily="34" charset="0"/>
                <a:ea typeface="MS PGothic" panose="020B0600070205080204" pitchFamily="34" charset="-128"/>
                <a:sym typeface="Century Gothic"/>
              </a:rPr>
              <a:t>May 25, 2020 print</a:t>
            </a:r>
          </a:p>
          <a:p>
            <a:pPr algn="ctr" defTabSz="408033" hangingPunct="0"/>
            <a:endParaRPr lang="en-US" sz="1125" b="1" dirty="0">
              <a:solidFill>
                <a:schemeClr val="accent2"/>
              </a:solidFill>
              <a:latin typeface="Arial" panose="020B0604020202020204" pitchFamily="34" charset="0"/>
              <a:ea typeface="MS PGothic" panose="020B0600070205080204" pitchFamily="34" charset="-128"/>
            </a:endParaRPr>
          </a:p>
          <a:p>
            <a:pPr algn="ctr" defTabSz="408033" hangingPunct="0"/>
            <a:r>
              <a:rPr lang="en-US" sz="1125" b="1" i="1" dirty="0">
                <a:solidFill>
                  <a:schemeClr val="accent2"/>
                </a:solidFill>
                <a:latin typeface="Arial" panose="020B0604020202020204" pitchFamily="34" charset="0"/>
                <a:ea typeface="MS PGothic" panose="020B0600070205080204" pitchFamily="34" charset="-128"/>
                <a:sym typeface="Century Gothic"/>
              </a:rPr>
              <a:t>A reset on calving ease</a:t>
            </a:r>
          </a:p>
          <a:p>
            <a:pPr algn="ctr" defTabSz="408033" hangingPunct="0"/>
            <a:r>
              <a:rPr lang="en-US" sz="1125" dirty="0">
                <a:solidFill>
                  <a:schemeClr val="accent2"/>
                </a:solidFill>
                <a:latin typeface="Arial" panose="020B0604020202020204" pitchFamily="34" charset="0"/>
                <a:ea typeface="MS PGothic" panose="020B0600070205080204" pitchFamily="34" charset="-128"/>
              </a:rPr>
              <a:t>July 2020 print</a:t>
            </a:r>
          </a:p>
          <a:p>
            <a:pPr algn="ctr" defTabSz="408033" hangingPunct="0"/>
            <a:endParaRPr lang="en-US" sz="1125" b="1" dirty="0">
              <a:solidFill>
                <a:schemeClr val="accent2"/>
              </a:solidFill>
              <a:latin typeface="Arial" panose="020B0604020202020204" pitchFamily="34" charset="0"/>
              <a:ea typeface="MS PGothic" panose="020B0600070205080204" pitchFamily="34" charset="-128"/>
              <a:sym typeface="Century Gothic"/>
            </a:endParaRPr>
          </a:p>
          <a:p>
            <a:pPr algn="ctr" defTabSz="408033" hangingPunct="0"/>
            <a:r>
              <a:rPr lang="en-US" sz="1125" b="1" i="1" dirty="0">
                <a:solidFill>
                  <a:schemeClr val="accent2"/>
                </a:solidFill>
                <a:latin typeface="Arial" panose="020B0604020202020204" pitchFamily="34" charset="0"/>
                <a:ea typeface="MS PGothic" panose="020B0600070205080204" pitchFamily="34" charset="-128"/>
              </a:rPr>
              <a:t>August calving trait improvements</a:t>
            </a:r>
          </a:p>
          <a:p>
            <a:pPr algn="ctr" defTabSz="408033" hangingPunct="0"/>
            <a:r>
              <a:rPr lang="en-US" sz="1125" dirty="0">
                <a:solidFill>
                  <a:schemeClr val="accent2"/>
                </a:solidFill>
                <a:latin typeface="Arial" panose="020B0604020202020204" pitchFamily="34" charset="0"/>
                <a:ea typeface="MS PGothic" panose="020B0600070205080204" pitchFamily="34" charset="-128"/>
                <a:sym typeface="Century Gothic"/>
              </a:rPr>
              <a:t>August 10 Hoard’s Intel</a:t>
            </a:r>
            <a:endParaRPr lang="en-US" sz="1125" dirty="0">
              <a:solidFill>
                <a:schemeClr val="accent2"/>
              </a:solidFill>
              <a:sym typeface="Century Gothic"/>
            </a:endParaRPr>
          </a:p>
        </p:txBody>
      </p:sp>
      <p:pic>
        <p:nvPicPr>
          <p:cNvPr id="5" name="Picture 4" descr="A close up of a flag&#10;&#10;Description automatically generated">
            <a:extLst>
              <a:ext uri="{FF2B5EF4-FFF2-40B4-BE49-F238E27FC236}">
                <a16:creationId xmlns:a16="http://schemas.microsoft.com/office/drawing/2014/main" id="{FAB7103F-23A7-456A-95F3-0D2B67C792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2457" y="2854215"/>
            <a:ext cx="1300461" cy="908411"/>
          </a:xfrm>
          <a:prstGeom prst="rect">
            <a:avLst/>
          </a:prstGeom>
        </p:spPr>
      </p:pic>
      <p:sp>
        <p:nvSpPr>
          <p:cNvPr id="14" name="TextBox 13">
            <a:extLst>
              <a:ext uri="{FF2B5EF4-FFF2-40B4-BE49-F238E27FC236}">
                <a16:creationId xmlns:a16="http://schemas.microsoft.com/office/drawing/2014/main" id="{7CA6A17C-1454-4D98-BEBE-1A39FA4F1073}"/>
              </a:ext>
            </a:extLst>
          </p:cNvPr>
          <p:cNvSpPr txBox="1"/>
          <p:nvPr/>
        </p:nvSpPr>
        <p:spPr>
          <a:xfrm>
            <a:off x="3465720" y="3762626"/>
            <a:ext cx="2538315"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t">
            <a:spAutoFit/>
          </a:bodyPr>
          <a:lstStyle/>
          <a:p>
            <a:pPr algn="ctr" defTabSz="408033" hangingPunct="0"/>
            <a:r>
              <a:rPr lang="en-US" sz="1125" b="1" i="1" dirty="0">
                <a:solidFill>
                  <a:schemeClr val="accent1">
                    <a:lumMod val="75000"/>
                    <a:lumOff val="25000"/>
                  </a:schemeClr>
                </a:solidFill>
                <a:latin typeface="Arial" panose="020B0604020202020204" pitchFamily="34" charset="0"/>
                <a:ea typeface="MS PGothic" panose="020B0600070205080204" pitchFamily="34" charset="-128"/>
                <a:cs typeface="Arial" panose="020B0604020202020204" pitchFamily="34" charset="0"/>
              </a:rPr>
              <a:t>August 2020 calving traits will reflect lower breed averages</a:t>
            </a:r>
          </a:p>
          <a:p>
            <a:pPr algn="ctr" defTabSz="408033" hangingPunct="0"/>
            <a:r>
              <a:rPr lang="en-US" sz="1125" dirty="0">
                <a:solidFill>
                  <a:schemeClr val="accent1">
                    <a:lumMod val="75000"/>
                    <a:lumOff val="25000"/>
                  </a:schemeClr>
                </a:solidFill>
                <a:latin typeface="Arial" panose="020B0604020202020204" pitchFamily="34" charset="0"/>
                <a:ea typeface="MS PGothic" panose="020B0600070205080204" pitchFamily="34" charset="-128"/>
                <a:cs typeface="Arial" panose="020B0604020202020204" pitchFamily="34" charset="0"/>
              </a:rPr>
              <a:t>The Pulse, Summer 2020</a:t>
            </a:r>
          </a:p>
        </p:txBody>
      </p:sp>
      <p:pic>
        <p:nvPicPr>
          <p:cNvPr id="15" name="Picture 14" descr="A close up of a logo&#10;&#10;Description automatically generated">
            <a:extLst>
              <a:ext uri="{FF2B5EF4-FFF2-40B4-BE49-F238E27FC236}">
                <a16:creationId xmlns:a16="http://schemas.microsoft.com/office/drawing/2014/main" id="{91346370-B3F7-4454-9917-3DCA4FC86D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196" y="3328464"/>
            <a:ext cx="1658849" cy="352350"/>
          </a:xfrm>
          <a:prstGeom prst="rect">
            <a:avLst/>
          </a:prstGeom>
        </p:spPr>
      </p:pic>
      <p:sp>
        <p:nvSpPr>
          <p:cNvPr id="16" name="TextBox 15">
            <a:extLst>
              <a:ext uri="{FF2B5EF4-FFF2-40B4-BE49-F238E27FC236}">
                <a16:creationId xmlns:a16="http://schemas.microsoft.com/office/drawing/2014/main" id="{DD6A7CB5-A890-457B-B377-FE2310A42AB5}"/>
              </a:ext>
            </a:extLst>
          </p:cNvPr>
          <p:cNvSpPr txBox="1"/>
          <p:nvPr/>
        </p:nvSpPr>
        <p:spPr>
          <a:xfrm>
            <a:off x="551097" y="3729812"/>
            <a:ext cx="2369931"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t">
            <a:spAutoFit/>
          </a:bodyPr>
          <a:lstStyle/>
          <a:p>
            <a:pPr algn="ctr" defTabSz="408033" hangingPunct="0"/>
            <a:r>
              <a:rPr lang="en-US" sz="1125" b="1" i="1" u="sng" dirty="0">
                <a:solidFill>
                  <a:schemeClr val="accent2"/>
                </a:solidFill>
                <a:latin typeface="Arial" panose="020B0604020202020204" pitchFamily="34" charset="0"/>
                <a:ea typeface="MS PGothic" panose="020B0600070205080204" pitchFamily="34" charset="-128"/>
                <a:cs typeface="Times New Roman" panose="02020603050405020304" pitchFamily="18" charset="0"/>
                <a:hlinkClick r:id="rId10">
                  <a:extLst>
                    <a:ext uri="{A12FA001-AC4F-418D-AE19-62706E023703}">
                      <ahyp:hlinkClr xmlns:ahyp="http://schemas.microsoft.com/office/drawing/2018/hyperlinkcolor" val="tx"/>
                    </a:ext>
                  </a:extLst>
                </a:hlinkClick>
              </a:rPr>
              <a:t>August Holstein Calving Traits will be Vastly Different</a:t>
            </a:r>
            <a:endParaRPr lang="en-US" sz="1125" b="1" i="1" u="sng" dirty="0">
              <a:solidFill>
                <a:schemeClr val="accent2"/>
              </a:solidFill>
              <a:latin typeface="Arial" panose="020B0604020202020204" pitchFamily="34" charset="0"/>
              <a:ea typeface="MS PGothic" panose="020B0600070205080204" pitchFamily="34" charset="-128"/>
              <a:cs typeface="Times New Roman" panose="02020603050405020304" pitchFamily="18" charset="0"/>
            </a:endParaRPr>
          </a:p>
          <a:p>
            <a:pPr algn="ctr" defTabSz="408033" hangingPunct="0"/>
            <a:r>
              <a:rPr lang="en-US" sz="1125" dirty="0">
                <a:solidFill>
                  <a:schemeClr val="accent2"/>
                </a:solidFill>
                <a:latin typeface="Arial" panose="020B0604020202020204" pitchFamily="34" charset="0"/>
                <a:ea typeface="MS PGothic" panose="020B0600070205080204" pitchFamily="34" charset="-128"/>
                <a:cs typeface="Times New Roman" panose="02020603050405020304" pitchFamily="18" charset="0"/>
                <a:sym typeface="Century Gothic"/>
              </a:rPr>
              <a:t>July 1 e-newsletter</a:t>
            </a:r>
            <a:endParaRPr lang="en-US" sz="1125" dirty="0">
              <a:solidFill>
                <a:schemeClr val="accent2"/>
              </a:solidFill>
              <a:sym typeface="Century Gothic"/>
            </a:endParaRPr>
          </a:p>
        </p:txBody>
      </p:sp>
      <p:pic>
        <p:nvPicPr>
          <p:cNvPr id="17" name="Picture 16">
            <a:extLst>
              <a:ext uri="{FF2B5EF4-FFF2-40B4-BE49-F238E27FC236}">
                <a16:creationId xmlns:a16="http://schemas.microsoft.com/office/drawing/2014/main" id="{888578BD-09C6-4A26-945A-BD3D75EE399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466118" y="3111818"/>
            <a:ext cx="2140667" cy="528560"/>
          </a:xfrm>
          <a:prstGeom prst="rect">
            <a:avLst/>
          </a:prstGeom>
        </p:spPr>
      </p:pic>
      <p:sp>
        <p:nvSpPr>
          <p:cNvPr id="18" name="TextBox 17">
            <a:extLst>
              <a:ext uri="{FF2B5EF4-FFF2-40B4-BE49-F238E27FC236}">
                <a16:creationId xmlns:a16="http://schemas.microsoft.com/office/drawing/2014/main" id="{62A6F4F1-7E4B-4284-9E72-AC9EB2373530}"/>
              </a:ext>
            </a:extLst>
          </p:cNvPr>
          <p:cNvSpPr txBox="1"/>
          <p:nvPr/>
        </p:nvSpPr>
        <p:spPr>
          <a:xfrm>
            <a:off x="6245856" y="3753530"/>
            <a:ext cx="2369931" cy="900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7145" tIns="17145" rIns="17145" bIns="17145" numCol="1" spcCol="38100" rtlCol="0" anchor="t">
            <a:spAutoFit/>
          </a:bodyPr>
          <a:lstStyle/>
          <a:p>
            <a:pPr algn="ctr" defTabSz="408033" hangingPunct="0"/>
            <a:r>
              <a:rPr lang="en-US" sz="1125" b="1" i="1" u="sng" dirty="0">
                <a:solidFill>
                  <a:schemeClr val="accent2"/>
                </a:solidFill>
                <a:latin typeface="Arial" panose="020B0604020202020204" pitchFamily="34" charset="0"/>
                <a:ea typeface="MS PGothic" panose="020B0600070205080204" pitchFamily="34" charset="-128"/>
                <a:cs typeface="Times New Roman" panose="02020603050405020304" pitchFamily="18" charset="0"/>
                <a:hlinkClick r:id="rId12">
                  <a:extLst>
                    <a:ext uri="{A12FA001-AC4F-418D-AE19-62706E023703}">
                      <ahyp:hlinkClr xmlns:ahyp="http://schemas.microsoft.com/office/drawing/2018/hyperlinkcolor" val="tx"/>
                    </a:ext>
                  </a:extLst>
                </a:hlinkClick>
              </a:rPr>
              <a:t>What is going on with calving ease? </a:t>
            </a:r>
            <a:endParaRPr lang="en-US" sz="1125" b="1" i="1" u="sng" dirty="0">
              <a:solidFill>
                <a:schemeClr val="accent2"/>
              </a:solidFill>
              <a:latin typeface="Arial" panose="020B0604020202020204" pitchFamily="34" charset="0"/>
              <a:ea typeface="MS PGothic" panose="020B0600070205080204" pitchFamily="34" charset="-128"/>
              <a:cs typeface="Times New Roman" panose="02020603050405020304" pitchFamily="18" charset="0"/>
              <a:hlinkClick r:id="rId10">
                <a:extLst>
                  <a:ext uri="{A12FA001-AC4F-418D-AE19-62706E023703}">
                    <ahyp:hlinkClr xmlns:ahyp="http://schemas.microsoft.com/office/drawing/2018/hyperlinkcolor" val="tx"/>
                  </a:ext>
                </a:extLst>
              </a:hlinkClick>
            </a:endParaRPr>
          </a:p>
          <a:p>
            <a:pPr algn="ctr" defTabSz="408033" hangingPunct="0"/>
            <a:endParaRPr lang="en-US" sz="1125" b="1" u="sng" dirty="0">
              <a:solidFill>
                <a:schemeClr val="accent2"/>
              </a:solidFill>
              <a:latin typeface="Arial" panose="020B0604020202020204" pitchFamily="34" charset="0"/>
              <a:ea typeface="MS PGothic" panose="020B0600070205080204" pitchFamily="34" charset="-128"/>
              <a:cs typeface="Arial" panose="020B0604020202020204" pitchFamily="34" charset="0"/>
            </a:endParaRPr>
          </a:p>
          <a:p>
            <a:pPr algn="ctr" defTabSz="408033" hangingPunct="0"/>
            <a:r>
              <a:rPr lang="en-US" sz="1125" b="1" i="1" dirty="0">
                <a:solidFill>
                  <a:schemeClr val="accent2"/>
                </a:solidFill>
                <a:latin typeface="Arial" panose="020B0604020202020204" pitchFamily="34" charset="0"/>
                <a:ea typeface="Calibri" panose="020F050202020403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August 2020 Calving Traits Will Reflect Lower Breed Averages</a:t>
            </a:r>
            <a:endParaRPr lang="en-US" sz="1125" b="1" i="1" dirty="0">
              <a:solidFill>
                <a:schemeClr val="accent2"/>
              </a:solidFill>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8541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Stay Connected to CDCB</a:t>
            </a:r>
          </a:p>
        </p:txBody>
      </p:sp>
      <p:sp>
        <p:nvSpPr>
          <p:cNvPr id="5" name="Text Placeholder 4">
            <a:extLst>
              <a:ext uri="{FF2B5EF4-FFF2-40B4-BE49-F238E27FC236}">
                <a16:creationId xmlns:a16="http://schemas.microsoft.com/office/drawing/2014/main" id="{0C59DBB1-BBDF-4CBD-9342-C7834A84EE2D}"/>
              </a:ext>
            </a:extLst>
          </p:cNvPr>
          <p:cNvSpPr>
            <a:spLocks noGrp="1"/>
          </p:cNvSpPr>
          <p:nvPr>
            <p:ph type="body" idx="1"/>
          </p:nvPr>
        </p:nvSpPr>
        <p:spPr>
          <a:xfrm>
            <a:off x="369014" y="911856"/>
            <a:ext cx="8466473" cy="482453"/>
          </a:xfrm>
        </p:spPr>
        <p:txBody>
          <a:bodyPr>
            <a:normAutofit fontScale="77500" lnSpcReduction="20000"/>
          </a:bodyPr>
          <a:lstStyle/>
          <a:p>
            <a:pPr marL="0" indent="0" algn="ctr">
              <a:buNone/>
            </a:pPr>
            <a:r>
              <a:rPr lang="en-US" dirty="0"/>
              <a:t>Receive </a:t>
            </a:r>
            <a:r>
              <a:rPr lang="en-US" i="1" dirty="0"/>
              <a:t>CDCB Connection </a:t>
            </a:r>
            <a:r>
              <a:rPr lang="en-US" dirty="0"/>
              <a:t>monthly newsletter by emailing </a:t>
            </a:r>
            <a:r>
              <a:rPr lang="en-US" dirty="0">
                <a:hlinkClick r:id="rId2"/>
              </a:rPr>
              <a:t>cindy.ferrier@uscdcb.com</a:t>
            </a:r>
            <a:r>
              <a:rPr lang="en-US" dirty="0"/>
              <a:t> </a:t>
            </a:r>
          </a:p>
        </p:txBody>
      </p:sp>
      <p:sp>
        <p:nvSpPr>
          <p:cNvPr id="6" name="TextBox 5">
            <a:extLst>
              <a:ext uri="{FF2B5EF4-FFF2-40B4-BE49-F238E27FC236}">
                <a16:creationId xmlns:a16="http://schemas.microsoft.com/office/drawing/2014/main" id="{98084E2B-0A3F-4E07-8A44-3DB21846E9A1}"/>
              </a:ext>
            </a:extLst>
          </p:cNvPr>
          <p:cNvSpPr txBox="1"/>
          <p:nvPr/>
        </p:nvSpPr>
        <p:spPr>
          <a:xfrm>
            <a:off x="3467176" y="4529862"/>
            <a:ext cx="5045933" cy="28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7145" tIns="17145" rIns="17145" bIns="17145" numCol="1" spcCol="38100" rtlCol="0" anchor="t">
            <a:spAutoFit/>
          </a:bodyPr>
          <a:lstStyle/>
          <a:p>
            <a:pPr defTabSz="408033" hangingPunct="0"/>
            <a:r>
              <a:rPr lang="en-US" sz="1650" dirty="0">
                <a:latin typeface="Calibri" panose="020F0502020204030204" pitchFamily="34" charset="0"/>
                <a:cs typeface="Calibri" panose="020F0502020204030204" pitchFamily="34" charset="0"/>
                <a:sym typeface="Century Gothic"/>
                <a:hlinkClick r:id="rId3">
                  <a:extLst>
                    <a:ext uri="{A12FA001-AC4F-418D-AE19-62706E023703}">
                      <ahyp:hlinkClr xmlns:ahyp="http://schemas.microsoft.com/office/drawing/2018/hyperlinkcolor" val="tx"/>
                    </a:ext>
                  </a:extLst>
                </a:hlinkClick>
              </a:rPr>
              <a:t>View at </a:t>
            </a:r>
            <a:r>
              <a:rPr lang="en-US" sz="1650" dirty="0">
                <a:solidFill>
                  <a:srgbClr val="0000FF"/>
                </a:solidFill>
                <a:latin typeface="Calibri" panose="020F0502020204030204" pitchFamily="34" charset="0"/>
                <a:cs typeface="Calibri" panose="020F0502020204030204" pitchFamily="34" charset="0"/>
                <a:sym typeface="Century Gothic"/>
                <a:hlinkClick r:id="rId3">
                  <a:extLst>
                    <a:ext uri="{A12FA001-AC4F-418D-AE19-62706E023703}">
                      <ahyp:hlinkClr xmlns:ahyp="http://schemas.microsoft.com/office/drawing/2018/hyperlinkcolor" val="tx"/>
                    </a:ext>
                  </a:extLst>
                </a:hlinkClick>
              </a:rPr>
              <a:t>https://www.uscdcb.com/whats-new/newsletter/</a:t>
            </a:r>
            <a:r>
              <a:rPr lang="en-US" sz="1650" dirty="0">
                <a:solidFill>
                  <a:srgbClr val="000000"/>
                </a:solidFill>
                <a:latin typeface="Calibri" panose="020F0502020204030204" pitchFamily="34" charset="0"/>
                <a:cs typeface="Calibri" panose="020F0502020204030204" pitchFamily="34" charset="0"/>
                <a:sym typeface="Century Gothic"/>
              </a:rPr>
              <a:t> </a:t>
            </a:r>
          </a:p>
        </p:txBody>
      </p:sp>
      <p:pic>
        <p:nvPicPr>
          <p:cNvPr id="9" name="Picture 8">
            <a:extLst>
              <a:ext uri="{FF2B5EF4-FFF2-40B4-BE49-F238E27FC236}">
                <a16:creationId xmlns:a16="http://schemas.microsoft.com/office/drawing/2014/main" id="{883B6FD5-321C-46D9-A31F-815FE587ADD6}"/>
              </a:ext>
            </a:extLst>
          </p:cNvPr>
          <p:cNvPicPr>
            <a:picLocks noChangeAspect="1"/>
          </p:cNvPicPr>
          <p:nvPr/>
        </p:nvPicPr>
        <p:blipFill rotWithShape="1">
          <a:blip r:embed="rId4"/>
          <a:srcRect b="1934"/>
          <a:stretch/>
        </p:blipFill>
        <p:spPr>
          <a:xfrm>
            <a:off x="672362" y="1518296"/>
            <a:ext cx="2336006" cy="2763718"/>
          </a:xfrm>
          <a:prstGeom prst="rect">
            <a:avLst/>
          </a:prstGeom>
          <a:ln>
            <a:solidFill>
              <a:schemeClr val="accent3"/>
            </a:solidFill>
          </a:ln>
        </p:spPr>
      </p:pic>
      <p:pic>
        <p:nvPicPr>
          <p:cNvPr id="10" name="Picture 9">
            <a:extLst>
              <a:ext uri="{FF2B5EF4-FFF2-40B4-BE49-F238E27FC236}">
                <a16:creationId xmlns:a16="http://schemas.microsoft.com/office/drawing/2014/main" id="{0E20ABE0-E72A-4277-BA6E-4A4A24ACFE8A}"/>
              </a:ext>
            </a:extLst>
          </p:cNvPr>
          <p:cNvPicPr>
            <a:picLocks noChangeAspect="1"/>
          </p:cNvPicPr>
          <p:nvPr/>
        </p:nvPicPr>
        <p:blipFill rotWithShape="1">
          <a:blip r:embed="rId5"/>
          <a:srcRect t="3878"/>
          <a:stretch/>
        </p:blipFill>
        <p:spPr>
          <a:xfrm>
            <a:off x="3250556" y="1518143"/>
            <a:ext cx="2507456" cy="2763871"/>
          </a:xfrm>
          <a:prstGeom prst="rect">
            <a:avLst/>
          </a:prstGeom>
          <a:ln>
            <a:solidFill>
              <a:schemeClr val="accent3"/>
            </a:solidFill>
          </a:ln>
        </p:spPr>
      </p:pic>
      <p:pic>
        <p:nvPicPr>
          <p:cNvPr id="11" name="Picture 10">
            <a:extLst>
              <a:ext uri="{FF2B5EF4-FFF2-40B4-BE49-F238E27FC236}">
                <a16:creationId xmlns:a16="http://schemas.microsoft.com/office/drawing/2014/main" id="{7B338F4A-7A0E-41CF-A890-AD1A6ABA5209}"/>
              </a:ext>
            </a:extLst>
          </p:cNvPr>
          <p:cNvPicPr>
            <a:picLocks noChangeAspect="1"/>
          </p:cNvPicPr>
          <p:nvPr/>
        </p:nvPicPr>
        <p:blipFill rotWithShape="1">
          <a:blip r:embed="rId6"/>
          <a:srcRect t="3585" b="5503"/>
          <a:stretch/>
        </p:blipFill>
        <p:spPr>
          <a:xfrm>
            <a:off x="6012575" y="1518143"/>
            <a:ext cx="2507456" cy="2763871"/>
          </a:xfrm>
          <a:prstGeom prst="rect">
            <a:avLst/>
          </a:prstGeom>
          <a:ln>
            <a:solidFill>
              <a:schemeClr val="accent3"/>
            </a:solidFill>
          </a:ln>
        </p:spPr>
      </p:pic>
    </p:spTree>
    <p:extLst>
      <p:ext uri="{BB962C8B-B14F-4D97-AF65-F5344CB8AC3E}">
        <p14:creationId xmlns:p14="http://schemas.microsoft.com/office/powerpoint/2010/main" val="5288676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sz="half" idx="1"/>
          </p:nvPr>
        </p:nvSpPr>
        <p:spPr/>
        <p:txBody>
          <a:bodyPr/>
          <a:lstStyle/>
          <a:p>
            <a:r>
              <a:rPr lang="en-US" dirty="0"/>
              <a:t>The author was supported by USDA-ARS project 8042-31000-002-00-D, “Improving Dairy Animals by Increasing Accuracy of Genomic Prediction, Evaluating New Traits, and Redefining Selection Goals”.</a:t>
            </a:r>
          </a:p>
          <a:p>
            <a:r>
              <a:rPr lang="en-US" dirty="0"/>
              <a:t>USDA is an equal opportunity provider and employer.</a:t>
            </a:r>
          </a:p>
          <a:p>
            <a:r>
              <a:rPr lang="en-US" dirty="0"/>
              <a:t>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173852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extLst>
      <p:ext uri="{BB962C8B-B14F-4D97-AF65-F5344CB8AC3E}">
        <p14:creationId xmlns:p14="http://schemas.microsoft.com/office/powerpoint/2010/main" val="80162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for discussion</a:t>
            </a:r>
          </a:p>
        </p:txBody>
      </p:sp>
      <p:sp>
        <p:nvSpPr>
          <p:cNvPr id="3" name="Content Placeholder 2"/>
          <p:cNvSpPr>
            <a:spLocks noGrp="1"/>
          </p:cNvSpPr>
          <p:nvPr>
            <p:ph sz="half" idx="1"/>
          </p:nvPr>
        </p:nvSpPr>
        <p:spPr>
          <a:xfrm>
            <a:off x="365760" y="914400"/>
            <a:ext cx="4786532" cy="3840480"/>
          </a:xfrm>
        </p:spPr>
        <p:txBody>
          <a:bodyPr/>
          <a:lstStyle/>
          <a:p>
            <a:pPr marL="213117" indent="-213117">
              <a:lnSpc>
                <a:spcPts val="2400"/>
              </a:lnSpc>
              <a:spcAft>
                <a:spcPts val="1000"/>
              </a:spcAft>
            </a:pPr>
            <a:r>
              <a:rPr lang="en-US" dirty="0"/>
              <a:t>We have improved traits that were problematic for many farmers using better genetics and management.</a:t>
            </a:r>
          </a:p>
          <a:p>
            <a:pPr marL="213117" indent="-213117">
              <a:lnSpc>
                <a:spcPts val="2400"/>
              </a:lnSpc>
              <a:spcAft>
                <a:spcPts val="1000"/>
              </a:spcAft>
            </a:pPr>
            <a:r>
              <a:rPr lang="en-US" dirty="0"/>
              <a:t>Holstein PTAs will average 2.2% and 2.7% for sire and daughter calving ease, which means that selection thresholds such as “no bull over 8” are no longer necessary.</a:t>
            </a:r>
          </a:p>
          <a:p>
            <a:pPr marL="213117" indent="-213117">
              <a:lnSpc>
                <a:spcPts val="2400"/>
              </a:lnSpc>
              <a:spcAft>
                <a:spcPts val="1000"/>
              </a:spcAft>
            </a:pPr>
            <a:r>
              <a:rPr lang="en-US" dirty="0"/>
              <a:t>Sire and daughter stillbirth will now be expressed in terms of percent stillbirths to heifers to match the calving ease traits.</a:t>
            </a:r>
          </a:p>
        </p:txBody>
      </p:sp>
      <p:pic>
        <p:nvPicPr>
          <p:cNvPr id="6" name="Picture 5">
            <a:extLst>
              <a:ext uri="{FF2B5EF4-FFF2-40B4-BE49-F238E27FC236}">
                <a16:creationId xmlns:a16="http://schemas.microsoft.com/office/drawing/2014/main" id="{86529580-E50A-2B40-B37F-F26DCCF5477E}"/>
              </a:ext>
            </a:extLst>
          </p:cNvPr>
          <p:cNvPicPr>
            <a:picLocks noChangeAspect="1"/>
          </p:cNvPicPr>
          <p:nvPr/>
        </p:nvPicPr>
        <p:blipFill>
          <a:blip r:embed="rId2"/>
          <a:stretch>
            <a:fillRect/>
          </a:stretch>
        </p:blipFill>
        <p:spPr>
          <a:xfrm>
            <a:off x="5269524" y="914400"/>
            <a:ext cx="3508716" cy="2620572"/>
          </a:xfrm>
          <a:prstGeom prst="rect">
            <a:avLst/>
          </a:prstGeom>
        </p:spPr>
      </p:pic>
    </p:spTree>
    <p:extLst>
      <p:ext uri="{BB962C8B-B14F-4D97-AF65-F5344CB8AC3E}">
        <p14:creationId xmlns:p14="http://schemas.microsoft.com/office/powerpoint/2010/main" val="227634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713B-DB39-2244-8BDB-3410659D5781}"/>
              </a:ext>
            </a:extLst>
          </p:cNvPr>
          <p:cNvSpPr>
            <a:spLocks noGrp="1"/>
          </p:cNvSpPr>
          <p:nvPr>
            <p:ph type="title"/>
          </p:nvPr>
        </p:nvSpPr>
        <p:spPr/>
        <p:txBody>
          <a:bodyPr/>
          <a:lstStyle/>
          <a:p>
            <a:r>
              <a:rPr lang="en-US" dirty="0"/>
              <a:t>Calving ease has improved over time</a:t>
            </a:r>
          </a:p>
        </p:txBody>
      </p:sp>
      <p:sp>
        <p:nvSpPr>
          <p:cNvPr id="4" name="Content Placeholder 3">
            <a:extLst>
              <a:ext uri="{FF2B5EF4-FFF2-40B4-BE49-F238E27FC236}">
                <a16:creationId xmlns:a16="http://schemas.microsoft.com/office/drawing/2014/main" id="{7B2D1176-BA5E-E14A-B0C7-590F2E667372}"/>
              </a:ext>
            </a:extLst>
          </p:cNvPr>
          <p:cNvSpPr>
            <a:spLocks noGrp="1"/>
          </p:cNvSpPr>
          <p:nvPr>
            <p:ph sz="half" idx="2"/>
          </p:nvPr>
        </p:nvSpPr>
        <p:spPr/>
        <p:txBody>
          <a:bodyPr/>
          <a:lstStyle/>
          <a:p>
            <a:r>
              <a:rPr lang="en-US" dirty="0"/>
              <a:t>The rate of difficult births in Holsteins has decreased substantially over time.</a:t>
            </a:r>
          </a:p>
          <a:p>
            <a:r>
              <a:rPr lang="en-US" dirty="0"/>
              <a:t>Selection for better genetics and improvements in calving management practices have resulted in less dystocia and fewer stillbirths!</a:t>
            </a:r>
          </a:p>
          <a:p>
            <a:r>
              <a:rPr lang="en-US" dirty="0"/>
              <a:t>We are adjusting the phenotypic base to match observed incidence rates.</a:t>
            </a:r>
          </a:p>
        </p:txBody>
      </p:sp>
      <p:pic>
        <p:nvPicPr>
          <p:cNvPr id="5" name="Picture 4" descr="/var/folders/73/1ltt3y2x0nzfg8jxl561ytvm0000gn/T/com.microsoft.Word/Content.MSO/F867A54E.tmp">
            <a:extLst>
              <a:ext uri="{FF2B5EF4-FFF2-40B4-BE49-F238E27FC236}">
                <a16:creationId xmlns:a16="http://schemas.microsoft.com/office/drawing/2014/main" id="{DF39058B-17D3-654E-8C3C-475CF72CD7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59" y="914399"/>
            <a:ext cx="4116834" cy="2926080"/>
          </a:xfrm>
          <a:prstGeom prst="rect">
            <a:avLst/>
          </a:prstGeom>
          <a:noFill/>
          <a:ln>
            <a:noFill/>
          </a:ln>
        </p:spPr>
      </p:pic>
    </p:spTree>
    <p:extLst>
      <p:ext uri="{BB962C8B-B14F-4D97-AF65-F5344CB8AC3E}">
        <p14:creationId xmlns:p14="http://schemas.microsoft.com/office/powerpoint/2010/main" val="60213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BE57-31C2-D64E-9AA1-BABC3DB0AD6E}"/>
              </a:ext>
            </a:extLst>
          </p:cNvPr>
          <p:cNvSpPr>
            <a:spLocks noGrp="1"/>
          </p:cNvSpPr>
          <p:nvPr>
            <p:ph type="title"/>
          </p:nvPr>
        </p:nvSpPr>
        <p:spPr/>
        <p:txBody>
          <a:bodyPr/>
          <a:lstStyle/>
          <a:p>
            <a:r>
              <a:rPr lang="en-US" dirty="0"/>
              <a:t>New phenotypic bases in August 2020</a:t>
            </a:r>
          </a:p>
        </p:txBody>
      </p:sp>
      <p:graphicFrame>
        <p:nvGraphicFramePr>
          <p:cNvPr id="6" name="Table 5">
            <a:extLst>
              <a:ext uri="{FF2B5EF4-FFF2-40B4-BE49-F238E27FC236}">
                <a16:creationId xmlns:a16="http://schemas.microsoft.com/office/drawing/2014/main" id="{25829CBE-EE33-D249-979B-40EE28EDD2A0}"/>
              </a:ext>
            </a:extLst>
          </p:cNvPr>
          <p:cNvGraphicFramePr>
            <a:graphicFrameLocks noGrp="1"/>
          </p:cNvGraphicFramePr>
          <p:nvPr>
            <p:extLst>
              <p:ext uri="{D42A27DB-BD31-4B8C-83A1-F6EECF244321}">
                <p14:modId xmlns:p14="http://schemas.microsoft.com/office/powerpoint/2010/main" val="778589146"/>
              </p:ext>
            </p:extLst>
          </p:nvPr>
        </p:nvGraphicFramePr>
        <p:xfrm>
          <a:off x="365761" y="734889"/>
          <a:ext cx="8412479" cy="2858233"/>
        </p:xfrm>
        <a:graphic>
          <a:graphicData uri="http://schemas.openxmlformats.org/drawingml/2006/table">
            <a:tbl>
              <a:tblPr firstRow="1" firstCol="1" bandRow="1">
                <a:tableStyleId>{17292A2E-F333-43FB-9621-5CBBE7FDCDCB}</a:tableStyleId>
              </a:tblPr>
              <a:tblGrid>
                <a:gridCol w="1412865">
                  <a:extLst>
                    <a:ext uri="{9D8B030D-6E8A-4147-A177-3AD203B41FA5}">
                      <a16:colId xmlns:a16="http://schemas.microsoft.com/office/drawing/2014/main" val="46053272"/>
                    </a:ext>
                  </a:extLst>
                </a:gridCol>
                <a:gridCol w="684862">
                  <a:extLst>
                    <a:ext uri="{9D8B030D-6E8A-4147-A177-3AD203B41FA5}">
                      <a16:colId xmlns:a16="http://schemas.microsoft.com/office/drawing/2014/main" val="1483808914"/>
                    </a:ext>
                  </a:extLst>
                </a:gridCol>
                <a:gridCol w="1875731">
                  <a:extLst>
                    <a:ext uri="{9D8B030D-6E8A-4147-A177-3AD203B41FA5}">
                      <a16:colId xmlns:a16="http://schemas.microsoft.com/office/drawing/2014/main" val="3645118170"/>
                    </a:ext>
                  </a:extLst>
                </a:gridCol>
                <a:gridCol w="2018635">
                  <a:extLst>
                    <a:ext uri="{9D8B030D-6E8A-4147-A177-3AD203B41FA5}">
                      <a16:colId xmlns:a16="http://schemas.microsoft.com/office/drawing/2014/main" val="4240763351"/>
                    </a:ext>
                  </a:extLst>
                </a:gridCol>
                <a:gridCol w="889782">
                  <a:extLst>
                    <a:ext uri="{9D8B030D-6E8A-4147-A177-3AD203B41FA5}">
                      <a16:colId xmlns:a16="http://schemas.microsoft.com/office/drawing/2014/main" val="1085320071"/>
                    </a:ext>
                  </a:extLst>
                </a:gridCol>
                <a:gridCol w="1530604">
                  <a:extLst>
                    <a:ext uri="{9D8B030D-6E8A-4147-A177-3AD203B41FA5}">
                      <a16:colId xmlns:a16="http://schemas.microsoft.com/office/drawing/2014/main" val="1454432729"/>
                    </a:ext>
                  </a:extLst>
                </a:gridCol>
              </a:tblGrid>
              <a:tr h="408319">
                <a:tc>
                  <a:txBody>
                    <a:bodyPr/>
                    <a:lstStyle/>
                    <a:p>
                      <a:pPr marL="0" marR="0" algn="l">
                        <a:spcBef>
                          <a:spcPts val="0"/>
                        </a:spcBef>
                        <a:spcAft>
                          <a:spcPts val="0"/>
                        </a:spcAft>
                      </a:pPr>
                      <a:r>
                        <a:rPr lang="en-US" sz="1600" dirty="0">
                          <a:effectLst/>
                        </a:rPr>
                        <a:t>Breed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Trait</a:t>
                      </a:r>
                      <a:r>
                        <a:rPr lang="en-US" sz="1600" baseline="300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dirty="0">
                          <a:effectLst/>
                        </a:rPr>
                        <a:t>Current base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New base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Change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New base year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1174165"/>
                  </a:ext>
                </a:extLst>
              </a:tr>
              <a:tr h="408319">
                <a:tc>
                  <a:txBody>
                    <a:bodyPr/>
                    <a:lstStyle/>
                    <a:p>
                      <a:pPr marL="0" marR="0" algn="l">
                        <a:spcBef>
                          <a:spcPts val="0"/>
                        </a:spcBef>
                        <a:spcAft>
                          <a:spcPts val="0"/>
                        </a:spcAft>
                      </a:pPr>
                      <a:r>
                        <a:rPr lang="en-US" sz="1600">
                          <a:effectLst/>
                        </a:rPr>
                        <a:t>Holstein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SCE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2015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1848756"/>
                  </a:ext>
                </a:extLst>
              </a:tr>
              <a:tr h="408319">
                <a:tc>
                  <a:txBody>
                    <a:bodyPr/>
                    <a:lstStyle/>
                    <a:p>
                      <a:pPr marL="0" marR="0" algn="l">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DCE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dirty="0">
                          <a:effectLst/>
                        </a:rPr>
                        <a:t>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2010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4867258"/>
                  </a:ext>
                </a:extLst>
              </a:tr>
              <a:tr h="408319">
                <a:tc>
                  <a:txBody>
                    <a:bodyPr/>
                    <a:lstStyle/>
                    <a:p>
                      <a:pPr marL="0" marR="0" algn="l">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SSB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2015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876093"/>
                  </a:ext>
                </a:extLst>
              </a:tr>
              <a:tr h="408319">
                <a:tc>
                  <a:txBody>
                    <a:bodyPr/>
                    <a:lstStyle/>
                    <a:p>
                      <a:pPr marL="0" marR="0" algn="l">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DSB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dirty="0">
                          <a:effectLst/>
                        </a:rPr>
                        <a:t>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2010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9002380"/>
                  </a:ext>
                </a:extLst>
              </a:tr>
              <a:tr h="408319">
                <a:tc>
                  <a:txBody>
                    <a:bodyPr/>
                    <a:lstStyle/>
                    <a:p>
                      <a:pPr marL="0" marR="0" algn="l">
                        <a:spcBef>
                          <a:spcPts val="0"/>
                        </a:spcBef>
                        <a:spcAft>
                          <a:spcPts val="0"/>
                        </a:spcAft>
                      </a:pPr>
                      <a:r>
                        <a:rPr lang="en-US" sz="1600">
                          <a:effectLst/>
                        </a:rPr>
                        <a:t>Brown Swiss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SCE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2015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8537855"/>
                  </a:ext>
                </a:extLst>
              </a:tr>
              <a:tr h="408319">
                <a:tc>
                  <a:txBody>
                    <a:bodyPr/>
                    <a:lstStyle/>
                    <a:p>
                      <a:pPr marL="0" marR="0" algn="l">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a:effectLst/>
                        </a:rPr>
                        <a:t>DCE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a:effectLst/>
                        </a:rPr>
                        <a:t>-2.4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600" dirty="0">
                          <a:effectLst/>
                        </a:rPr>
                        <a:t>2010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4452455"/>
                  </a:ext>
                </a:extLst>
              </a:tr>
            </a:tbl>
          </a:graphicData>
        </a:graphic>
      </p:graphicFrame>
      <p:sp>
        <p:nvSpPr>
          <p:cNvPr id="12" name="TextBox 11">
            <a:extLst>
              <a:ext uri="{FF2B5EF4-FFF2-40B4-BE49-F238E27FC236}">
                <a16:creationId xmlns:a16="http://schemas.microsoft.com/office/drawing/2014/main" id="{5C8C4742-7C1C-FD48-AD94-91EB739B297D}"/>
              </a:ext>
            </a:extLst>
          </p:cNvPr>
          <p:cNvSpPr txBox="1"/>
          <p:nvPr/>
        </p:nvSpPr>
        <p:spPr>
          <a:xfrm>
            <a:off x="365760" y="3667011"/>
            <a:ext cx="8412480" cy="811203"/>
          </a:xfrm>
          <a:prstGeom prst="rect">
            <a:avLst/>
          </a:prstGeom>
        </p:spPr>
        <p:txBody>
          <a:bodyPr vert="horz" lIns="91440" tIns="45720" rIns="91440" bIns="45720" rtlCol="0">
            <a:normAutofit/>
          </a:bodyPr>
          <a:lstStyle/>
          <a:p>
            <a:pPr marL="285750" indent="-285750" defTabSz="457200">
              <a:spcBef>
                <a:spcPts val="1000"/>
              </a:spcBef>
              <a:buClr>
                <a:schemeClr val="tx1"/>
              </a:buClr>
              <a:buSzPct val="100000"/>
              <a:buFont typeface="Arial" panose="020B0604020202020204" pitchFamily="34" charset="0"/>
              <a:buChar char="•"/>
            </a:pPr>
            <a:r>
              <a:rPr lang="en-US" b="1" dirty="0"/>
              <a:t>Phenotypic bases for all traits will match the lower observed incidence rates.</a:t>
            </a:r>
          </a:p>
          <a:p>
            <a:pPr marL="285750" indent="-285750" defTabSz="457200">
              <a:spcBef>
                <a:spcPts val="1000"/>
              </a:spcBef>
              <a:buClr>
                <a:schemeClr val="tx1"/>
              </a:buClr>
              <a:buSzPct val="100000"/>
              <a:buFont typeface="Arial" panose="020B0604020202020204" pitchFamily="34" charset="0"/>
              <a:buChar char="•"/>
            </a:pPr>
            <a:r>
              <a:rPr lang="en-US" b="1" dirty="0"/>
              <a:t>In the future, phenotypic and genetic bases will be automatically updated.</a:t>
            </a:r>
            <a:endParaRPr lang="en-US" dirty="0">
              <a:solidFill>
                <a:schemeClr val="bg1"/>
              </a:solidFill>
            </a:endParaRPr>
          </a:p>
          <a:p>
            <a:pPr marL="285750" indent="-285750" defTabSz="457200">
              <a:spcBef>
                <a:spcPts val="1000"/>
              </a:spcBef>
              <a:buClr>
                <a:schemeClr val="accent1"/>
              </a:buClr>
              <a:buSzPct val="80000"/>
              <a:buFont typeface="Wingdings 3" charset="2"/>
              <a:buChar char=""/>
            </a:pPr>
            <a:endParaRPr lang="en-US" dirty="0">
              <a:solidFill>
                <a:schemeClr val="bg1"/>
              </a:solidFill>
            </a:endParaRPr>
          </a:p>
          <a:p>
            <a:pPr marL="285750" indent="-285750" defTabSz="457200">
              <a:spcBef>
                <a:spcPts val="1000"/>
              </a:spcBef>
              <a:buClr>
                <a:schemeClr val="accent1"/>
              </a:buClr>
              <a:buSzPct val="80000"/>
              <a:buFont typeface="Wingdings 3" charset="2"/>
              <a:buChar char=""/>
            </a:pPr>
            <a:endParaRPr lang="en-US" dirty="0">
              <a:solidFill>
                <a:schemeClr val="bg1"/>
              </a:solidFill>
            </a:endParaRPr>
          </a:p>
        </p:txBody>
      </p:sp>
    </p:spTree>
    <p:extLst>
      <p:ext uri="{BB962C8B-B14F-4D97-AF65-F5344CB8AC3E}">
        <p14:creationId xmlns:p14="http://schemas.microsoft.com/office/powerpoint/2010/main" val="174138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B751-2F02-114D-92BF-6C65997D7750}"/>
              </a:ext>
            </a:extLst>
          </p:cNvPr>
          <p:cNvSpPr>
            <a:spLocks noGrp="1"/>
          </p:cNvSpPr>
          <p:nvPr>
            <p:ph type="title"/>
          </p:nvPr>
        </p:nvSpPr>
        <p:spPr/>
        <p:txBody>
          <a:bodyPr/>
          <a:lstStyle/>
          <a:p>
            <a:r>
              <a:rPr lang="en-US" dirty="0"/>
              <a:t>The range of evaluations will change</a:t>
            </a:r>
          </a:p>
        </p:txBody>
      </p:sp>
      <p:graphicFrame>
        <p:nvGraphicFramePr>
          <p:cNvPr id="5" name="Table 4">
            <a:extLst>
              <a:ext uri="{FF2B5EF4-FFF2-40B4-BE49-F238E27FC236}">
                <a16:creationId xmlns:a16="http://schemas.microsoft.com/office/drawing/2014/main" id="{9A09ED50-3D35-4D4C-9F59-4DE9D8793BFF}"/>
              </a:ext>
            </a:extLst>
          </p:cNvPr>
          <p:cNvGraphicFramePr>
            <a:graphicFrameLocks noGrp="1"/>
          </p:cNvGraphicFramePr>
          <p:nvPr>
            <p:extLst>
              <p:ext uri="{D42A27DB-BD31-4B8C-83A1-F6EECF244321}">
                <p14:modId xmlns:p14="http://schemas.microsoft.com/office/powerpoint/2010/main" val="2971582250"/>
              </p:ext>
            </p:extLst>
          </p:nvPr>
        </p:nvGraphicFramePr>
        <p:xfrm>
          <a:off x="1002324" y="709242"/>
          <a:ext cx="7148730" cy="2035718"/>
        </p:xfrm>
        <a:graphic>
          <a:graphicData uri="http://schemas.openxmlformats.org/drawingml/2006/table">
            <a:tbl>
              <a:tblPr firstRow="1" firstCol="1" bandRow="1">
                <a:tableStyleId>{17292A2E-F333-43FB-9621-5CBBE7FDCDCB}</a:tableStyleId>
              </a:tblPr>
              <a:tblGrid>
                <a:gridCol w="1099805">
                  <a:extLst>
                    <a:ext uri="{9D8B030D-6E8A-4147-A177-3AD203B41FA5}">
                      <a16:colId xmlns:a16="http://schemas.microsoft.com/office/drawing/2014/main" val="121768825"/>
                    </a:ext>
                  </a:extLst>
                </a:gridCol>
                <a:gridCol w="618640">
                  <a:extLst>
                    <a:ext uri="{9D8B030D-6E8A-4147-A177-3AD203B41FA5}">
                      <a16:colId xmlns:a16="http://schemas.microsoft.com/office/drawing/2014/main" val="4031492185"/>
                    </a:ext>
                  </a:extLst>
                </a:gridCol>
                <a:gridCol w="1029539">
                  <a:extLst>
                    <a:ext uri="{9D8B030D-6E8A-4147-A177-3AD203B41FA5}">
                      <a16:colId xmlns:a16="http://schemas.microsoft.com/office/drawing/2014/main" val="1496653506"/>
                    </a:ext>
                  </a:extLst>
                </a:gridCol>
                <a:gridCol w="1376283">
                  <a:extLst>
                    <a:ext uri="{9D8B030D-6E8A-4147-A177-3AD203B41FA5}">
                      <a16:colId xmlns:a16="http://schemas.microsoft.com/office/drawing/2014/main" val="3359033235"/>
                    </a:ext>
                  </a:extLst>
                </a:gridCol>
                <a:gridCol w="206213">
                  <a:extLst>
                    <a:ext uri="{9D8B030D-6E8A-4147-A177-3AD203B41FA5}">
                      <a16:colId xmlns:a16="http://schemas.microsoft.com/office/drawing/2014/main" val="1998293128"/>
                    </a:ext>
                  </a:extLst>
                </a:gridCol>
                <a:gridCol w="1099805">
                  <a:extLst>
                    <a:ext uri="{9D8B030D-6E8A-4147-A177-3AD203B41FA5}">
                      <a16:colId xmlns:a16="http://schemas.microsoft.com/office/drawing/2014/main" val="4284626347"/>
                    </a:ext>
                  </a:extLst>
                </a:gridCol>
                <a:gridCol w="1718445">
                  <a:extLst>
                    <a:ext uri="{9D8B030D-6E8A-4147-A177-3AD203B41FA5}">
                      <a16:colId xmlns:a16="http://schemas.microsoft.com/office/drawing/2014/main" val="3316214102"/>
                    </a:ext>
                  </a:extLst>
                </a:gridCol>
              </a:tblGrid>
              <a:tr h="253810">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200">
                          <a:effectLst/>
                        </a:rPr>
                        <a:t>2004 official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r">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200">
                          <a:effectLst/>
                        </a:rPr>
                        <a:t>2004 proposed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15045568"/>
                  </a:ext>
                </a:extLst>
              </a:tr>
              <a:tr h="253810">
                <a:tc>
                  <a:txBody>
                    <a:bodyPr/>
                    <a:lstStyle/>
                    <a:p>
                      <a:pPr marL="0" marR="0">
                        <a:spcBef>
                          <a:spcPts val="0"/>
                        </a:spcBef>
                        <a:spcAft>
                          <a:spcPts val="0"/>
                        </a:spcAft>
                      </a:pPr>
                      <a:r>
                        <a:rPr lang="en-US" sz="1200">
                          <a:effectLst/>
                        </a:rPr>
                        <a:t>Breed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Trait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Minimum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Maximum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Minimum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Maximum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8016307"/>
                  </a:ext>
                </a:extLst>
              </a:tr>
              <a:tr h="253810">
                <a:tc>
                  <a:txBody>
                    <a:bodyPr/>
                    <a:lstStyle/>
                    <a:p>
                      <a:pPr marL="0" marR="0">
                        <a:spcBef>
                          <a:spcPts val="0"/>
                        </a:spcBef>
                        <a:spcAft>
                          <a:spcPts val="0"/>
                        </a:spcAft>
                      </a:pPr>
                      <a:r>
                        <a:rPr lang="en-US" sz="1200">
                          <a:effectLst/>
                        </a:rPr>
                        <a:t>Holstein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3388403"/>
                  </a:ext>
                </a:extLst>
              </a:tr>
              <a:tr h="25381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5336302"/>
                  </a:ext>
                </a:extLst>
              </a:tr>
              <a:tr h="25381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SSB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rPr>
                        <a:t>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rPr>
                        <a:t>17.1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13.0</a:t>
                      </a:r>
                    </a:p>
                  </a:txBody>
                  <a:tcPr marL="68580" marR="68580" marT="0" marB="0"/>
                </a:tc>
                <a:extLst>
                  <a:ext uri="{0D108BD9-81ED-4DB2-BD59-A6C34878D82A}">
                    <a16:rowId xmlns:a16="http://schemas.microsoft.com/office/drawing/2014/main" val="3512979149"/>
                  </a:ext>
                </a:extLst>
              </a:tr>
              <a:tr h="25381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DSB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19.2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17.0</a:t>
                      </a:r>
                    </a:p>
                  </a:txBody>
                  <a:tcPr marL="68580" marR="68580" marT="0" marB="0"/>
                </a:tc>
                <a:extLst>
                  <a:ext uri="{0D108BD9-81ED-4DB2-BD59-A6C34878D82A}">
                    <a16:rowId xmlns:a16="http://schemas.microsoft.com/office/drawing/2014/main" val="445750630"/>
                  </a:ext>
                </a:extLst>
              </a:tr>
              <a:tr h="259048">
                <a:tc>
                  <a:txBody>
                    <a:bodyPr/>
                    <a:lstStyle/>
                    <a:p>
                      <a:pPr marL="0" marR="0">
                        <a:spcBef>
                          <a:spcPts val="0"/>
                        </a:spcBef>
                        <a:spcAft>
                          <a:spcPts val="0"/>
                        </a:spcAft>
                      </a:pPr>
                      <a:r>
                        <a:rPr lang="en-US" sz="1200">
                          <a:effectLst/>
                        </a:rPr>
                        <a:t>Brown Swiss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rPr>
                        <a:t>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5297022"/>
                  </a:ext>
                </a:extLst>
              </a:tr>
              <a:tr h="25381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rPr>
                        <a:t>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0842268"/>
                  </a:ext>
                </a:extLst>
              </a:tr>
            </a:tbl>
          </a:graphicData>
        </a:graphic>
      </p:graphicFrame>
      <p:pic>
        <p:nvPicPr>
          <p:cNvPr id="6" name="Picture 5" descr="/var/folders/73/1ltt3y2x0nzfg8jxl561ytvm0000gn/T/com.microsoft.Word/Content.MSO/DF56D07A.tmp">
            <a:extLst>
              <a:ext uri="{FF2B5EF4-FFF2-40B4-BE49-F238E27FC236}">
                <a16:creationId xmlns:a16="http://schemas.microsoft.com/office/drawing/2014/main" id="{54D4E751-5936-9D42-9136-89096A3944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325" y="2930769"/>
            <a:ext cx="2676378" cy="2016368"/>
          </a:xfrm>
          <a:prstGeom prst="rect">
            <a:avLst/>
          </a:prstGeom>
          <a:noFill/>
          <a:ln>
            <a:noFill/>
          </a:ln>
        </p:spPr>
      </p:pic>
      <p:pic>
        <p:nvPicPr>
          <p:cNvPr id="7" name="Picture 2">
            <a:extLst>
              <a:ext uri="{FF2B5EF4-FFF2-40B4-BE49-F238E27FC236}">
                <a16:creationId xmlns:a16="http://schemas.microsoft.com/office/drawing/2014/main" id="{075126AA-FDAD-5045-9427-31947A94B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288" y="2930769"/>
            <a:ext cx="2715768" cy="202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0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86F3-4636-8441-83A2-01A09EBFE497}"/>
              </a:ext>
            </a:extLst>
          </p:cNvPr>
          <p:cNvSpPr>
            <a:spLocks noGrp="1"/>
          </p:cNvSpPr>
          <p:nvPr>
            <p:ph type="title"/>
          </p:nvPr>
        </p:nvSpPr>
        <p:spPr/>
        <p:txBody>
          <a:bodyPr/>
          <a:lstStyle/>
          <a:p>
            <a:r>
              <a:rPr lang="en-US" dirty="0"/>
              <a:t>How will this affect individual bulls?</a:t>
            </a:r>
          </a:p>
        </p:txBody>
      </p:sp>
      <p:sp>
        <p:nvSpPr>
          <p:cNvPr id="21" name="Content Placeholder 20">
            <a:extLst>
              <a:ext uri="{FF2B5EF4-FFF2-40B4-BE49-F238E27FC236}">
                <a16:creationId xmlns:a16="http://schemas.microsoft.com/office/drawing/2014/main" id="{48173728-C54D-FD4F-8EAF-B4B511B1C0A5}"/>
              </a:ext>
            </a:extLst>
          </p:cNvPr>
          <p:cNvSpPr>
            <a:spLocks noGrp="1"/>
          </p:cNvSpPr>
          <p:nvPr>
            <p:ph sz="half" idx="1"/>
          </p:nvPr>
        </p:nvSpPr>
        <p:spPr>
          <a:xfrm>
            <a:off x="365760" y="935500"/>
            <a:ext cx="8412480" cy="420000"/>
          </a:xfrm>
        </p:spPr>
        <p:txBody>
          <a:bodyPr/>
          <a:lstStyle/>
          <a:p>
            <a:pPr marL="0" indent="0" algn="ctr">
              <a:buNone/>
            </a:pPr>
            <a:r>
              <a:rPr lang="en-US" dirty="0"/>
              <a:t>Bulls were always ranked correctly!</a:t>
            </a:r>
          </a:p>
        </p:txBody>
      </p:sp>
      <p:graphicFrame>
        <p:nvGraphicFramePr>
          <p:cNvPr id="8" name="Table 7">
            <a:extLst>
              <a:ext uri="{FF2B5EF4-FFF2-40B4-BE49-F238E27FC236}">
                <a16:creationId xmlns:a16="http://schemas.microsoft.com/office/drawing/2014/main" id="{B5FA4553-9520-AD4A-A780-6036948F32FC}"/>
              </a:ext>
            </a:extLst>
          </p:cNvPr>
          <p:cNvGraphicFramePr>
            <a:graphicFrameLocks noGrp="1"/>
          </p:cNvGraphicFramePr>
          <p:nvPr>
            <p:extLst>
              <p:ext uri="{D42A27DB-BD31-4B8C-83A1-F6EECF244321}">
                <p14:modId xmlns:p14="http://schemas.microsoft.com/office/powerpoint/2010/main" val="3333033341"/>
              </p:ext>
            </p:extLst>
          </p:nvPr>
        </p:nvGraphicFramePr>
        <p:xfrm>
          <a:off x="365760" y="1563323"/>
          <a:ext cx="8412480" cy="3080176"/>
        </p:xfrm>
        <a:graphic>
          <a:graphicData uri="http://schemas.openxmlformats.org/drawingml/2006/table">
            <a:tbl>
              <a:tblPr firstRow="1" bandRow="1">
                <a:tableStyleId>{17292A2E-F333-43FB-9621-5CBBE7FDCDCB}</a:tableStyleId>
              </a:tblPr>
              <a:tblGrid>
                <a:gridCol w="1082324">
                  <a:extLst>
                    <a:ext uri="{9D8B030D-6E8A-4147-A177-3AD203B41FA5}">
                      <a16:colId xmlns:a16="http://schemas.microsoft.com/office/drawing/2014/main" val="3929960166"/>
                    </a:ext>
                  </a:extLst>
                </a:gridCol>
                <a:gridCol w="1318736">
                  <a:extLst>
                    <a:ext uri="{9D8B030D-6E8A-4147-A177-3AD203B41FA5}">
                      <a16:colId xmlns:a16="http://schemas.microsoft.com/office/drawing/2014/main" val="305187256"/>
                    </a:ext>
                  </a:extLst>
                </a:gridCol>
                <a:gridCol w="544949">
                  <a:extLst>
                    <a:ext uri="{9D8B030D-6E8A-4147-A177-3AD203B41FA5}">
                      <a16:colId xmlns:a16="http://schemas.microsoft.com/office/drawing/2014/main" val="106157635"/>
                    </a:ext>
                  </a:extLst>
                </a:gridCol>
                <a:gridCol w="665475">
                  <a:extLst>
                    <a:ext uri="{9D8B030D-6E8A-4147-A177-3AD203B41FA5}">
                      <a16:colId xmlns:a16="http://schemas.microsoft.com/office/drawing/2014/main" val="124533116"/>
                    </a:ext>
                  </a:extLst>
                </a:gridCol>
                <a:gridCol w="161002">
                  <a:extLst>
                    <a:ext uri="{9D8B030D-6E8A-4147-A177-3AD203B41FA5}">
                      <a16:colId xmlns:a16="http://schemas.microsoft.com/office/drawing/2014/main" val="1918508824"/>
                    </a:ext>
                  </a:extLst>
                </a:gridCol>
                <a:gridCol w="617650">
                  <a:extLst>
                    <a:ext uri="{9D8B030D-6E8A-4147-A177-3AD203B41FA5}">
                      <a16:colId xmlns:a16="http://schemas.microsoft.com/office/drawing/2014/main" val="771614402"/>
                    </a:ext>
                  </a:extLst>
                </a:gridCol>
                <a:gridCol w="830150">
                  <a:extLst>
                    <a:ext uri="{9D8B030D-6E8A-4147-A177-3AD203B41FA5}">
                      <a16:colId xmlns:a16="http://schemas.microsoft.com/office/drawing/2014/main" val="2083488331"/>
                    </a:ext>
                  </a:extLst>
                </a:gridCol>
                <a:gridCol w="161002">
                  <a:extLst>
                    <a:ext uri="{9D8B030D-6E8A-4147-A177-3AD203B41FA5}">
                      <a16:colId xmlns:a16="http://schemas.microsoft.com/office/drawing/2014/main" val="4093799313"/>
                    </a:ext>
                  </a:extLst>
                </a:gridCol>
                <a:gridCol w="753957">
                  <a:extLst>
                    <a:ext uri="{9D8B030D-6E8A-4147-A177-3AD203B41FA5}">
                      <a16:colId xmlns:a16="http://schemas.microsoft.com/office/drawing/2014/main" val="2983791749"/>
                    </a:ext>
                  </a:extLst>
                </a:gridCol>
                <a:gridCol w="623885">
                  <a:extLst>
                    <a:ext uri="{9D8B030D-6E8A-4147-A177-3AD203B41FA5}">
                      <a16:colId xmlns:a16="http://schemas.microsoft.com/office/drawing/2014/main" val="1252978185"/>
                    </a:ext>
                  </a:extLst>
                </a:gridCol>
                <a:gridCol w="161002">
                  <a:extLst>
                    <a:ext uri="{9D8B030D-6E8A-4147-A177-3AD203B41FA5}">
                      <a16:colId xmlns:a16="http://schemas.microsoft.com/office/drawing/2014/main" val="767464569"/>
                    </a:ext>
                  </a:extLst>
                </a:gridCol>
                <a:gridCol w="797170">
                  <a:extLst>
                    <a:ext uri="{9D8B030D-6E8A-4147-A177-3AD203B41FA5}">
                      <a16:colId xmlns:a16="http://schemas.microsoft.com/office/drawing/2014/main" val="2602908916"/>
                    </a:ext>
                  </a:extLst>
                </a:gridCol>
                <a:gridCol w="695178">
                  <a:extLst>
                    <a:ext uri="{9D8B030D-6E8A-4147-A177-3AD203B41FA5}">
                      <a16:colId xmlns:a16="http://schemas.microsoft.com/office/drawing/2014/main" val="2816928678"/>
                    </a:ext>
                  </a:extLst>
                </a:gridCol>
              </a:tblGrid>
              <a:tr h="525561">
                <a:tc>
                  <a:txBody>
                    <a:bodyPr/>
                    <a:lstStyle/>
                    <a:p>
                      <a:pPr algn="ctr" fontAlgn="b"/>
                      <a:r>
                        <a:rPr lang="en-US" sz="1100" u="none" strike="noStrike" cap="all" spc="60" dirty="0">
                          <a:effectLst/>
                        </a:rPr>
                        <a:t> </a:t>
                      </a:r>
                      <a:endParaRPr lang="en-US" sz="1100" b="1" i="0" u="none" strike="noStrike" cap="all" spc="60" dirty="0">
                        <a:solidFill>
                          <a:schemeClr val="tx1"/>
                        </a:solidFill>
                        <a:effectLst/>
                        <a:latin typeface="Calibri" panose="020F0502020204030204" pitchFamily="34" charset="0"/>
                      </a:endParaRPr>
                    </a:p>
                  </a:txBody>
                  <a:tcPr marL="67801" marR="67801" marT="67801" marB="67801" anchor="ctr"/>
                </a:tc>
                <a:tc>
                  <a:txBody>
                    <a:bodyPr/>
                    <a:lstStyle/>
                    <a:p>
                      <a:pPr algn="ctr" fontAlgn="b"/>
                      <a:r>
                        <a:rPr lang="en-US" sz="1100" u="none" strike="noStrike" cap="all" spc="60" dirty="0">
                          <a:effectLst/>
                        </a:rPr>
                        <a:t> </a:t>
                      </a:r>
                      <a:endParaRPr lang="en-US" sz="1100" b="1" i="0" u="none" strike="noStrike" cap="all" spc="60" dirty="0">
                        <a:solidFill>
                          <a:schemeClr val="tx1"/>
                        </a:solidFill>
                        <a:effectLst/>
                        <a:latin typeface="Calibri" panose="020F0502020204030204" pitchFamily="34" charset="0"/>
                      </a:endParaRPr>
                    </a:p>
                  </a:txBody>
                  <a:tcPr marL="67801" marR="67801" marT="67801" marB="67801" anchor="ctr"/>
                </a:tc>
                <a:tc gridSpan="2">
                  <a:txBody>
                    <a:bodyPr/>
                    <a:lstStyle/>
                    <a:p>
                      <a:pPr algn="ctr" fontAlgn="b"/>
                      <a:r>
                        <a:rPr lang="en-US" sz="1100" u="none" strike="noStrike" cap="all" spc="60" dirty="0">
                          <a:effectLst/>
                        </a:rPr>
                        <a:t>Sire CE (%)</a:t>
                      </a:r>
                      <a:endParaRPr lang="en-US" sz="1100" b="1" i="0" u="none" strike="noStrike" cap="all" spc="60" dirty="0">
                        <a:solidFill>
                          <a:schemeClr val="tx1"/>
                        </a:solidFill>
                        <a:effectLst/>
                        <a:latin typeface="Calibri" panose="020F0502020204030204" pitchFamily="34" charset="0"/>
                      </a:endParaRPr>
                    </a:p>
                  </a:txBody>
                  <a:tcPr marL="67801" marR="67801" marT="67801" marB="67801" anchor="ctr"/>
                </a:tc>
                <a:tc hMerge="1">
                  <a:txBody>
                    <a:bodyPr/>
                    <a:lstStyle/>
                    <a:p>
                      <a:endParaRPr lang="en-US"/>
                    </a:p>
                  </a:txBody>
                  <a:tcPr/>
                </a:tc>
                <a:tc>
                  <a:txBody>
                    <a:bodyPr/>
                    <a:lstStyle/>
                    <a:p>
                      <a:pPr algn="ctr" fontAlgn="b"/>
                      <a:endParaRPr lang="en-US" sz="1100" b="1" i="0" u="none" strike="noStrike" cap="all" spc="60" dirty="0">
                        <a:solidFill>
                          <a:schemeClr val="tx1"/>
                        </a:solidFill>
                        <a:effectLst/>
                        <a:latin typeface="Calibri" panose="020F0502020204030204" pitchFamily="34" charset="0"/>
                      </a:endParaRPr>
                    </a:p>
                  </a:txBody>
                  <a:tcPr marL="67801" marR="67801" marT="67801" marB="67801" anchor="ctr"/>
                </a:tc>
                <a:tc gridSpan="2">
                  <a:txBody>
                    <a:bodyPr/>
                    <a:lstStyle/>
                    <a:p>
                      <a:pPr algn="ctr" fontAlgn="b"/>
                      <a:r>
                        <a:rPr lang="en-US" sz="1100" u="none" strike="noStrike" cap="all" spc="60" dirty="0">
                          <a:effectLst/>
                        </a:rPr>
                        <a:t>Daughter CE (%)</a:t>
                      </a:r>
                      <a:endParaRPr lang="en-US" sz="1100" b="1" i="0" u="none" strike="noStrike" cap="all" spc="60" dirty="0">
                        <a:solidFill>
                          <a:schemeClr val="tx1"/>
                        </a:solidFill>
                        <a:effectLst/>
                        <a:latin typeface="Calibri" panose="020F0502020204030204" pitchFamily="34" charset="0"/>
                      </a:endParaRPr>
                    </a:p>
                  </a:txBody>
                  <a:tcPr marL="67801" marR="67801" marT="67801" marB="67801" anchor="ctr"/>
                </a:tc>
                <a:tc hMerge="1">
                  <a:txBody>
                    <a:bodyPr/>
                    <a:lstStyle/>
                    <a:p>
                      <a:endParaRPr lang="en-US"/>
                    </a:p>
                  </a:txBody>
                  <a:tcPr/>
                </a:tc>
                <a:tc>
                  <a:txBody>
                    <a:bodyPr/>
                    <a:lstStyle/>
                    <a:p>
                      <a:pPr algn="ctr" fontAlgn="b"/>
                      <a:endParaRPr lang="en-US" sz="1100" b="1" i="0" u="none" strike="noStrike" cap="all" spc="60">
                        <a:solidFill>
                          <a:schemeClr val="tx1"/>
                        </a:solidFill>
                        <a:effectLst/>
                        <a:latin typeface="Calibri" panose="020F0502020204030204" pitchFamily="34" charset="0"/>
                      </a:endParaRPr>
                    </a:p>
                  </a:txBody>
                  <a:tcPr marL="67801" marR="67801" marT="67801" marB="67801" anchor="ctr"/>
                </a:tc>
                <a:tc gridSpan="2">
                  <a:txBody>
                    <a:bodyPr/>
                    <a:lstStyle/>
                    <a:p>
                      <a:pPr algn="ctr" fontAlgn="b"/>
                      <a:r>
                        <a:rPr lang="en-US" sz="1100" u="none" strike="noStrike" cap="all" spc="60">
                          <a:effectLst/>
                        </a:rPr>
                        <a:t>Sire SB (%)</a:t>
                      </a:r>
                      <a:endParaRPr lang="en-US" sz="1100" b="1" i="0" u="none" strike="noStrike" cap="all" spc="60">
                        <a:solidFill>
                          <a:schemeClr val="tx1"/>
                        </a:solidFill>
                        <a:effectLst/>
                        <a:latin typeface="Calibri" panose="020F0502020204030204" pitchFamily="34" charset="0"/>
                      </a:endParaRPr>
                    </a:p>
                  </a:txBody>
                  <a:tcPr marL="67801" marR="67801" marT="67801" marB="67801" anchor="ctr"/>
                </a:tc>
                <a:tc hMerge="1">
                  <a:txBody>
                    <a:bodyPr/>
                    <a:lstStyle/>
                    <a:p>
                      <a:endParaRPr lang="en-US"/>
                    </a:p>
                  </a:txBody>
                  <a:tcPr/>
                </a:tc>
                <a:tc>
                  <a:txBody>
                    <a:bodyPr/>
                    <a:lstStyle/>
                    <a:p>
                      <a:pPr algn="ctr" fontAlgn="b"/>
                      <a:endParaRPr lang="en-US" sz="1100" b="1" i="0" u="none" strike="noStrike" cap="all" spc="60">
                        <a:solidFill>
                          <a:schemeClr val="tx1"/>
                        </a:solidFill>
                        <a:effectLst/>
                        <a:latin typeface="Calibri" panose="020F0502020204030204" pitchFamily="34" charset="0"/>
                      </a:endParaRPr>
                    </a:p>
                  </a:txBody>
                  <a:tcPr marL="67801" marR="67801" marT="67801" marB="67801" anchor="ctr"/>
                </a:tc>
                <a:tc gridSpan="2">
                  <a:txBody>
                    <a:bodyPr/>
                    <a:lstStyle/>
                    <a:p>
                      <a:pPr algn="ctr" fontAlgn="b"/>
                      <a:r>
                        <a:rPr lang="en-US" sz="1100" u="none" strike="noStrike" cap="all" spc="60">
                          <a:effectLst/>
                        </a:rPr>
                        <a:t>Daughter SB (%)</a:t>
                      </a:r>
                      <a:endParaRPr lang="en-US" sz="1100" b="1" i="0" u="none" strike="noStrike" cap="all" spc="60">
                        <a:solidFill>
                          <a:schemeClr val="tx1"/>
                        </a:solidFill>
                        <a:effectLst/>
                        <a:latin typeface="Calibri" panose="020F0502020204030204" pitchFamily="34" charset="0"/>
                      </a:endParaRPr>
                    </a:p>
                  </a:txBody>
                  <a:tcPr marL="67801" marR="67801" marT="67801" marB="67801" anchor="ctr"/>
                </a:tc>
                <a:tc hMerge="1">
                  <a:txBody>
                    <a:bodyPr/>
                    <a:lstStyle/>
                    <a:p>
                      <a:endParaRPr lang="en-US"/>
                    </a:p>
                  </a:txBody>
                  <a:tcPr/>
                </a:tc>
                <a:extLst>
                  <a:ext uri="{0D108BD9-81ED-4DB2-BD59-A6C34878D82A}">
                    <a16:rowId xmlns:a16="http://schemas.microsoft.com/office/drawing/2014/main" val="2321475808"/>
                  </a:ext>
                </a:extLst>
              </a:tr>
              <a:tr h="485044">
                <a:tc>
                  <a:txBody>
                    <a:bodyPr/>
                    <a:lstStyle/>
                    <a:p>
                      <a:pPr algn="ctr" fontAlgn="b"/>
                      <a:r>
                        <a:rPr lang="en-US" sz="1100" u="none" strike="noStrike" cap="none" spc="0">
                          <a:effectLst/>
                        </a:rPr>
                        <a:t>NAAB Code </a:t>
                      </a:r>
                      <a:endParaRPr lang="en-US" sz="11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Name</a:t>
                      </a:r>
                      <a:endParaRPr lang="en-US" sz="11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Old Base</a:t>
                      </a:r>
                      <a:endParaRPr lang="en-US" sz="11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New Base</a:t>
                      </a:r>
                      <a:endParaRPr lang="en-US" sz="11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Old Base</a:t>
                      </a:r>
                      <a:endParaRPr lang="en-US" sz="11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New Base</a:t>
                      </a:r>
                      <a:endParaRPr lang="en-US" sz="11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Old Base</a:t>
                      </a:r>
                      <a:endParaRPr lang="en-US" sz="11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New Base</a:t>
                      </a:r>
                      <a:endParaRPr lang="en-US" sz="11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Old Base</a:t>
                      </a:r>
                      <a:endParaRPr lang="en-US" sz="11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New Base</a:t>
                      </a:r>
                      <a:endParaRPr lang="en-US" sz="1100" b="1" i="0" u="none" strike="noStrike" cap="none" spc="0">
                        <a:solidFill>
                          <a:schemeClr val="tx1"/>
                        </a:solidFill>
                        <a:effectLst/>
                        <a:latin typeface="Calibri" panose="020F0502020204030204" pitchFamily="34" charset="0"/>
                      </a:endParaRPr>
                    </a:p>
                  </a:txBody>
                  <a:tcPr marL="4348" marR="4348" marT="4348" marB="45200" anchor="ctr"/>
                </a:tc>
                <a:extLst>
                  <a:ext uri="{0D108BD9-81ED-4DB2-BD59-A6C34878D82A}">
                    <a16:rowId xmlns:a16="http://schemas.microsoft.com/office/drawing/2014/main" val="3231037178"/>
                  </a:ext>
                </a:extLst>
              </a:tr>
              <a:tr h="295653">
                <a:tc>
                  <a:txBody>
                    <a:bodyPr/>
                    <a:lstStyle/>
                    <a:p>
                      <a:pPr algn="ctr" fontAlgn="b"/>
                      <a:r>
                        <a:rPr lang="en-US" sz="1000" u="none" strike="noStrike" cap="none" spc="0" dirty="0">
                          <a:effectLst/>
                        </a:rPr>
                        <a:t>001HO12786</a:t>
                      </a:r>
                      <a:endParaRPr lang="en-US" sz="10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000" u="none" strike="noStrike" cap="none" spc="0" dirty="0">
                          <a:effectLst/>
                        </a:rPr>
                        <a:t>Piledriver</a:t>
                      </a:r>
                      <a:endParaRPr lang="en-US" sz="10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6.1</a:t>
                      </a:r>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1.6</a:t>
                      </a:r>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7.1</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2.2</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6.7</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4.8</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5.8</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4.9</a:t>
                      </a:r>
                      <a:endParaRPr lang="en-US" sz="1100" b="0" i="0" u="none" strike="noStrike" cap="none" spc="0">
                        <a:solidFill>
                          <a:schemeClr val="tx1"/>
                        </a:solidFill>
                        <a:effectLst/>
                        <a:latin typeface="Calibri" panose="020F0502020204030204" pitchFamily="34" charset="0"/>
                      </a:endParaRPr>
                    </a:p>
                  </a:txBody>
                  <a:tcPr marL="4348" marR="4348" marT="4348" marB="45200" anchor="ctr"/>
                </a:tc>
                <a:extLst>
                  <a:ext uri="{0D108BD9-81ED-4DB2-BD59-A6C34878D82A}">
                    <a16:rowId xmlns:a16="http://schemas.microsoft.com/office/drawing/2014/main" val="2658607330"/>
                  </a:ext>
                </a:extLst>
              </a:tr>
              <a:tr h="295653">
                <a:tc>
                  <a:txBody>
                    <a:bodyPr/>
                    <a:lstStyle/>
                    <a:p>
                      <a:pPr algn="ctr" fontAlgn="b"/>
                      <a:r>
                        <a:rPr lang="en-US" sz="1000" u="none" strike="noStrike" cap="none" spc="0" dirty="0">
                          <a:effectLst/>
                        </a:rPr>
                        <a:t>011HO11779</a:t>
                      </a:r>
                      <a:endParaRPr lang="en-US" sz="10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000" u="none" strike="noStrike" cap="none" spc="0" dirty="0" err="1">
                          <a:effectLst/>
                        </a:rPr>
                        <a:t>AltaTopshot</a:t>
                      </a:r>
                      <a:endParaRPr lang="en-US" sz="10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6.5</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1.7</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6.7</a:t>
                      </a:r>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2.0</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5.8</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4.1</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4.3</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3.6</a:t>
                      </a:r>
                      <a:endParaRPr lang="en-US" sz="1100" b="0" i="0" u="none" strike="noStrike" cap="none" spc="0">
                        <a:solidFill>
                          <a:schemeClr val="tx1"/>
                        </a:solidFill>
                        <a:effectLst/>
                        <a:latin typeface="Calibri" panose="020F0502020204030204" pitchFamily="34" charset="0"/>
                      </a:endParaRPr>
                    </a:p>
                  </a:txBody>
                  <a:tcPr marL="4348" marR="4348" marT="4348" marB="45200" anchor="ctr"/>
                </a:tc>
                <a:extLst>
                  <a:ext uri="{0D108BD9-81ED-4DB2-BD59-A6C34878D82A}">
                    <a16:rowId xmlns:a16="http://schemas.microsoft.com/office/drawing/2014/main" val="4272156718"/>
                  </a:ext>
                </a:extLst>
              </a:tr>
              <a:tr h="295653">
                <a:tc>
                  <a:txBody>
                    <a:bodyPr/>
                    <a:lstStyle/>
                    <a:p>
                      <a:pPr algn="ctr" fontAlgn="b"/>
                      <a:r>
                        <a:rPr lang="en-US" sz="1000" u="none" strike="noStrike" cap="none" spc="0">
                          <a:effectLst/>
                        </a:rPr>
                        <a:t>007HO13250</a:t>
                      </a:r>
                      <a:endParaRPr lang="en-US" sz="10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000" u="none" strike="noStrike" cap="none" spc="0" dirty="0">
                          <a:effectLst/>
                        </a:rPr>
                        <a:t>Jedi</a:t>
                      </a:r>
                      <a:endParaRPr lang="en-US" sz="10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7.2</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1.9</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5.6</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1.6</a:t>
                      </a:r>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7.6</a:t>
                      </a:r>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5.5</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5.1</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4.3</a:t>
                      </a:r>
                      <a:endParaRPr lang="en-US" sz="1100" b="0" i="0" u="none" strike="noStrike" cap="none" spc="0">
                        <a:solidFill>
                          <a:schemeClr val="tx1"/>
                        </a:solidFill>
                        <a:effectLst/>
                        <a:latin typeface="Calibri" panose="020F0502020204030204" pitchFamily="34" charset="0"/>
                      </a:endParaRPr>
                    </a:p>
                  </a:txBody>
                  <a:tcPr marL="4348" marR="4348" marT="4348" marB="45200" anchor="ctr"/>
                </a:tc>
                <a:extLst>
                  <a:ext uri="{0D108BD9-81ED-4DB2-BD59-A6C34878D82A}">
                    <a16:rowId xmlns:a16="http://schemas.microsoft.com/office/drawing/2014/main" val="1319608386"/>
                  </a:ext>
                </a:extLst>
              </a:tr>
              <a:tr h="295653">
                <a:tc>
                  <a:txBody>
                    <a:bodyPr/>
                    <a:lstStyle/>
                    <a:p>
                      <a:pPr algn="ctr" fontAlgn="b"/>
                      <a:r>
                        <a:rPr lang="en-US" sz="1000" u="none" strike="noStrike" cap="none" spc="0">
                          <a:effectLst/>
                        </a:rPr>
                        <a:t>029HO17553</a:t>
                      </a:r>
                      <a:endParaRPr lang="en-US" sz="10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000" u="none" strike="noStrike" cap="none" spc="0" dirty="0" err="1">
                          <a:effectLst/>
                        </a:rPr>
                        <a:t>Josuper</a:t>
                      </a:r>
                      <a:endParaRPr lang="en-US" sz="10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8.2</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2.3</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6.9</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2.1</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7.0</a:t>
                      </a:r>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5.0</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5.2</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4.4</a:t>
                      </a:r>
                      <a:endParaRPr lang="en-US" sz="1100" b="0" i="0" u="none" strike="noStrike" cap="none" spc="0">
                        <a:solidFill>
                          <a:schemeClr val="tx1"/>
                        </a:solidFill>
                        <a:effectLst/>
                        <a:latin typeface="Calibri" panose="020F0502020204030204" pitchFamily="34" charset="0"/>
                      </a:endParaRPr>
                    </a:p>
                  </a:txBody>
                  <a:tcPr marL="4348" marR="4348" marT="4348" marB="45200" anchor="ctr"/>
                </a:tc>
                <a:extLst>
                  <a:ext uri="{0D108BD9-81ED-4DB2-BD59-A6C34878D82A}">
                    <a16:rowId xmlns:a16="http://schemas.microsoft.com/office/drawing/2014/main" val="1757637080"/>
                  </a:ext>
                </a:extLst>
              </a:tr>
              <a:tr h="295653">
                <a:tc>
                  <a:txBody>
                    <a:bodyPr/>
                    <a:lstStyle/>
                    <a:p>
                      <a:pPr algn="ctr" fontAlgn="b"/>
                      <a:r>
                        <a:rPr lang="en-US" sz="1000" u="none" strike="noStrike" cap="none" spc="0">
                          <a:effectLst/>
                        </a:rPr>
                        <a:t>014HO14220</a:t>
                      </a:r>
                      <a:endParaRPr lang="en-US" sz="10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000" u="none" strike="noStrike" cap="none" spc="0" dirty="0">
                          <a:effectLst/>
                        </a:rPr>
                        <a:t>Riveting</a:t>
                      </a:r>
                      <a:endParaRPr lang="en-US" sz="10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10.4</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3.1</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8.9</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2.9</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7.8</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5.6</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5.2</a:t>
                      </a:r>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4.4</a:t>
                      </a:r>
                      <a:endParaRPr lang="en-US" sz="1100" b="0" i="0" u="none" strike="noStrike" cap="none" spc="0">
                        <a:solidFill>
                          <a:schemeClr val="tx1"/>
                        </a:solidFill>
                        <a:effectLst/>
                        <a:latin typeface="Calibri" panose="020F0502020204030204" pitchFamily="34" charset="0"/>
                      </a:endParaRPr>
                    </a:p>
                  </a:txBody>
                  <a:tcPr marL="4348" marR="4348" marT="4348" marB="45200" anchor="ctr"/>
                </a:tc>
                <a:extLst>
                  <a:ext uri="{0D108BD9-81ED-4DB2-BD59-A6C34878D82A}">
                    <a16:rowId xmlns:a16="http://schemas.microsoft.com/office/drawing/2014/main" val="4116261036"/>
                  </a:ext>
                </a:extLst>
              </a:tr>
              <a:tr h="295653">
                <a:tc>
                  <a:txBody>
                    <a:bodyPr/>
                    <a:lstStyle/>
                    <a:p>
                      <a:pPr algn="ctr" fontAlgn="b"/>
                      <a:r>
                        <a:rPr lang="en-US" sz="1000" u="none" strike="noStrike" cap="none" spc="0">
                          <a:effectLst/>
                        </a:rPr>
                        <a:t>014HO14226</a:t>
                      </a:r>
                      <a:endParaRPr lang="en-US" sz="1000" b="1"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000" u="none" strike="noStrike" cap="none" spc="0" dirty="0">
                          <a:effectLst/>
                        </a:rPr>
                        <a:t>Rome</a:t>
                      </a:r>
                      <a:endParaRPr lang="en-US" sz="10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12.2</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3.8</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10.2</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3.4</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8.4</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6.1</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5.9</a:t>
                      </a:r>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5.1</a:t>
                      </a:r>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extLst>
                  <a:ext uri="{0D108BD9-81ED-4DB2-BD59-A6C34878D82A}">
                    <a16:rowId xmlns:a16="http://schemas.microsoft.com/office/drawing/2014/main" val="2060756882"/>
                  </a:ext>
                </a:extLst>
              </a:tr>
              <a:tr h="295653">
                <a:tc>
                  <a:txBody>
                    <a:bodyPr/>
                    <a:lstStyle/>
                    <a:p>
                      <a:pPr algn="ctr" fontAlgn="b"/>
                      <a:r>
                        <a:rPr lang="en-US" sz="1000" u="none" strike="noStrike" cap="none" spc="0" dirty="0">
                          <a:effectLst/>
                        </a:rPr>
                        <a:t>151HO00690</a:t>
                      </a:r>
                      <a:endParaRPr lang="en-US" sz="10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000" u="none" strike="noStrike" cap="none" spc="0" dirty="0">
                          <a:effectLst/>
                        </a:rPr>
                        <a:t>Denver</a:t>
                      </a:r>
                      <a:endParaRPr lang="en-US" sz="1000" b="1"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13.4</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4.3</a:t>
                      </a:r>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8.9</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2.9</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7.9</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5.7</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a:effectLst/>
                        </a:rPr>
                        <a:t>7.6</a:t>
                      </a:r>
                      <a:endParaRPr lang="en-US" sz="1100" b="0" i="0" u="none" strike="noStrike" cap="none" spc="0">
                        <a:solidFill>
                          <a:schemeClr val="tx1"/>
                        </a:solidFill>
                        <a:effectLst/>
                        <a:latin typeface="Calibri" panose="020F0502020204030204" pitchFamily="34" charset="0"/>
                      </a:endParaRPr>
                    </a:p>
                  </a:txBody>
                  <a:tcPr marL="4348" marR="4348" marT="4348" marB="45200" anchor="ctr"/>
                </a:tc>
                <a:tc>
                  <a:txBody>
                    <a:bodyPr/>
                    <a:lstStyle/>
                    <a:p>
                      <a:pPr algn="ctr" fontAlgn="b"/>
                      <a:r>
                        <a:rPr lang="en-US" sz="1100" u="none" strike="noStrike" cap="none" spc="0" dirty="0">
                          <a:effectLst/>
                        </a:rPr>
                        <a:t>6.5</a:t>
                      </a:r>
                      <a:endParaRPr lang="en-US" sz="1100" b="0" i="0" u="none" strike="noStrike" cap="none" spc="0" dirty="0">
                        <a:solidFill>
                          <a:schemeClr val="tx1"/>
                        </a:solidFill>
                        <a:effectLst/>
                        <a:latin typeface="Calibri" panose="020F0502020204030204" pitchFamily="34" charset="0"/>
                      </a:endParaRPr>
                    </a:p>
                  </a:txBody>
                  <a:tcPr marL="4348" marR="4348" marT="4348" marB="45200" anchor="ctr"/>
                </a:tc>
                <a:extLst>
                  <a:ext uri="{0D108BD9-81ED-4DB2-BD59-A6C34878D82A}">
                    <a16:rowId xmlns:a16="http://schemas.microsoft.com/office/drawing/2014/main" val="2775619395"/>
                  </a:ext>
                </a:extLst>
              </a:tr>
            </a:tbl>
          </a:graphicData>
        </a:graphic>
      </p:graphicFrame>
      <p:sp>
        <p:nvSpPr>
          <p:cNvPr id="9" name="Oval 8">
            <a:extLst>
              <a:ext uri="{FF2B5EF4-FFF2-40B4-BE49-F238E27FC236}">
                <a16:creationId xmlns:a16="http://schemas.microsoft.com/office/drawing/2014/main" id="{A3F871A6-1345-B843-BA60-7483756C29A3}"/>
              </a:ext>
            </a:extLst>
          </p:cNvPr>
          <p:cNvSpPr/>
          <p:nvPr/>
        </p:nvSpPr>
        <p:spPr>
          <a:xfrm>
            <a:off x="2538046" y="2417901"/>
            <a:ext cx="1658816" cy="24237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7BAA7AF-3801-7640-A341-27A2715BD4EE}"/>
              </a:ext>
            </a:extLst>
          </p:cNvPr>
          <p:cNvCxnSpPr>
            <a:cxnSpLocks/>
          </p:cNvCxnSpPr>
          <p:nvPr/>
        </p:nvCxnSpPr>
        <p:spPr>
          <a:xfrm>
            <a:off x="3241430" y="3761337"/>
            <a:ext cx="0" cy="564495"/>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F8DFA4E-40DA-1346-AD5F-FDFDC5CF04DD}"/>
              </a:ext>
            </a:extLst>
          </p:cNvPr>
          <p:cNvCxnSpPr>
            <a:cxnSpLocks/>
          </p:cNvCxnSpPr>
          <p:nvPr/>
        </p:nvCxnSpPr>
        <p:spPr>
          <a:xfrm>
            <a:off x="3915521" y="3767187"/>
            <a:ext cx="0" cy="564495"/>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FAA86FE-87BE-FD4B-B7F9-D7675CC94F85}"/>
              </a:ext>
            </a:extLst>
          </p:cNvPr>
          <p:cNvSpPr txBox="1"/>
          <p:nvPr/>
        </p:nvSpPr>
        <p:spPr>
          <a:xfrm>
            <a:off x="3367454" y="3858918"/>
            <a:ext cx="738554" cy="369332"/>
          </a:xfrm>
          <a:prstGeom prst="rect">
            <a:avLst/>
          </a:prstGeom>
          <a:solidFill>
            <a:schemeClr val="bg1"/>
          </a:solidFill>
          <a:ln>
            <a:solidFill>
              <a:schemeClr val="accent1">
                <a:shade val="50000"/>
              </a:schemeClr>
            </a:solidFill>
          </a:ln>
        </p:spPr>
        <p:txBody>
          <a:bodyPr wrap="square" rtlCol="0">
            <a:spAutoFit/>
          </a:bodyPr>
          <a:lstStyle/>
          <a:p>
            <a:pPr algn="ctr"/>
            <a:r>
              <a:rPr lang="en-US" dirty="0"/>
              <a:t>1.8</a:t>
            </a:r>
          </a:p>
        </p:txBody>
      </p:sp>
      <p:sp>
        <p:nvSpPr>
          <p:cNvPr id="20" name="TextBox 19">
            <a:extLst>
              <a:ext uri="{FF2B5EF4-FFF2-40B4-BE49-F238E27FC236}">
                <a16:creationId xmlns:a16="http://schemas.microsoft.com/office/drawing/2014/main" id="{C459CAD9-C1A1-0E42-A445-C80DBBCFAE38}"/>
              </a:ext>
            </a:extLst>
          </p:cNvPr>
          <p:cNvSpPr txBox="1"/>
          <p:nvPr/>
        </p:nvSpPr>
        <p:spPr>
          <a:xfrm>
            <a:off x="4041544" y="3858918"/>
            <a:ext cx="738554" cy="369332"/>
          </a:xfrm>
          <a:prstGeom prst="rect">
            <a:avLst/>
          </a:prstGeom>
          <a:solidFill>
            <a:schemeClr val="bg1"/>
          </a:solidFill>
          <a:ln>
            <a:solidFill>
              <a:schemeClr val="accent1">
                <a:shade val="50000"/>
              </a:schemeClr>
            </a:solidFill>
          </a:ln>
        </p:spPr>
        <p:txBody>
          <a:bodyPr wrap="square" rtlCol="0">
            <a:spAutoFit/>
          </a:bodyPr>
          <a:lstStyle/>
          <a:p>
            <a:pPr algn="ctr"/>
            <a:r>
              <a:rPr lang="en-US" dirty="0"/>
              <a:t>0.7</a:t>
            </a:r>
          </a:p>
        </p:txBody>
      </p:sp>
    </p:spTree>
    <p:extLst>
      <p:ext uri="{BB962C8B-B14F-4D97-AF65-F5344CB8AC3E}">
        <p14:creationId xmlns:p14="http://schemas.microsoft.com/office/powerpoint/2010/main" val="26035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19" grpId="1"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113E8D-0F71-7B40-BEC7-FD678D273655}"/>
              </a:ext>
            </a:extLst>
          </p:cNvPr>
          <p:cNvSpPr>
            <a:spLocks noGrp="1"/>
          </p:cNvSpPr>
          <p:nvPr>
            <p:ph type="title"/>
          </p:nvPr>
        </p:nvSpPr>
        <p:spPr/>
        <p:txBody>
          <a:bodyPr/>
          <a:lstStyle/>
          <a:p>
            <a:r>
              <a:rPr lang="en-US" dirty="0"/>
              <a:t>How will Net Merit change?</a:t>
            </a:r>
          </a:p>
        </p:txBody>
      </p:sp>
      <p:graphicFrame>
        <p:nvGraphicFramePr>
          <p:cNvPr id="9" name="Content Placeholder 8">
            <a:extLst>
              <a:ext uri="{FF2B5EF4-FFF2-40B4-BE49-F238E27FC236}">
                <a16:creationId xmlns:a16="http://schemas.microsoft.com/office/drawing/2014/main" id="{68DECBD0-D842-3641-BC0B-BBB089BC3F44}"/>
              </a:ext>
            </a:extLst>
          </p:cNvPr>
          <p:cNvGraphicFramePr>
            <a:graphicFrameLocks noGrp="1"/>
          </p:cNvGraphicFramePr>
          <p:nvPr>
            <p:ph sz="half" idx="2"/>
            <p:extLst>
              <p:ext uri="{D42A27DB-BD31-4B8C-83A1-F6EECF244321}">
                <p14:modId xmlns:p14="http://schemas.microsoft.com/office/powerpoint/2010/main" val="20752049"/>
              </p:ext>
            </p:extLst>
          </p:nvPr>
        </p:nvGraphicFramePr>
        <p:xfrm>
          <a:off x="143022" y="744410"/>
          <a:ext cx="8413116" cy="4114800"/>
        </p:xfrm>
        <a:graphic>
          <a:graphicData uri="http://schemas.openxmlformats.org/drawingml/2006/table">
            <a:tbl>
              <a:tblPr firstRow="1" bandRow="1">
                <a:tableStyleId>{17292A2E-F333-43FB-9621-5CBBE7FDCDCB}</a:tableStyleId>
              </a:tblPr>
              <a:tblGrid>
                <a:gridCol w="3508717">
                  <a:extLst>
                    <a:ext uri="{9D8B030D-6E8A-4147-A177-3AD203B41FA5}">
                      <a16:colId xmlns:a16="http://schemas.microsoft.com/office/drawing/2014/main" val="223469713"/>
                    </a:ext>
                  </a:extLst>
                </a:gridCol>
                <a:gridCol w="1342292">
                  <a:extLst>
                    <a:ext uri="{9D8B030D-6E8A-4147-A177-3AD203B41FA5}">
                      <a16:colId xmlns:a16="http://schemas.microsoft.com/office/drawing/2014/main" val="4251374074"/>
                    </a:ext>
                  </a:extLst>
                </a:gridCol>
                <a:gridCol w="1458828">
                  <a:extLst>
                    <a:ext uri="{9D8B030D-6E8A-4147-A177-3AD203B41FA5}">
                      <a16:colId xmlns:a16="http://schemas.microsoft.com/office/drawing/2014/main" val="2587887874"/>
                    </a:ext>
                  </a:extLst>
                </a:gridCol>
                <a:gridCol w="2103279">
                  <a:extLst>
                    <a:ext uri="{9D8B030D-6E8A-4147-A177-3AD203B41FA5}">
                      <a16:colId xmlns:a16="http://schemas.microsoft.com/office/drawing/2014/main" val="1921943602"/>
                    </a:ext>
                  </a:extLst>
                </a:gridCol>
              </a:tblGrid>
              <a:tr h="274320">
                <a:tc>
                  <a:txBody>
                    <a:bodyPr/>
                    <a:lstStyle/>
                    <a:p>
                      <a:r>
                        <a:rPr lang="en-US" sz="1200" dirty="0"/>
                        <a:t>Trait</a:t>
                      </a:r>
                    </a:p>
                  </a:txBody>
                  <a:tcPr marL="45720" marR="45720"/>
                </a:tc>
                <a:tc>
                  <a:txBody>
                    <a:bodyPr/>
                    <a:lstStyle/>
                    <a:p>
                      <a:pPr algn="r"/>
                      <a:r>
                        <a:rPr lang="en-US" sz="1200" dirty="0"/>
                        <a:t>April 2020</a:t>
                      </a:r>
                    </a:p>
                  </a:txBody>
                  <a:tcPr/>
                </a:tc>
                <a:tc>
                  <a:txBody>
                    <a:bodyPr/>
                    <a:lstStyle/>
                    <a:p>
                      <a:pPr algn="r"/>
                      <a:r>
                        <a:rPr lang="en-US" sz="1200" dirty="0"/>
                        <a:t>August 2020</a:t>
                      </a:r>
                    </a:p>
                  </a:txBody>
                  <a:tcPr/>
                </a:tc>
                <a:tc>
                  <a:txBody>
                    <a:bodyPr/>
                    <a:lstStyle/>
                    <a:p>
                      <a:pPr algn="r"/>
                      <a:r>
                        <a:rPr lang="en-US" sz="1200" dirty="0"/>
                        <a:t>Change in emphasis</a:t>
                      </a:r>
                    </a:p>
                  </a:txBody>
                  <a:tcPr/>
                </a:tc>
                <a:extLst>
                  <a:ext uri="{0D108BD9-81ED-4DB2-BD59-A6C34878D82A}">
                    <a16:rowId xmlns:a16="http://schemas.microsoft.com/office/drawing/2014/main" val="1762510393"/>
                  </a:ext>
                </a:extLst>
              </a:tr>
              <a:tr h="274320">
                <a:tc>
                  <a:txBody>
                    <a:bodyPr/>
                    <a:lstStyle/>
                    <a:p>
                      <a:r>
                        <a:rPr lang="en-US" sz="1200" dirty="0"/>
                        <a:t>Milk</a:t>
                      </a:r>
                    </a:p>
                  </a:txBody>
                  <a:tcPr/>
                </a:tc>
                <a:tc>
                  <a:txBody>
                    <a:bodyPr/>
                    <a:lstStyle/>
                    <a:p>
                      <a:pPr algn="r"/>
                      <a:r>
                        <a:rPr lang="en-US" sz="1200" dirty="0"/>
                        <a:t>-0.7</a:t>
                      </a:r>
                    </a:p>
                  </a:txBody>
                  <a:tcPr/>
                </a:tc>
                <a:tc>
                  <a:txBody>
                    <a:bodyPr/>
                    <a:lstStyle/>
                    <a:p>
                      <a:pPr algn="r"/>
                      <a:r>
                        <a:rPr lang="en-US" sz="1200" dirty="0"/>
                        <a:t>-0.7</a:t>
                      </a:r>
                    </a:p>
                  </a:txBody>
                  <a:tcPr/>
                </a:tc>
                <a:tc>
                  <a:txBody>
                    <a:bodyPr/>
                    <a:lstStyle/>
                    <a:p>
                      <a:pPr algn="r"/>
                      <a:r>
                        <a:rPr lang="en-US" sz="1200" dirty="0"/>
                        <a:t>0.0</a:t>
                      </a:r>
                    </a:p>
                  </a:txBody>
                  <a:tcPr/>
                </a:tc>
                <a:extLst>
                  <a:ext uri="{0D108BD9-81ED-4DB2-BD59-A6C34878D82A}">
                    <a16:rowId xmlns:a16="http://schemas.microsoft.com/office/drawing/2014/main" val="2580552390"/>
                  </a:ext>
                </a:extLst>
              </a:tr>
              <a:tr h="274320">
                <a:tc>
                  <a:txBody>
                    <a:bodyPr/>
                    <a:lstStyle/>
                    <a:p>
                      <a:r>
                        <a:rPr lang="en-US" sz="1200" dirty="0"/>
                        <a:t>Fat</a:t>
                      </a:r>
                    </a:p>
                  </a:txBody>
                  <a:tcPr/>
                </a:tc>
                <a:tc>
                  <a:txBody>
                    <a:bodyPr/>
                    <a:lstStyle/>
                    <a:p>
                      <a:pPr algn="r"/>
                      <a:r>
                        <a:rPr lang="en-US" sz="1200" dirty="0"/>
                        <a:t>26.8</a:t>
                      </a:r>
                    </a:p>
                  </a:txBody>
                  <a:tcPr/>
                </a:tc>
                <a:tc>
                  <a:txBody>
                    <a:bodyPr/>
                    <a:lstStyle/>
                    <a:p>
                      <a:pPr algn="r"/>
                      <a:r>
                        <a:rPr lang="en-US" sz="1200" dirty="0"/>
                        <a:t>27.0</a:t>
                      </a:r>
                    </a:p>
                  </a:txBody>
                  <a:tcPr/>
                </a:tc>
                <a:tc>
                  <a:txBody>
                    <a:bodyPr/>
                    <a:lstStyle/>
                    <a:p>
                      <a:pPr algn="r"/>
                      <a:r>
                        <a:rPr lang="en-US" sz="1200" dirty="0">
                          <a:solidFill>
                            <a:srgbClr val="00B050"/>
                          </a:solidFill>
                        </a:rPr>
                        <a:t>+0.2</a:t>
                      </a:r>
                    </a:p>
                  </a:txBody>
                  <a:tcPr/>
                </a:tc>
                <a:extLst>
                  <a:ext uri="{0D108BD9-81ED-4DB2-BD59-A6C34878D82A}">
                    <a16:rowId xmlns:a16="http://schemas.microsoft.com/office/drawing/2014/main" val="1104298546"/>
                  </a:ext>
                </a:extLst>
              </a:tr>
              <a:tr h="274320">
                <a:tc>
                  <a:txBody>
                    <a:bodyPr/>
                    <a:lstStyle/>
                    <a:p>
                      <a:r>
                        <a:rPr lang="en-US" sz="1200" dirty="0"/>
                        <a:t>Protein</a:t>
                      </a:r>
                    </a:p>
                  </a:txBody>
                  <a:tcPr/>
                </a:tc>
                <a:tc>
                  <a:txBody>
                    <a:bodyPr/>
                    <a:lstStyle/>
                    <a:p>
                      <a:pPr algn="r"/>
                      <a:r>
                        <a:rPr lang="en-US" sz="1200" dirty="0"/>
                        <a:t>16.9</a:t>
                      </a:r>
                    </a:p>
                  </a:txBody>
                  <a:tcPr/>
                </a:tc>
                <a:tc>
                  <a:txBody>
                    <a:bodyPr/>
                    <a:lstStyle/>
                    <a:p>
                      <a:pPr algn="r"/>
                      <a:r>
                        <a:rPr lang="en-US" sz="1200" dirty="0"/>
                        <a:t>17.1</a:t>
                      </a:r>
                    </a:p>
                  </a:txBody>
                  <a:tcPr/>
                </a:tc>
                <a:tc>
                  <a:txBody>
                    <a:bodyPr/>
                    <a:lstStyle/>
                    <a:p>
                      <a:pPr algn="r"/>
                      <a:r>
                        <a:rPr lang="en-US" sz="1200" dirty="0">
                          <a:solidFill>
                            <a:srgbClr val="00B050"/>
                          </a:solidFill>
                        </a:rPr>
                        <a:t>+0.2</a:t>
                      </a:r>
                    </a:p>
                  </a:txBody>
                  <a:tcPr/>
                </a:tc>
                <a:extLst>
                  <a:ext uri="{0D108BD9-81ED-4DB2-BD59-A6C34878D82A}">
                    <a16:rowId xmlns:a16="http://schemas.microsoft.com/office/drawing/2014/main" val="2229049236"/>
                  </a:ext>
                </a:extLst>
              </a:tr>
              <a:tr h="274320">
                <a:tc>
                  <a:txBody>
                    <a:bodyPr/>
                    <a:lstStyle/>
                    <a:p>
                      <a:r>
                        <a:rPr lang="en-US" sz="1200" dirty="0"/>
                        <a:t>Productive life</a:t>
                      </a:r>
                    </a:p>
                  </a:txBody>
                  <a:tcPr/>
                </a:tc>
                <a:tc>
                  <a:txBody>
                    <a:bodyPr/>
                    <a:lstStyle/>
                    <a:p>
                      <a:pPr algn="r"/>
                      <a:r>
                        <a:rPr lang="en-US" sz="1200" dirty="0"/>
                        <a:t>12.1</a:t>
                      </a:r>
                    </a:p>
                  </a:txBody>
                  <a:tcPr/>
                </a:tc>
                <a:tc>
                  <a:txBody>
                    <a:bodyPr/>
                    <a:lstStyle/>
                    <a:p>
                      <a:pPr algn="r"/>
                      <a:r>
                        <a:rPr lang="en-US" sz="1200" dirty="0"/>
                        <a:t>12.2</a:t>
                      </a:r>
                    </a:p>
                  </a:txBody>
                  <a:tcPr/>
                </a:tc>
                <a:tc>
                  <a:txBody>
                    <a:bodyPr/>
                    <a:lstStyle/>
                    <a:p>
                      <a:pPr algn="r"/>
                      <a:r>
                        <a:rPr lang="en-US" sz="1200" dirty="0">
                          <a:solidFill>
                            <a:srgbClr val="00B050"/>
                          </a:solidFill>
                        </a:rPr>
                        <a:t>+0.1</a:t>
                      </a:r>
                    </a:p>
                  </a:txBody>
                  <a:tcPr/>
                </a:tc>
                <a:extLst>
                  <a:ext uri="{0D108BD9-81ED-4DB2-BD59-A6C34878D82A}">
                    <a16:rowId xmlns:a16="http://schemas.microsoft.com/office/drawing/2014/main" val="259319882"/>
                  </a:ext>
                </a:extLst>
              </a:tr>
              <a:tr h="274320">
                <a:tc>
                  <a:txBody>
                    <a:bodyPr/>
                    <a:lstStyle/>
                    <a:p>
                      <a:r>
                        <a:rPr lang="en-US" sz="1200" dirty="0"/>
                        <a:t>Somatic cell score</a:t>
                      </a:r>
                    </a:p>
                  </a:txBody>
                  <a:tcPr/>
                </a:tc>
                <a:tc>
                  <a:txBody>
                    <a:bodyPr/>
                    <a:lstStyle/>
                    <a:p>
                      <a:pPr algn="r"/>
                      <a:r>
                        <a:rPr lang="en-US" sz="1200" dirty="0"/>
                        <a:t>-4.0</a:t>
                      </a:r>
                    </a:p>
                  </a:txBody>
                  <a:tcPr/>
                </a:tc>
                <a:tc>
                  <a:txBody>
                    <a:bodyPr/>
                    <a:lstStyle/>
                    <a:p>
                      <a:pPr algn="r"/>
                      <a:r>
                        <a:rPr lang="en-US" sz="1200" dirty="0"/>
                        <a:t>-4.1</a:t>
                      </a:r>
                    </a:p>
                  </a:txBody>
                  <a:tcPr/>
                </a:tc>
                <a:tc>
                  <a:txBody>
                    <a:bodyPr/>
                    <a:lstStyle/>
                    <a:p>
                      <a:pPr algn="r"/>
                      <a:r>
                        <a:rPr lang="en-US" sz="1200" dirty="0">
                          <a:solidFill>
                            <a:srgbClr val="00B050"/>
                          </a:solidFill>
                        </a:rPr>
                        <a:t>+0.1</a:t>
                      </a:r>
                    </a:p>
                  </a:txBody>
                  <a:tcPr/>
                </a:tc>
                <a:extLst>
                  <a:ext uri="{0D108BD9-81ED-4DB2-BD59-A6C34878D82A}">
                    <a16:rowId xmlns:a16="http://schemas.microsoft.com/office/drawing/2014/main" val="1631114463"/>
                  </a:ext>
                </a:extLst>
              </a:tr>
              <a:tr h="274320">
                <a:tc>
                  <a:txBody>
                    <a:bodyPr/>
                    <a:lstStyle/>
                    <a:p>
                      <a:r>
                        <a:rPr lang="en-US" sz="1200" dirty="0"/>
                        <a:t>Body weight composite</a:t>
                      </a:r>
                    </a:p>
                  </a:txBody>
                  <a:tcPr/>
                </a:tc>
                <a:tc>
                  <a:txBody>
                    <a:bodyPr/>
                    <a:lstStyle/>
                    <a:p>
                      <a:pPr algn="r"/>
                      <a:r>
                        <a:rPr lang="en-US" sz="1200" dirty="0"/>
                        <a:t>-5.3</a:t>
                      </a:r>
                    </a:p>
                  </a:txBody>
                  <a:tcPr/>
                </a:tc>
                <a:tc>
                  <a:txBody>
                    <a:bodyPr/>
                    <a:lstStyle/>
                    <a:p>
                      <a:pPr algn="r"/>
                      <a:r>
                        <a:rPr lang="en-US" sz="1200" dirty="0"/>
                        <a:t>-5.3</a:t>
                      </a:r>
                    </a:p>
                  </a:txBody>
                  <a:tcPr/>
                </a:tc>
                <a:tc>
                  <a:txBody>
                    <a:bodyPr/>
                    <a:lstStyle/>
                    <a:p>
                      <a:pPr algn="r"/>
                      <a:r>
                        <a:rPr lang="en-US" sz="1200" dirty="0"/>
                        <a:t>0.0</a:t>
                      </a:r>
                    </a:p>
                  </a:txBody>
                  <a:tcPr/>
                </a:tc>
                <a:extLst>
                  <a:ext uri="{0D108BD9-81ED-4DB2-BD59-A6C34878D82A}">
                    <a16:rowId xmlns:a16="http://schemas.microsoft.com/office/drawing/2014/main" val="2603575384"/>
                  </a:ext>
                </a:extLst>
              </a:tr>
              <a:tr h="274320">
                <a:tc>
                  <a:txBody>
                    <a:bodyPr/>
                    <a:lstStyle/>
                    <a:p>
                      <a:r>
                        <a:rPr lang="en-US" sz="1200" dirty="0"/>
                        <a:t>Udder composite</a:t>
                      </a:r>
                    </a:p>
                  </a:txBody>
                  <a:tcPr/>
                </a:tc>
                <a:tc>
                  <a:txBody>
                    <a:bodyPr/>
                    <a:lstStyle/>
                    <a:p>
                      <a:pPr algn="r"/>
                      <a:r>
                        <a:rPr lang="en-US" sz="1200" dirty="0"/>
                        <a:t>7.4</a:t>
                      </a:r>
                    </a:p>
                  </a:txBody>
                  <a:tcPr/>
                </a:tc>
                <a:tc>
                  <a:txBody>
                    <a:bodyPr/>
                    <a:lstStyle/>
                    <a:p>
                      <a:pPr algn="r"/>
                      <a:r>
                        <a:rPr lang="en-US" sz="1200" dirty="0"/>
                        <a:t>7.5</a:t>
                      </a:r>
                    </a:p>
                  </a:txBody>
                  <a:tcPr/>
                </a:tc>
                <a:tc>
                  <a:txBody>
                    <a:bodyPr/>
                    <a:lstStyle/>
                    <a:p>
                      <a:pPr algn="r"/>
                      <a:r>
                        <a:rPr lang="en-US" sz="1200" dirty="0">
                          <a:solidFill>
                            <a:srgbClr val="00B050"/>
                          </a:solidFill>
                        </a:rPr>
                        <a:t>+0.1</a:t>
                      </a:r>
                    </a:p>
                  </a:txBody>
                  <a:tcPr/>
                </a:tc>
                <a:extLst>
                  <a:ext uri="{0D108BD9-81ED-4DB2-BD59-A6C34878D82A}">
                    <a16:rowId xmlns:a16="http://schemas.microsoft.com/office/drawing/2014/main" val="3090664643"/>
                  </a:ext>
                </a:extLst>
              </a:tr>
              <a:tr h="274320">
                <a:tc>
                  <a:txBody>
                    <a:bodyPr/>
                    <a:lstStyle/>
                    <a:p>
                      <a:r>
                        <a:rPr lang="en-US" sz="1200" dirty="0"/>
                        <a:t>Feet &amp; legs composite</a:t>
                      </a:r>
                    </a:p>
                  </a:txBody>
                  <a:tcPr/>
                </a:tc>
                <a:tc>
                  <a:txBody>
                    <a:bodyPr/>
                    <a:lstStyle/>
                    <a:p>
                      <a:pPr algn="r"/>
                      <a:r>
                        <a:rPr lang="en-US" sz="1200" dirty="0"/>
                        <a:t>2.7</a:t>
                      </a:r>
                    </a:p>
                  </a:txBody>
                  <a:tcPr/>
                </a:tc>
                <a:tc>
                  <a:txBody>
                    <a:bodyPr/>
                    <a:lstStyle/>
                    <a:p>
                      <a:pPr algn="r"/>
                      <a:r>
                        <a:rPr lang="en-US" sz="1200" dirty="0"/>
                        <a:t>2.8</a:t>
                      </a:r>
                    </a:p>
                  </a:txBody>
                  <a:tcPr/>
                </a:tc>
                <a:tc>
                  <a:txBody>
                    <a:bodyPr/>
                    <a:lstStyle/>
                    <a:p>
                      <a:pPr algn="r"/>
                      <a:r>
                        <a:rPr lang="en-US" sz="1200" dirty="0">
                          <a:solidFill>
                            <a:srgbClr val="00B050"/>
                          </a:solidFill>
                        </a:rPr>
                        <a:t>+0.1</a:t>
                      </a:r>
                    </a:p>
                  </a:txBody>
                  <a:tcPr/>
                </a:tc>
                <a:extLst>
                  <a:ext uri="{0D108BD9-81ED-4DB2-BD59-A6C34878D82A}">
                    <a16:rowId xmlns:a16="http://schemas.microsoft.com/office/drawing/2014/main" val="1588224096"/>
                  </a:ext>
                </a:extLst>
              </a:tr>
              <a:tr h="274320">
                <a:tc>
                  <a:txBody>
                    <a:bodyPr/>
                    <a:lstStyle/>
                    <a:p>
                      <a:r>
                        <a:rPr lang="en-US" sz="1200" dirty="0"/>
                        <a:t>Daughter pregnancy rate</a:t>
                      </a:r>
                    </a:p>
                  </a:txBody>
                  <a:tcPr/>
                </a:tc>
                <a:tc>
                  <a:txBody>
                    <a:bodyPr/>
                    <a:lstStyle/>
                    <a:p>
                      <a:pPr algn="r"/>
                      <a:r>
                        <a:rPr lang="en-US" sz="1200" dirty="0"/>
                        <a:t>6.7</a:t>
                      </a:r>
                    </a:p>
                  </a:txBody>
                  <a:tcPr/>
                </a:tc>
                <a:tc>
                  <a:txBody>
                    <a:bodyPr/>
                    <a:lstStyle/>
                    <a:p>
                      <a:pPr algn="r"/>
                      <a:r>
                        <a:rPr lang="en-US" sz="1200" dirty="0"/>
                        <a:t>6.8</a:t>
                      </a:r>
                    </a:p>
                  </a:txBody>
                  <a:tcPr/>
                </a:tc>
                <a:tc>
                  <a:txBody>
                    <a:bodyPr/>
                    <a:lstStyle/>
                    <a:p>
                      <a:pPr algn="r"/>
                      <a:r>
                        <a:rPr lang="en-US" sz="1200" dirty="0">
                          <a:solidFill>
                            <a:srgbClr val="00B050"/>
                          </a:solidFill>
                        </a:rPr>
                        <a:t>+0.1</a:t>
                      </a:r>
                    </a:p>
                  </a:txBody>
                  <a:tcPr/>
                </a:tc>
                <a:extLst>
                  <a:ext uri="{0D108BD9-81ED-4DB2-BD59-A6C34878D82A}">
                    <a16:rowId xmlns:a16="http://schemas.microsoft.com/office/drawing/2014/main" val="3581306512"/>
                  </a:ext>
                </a:extLst>
              </a:tr>
              <a:tr h="274320">
                <a:tc>
                  <a:txBody>
                    <a:bodyPr/>
                    <a:lstStyle/>
                    <a:p>
                      <a:r>
                        <a:rPr lang="en-US" sz="1200" dirty="0"/>
                        <a:t>Calving ability (CA$)</a:t>
                      </a:r>
                    </a:p>
                  </a:txBody>
                  <a:tcPr/>
                </a:tc>
                <a:tc>
                  <a:txBody>
                    <a:bodyPr/>
                    <a:lstStyle/>
                    <a:p>
                      <a:pPr algn="r"/>
                      <a:r>
                        <a:rPr lang="en-US" sz="1200" dirty="0"/>
                        <a:t>4.8</a:t>
                      </a:r>
                    </a:p>
                  </a:txBody>
                  <a:tcPr/>
                </a:tc>
                <a:tc>
                  <a:txBody>
                    <a:bodyPr/>
                    <a:lstStyle/>
                    <a:p>
                      <a:pPr algn="r"/>
                      <a:r>
                        <a:rPr lang="en-US" sz="1200" dirty="0"/>
                        <a:t>3.8</a:t>
                      </a:r>
                    </a:p>
                  </a:txBody>
                  <a:tcPr/>
                </a:tc>
                <a:tc>
                  <a:txBody>
                    <a:bodyPr/>
                    <a:lstStyle/>
                    <a:p>
                      <a:pPr algn="r"/>
                      <a:r>
                        <a:rPr lang="en-US" sz="1200" dirty="0">
                          <a:solidFill>
                            <a:srgbClr val="FF0000"/>
                          </a:solidFill>
                        </a:rPr>
                        <a:t>-1.0</a:t>
                      </a:r>
                    </a:p>
                  </a:txBody>
                  <a:tcPr/>
                </a:tc>
                <a:extLst>
                  <a:ext uri="{0D108BD9-81ED-4DB2-BD59-A6C34878D82A}">
                    <a16:rowId xmlns:a16="http://schemas.microsoft.com/office/drawing/2014/main" val="3404482428"/>
                  </a:ext>
                </a:extLst>
              </a:tr>
              <a:tr h="274320">
                <a:tc>
                  <a:txBody>
                    <a:bodyPr/>
                    <a:lstStyle/>
                    <a:p>
                      <a:r>
                        <a:rPr lang="en-US" sz="1200" dirty="0"/>
                        <a:t>Heifer conception rate</a:t>
                      </a:r>
                    </a:p>
                  </a:txBody>
                  <a:tcPr/>
                </a:tc>
                <a:tc>
                  <a:txBody>
                    <a:bodyPr/>
                    <a:lstStyle/>
                    <a:p>
                      <a:pPr algn="r"/>
                      <a:r>
                        <a:rPr lang="en-US" sz="1200" dirty="0"/>
                        <a:t>1.4</a:t>
                      </a:r>
                    </a:p>
                  </a:txBody>
                  <a:tcPr/>
                </a:tc>
                <a:tc>
                  <a:txBody>
                    <a:bodyPr/>
                    <a:lstStyle/>
                    <a:p>
                      <a:pPr algn="r"/>
                      <a:r>
                        <a:rPr lang="en-US" sz="1200" dirty="0"/>
                        <a:t>1.4</a:t>
                      </a:r>
                    </a:p>
                  </a:txBody>
                  <a:tcPr/>
                </a:tc>
                <a:tc>
                  <a:txBody>
                    <a:bodyPr/>
                    <a:lstStyle/>
                    <a:p>
                      <a:pPr algn="r"/>
                      <a:r>
                        <a:rPr lang="en-US" sz="1200" dirty="0"/>
                        <a:t>0.0</a:t>
                      </a:r>
                    </a:p>
                  </a:txBody>
                  <a:tcPr/>
                </a:tc>
                <a:extLst>
                  <a:ext uri="{0D108BD9-81ED-4DB2-BD59-A6C34878D82A}">
                    <a16:rowId xmlns:a16="http://schemas.microsoft.com/office/drawing/2014/main" val="139286065"/>
                  </a:ext>
                </a:extLst>
              </a:tr>
              <a:tr h="274320">
                <a:tc>
                  <a:txBody>
                    <a:bodyPr/>
                    <a:lstStyle/>
                    <a:p>
                      <a:r>
                        <a:rPr lang="en-US" sz="1200" dirty="0"/>
                        <a:t>Cow conception rate</a:t>
                      </a:r>
                    </a:p>
                  </a:txBody>
                  <a:tcPr/>
                </a:tc>
                <a:tc>
                  <a:txBody>
                    <a:bodyPr/>
                    <a:lstStyle/>
                    <a:p>
                      <a:pPr algn="r"/>
                      <a:r>
                        <a:rPr lang="en-US" sz="1200" dirty="0"/>
                        <a:t>1.6</a:t>
                      </a:r>
                    </a:p>
                  </a:txBody>
                  <a:tcPr/>
                </a:tc>
                <a:tc>
                  <a:txBody>
                    <a:bodyPr/>
                    <a:lstStyle/>
                    <a:p>
                      <a:pPr algn="r"/>
                      <a:r>
                        <a:rPr lang="en-US" sz="1200" dirty="0"/>
                        <a:t>1.7</a:t>
                      </a:r>
                    </a:p>
                  </a:txBody>
                  <a:tcPr/>
                </a:tc>
                <a:tc>
                  <a:txBody>
                    <a:bodyPr/>
                    <a:lstStyle/>
                    <a:p>
                      <a:pPr algn="r"/>
                      <a:r>
                        <a:rPr lang="en-US" sz="1200" dirty="0">
                          <a:solidFill>
                            <a:srgbClr val="00B050"/>
                          </a:solidFill>
                        </a:rPr>
                        <a:t>+0.1</a:t>
                      </a:r>
                    </a:p>
                  </a:txBody>
                  <a:tcPr/>
                </a:tc>
                <a:extLst>
                  <a:ext uri="{0D108BD9-81ED-4DB2-BD59-A6C34878D82A}">
                    <a16:rowId xmlns:a16="http://schemas.microsoft.com/office/drawing/2014/main" val="1401208936"/>
                  </a:ext>
                </a:extLst>
              </a:tr>
              <a:tr h="274320">
                <a:tc>
                  <a:txBody>
                    <a:bodyPr/>
                    <a:lstStyle/>
                    <a:p>
                      <a:r>
                        <a:rPr lang="en-US" sz="1200" dirty="0"/>
                        <a:t>Livability</a:t>
                      </a:r>
                    </a:p>
                  </a:txBody>
                  <a:tcPr/>
                </a:tc>
                <a:tc>
                  <a:txBody>
                    <a:bodyPr/>
                    <a:lstStyle/>
                    <a:p>
                      <a:pPr algn="r"/>
                      <a:r>
                        <a:rPr lang="en-US" sz="1200" dirty="0"/>
                        <a:t>7.3</a:t>
                      </a:r>
                    </a:p>
                  </a:txBody>
                  <a:tcPr/>
                </a:tc>
                <a:tc>
                  <a:txBody>
                    <a:bodyPr/>
                    <a:lstStyle/>
                    <a:p>
                      <a:pPr algn="r"/>
                      <a:r>
                        <a:rPr lang="en-US" sz="1200" dirty="0"/>
                        <a:t>7.4</a:t>
                      </a:r>
                    </a:p>
                  </a:txBody>
                  <a:tcPr/>
                </a:tc>
                <a:tc>
                  <a:txBody>
                    <a:bodyPr/>
                    <a:lstStyle/>
                    <a:p>
                      <a:pPr algn="r"/>
                      <a:r>
                        <a:rPr lang="en-US" sz="1200" dirty="0">
                          <a:solidFill>
                            <a:srgbClr val="00B050"/>
                          </a:solidFill>
                        </a:rPr>
                        <a:t>+0.1</a:t>
                      </a:r>
                    </a:p>
                  </a:txBody>
                  <a:tcPr/>
                </a:tc>
                <a:extLst>
                  <a:ext uri="{0D108BD9-81ED-4DB2-BD59-A6C34878D82A}">
                    <a16:rowId xmlns:a16="http://schemas.microsoft.com/office/drawing/2014/main" val="3210247564"/>
                  </a:ext>
                </a:extLst>
              </a:tr>
              <a:tr h="274320">
                <a:tc>
                  <a:txBody>
                    <a:bodyPr/>
                    <a:lstStyle/>
                    <a:p>
                      <a:r>
                        <a:rPr lang="en-US" sz="1200" dirty="0"/>
                        <a:t>Health (HTH$)</a:t>
                      </a:r>
                    </a:p>
                  </a:txBody>
                  <a:tcPr/>
                </a:tc>
                <a:tc>
                  <a:txBody>
                    <a:bodyPr/>
                    <a:lstStyle/>
                    <a:p>
                      <a:pPr algn="r"/>
                      <a:r>
                        <a:rPr lang="en-US" sz="1200" dirty="0"/>
                        <a:t>2.3</a:t>
                      </a:r>
                    </a:p>
                  </a:txBody>
                  <a:tcPr/>
                </a:tc>
                <a:tc>
                  <a:txBody>
                    <a:bodyPr/>
                    <a:lstStyle/>
                    <a:p>
                      <a:pPr algn="r"/>
                      <a:r>
                        <a:rPr lang="en-US" sz="1200" dirty="0"/>
                        <a:t>2.3</a:t>
                      </a:r>
                    </a:p>
                  </a:txBody>
                  <a:tcPr/>
                </a:tc>
                <a:tc>
                  <a:txBody>
                    <a:bodyPr/>
                    <a:lstStyle/>
                    <a:p>
                      <a:pPr algn="r"/>
                      <a:r>
                        <a:rPr lang="en-US" sz="1200" dirty="0"/>
                        <a:t>0.0</a:t>
                      </a:r>
                    </a:p>
                  </a:txBody>
                  <a:tcPr/>
                </a:tc>
                <a:extLst>
                  <a:ext uri="{0D108BD9-81ED-4DB2-BD59-A6C34878D82A}">
                    <a16:rowId xmlns:a16="http://schemas.microsoft.com/office/drawing/2014/main" val="182696379"/>
                  </a:ext>
                </a:extLst>
              </a:tr>
            </a:tbl>
          </a:graphicData>
        </a:graphic>
      </p:graphicFrame>
    </p:spTree>
    <p:extLst>
      <p:ext uri="{BB962C8B-B14F-4D97-AF65-F5344CB8AC3E}">
        <p14:creationId xmlns:p14="http://schemas.microsoft.com/office/powerpoint/2010/main" val="297041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EA1087-A7E2-3542-9AC8-573C410F6D24}"/>
              </a:ext>
            </a:extLst>
          </p:cNvPr>
          <p:cNvSpPr>
            <a:spLocks noGrp="1"/>
          </p:cNvSpPr>
          <p:nvPr>
            <p:ph type="title"/>
          </p:nvPr>
        </p:nvSpPr>
        <p:spPr/>
        <p:txBody>
          <a:bodyPr/>
          <a:lstStyle/>
          <a:p>
            <a:r>
              <a:rPr lang="en-US" dirty="0"/>
              <a:t>Other Net Merit considerations</a:t>
            </a:r>
          </a:p>
        </p:txBody>
      </p:sp>
      <p:sp>
        <p:nvSpPr>
          <p:cNvPr id="5" name="Content Placeholder 4">
            <a:extLst>
              <a:ext uri="{FF2B5EF4-FFF2-40B4-BE49-F238E27FC236}">
                <a16:creationId xmlns:a16="http://schemas.microsoft.com/office/drawing/2014/main" id="{611AAA48-257E-CF44-990F-D630C9BD953D}"/>
              </a:ext>
            </a:extLst>
          </p:cNvPr>
          <p:cNvSpPr>
            <a:spLocks noGrp="1"/>
          </p:cNvSpPr>
          <p:nvPr>
            <p:ph sz="half" idx="1"/>
          </p:nvPr>
        </p:nvSpPr>
        <p:spPr>
          <a:xfrm>
            <a:off x="365760" y="1011702"/>
            <a:ext cx="8412480" cy="3657600"/>
          </a:xfrm>
        </p:spPr>
        <p:txBody>
          <a:bodyPr/>
          <a:lstStyle/>
          <a:p>
            <a:r>
              <a:rPr lang="en-US" dirty="0"/>
              <a:t>There will be some bull reranking of bulls for NM$ because of the new weights.</a:t>
            </a:r>
          </a:p>
          <a:p>
            <a:pPr marL="0" indent="0">
              <a:buNone/>
            </a:pPr>
            <a:r>
              <a:rPr lang="en-US" dirty="0"/>
              <a:t>Some foreign bulls will have changes in correlated traits for when they have some missing PTA, especially as it affects PL.</a:t>
            </a:r>
          </a:p>
          <a:p>
            <a:endParaRPr lang="en-US" dirty="0"/>
          </a:p>
        </p:txBody>
      </p:sp>
    </p:spTree>
    <p:extLst>
      <p:ext uri="{BB962C8B-B14F-4D97-AF65-F5344CB8AC3E}">
        <p14:creationId xmlns:p14="http://schemas.microsoft.com/office/powerpoint/2010/main" val="413492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9D2B62-7C2F-6948-AE14-36F8890F563A}"/>
              </a:ext>
            </a:extLst>
          </p:cNvPr>
          <p:cNvSpPr>
            <a:spLocks noGrp="1"/>
          </p:cNvSpPr>
          <p:nvPr>
            <p:ph type="title"/>
          </p:nvPr>
        </p:nvSpPr>
        <p:spPr/>
        <p:txBody>
          <a:bodyPr/>
          <a:lstStyle/>
          <a:p>
            <a:r>
              <a:rPr lang="en-US" dirty="0"/>
              <a:t>Are calving difficulty and stillbirth solved problems?</a:t>
            </a:r>
          </a:p>
        </p:txBody>
      </p:sp>
      <p:sp>
        <p:nvSpPr>
          <p:cNvPr id="6" name="Content Placeholder 5">
            <a:extLst>
              <a:ext uri="{FF2B5EF4-FFF2-40B4-BE49-F238E27FC236}">
                <a16:creationId xmlns:a16="http://schemas.microsoft.com/office/drawing/2014/main" id="{3CBB50C2-6A24-3742-933C-AC816BB840C3}"/>
              </a:ext>
            </a:extLst>
          </p:cNvPr>
          <p:cNvSpPr>
            <a:spLocks noGrp="1"/>
          </p:cNvSpPr>
          <p:nvPr>
            <p:ph sz="half" idx="1"/>
          </p:nvPr>
        </p:nvSpPr>
        <p:spPr/>
        <p:txBody>
          <a:bodyPr/>
          <a:lstStyle/>
          <a:p>
            <a:r>
              <a:rPr lang="en-US" dirty="0"/>
              <a:t>No! The United States has worked for many years to successfully reduce the levels of difficult </a:t>
            </a:r>
            <a:r>
              <a:rPr lang="en-US" dirty="0" err="1"/>
              <a:t>calvings</a:t>
            </a:r>
            <a:r>
              <a:rPr lang="en-US" dirty="0"/>
              <a:t> and stillbirths.</a:t>
            </a:r>
          </a:p>
          <a:p>
            <a:r>
              <a:rPr lang="en-US" dirty="0"/>
              <a:t>It’s important to keep an eye on these traits when making bull selection decisions.</a:t>
            </a:r>
          </a:p>
          <a:p>
            <a:r>
              <a:rPr lang="en-US" dirty="0"/>
              <a:t>If you use an index, such as NM$ or TPI, calving traits will already be properly accounted for.</a:t>
            </a:r>
          </a:p>
          <a:p>
            <a:endParaRPr lang="en-US" dirty="0"/>
          </a:p>
          <a:p>
            <a:endParaRPr lang="en-US" dirty="0"/>
          </a:p>
        </p:txBody>
      </p:sp>
    </p:spTree>
    <p:extLst>
      <p:ext uri="{BB962C8B-B14F-4D97-AF65-F5344CB8AC3E}">
        <p14:creationId xmlns:p14="http://schemas.microsoft.com/office/powerpoint/2010/main" val="2335860087"/>
      </p:ext>
    </p:extLst>
  </p:cSld>
  <p:clrMapOvr>
    <a:masterClrMapping/>
  </p:clrMapOvr>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27136</TotalTime>
  <Words>1008</Words>
  <Application>Microsoft Macintosh PowerPoint</Application>
  <PresentationFormat>On-screen Show (16:9)</PresentationFormat>
  <Paragraphs>318</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MS PGothic</vt:lpstr>
      <vt:lpstr>Arial</vt:lpstr>
      <vt:lpstr>Calibri</vt:lpstr>
      <vt:lpstr>Century Gothic</vt:lpstr>
      <vt:lpstr>Symbol</vt:lpstr>
      <vt:lpstr>Times New Roman</vt:lpstr>
      <vt:lpstr>Wingdings 3</vt:lpstr>
      <vt:lpstr>AIP-2017 Slide Master</vt:lpstr>
      <vt:lpstr>1_AIP-2017 Slide Master</vt:lpstr>
      <vt:lpstr>A Labor of Love: Making the Calving Traits Easier to Bear</vt:lpstr>
      <vt:lpstr>Topics for discussion</vt:lpstr>
      <vt:lpstr>Calving ease has improved over time</vt:lpstr>
      <vt:lpstr>New phenotypic bases in August 2020</vt:lpstr>
      <vt:lpstr>The range of evaluations will change</vt:lpstr>
      <vt:lpstr>How will this affect individual bulls?</vt:lpstr>
      <vt:lpstr>How will Net Merit change?</vt:lpstr>
      <vt:lpstr>Other Net Merit considerations</vt:lpstr>
      <vt:lpstr>Are calving difficulty and stillbirth solved problems?</vt:lpstr>
      <vt:lpstr>Take-home messages</vt:lpstr>
      <vt:lpstr>Spreading the News</vt:lpstr>
      <vt:lpstr>Stay Connected to CDCB</vt:lpstr>
      <vt:lpstr>Disclaimer</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Cole, John</cp:lastModifiedBy>
  <cp:revision>609</cp:revision>
  <dcterms:created xsi:type="dcterms:W3CDTF">2017-04-14T13:19:57Z</dcterms:created>
  <dcterms:modified xsi:type="dcterms:W3CDTF">2020-07-08T17:53:31Z</dcterms:modified>
</cp:coreProperties>
</file>