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20"/>
  </p:notesMasterIdLst>
  <p:sldIdLst>
    <p:sldId id="940" r:id="rId4"/>
    <p:sldId id="937" r:id="rId5"/>
    <p:sldId id="939" r:id="rId6"/>
    <p:sldId id="938" r:id="rId7"/>
    <p:sldId id="579" r:id="rId8"/>
    <p:sldId id="580" r:id="rId9"/>
    <p:sldId id="581" r:id="rId10"/>
    <p:sldId id="566" r:id="rId11"/>
    <p:sldId id="582" r:id="rId12"/>
    <p:sldId id="583" r:id="rId13"/>
    <p:sldId id="573" r:id="rId14"/>
    <p:sldId id="256" r:id="rId15"/>
    <p:sldId id="257" r:id="rId16"/>
    <p:sldId id="260" r:id="rId17"/>
    <p:sldId id="26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76AAD-5F38-48A9-BF86-030397EF7E40}" v="37" dt="2022-11-05T17:42:2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>
        <p:scale>
          <a:sx n="90" d="100"/>
          <a:sy n="90" d="100"/>
        </p:scale>
        <p:origin x="47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" userId="91602886-fe7f-4860-9714-56e67139aa92" providerId="ADAL" clId="{6BE76AAD-5F38-48A9-BF86-030397EF7E40}"/>
    <pc:docChg chg="undo custSel addSld delSld modSld sldOrd delMainMaster">
      <pc:chgData name="Vanraden, Paul" userId="91602886-fe7f-4860-9714-56e67139aa92" providerId="ADAL" clId="{6BE76AAD-5F38-48A9-BF86-030397EF7E40}" dt="2022-11-05T17:57:25.541" v="311" actId="6549"/>
      <pc:docMkLst>
        <pc:docMk/>
      </pc:docMkLst>
      <pc:sldChg chg="modSp del mod">
        <pc:chgData name="Vanraden, Paul" userId="91602886-fe7f-4860-9714-56e67139aa92" providerId="ADAL" clId="{6BE76AAD-5F38-48A9-BF86-030397EF7E40}" dt="2022-11-04T23:02:47.387" v="73" actId="14100"/>
        <pc:sldMkLst>
          <pc:docMk/>
          <pc:sldMk cId="0" sldId="256"/>
        </pc:sldMkLst>
        <pc:spChg chg="mod">
          <ac:chgData name="Vanraden, Paul" userId="91602886-fe7f-4860-9714-56e67139aa92" providerId="ADAL" clId="{6BE76AAD-5F38-48A9-BF86-030397EF7E40}" dt="2022-11-04T23:02:47.387" v="73" actId="14100"/>
          <ac:spMkLst>
            <pc:docMk/>
            <pc:sldMk cId="0" sldId="256"/>
            <ac:spMk id="325634" creationId="{CACFB896-AF5D-F08A-8A78-5D63BACD9D7C}"/>
          </ac:spMkLst>
        </pc:spChg>
        <pc:picChg chg="mod">
          <ac:chgData name="Vanraden, Paul" userId="91602886-fe7f-4860-9714-56e67139aa92" providerId="ADAL" clId="{6BE76AAD-5F38-48A9-BF86-030397EF7E40}" dt="2022-11-04T23:01:49.469" v="67" actId="14100"/>
          <ac:picMkLst>
            <pc:docMk/>
            <pc:sldMk cId="0" sldId="256"/>
            <ac:picMk id="325636" creationId="{2E90F7FC-54D9-E628-3835-A9345867BA8B}"/>
          </ac:picMkLst>
        </pc:picChg>
      </pc:sldChg>
      <pc:sldChg chg="modSp del mod">
        <pc:chgData name="Vanraden, Paul" userId="91602886-fe7f-4860-9714-56e67139aa92" providerId="ADAL" clId="{6BE76AAD-5F38-48A9-BF86-030397EF7E40}" dt="2022-11-04T22:55:48.984" v="64" actId="47"/>
        <pc:sldMkLst>
          <pc:docMk/>
          <pc:sldMk cId="1641999109" sldId="256"/>
        </pc:sldMkLst>
        <pc:spChg chg="mod">
          <ac:chgData name="Vanraden, Paul" userId="91602886-fe7f-4860-9714-56e67139aa92" providerId="ADAL" clId="{6BE76AAD-5F38-48A9-BF86-030397EF7E40}" dt="2022-11-04T22:54:08.641" v="15" actId="21"/>
          <ac:spMkLst>
            <pc:docMk/>
            <pc:sldMk cId="1641999109" sldId="256"/>
            <ac:spMk id="2" creationId="{31A5EE62-D89F-3624-6803-B4B54A20D41E}"/>
          </ac:spMkLst>
        </pc:spChg>
      </pc:sldChg>
      <pc:sldChg chg="modSp mod">
        <pc:chgData name="Vanraden, Paul" userId="91602886-fe7f-4860-9714-56e67139aa92" providerId="ADAL" clId="{6BE76AAD-5F38-48A9-BF86-030397EF7E40}" dt="2022-11-04T23:19:11.768" v="124" actId="255"/>
        <pc:sldMkLst>
          <pc:docMk/>
          <pc:sldMk cId="0" sldId="257"/>
        </pc:sldMkLst>
        <pc:spChg chg="mod">
          <ac:chgData name="Vanraden, Paul" userId="91602886-fe7f-4860-9714-56e67139aa92" providerId="ADAL" clId="{6BE76AAD-5F38-48A9-BF86-030397EF7E40}" dt="2022-11-04T23:19:11.768" v="124" actId="255"/>
          <ac:spMkLst>
            <pc:docMk/>
            <pc:sldMk cId="0" sldId="257"/>
            <ac:spMk id="333829" creationId="{CD3422DB-D26A-EB95-6D53-08EB32DB5AAF}"/>
          </ac:spMkLst>
        </pc:spChg>
      </pc:sldChg>
      <pc:sldChg chg="addSp modSp mod">
        <pc:chgData name="Vanraden, Paul" userId="91602886-fe7f-4860-9714-56e67139aa92" providerId="ADAL" clId="{6BE76AAD-5F38-48A9-BF86-030397EF7E40}" dt="2022-11-04T23:12:14.164" v="95" actId="14100"/>
        <pc:sldMkLst>
          <pc:docMk/>
          <pc:sldMk cId="0" sldId="262"/>
        </pc:sldMkLst>
        <pc:spChg chg="add mod">
          <ac:chgData name="Vanraden, Paul" userId="91602886-fe7f-4860-9714-56e67139aa92" providerId="ADAL" clId="{6BE76AAD-5F38-48A9-BF86-030397EF7E40}" dt="2022-11-04T23:11:20.192" v="93" actId="20577"/>
          <ac:spMkLst>
            <pc:docMk/>
            <pc:sldMk cId="0" sldId="262"/>
            <ac:spMk id="2" creationId="{343715E9-800F-B19B-6139-E717FB1B0E4D}"/>
          </ac:spMkLst>
        </pc:spChg>
        <pc:spChg chg="mod">
          <ac:chgData name="Vanraden, Paul" userId="91602886-fe7f-4860-9714-56e67139aa92" providerId="ADAL" clId="{6BE76AAD-5F38-48A9-BF86-030397EF7E40}" dt="2022-11-04T23:07:08.502" v="76" actId="21"/>
          <ac:spMkLst>
            <pc:docMk/>
            <pc:sldMk cId="0" sldId="262"/>
            <ac:spMk id="338948" creationId="{9807A525-6818-3795-E68E-70344D14F09F}"/>
          </ac:spMkLst>
        </pc:spChg>
        <pc:picChg chg="mod">
          <ac:chgData name="Vanraden, Paul" userId="91602886-fe7f-4860-9714-56e67139aa92" providerId="ADAL" clId="{6BE76AAD-5F38-48A9-BF86-030397EF7E40}" dt="2022-11-04T23:12:14.164" v="95" actId="14100"/>
          <ac:picMkLst>
            <pc:docMk/>
            <pc:sldMk cId="0" sldId="262"/>
            <ac:picMk id="338947" creationId="{B7B390C1-E40B-5731-E2EE-22FFCEB8BE7F}"/>
          </ac:picMkLst>
        </pc:picChg>
      </pc:sldChg>
      <pc:sldChg chg="modSp mod">
        <pc:chgData name="Vanraden, Paul" userId="91602886-fe7f-4860-9714-56e67139aa92" providerId="ADAL" clId="{6BE76AAD-5F38-48A9-BF86-030397EF7E40}" dt="2022-11-04T23:16:10.835" v="123" actId="207"/>
        <pc:sldMkLst>
          <pc:docMk/>
          <pc:sldMk cId="0" sldId="265"/>
        </pc:sldMkLst>
        <pc:spChg chg="mod">
          <ac:chgData name="Vanraden, Paul" userId="91602886-fe7f-4860-9714-56e67139aa92" providerId="ADAL" clId="{6BE76AAD-5F38-48A9-BF86-030397EF7E40}" dt="2022-11-04T23:14:05.576" v="120" actId="20577"/>
          <ac:spMkLst>
            <pc:docMk/>
            <pc:sldMk cId="0" sldId="265"/>
            <ac:spMk id="342020" creationId="{6EBC7838-2162-BC42-840D-0371B6490385}"/>
          </ac:spMkLst>
        </pc:spChg>
        <pc:spChg chg="mod">
          <ac:chgData name="Vanraden, Paul" userId="91602886-fe7f-4860-9714-56e67139aa92" providerId="ADAL" clId="{6BE76AAD-5F38-48A9-BF86-030397EF7E40}" dt="2022-11-04T23:16:10.835" v="123" actId="207"/>
          <ac:spMkLst>
            <pc:docMk/>
            <pc:sldMk cId="0" sldId="265"/>
            <ac:spMk id="342021" creationId="{3F7B59AE-F3AB-F648-7335-73ECC6B4B979}"/>
          </ac:spMkLst>
        </pc:spChg>
      </pc:sldChg>
      <pc:sldChg chg="modSp mod ord">
        <pc:chgData name="Vanraden, Paul" userId="91602886-fe7f-4860-9714-56e67139aa92" providerId="ADAL" clId="{6BE76AAD-5F38-48A9-BF86-030397EF7E40}" dt="2022-11-05T17:26:44.810" v="181"/>
        <pc:sldMkLst>
          <pc:docMk/>
          <pc:sldMk cId="0" sldId="566"/>
        </pc:sldMkLst>
        <pc:spChg chg="mod">
          <ac:chgData name="Vanraden, Paul" userId="91602886-fe7f-4860-9714-56e67139aa92" providerId="ADAL" clId="{6BE76AAD-5F38-48A9-BF86-030397EF7E40}" dt="2022-11-05T00:13:05.947" v="131" actId="20577"/>
          <ac:spMkLst>
            <pc:docMk/>
            <pc:sldMk cId="0" sldId="566"/>
            <ac:spMk id="1045506" creationId="{C0853703-6134-D3E8-F87C-8A2997E46716}"/>
          </ac:spMkLst>
        </pc:spChg>
      </pc:sldChg>
      <pc:sldChg chg="modSp mod">
        <pc:chgData name="Vanraden, Paul" userId="91602886-fe7f-4860-9714-56e67139aa92" providerId="ADAL" clId="{6BE76AAD-5F38-48A9-BF86-030397EF7E40}" dt="2022-11-05T17:32:16.437" v="279" actId="20577"/>
        <pc:sldMkLst>
          <pc:docMk/>
          <pc:sldMk cId="0" sldId="573"/>
        </pc:sldMkLst>
        <pc:spChg chg="mod">
          <ac:chgData name="Vanraden, Paul" userId="91602886-fe7f-4860-9714-56e67139aa92" providerId="ADAL" clId="{6BE76AAD-5F38-48A9-BF86-030397EF7E40}" dt="2022-11-05T17:32:16.437" v="279" actId="20577"/>
          <ac:spMkLst>
            <pc:docMk/>
            <pc:sldMk cId="0" sldId="573"/>
            <ac:spMk id="1059843" creationId="{87B2DA78-3EE9-3EAE-B08F-E7C1A270A4F6}"/>
          </ac:spMkLst>
        </pc:spChg>
      </pc:sldChg>
      <pc:sldChg chg="addSp modSp new mod">
        <pc:chgData name="Vanraden, Paul" userId="91602886-fe7f-4860-9714-56e67139aa92" providerId="ADAL" clId="{6BE76AAD-5F38-48A9-BF86-030397EF7E40}" dt="2022-11-05T17:57:25.541" v="311" actId="6549"/>
        <pc:sldMkLst>
          <pc:docMk/>
          <pc:sldMk cId="1293771418" sldId="940"/>
        </pc:sldMkLst>
        <pc:spChg chg="mod">
          <ac:chgData name="Vanraden, Paul" userId="91602886-fe7f-4860-9714-56e67139aa92" providerId="ADAL" clId="{6BE76AAD-5F38-48A9-BF86-030397EF7E40}" dt="2022-11-04T22:55:13.490" v="48" actId="20577"/>
          <ac:spMkLst>
            <pc:docMk/>
            <pc:sldMk cId="1293771418" sldId="940"/>
            <ac:spMk id="2" creationId="{8A78CEDA-58D9-568F-D1CB-EB2B5D81ABA2}"/>
          </ac:spMkLst>
        </pc:spChg>
        <pc:spChg chg="mod">
          <ac:chgData name="Vanraden, Paul" userId="91602886-fe7f-4860-9714-56e67139aa92" providerId="ADAL" clId="{6BE76AAD-5F38-48A9-BF86-030397EF7E40}" dt="2022-11-05T17:57:25.541" v="311" actId="6549"/>
          <ac:spMkLst>
            <pc:docMk/>
            <pc:sldMk cId="1293771418" sldId="940"/>
            <ac:spMk id="3" creationId="{26919A1D-0124-3466-6C31-FAC31B5EF1AB}"/>
          </ac:spMkLst>
        </pc:spChg>
        <pc:picChg chg="add mod">
          <ac:chgData name="Vanraden, Paul" userId="91602886-fe7f-4860-9714-56e67139aa92" providerId="ADAL" clId="{6BE76AAD-5F38-48A9-BF86-030397EF7E40}" dt="2022-11-05T17:42:28.587" v="290" actId="14100"/>
          <ac:picMkLst>
            <pc:docMk/>
            <pc:sldMk cId="1293771418" sldId="940"/>
            <ac:picMk id="1026" creationId="{9EA7F333-FEEC-3C91-0223-BBD829737072}"/>
          </ac:picMkLst>
        </pc:picChg>
      </pc:sldChg>
      <pc:sldMasterChg chg="del delSldLayout">
        <pc:chgData name="Vanraden, Paul" userId="91602886-fe7f-4860-9714-56e67139aa92" providerId="ADAL" clId="{6BE76AAD-5F38-48A9-BF86-030397EF7E40}" dt="2022-11-04T22:55:48.984" v="64" actId="47"/>
        <pc:sldMasterMkLst>
          <pc:docMk/>
          <pc:sldMasterMk cId="3925745905" sldId="2147483648"/>
        </pc:sldMasterMkLst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2462735776" sldId="2147483649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1730021601" sldId="2147483650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283578225" sldId="2147483651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895192300" sldId="2147483652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2640760403" sldId="2147483653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3591638266" sldId="2147483654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2249645097" sldId="2147483655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3776931146" sldId="2147483656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1748115017" sldId="2147483657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3418924337" sldId="2147483658"/>
          </pc:sldLayoutMkLst>
        </pc:sldLayoutChg>
        <pc:sldLayoutChg chg="del">
          <pc:chgData name="Vanraden, Paul" userId="91602886-fe7f-4860-9714-56e67139aa92" providerId="ADAL" clId="{6BE76AAD-5F38-48A9-BF86-030397EF7E40}" dt="2022-11-04T22:55:48.984" v="64" actId="47"/>
          <pc:sldLayoutMkLst>
            <pc:docMk/>
            <pc:sldMasterMk cId="3925745905" sldId="2147483648"/>
            <pc:sldLayoutMk cId="25021219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88FC-2FE7-4324-BDD2-AE24B2683DE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2682-01CF-4573-A096-29C2EFC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911B429-46E9-2237-5691-5ADA49A70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BE993-0AE9-4737-96F4-C4A362CED1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2130" name="Rectangle 2">
            <a:extLst>
              <a:ext uri="{FF2B5EF4-FFF2-40B4-BE49-F238E27FC236}">
                <a16:creationId xmlns:a16="http://schemas.microsoft.com/office/drawing/2014/main" id="{649247AB-BFFC-9362-585C-689C03A30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>
            <a:extLst>
              <a:ext uri="{FF2B5EF4-FFF2-40B4-BE49-F238E27FC236}">
                <a16:creationId xmlns:a16="http://schemas.microsoft.com/office/drawing/2014/main" id="{96A6C281-2D63-7270-740F-A9A4877B8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are all familiar with a traditional pedigree chart.   Animal is expected to be an average of his parents.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ACB038-71E8-47C6-2E9F-31533ADB0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4425FF-8B89-48D6-8DB5-E1BFEC8CE4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6530" name="Rectangle 2">
            <a:extLst>
              <a:ext uri="{FF2B5EF4-FFF2-40B4-BE49-F238E27FC236}">
                <a16:creationId xmlns:a16="http://schemas.microsoft.com/office/drawing/2014/main" id="{C85F0F4F-0331-69B0-0317-DFCD5BA3C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>
            <a:extLst>
              <a:ext uri="{FF2B5EF4-FFF2-40B4-BE49-F238E27FC236}">
                <a16:creationId xmlns:a16="http://schemas.microsoft.com/office/drawing/2014/main" id="{D42599B6-D93E-1195-1B99-AD28CC757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/>
              <a:t>Here is a simple Genomic pedigree chart.  2 separate chromosome segments are shown for each ancestor.  (During meiosis , they divide-recombination). The earliest generation, are all one color for illustrative purposes.  Dairy cattle have 30 chromosomes, including the   X and Y.   On average each chromosome carries millions of base pairs, and thousands of genes.</a:t>
            </a:r>
          </a:p>
          <a:p>
            <a:pPr marL="228600" indent="-228600">
              <a:buFontTx/>
              <a:buAutoNum type="arabicParenR"/>
            </a:pPr>
            <a:r>
              <a:rPr lang="en-US" altLang="en-US"/>
              <a:t>For the first segment, the sire has inherited ½ from each piece.  In the second segment, the majority was inherited from one piece (both of these are an example of a crossover).   The individual has received portions of the first segment that are traced back to the grandparent generation.</a:t>
            </a:r>
          </a:p>
          <a:p>
            <a:pPr marL="228600" indent="-228600"/>
            <a:r>
              <a:rPr lang="en-US" altLang="en-US"/>
              <a:t>2) The dam has inherited most of one segment from one portion of her sire’s piece, and a mixture (double crossover) from her dam’s piece.  The individual has segments that can be traced to all grandparents.</a:t>
            </a:r>
          </a:p>
          <a:p>
            <a:pPr marL="228600" indent="-228600"/>
            <a:r>
              <a:rPr lang="en-US" altLang="en-US"/>
              <a:t>In this example….    Say the light green segment from the paternal grand dam was one that was high milk production;  the offspring, inheriting a large segment from her, could mean that through this recombination, this animal would have a higher PTA for milk that a full sib. 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09DA88-A675-FE11-A92C-1B978FC3E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FFE3DB-B985-4DFD-BB41-40EF83AF62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0866" name="Rectangle 2">
            <a:extLst>
              <a:ext uri="{FF2B5EF4-FFF2-40B4-BE49-F238E27FC236}">
                <a16:creationId xmlns:a16="http://schemas.microsoft.com/office/drawing/2014/main" id="{A3308CD6-7FBC-CE06-3210-058986663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>
            <a:extLst>
              <a:ext uri="{FF2B5EF4-FFF2-40B4-BE49-F238E27FC236}">
                <a16:creationId xmlns:a16="http://schemas.microsoft.com/office/drawing/2014/main" id="{61B3E277-6692-A335-18AF-8771BE1F8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Paul follows this talk, and his presentation will hopefully answer any mathematics questions you may have…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elvin.Tooker@ars.usda.gov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aipl.arsusda.gov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332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B744-BBFA-5C9E-B839-5812139C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BD3BF-90F8-E0D5-9ECA-CCF17DB1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2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4704-B337-C65C-AB58-3D5565B2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9884-612C-24B0-2C55-451E013DE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76600-7C83-48E3-644E-9477CB846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34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F85E-7F32-EF1C-E567-7D9914E3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F4C87-FF99-F0DB-03A9-061E3C2E1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16C0E-48DC-D0BA-A01C-7BB580347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878B9-AF1C-20A0-0478-7CD14FED6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BF051-D7E0-5F70-59F5-0B0F1363F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4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D99D-077B-CE64-CBA3-EC6735E1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10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3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D660-3489-54B0-79E3-98E1CF4E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F1FF-E76E-9B10-13CE-84926E0B6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127BA-7EC7-44A6-7701-ACEAA7321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40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B1DB-62F7-249C-DC3D-8FB4DE8C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B3069-5C03-18A6-61F7-E45056CE5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005D6-206C-CDA8-3243-2D08A93A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3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D2A9-20F8-B72A-E497-DD0B3892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C09C5-37FA-2726-D3C5-735575DE5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39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F82AD-1558-E507-9166-F66E5DA5A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1600" y="228600"/>
            <a:ext cx="2895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9F2DE-6AE7-6905-161F-7791897A3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8483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963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7A631A70-7721-0A62-7B97-623592F64D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276486" name="Group 6">
            <a:extLst>
              <a:ext uri="{FF2B5EF4-FFF2-40B4-BE49-F238E27FC236}">
                <a16:creationId xmlns:a16="http://schemas.microsoft.com/office/drawing/2014/main" id="{9BE493AF-FD6D-FC80-CD7E-6A1ADBED4DFB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87" name="Rectangle 7">
              <a:extLst>
                <a:ext uri="{FF2B5EF4-FFF2-40B4-BE49-F238E27FC236}">
                  <a16:creationId xmlns:a16="http://schemas.microsoft.com/office/drawing/2014/main" id="{C47777C5-3D16-F6E9-E36D-A5E5E8020BC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8" name="Rectangle 8">
              <a:extLst>
                <a:ext uri="{FF2B5EF4-FFF2-40B4-BE49-F238E27FC236}">
                  <a16:creationId xmlns:a16="http://schemas.microsoft.com/office/drawing/2014/main" id="{EF0D5215-D1DF-6ECF-32ED-6FE4D694210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9" name="Rectangle 9">
              <a:extLst>
                <a:ext uri="{FF2B5EF4-FFF2-40B4-BE49-F238E27FC236}">
                  <a16:creationId xmlns:a16="http://schemas.microsoft.com/office/drawing/2014/main" id="{EECD4E36-08CA-ACCE-6385-E406635156E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grpSp>
        <p:nvGrpSpPr>
          <p:cNvPr id="276496" name="Group 16">
            <a:extLst>
              <a:ext uri="{FF2B5EF4-FFF2-40B4-BE49-F238E27FC236}">
                <a16:creationId xmlns:a16="http://schemas.microsoft.com/office/drawing/2014/main" id="{1A1AB3D4-0031-9708-AF34-DABBC993C4ED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97" name="Rectangle 17">
              <a:extLst>
                <a:ext uri="{FF2B5EF4-FFF2-40B4-BE49-F238E27FC236}">
                  <a16:creationId xmlns:a16="http://schemas.microsoft.com/office/drawing/2014/main" id="{FA23343E-6E18-36AB-6746-416B86308CE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8" name="Rectangle 18">
              <a:extLst>
                <a:ext uri="{FF2B5EF4-FFF2-40B4-BE49-F238E27FC236}">
                  <a16:creationId xmlns:a16="http://schemas.microsoft.com/office/drawing/2014/main" id="{97D4DA0B-1A54-3A15-E9B3-ADFAAAA663A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9" name="Rectangle 19">
              <a:extLst>
                <a:ext uri="{FF2B5EF4-FFF2-40B4-BE49-F238E27FC236}">
                  <a16:creationId xmlns:a16="http://schemas.microsoft.com/office/drawing/2014/main" id="{E1406738-36AE-8426-769B-399D88517ED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5B8A0273-75BF-A8DC-87F1-0DCA7DCD76D2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176000" y="6476014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9A301E37-E3DD-166D-B75D-BD38284CA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886201"/>
            <a:ext cx="1056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Melvin Tooker </a:t>
            </a:r>
          </a:p>
          <a:p>
            <a:r>
              <a:rPr lang="en-US" altLang="en-US" sz="2000" b="1"/>
              <a:t>Animal Improvement Programs Laboratory </a:t>
            </a:r>
          </a:p>
          <a:p>
            <a:r>
              <a:rPr lang="en-US" altLang="en-US" sz="2000" b="1"/>
              <a:t>USDA Agricultural Research Service, Beltsville, MD, USA </a:t>
            </a:r>
            <a:r>
              <a:rPr lang="en-US" altLang="en-US" sz="2000" b="1">
                <a:hlinkClick r:id="rId2"/>
              </a:rPr>
              <a:t>Melvin.Tooker@ars.usda.gov</a:t>
            </a:r>
            <a:endParaRPr lang="en-US" altLang="en-US" sz="2000" b="1"/>
          </a:p>
        </p:txBody>
      </p:sp>
      <p:pic>
        <p:nvPicPr>
          <p:cNvPr id="276511" name="Picture 31">
            <a:extLst>
              <a:ext uri="{FF2B5EF4-FFF2-40B4-BE49-F238E27FC236}">
                <a16:creationId xmlns:a16="http://schemas.microsoft.com/office/drawing/2014/main" id="{511C22CF-4920-F3CF-0B92-4ACF5A4A52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3" name="Text Box 33">
            <a:extLst>
              <a:ext uri="{FF2B5EF4-FFF2-40B4-BE49-F238E27FC236}">
                <a16:creationId xmlns:a16="http://schemas.microsoft.com/office/drawing/2014/main" id="{665A943F-D0DF-2E8A-C06D-84CF2CAC73B4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37541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437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5FCE-FB52-74FF-1853-2210B1D8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D0FF-D522-EC90-3A4A-E0E28B03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777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0D2A-8EF7-3794-B348-AA7DD2AE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4774-F4FC-8647-7901-13FF21C4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95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87E0-7FCE-AAF8-C86B-E3301396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C350-B376-277C-757E-E85CEB6A5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5E3B1-ADFD-6CFD-EE29-DCD690AB9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4775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64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36AA-5078-9B67-EC52-878136D2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ECE4-272A-3773-0612-6DB0F069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2626C-8A09-36D0-F108-E73607B83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8FCF-CAC7-8A28-7F30-162A85E17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5483A-AC7E-7E69-8FFE-00BF8681A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375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337E-83F8-D0E5-A31B-A423DA1B0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004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350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9FCE-AD5F-5241-A185-42698C36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CFE2-BAB3-C7E0-FABF-A2E6C012F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0D8FF-FED2-0D95-A8EF-9507E810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45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C572-9B95-D82B-DC43-647ED9FD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E158-5DC9-568E-5D19-B1606C829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90BFE-A9CB-C33A-3EF2-254733933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141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9737-4D21-5969-A4D7-A2039668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77DAE-A35F-E62B-619C-68C2BAE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318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71440-C37A-075B-3886-EC37A886D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1600" y="228600"/>
            <a:ext cx="2895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83CC2-9994-6875-39FA-6097C4C1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8483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9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4708-2FA4-724D-A356-7A05EFFD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437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05DA-CD17-F78D-1BA1-003CB727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C4E400E-9141-17E1-22F5-E92B3159C2C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26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19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1153-05AD-4002-A92A-760F08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09209D-CE53-438F-A409-5397923C404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5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60BA01E4-DCEA-0CF1-4D40-0D95359266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276486" name="Group 6">
            <a:extLst>
              <a:ext uri="{FF2B5EF4-FFF2-40B4-BE49-F238E27FC236}">
                <a16:creationId xmlns:a16="http://schemas.microsoft.com/office/drawing/2014/main" id="{4876DEE5-B904-1E9C-1140-6D6D2885BC59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87" name="Rectangle 7">
              <a:extLst>
                <a:ext uri="{FF2B5EF4-FFF2-40B4-BE49-F238E27FC236}">
                  <a16:creationId xmlns:a16="http://schemas.microsoft.com/office/drawing/2014/main" id="{DBC99BC3-FE51-72B7-BF65-018C32AFA78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8" name="Rectangle 8">
              <a:extLst>
                <a:ext uri="{FF2B5EF4-FFF2-40B4-BE49-F238E27FC236}">
                  <a16:creationId xmlns:a16="http://schemas.microsoft.com/office/drawing/2014/main" id="{F4DF877F-26DC-23E5-6C3E-72DB1DC86D1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89" name="Rectangle 9">
              <a:extLst>
                <a:ext uri="{FF2B5EF4-FFF2-40B4-BE49-F238E27FC236}">
                  <a16:creationId xmlns:a16="http://schemas.microsoft.com/office/drawing/2014/main" id="{3F745434-46D6-4AD3-9C2B-FFBFF2902F1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grpSp>
        <p:nvGrpSpPr>
          <p:cNvPr id="276496" name="Group 16">
            <a:extLst>
              <a:ext uri="{FF2B5EF4-FFF2-40B4-BE49-F238E27FC236}">
                <a16:creationId xmlns:a16="http://schemas.microsoft.com/office/drawing/2014/main" id="{8B686A0E-E916-C7AB-37FD-6240740D2C44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12192000" cy="152400"/>
            <a:chOff x="48" y="4032"/>
            <a:chExt cx="5136" cy="86"/>
          </a:xfrm>
        </p:grpSpPr>
        <p:sp>
          <p:nvSpPr>
            <p:cNvPr id="276497" name="Rectangle 17">
              <a:extLst>
                <a:ext uri="{FF2B5EF4-FFF2-40B4-BE49-F238E27FC236}">
                  <a16:creationId xmlns:a16="http://schemas.microsoft.com/office/drawing/2014/main" id="{ACDC3D53-AC0F-DAFF-FF3B-155D8815A37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8" name="Rectangle 18">
              <a:extLst>
                <a:ext uri="{FF2B5EF4-FFF2-40B4-BE49-F238E27FC236}">
                  <a16:creationId xmlns:a16="http://schemas.microsoft.com/office/drawing/2014/main" id="{83454BEC-E3D2-836E-590C-AB9854C7252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6499" name="Rectangle 19">
              <a:extLst>
                <a:ext uri="{FF2B5EF4-FFF2-40B4-BE49-F238E27FC236}">
                  <a16:creationId xmlns:a16="http://schemas.microsoft.com/office/drawing/2014/main" id="{7507EE97-3BDA-2FE7-A28A-DFA2836D751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  <p:pic>
        <p:nvPicPr>
          <p:cNvPr id="276508" name="Picture 28">
            <a:extLst>
              <a:ext uri="{FF2B5EF4-FFF2-40B4-BE49-F238E27FC236}">
                <a16:creationId xmlns:a16="http://schemas.microsoft.com/office/drawing/2014/main" id="{3F127EAB-032F-89EC-DBE4-34E300F1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6172200"/>
            <a:ext cx="108373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9" name="Text Box 29">
            <a:extLst>
              <a:ext uri="{FF2B5EF4-FFF2-40B4-BE49-F238E27FC236}">
                <a16:creationId xmlns:a16="http://schemas.microsoft.com/office/drawing/2014/main" id="{B8E99BBE-0D20-7973-0EB0-323BC3AC3E36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074400" y="6568089"/>
            <a:ext cx="33866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800B5422-3D80-0E5C-9AB2-996D05AC9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886201"/>
            <a:ext cx="10566400" cy="174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Paul M. VanRaden</a:t>
            </a:r>
          </a:p>
          <a:p>
            <a:pPr algn="l">
              <a:spcBef>
                <a:spcPct val="1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/>
              <a:t>Animal Improvement Programs Laboratory</a:t>
            </a:r>
          </a:p>
          <a:p>
            <a:pPr algn="l">
              <a:spcBef>
                <a:spcPct val="1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/>
              <a:t>Agricultural Research Service, USDA, Beltsville, MD</a:t>
            </a:r>
          </a:p>
          <a:p>
            <a:pPr algn="l">
              <a:spcBef>
                <a:spcPct val="1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>
                <a:hlinkClick r:id="rId3"/>
              </a:rPr>
              <a:t>paul@aipl.arsusda.gov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55569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1939-2A8D-E0C5-E46C-240357CC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BF52A-8AAF-9B31-4BA7-658E9433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20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9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8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>
            <a:extLst>
              <a:ext uri="{FF2B5EF4-FFF2-40B4-BE49-F238E27FC236}">
                <a16:creationId xmlns:a16="http://schemas.microsoft.com/office/drawing/2014/main" id="{B9D320B2-B54E-787B-3DAF-3A26CD633F50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64432" y="6505983"/>
            <a:ext cx="58221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NAAB Dairy Trade Mission – Extreme Inbreeding (</a:t>
            </a:r>
            <a:fld id="{E17EF2CF-99BC-416E-B118-481BCADC57B3}" type="slidenum">
              <a:rPr kumimoji="1" lang="en-US" altLang="en-US" sz="1800" b="1">
                <a:solidFill>
                  <a:schemeClr val="accent1"/>
                </a:solidFill>
              </a:rPr>
              <a:pPr algn="ctr" eaLnBrk="0" hangingPunct="0">
                <a:spcBef>
                  <a:spcPct val="50000"/>
                </a:spcBef>
              </a:pPr>
              <a:t>‹#›</a:t>
            </a:fld>
            <a:r>
              <a:rPr kumimoji="1" lang="en-US" altLang="en-US" sz="1800" b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2EE27033-154E-4FCE-A1FA-9E991750B14D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8911663" y="6505983"/>
            <a:ext cx="16246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P.M. VanRaden</a:t>
            </a:r>
          </a:p>
        </p:txBody>
      </p:sp>
      <p:pic>
        <p:nvPicPr>
          <p:cNvPr id="275480" name="Picture 24">
            <a:extLst>
              <a:ext uri="{FF2B5EF4-FFF2-40B4-BE49-F238E27FC236}">
                <a16:creationId xmlns:a16="http://schemas.microsoft.com/office/drawing/2014/main" id="{34627FEA-8418-EB96-D1BB-6BE535E5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907829C6-E4A6-92D3-4029-470C434DD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47FA92B7-448E-D40C-98BB-7AEFCCF73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975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077601C5-446F-EE6F-B47C-A2D145BC2F0A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>
                <a:solidFill>
                  <a:schemeClr val="bg1"/>
                </a:solidFill>
              </a:rPr>
              <a:t>2002</a:t>
            </a:r>
          </a:p>
        </p:txBody>
      </p:sp>
      <p:grpSp>
        <p:nvGrpSpPr>
          <p:cNvPr id="275483" name="Group 27">
            <a:extLst>
              <a:ext uri="{FF2B5EF4-FFF2-40B4-BE49-F238E27FC236}">
                <a16:creationId xmlns:a16="http://schemas.microsoft.com/office/drawing/2014/main" id="{AFD7DB44-C8F1-7005-A51C-840BABA796AA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10972800" cy="152400"/>
            <a:chOff x="48" y="4032"/>
            <a:chExt cx="5136" cy="86"/>
          </a:xfrm>
        </p:grpSpPr>
        <p:sp>
          <p:nvSpPr>
            <p:cNvPr id="275484" name="Rectangle 28">
              <a:extLst>
                <a:ext uri="{FF2B5EF4-FFF2-40B4-BE49-F238E27FC236}">
                  <a16:creationId xmlns:a16="http://schemas.microsoft.com/office/drawing/2014/main" id="{AA3400C8-0C5D-1CEA-E933-2647CEA5053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5" name="Rectangle 29">
              <a:extLst>
                <a:ext uri="{FF2B5EF4-FFF2-40B4-BE49-F238E27FC236}">
                  <a16:creationId xmlns:a16="http://schemas.microsoft.com/office/drawing/2014/main" id="{90A9BA53-52FF-2F40-FEAA-04969BD1040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6" name="Rectangle 30">
              <a:extLst>
                <a:ext uri="{FF2B5EF4-FFF2-40B4-BE49-F238E27FC236}">
                  <a16:creationId xmlns:a16="http://schemas.microsoft.com/office/drawing/2014/main" id="{54FD87FA-4273-D833-0EFE-A02620FFA14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6959950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5000"/>
        <a:buChar char="–"/>
        <a:defRPr sz="2400" b="1" kern="1200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7279B">
                <a:gamma/>
                <a:shade val="0"/>
                <a:invGamma/>
              </a:srgbClr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82" name="Text Box 26">
            <a:extLst>
              <a:ext uri="{FF2B5EF4-FFF2-40B4-BE49-F238E27FC236}">
                <a16:creationId xmlns:a16="http://schemas.microsoft.com/office/drawing/2014/main" id="{66C09BBF-33FA-DEAA-406D-918D50803B31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49352" y="6536144"/>
            <a:ext cx="7181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India Emerging Markets Conference,    May  2009 (</a:t>
            </a:r>
            <a:fld id="{C2E26E4A-C766-493F-BE4B-35E7B596FB65}" type="slidenum">
              <a:rPr kumimoji="1" lang="en-US" altLang="en-US" sz="1800" b="1">
                <a:solidFill>
                  <a:schemeClr val="accent1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r>
              <a:rPr kumimoji="1" lang="en-US" altLang="en-US" sz="1800" b="1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902F7EFE-ED37-4B6F-72DC-D355C8B44E06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8958791" y="6505983"/>
            <a:ext cx="1534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1800" b="1">
                <a:solidFill>
                  <a:schemeClr val="accent1"/>
                </a:solidFill>
              </a:rPr>
              <a:t>Melvin Tooker</a:t>
            </a:r>
          </a:p>
        </p:txBody>
      </p:sp>
      <p:pic>
        <p:nvPicPr>
          <p:cNvPr id="275480" name="Picture 24">
            <a:extLst>
              <a:ext uri="{FF2B5EF4-FFF2-40B4-BE49-F238E27FC236}">
                <a16:creationId xmlns:a16="http://schemas.microsoft.com/office/drawing/2014/main" id="{78FF8A1E-D30D-BAB1-FB5B-FC07CE8C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67" y="6062664"/>
            <a:ext cx="1083733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C4039B35-1E38-842C-9F06-D68E705C4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C38230F-CC8B-BFDD-F441-38B2BC242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9753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766D918D-3ECF-F78D-6FEE-CDD833986B1F}"/>
              </a:ext>
            </a:extLst>
          </p:cNvPr>
          <p:cNvSpPr txBox="1">
            <a:spLocks noChangeArrowheads="1"/>
          </p:cNvSpPr>
          <p:nvPr/>
        </p:nvSpPr>
        <p:spPr bwMode="ltGray">
          <a:xfrm>
            <a:off x="11277600" y="6458552"/>
            <a:ext cx="33866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altLang="en-US" sz="900" b="1"/>
              <a:t>2009</a:t>
            </a:r>
          </a:p>
        </p:txBody>
      </p:sp>
      <p:grpSp>
        <p:nvGrpSpPr>
          <p:cNvPr id="275483" name="Group 27">
            <a:extLst>
              <a:ext uri="{FF2B5EF4-FFF2-40B4-BE49-F238E27FC236}">
                <a16:creationId xmlns:a16="http://schemas.microsoft.com/office/drawing/2014/main" id="{FA502E4A-D4F4-06DF-C20D-1253E5B209E1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10972800" cy="152400"/>
            <a:chOff x="48" y="4032"/>
            <a:chExt cx="5136" cy="86"/>
          </a:xfrm>
        </p:grpSpPr>
        <p:sp>
          <p:nvSpPr>
            <p:cNvPr id="275484" name="Rectangle 28">
              <a:extLst>
                <a:ext uri="{FF2B5EF4-FFF2-40B4-BE49-F238E27FC236}">
                  <a16:creationId xmlns:a16="http://schemas.microsoft.com/office/drawing/2014/main" id="{2C42B1DA-9FBE-DAC5-BA0E-352228E157B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32"/>
              <a:ext cx="5136" cy="2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5" name="Rectangle 29">
              <a:extLst>
                <a:ext uri="{FF2B5EF4-FFF2-40B4-BE49-F238E27FC236}">
                  <a16:creationId xmlns:a16="http://schemas.microsoft.com/office/drawing/2014/main" id="{1D608C72-08FF-048C-88D3-F7A87C6477E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60"/>
              <a:ext cx="5136" cy="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75486" name="Rectangle 30">
              <a:extLst>
                <a:ext uri="{FF2B5EF4-FFF2-40B4-BE49-F238E27FC236}">
                  <a16:creationId xmlns:a16="http://schemas.microsoft.com/office/drawing/2014/main" id="{06448D5F-81FD-6DF6-FC66-62FCBA855AF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8" y="4089"/>
              <a:ext cx="5136" cy="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Ø"/>
              </a:pPr>
              <a:endParaRPr lang="en-US" altLang="en-US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19877324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Ø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5000"/>
        <a:buChar char="–"/>
        <a:defRPr sz="2400" b="1" kern="1200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5000"/>
        </a:spcBef>
        <a:spcAft>
          <a:spcPct val="0"/>
        </a:spcAft>
        <a:buClr>
          <a:schemeClr val="accent1"/>
        </a:buClr>
        <a:buSzPct val="70000"/>
        <a:buChar char="–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CEDA-58D9-568F-D1CB-EB2B5D81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Sewall Wright’s relationship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9A1D-0124-3466-6C31-FAC31B5E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Paul VanRaden</a:t>
            </a:r>
          </a:p>
          <a:p>
            <a:r>
              <a:rPr lang="en-US"/>
              <a:t>2022</a:t>
            </a:r>
            <a:endParaRPr lang="en-US" dirty="0"/>
          </a:p>
        </p:txBody>
      </p:sp>
      <p:pic>
        <p:nvPicPr>
          <p:cNvPr id="1026" name="Picture 2" descr="Image result for Sewall Wright. Size: 150 x 153. Source: blog.uvm.edu">
            <a:extLst>
              <a:ext uri="{FF2B5EF4-FFF2-40B4-BE49-F238E27FC236}">
                <a16:creationId xmlns:a16="http://schemas.microsoft.com/office/drawing/2014/main" id="{9EA7F333-FEEC-3C91-0223-BBD82973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59" y="1953364"/>
            <a:ext cx="4518734" cy="45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7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>
            <a:extLst>
              <a:ext uri="{FF2B5EF4-FFF2-40B4-BE49-F238E27FC236}">
                <a16:creationId xmlns:a16="http://schemas.microsoft.com/office/drawing/2014/main" id="{E9B85265-19CB-2D96-5518-ACB343EA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Difference (Genomic – Pedigree) </a:t>
            </a:r>
            <a:br>
              <a:rPr lang="en-US" altLang="en-US"/>
            </a:br>
            <a:r>
              <a:rPr lang="en-US" altLang="en-US" sz="2400">
                <a:solidFill>
                  <a:schemeClr val="hlink"/>
                </a:solidFill>
              </a:rPr>
              <a:t>1HO9167 O-Style</a:t>
            </a:r>
          </a:p>
        </p:txBody>
      </p:sp>
      <p:graphicFrame>
        <p:nvGraphicFramePr>
          <p:cNvPr id="1076227" name="Group 3">
            <a:extLst>
              <a:ext uri="{FF2B5EF4-FFF2-40B4-BE49-F238E27FC236}">
                <a16:creationId xmlns:a16="http://schemas.microsoft.com/office/drawing/2014/main" id="{709C4464-91C7-7DAF-EA0F-766946A67F4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844025930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7425969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740790211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182766239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44020016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14047929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64443557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87172906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36587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1408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5234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4791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18328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.121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7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-.006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12157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-.032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.059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.040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.114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6720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>
            <a:extLst>
              <a:ext uri="{FF2B5EF4-FFF2-40B4-BE49-F238E27FC236}">
                <a16:creationId xmlns:a16="http://schemas.microsoft.com/office/drawing/2014/main" id="{70B97894-84FE-875B-24E9-E185A4B43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1059843" name="Rectangle 3">
            <a:extLst>
              <a:ext uri="{FF2B5EF4-FFF2-40B4-BE49-F238E27FC236}">
                <a16:creationId xmlns:a16="http://schemas.microsoft.com/office/drawing/2014/main" id="{87B2DA78-3EE9-3EAE-B08F-E7C1A270A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Relationships can be defined as matrix: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A</a:t>
            </a:r>
            <a:r>
              <a:rPr lang="en-US" altLang="en-US" sz="2400" dirty="0"/>
              <a:t> = expected genes in common from pedigree </a:t>
            </a:r>
            <a:r>
              <a:rPr lang="en-US" altLang="en-US" sz="2400" dirty="0">
                <a:solidFill>
                  <a:srgbClr val="66FF66"/>
                </a:solidFill>
              </a:rPr>
              <a:t>(Wright, 1922)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G</a:t>
            </a:r>
            <a:r>
              <a:rPr lang="en-US" altLang="en-US" sz="2400" dirty="0"/>
              <a:t> = actual genes in common from DNA </a:t>
            </a:r>
            <a:r>
              <a:rPr lang="en-US" altLang="en-US" sz="2400" dirty="0">
                <a:solidFill>
                  <a:srgbClr val="66FF66"/>
                </a:solidFill>
              </a:rPr>
              <a:t>(</a:t>
            </a:r>
            <a:r>
              <a:rPr lang="en-US" altLang="en-US" sz="2400" dirty="0" err="1">
                <a:solidFill>
                  <a:srgbClr val="66FF66"/>
                </a:solidFill>
              </a:rPr>
              <a:t>VanRaden,</a:t>
            </a:r>
            <a:r>
              <a:rPr lang="en-US" altLang="en-US" sz="2400" dirty="0">
                <a:solidFill>
                  <a:srgbClr val="66FF66"/>
                </a:solidFill>
              </a:rPr>
              <a:t> 2008)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Full sibs share 50% </a:t>
            </a:r>
            <a:r>
              <a:rPr lang="en-US" altLang="en-US" sz="2800" dirty="0">
                <a:cs typeface="Arial" panose="020B0604020202020204" pitchFamily="34" charset="0"/>
              </a:rPr>
              <a:t>± 3.5% of  DNA.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“Unrelated” animals share more or fewer unknown ancestors than average.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Predictions are more reliable using genomic (</a:t>
            </a:r>
            <a:r>
              <a:rPr lang="en-US" altLang="en-US" sz="2800" dirty="0">
                <a:solidFill>
                  <a:schemeClr val="hlink"/>
                </a:solidFill>
              </a:rPr>
              <a:t>G</a:t>
            </a:r>
            <a:r>
              <a:rPr lang="en-US" altLang="en-US" sz="2800" dirty="0"/>
              <a:t>) instead of pedigree (</a:t>
            </a:r>
            <a:r>
              <a:rPr lang="en-US" altLang="en-US" sz="2800" dirty="0">
                <a:solidFill>
                  <a:schemeClr val="hlink"/>
                </a:solidFill>
              </a:rPr>
              <a:t>A</a:t>
            </a:r>
            <a:r>
              <a:rPr lang="en-US" altLang="en-US" sz="2800" dirty="0"/>
              <a:t>) relationships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CACFB896-AF5D-F08A-8A78-5D63BACD9D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1134" y="1219200"/>
            <a:ext cx="5965794" cy="1143000"/>
          </a:xfrm>
        </p:spPr>
        <p:txBody>
          <a:bodyPr/>
          <a:lstStyle/>
          <a:p>
            <a:r>
              <a:rPr lang="en-US" altLang="en-US" dirty="0"/>
              <a:t>Extreme Inbreeding at Beltsville  1912-1949</a:t>
            </a:r>
          </a:p>
        </p:txBody>
      </p:sp>
      <p:pic>
        <p:nvPicPr>
          <p:cNvPr id="325636" name="Picture 4">
            <a:extLst>
              <a:ext uri="{FF2B5EF4-FFF2-40B4-BE49-F238E27FC236}">
                <a16:creationId xmlns:a16="http://schemas.microsoft.com/office/drawing/2014/main" id="{2E90F7FC-54D9-E628-3835-A9345867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-1"/>
            <a:ext cx="4571999" cy="33623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>
            <a:extLst>
              <a:ext uri="{FF2B5EF4-FFF2-40B4-BE49-F238E27FC236}">
                <a16:creationId xmlns:a16="http://schemas.microsoft.com/office/drawing/2014/main" id="{B54B3983-9740-C7EC-4F62-5AAD1A45E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Experimental Design</a:t>
            </a:r>
          </a:p>
        </p:txBody>
      </p:sp>
      <p:sp>
        <p:nvSpPr>
          <p:cNvPr id="333829" name="Rectangle 5">
            <a:extLst>
              <a:ext uri="{FF2B5EF4-FFF2-40B4-BE49-F238E27FC236}">
                <a16:creationId xmlns:a16="http://schemas.microsoft.com/office/drawing/2014/main" id="{CD3422DB-D26A-EB95-6D53-08EB32DB5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8 consecutive generations of mating sires to their daughters, and dams to their sons</a:t>
            </a:r>
          </a:p>
          <a:p>
            <a:r>
              <a:rPr lang="en-US" altLang="en-US" sz="2800" dirty="0"/>
              <a:t>Highest inbreeding coefficients ever obtained in cattle (maximum F = 75.1%)</a:t>
            </a:r>
          </a:p>
          <a:p>
            <a:r>
              <a:rPr lang="en-US" altLang="en-US" sz="2800" dirty="0"/>
              <a:t>Foundation Guernsey sire (Prince Billy) imported from the Isle of Guernsey in 1910</a:t>
            </a:r>
          </a:p>
          <a:p>
            <a:r>
              <a:rPr lang="en-US" altLang="en-US" sz="2800" dirty="0"/>
              <a:t>Foundation Holstein sire (Lad 11th) purchased from Minnesota in 1912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2">
            <a:extLst>
              <a:ext uri="{FF2B5EF4-FFF2-40B4-BE49-F238E27FC236}">
                <a16:creationId xmlns:a16="http://schemas.microsoft.com/office/drawing/2014/main" id="{4EC8C7A2-21B9-D535-9859-01AE32471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198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t>USDA Tech. Bulletin No. 339</a:t>
            </a:r>
          </a:p>
        </p:txBody>
      </p:sp>
      <p:pic>
        <p:nvPicPr>
          <p:cNvPr id="336899" name="Picture 3">
            <a:extLst>
              <a:ext uri="{FF2B5EF4-FFF2-40B4-BE49-F238E27FC236}">
                <a16:creationId xmlns:a16="http://schemas.microsoft.com/office/drawing/2014/main" id="{10744F58-C99B-7C32-4F78-F5E6EF92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8839200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0" name="Text Box 4">
            <a:extLst>
              <a:ext uri="{FF2B5EF4-FFF2-40B4-BE49-F238E27FC236}">
                <a16:creationId xmlns:a16="http://schemas.microsoft.com/office/drawing/2014/main" id="{7028B498-06AD-8D5C-9F1D-5319C997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638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Early Matings in the Holstein Line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>
            <a:extLst>
              <a:ext uri="{FF2B5EF4-FFF2-40B4-BE49-F238E27FC236}">
                <a16:creationId xmlns:a16="http://schemas.microsoft.com/office/drawing/2014/main" id="{9807A525-6818-3795-E68E-70344D14F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ffectLst/>
            </a:endParaRPr>
          </a:p>
        </p:txBody>
      </p:sp>
      <p:pic>
        <p:nvPicPr>
          <p:cNvPr id="338947" name="Picture 3">
            <a:extLst>
              <a:ext uri="{FF2B5EF4-FFF2-40B4-BE49-F238E27FC236}">
                <a16:creationId xmlns:a16="http://schemas.microsoft.com/office/drawing/2014/main" id="{B7B390C1-E40B-5731-E2EE-22FFCEB8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101" cy="63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3715E9-800F-B19B-6139-E717FB1B0E4D}"/>
              </a:ext>
            </a:extLst>
          </p:cNvPr>
          <p:cNvSpPr txBox="1"/>
          <p:nvPr/>
        </p:nvSpPr>
        <p:spPr>
          <a:xfrm>
            <a:off x="9312676" y="1535837"/>
            <a:ext cx="2574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Sire Lad Appears 50 Times (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64.6% F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>
            <a:extLst>
              <a:ext uri="{FF2B5EF4-FFF2-40B4-BE49-F238E27FC236}">
                <a16:creationId xmlns:a16="http://schemas.microsoft.com/office/drawing/2014/main" id="{6EBC7838-2162-BC42-840D-0371B649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Conclusions on Extreme Inbreeding</a:t>
            </a:r>
          </a:p>
        </p:txBody>
      </p:sp>
      <p:sp>
        <p:nvSpPr>
          <p:cNvPr id="342021" name="Rectangle 5">
            <a:extLst>
              <a:ext uri="{FF2B5EF4-FFF2-40B4-BE49-F238E27FC236}">
                <a16:creationId xmlns:a16="http://schemas.microsoft.com/office/drawing/2014/main" id="{3F7B59AE-F3AB-F648-7335-73ECC6B4B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Guernsey line died due to lethal recessive and Brucellosis epidemic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Holstein birth weights decreased from 37 kg to 29 kg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Milk yield decreased by 7% and fat yield by 17% with inbreeding levels near 50%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99"/>
                </a:solidFill>
              </a:rPr>
              <a:t>“Continued inbreeding of whole herds, however, is almost certain to be disastrous.”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3C31-466A-EE32-58D0-F7E221D8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Pedigree relationship matrix – 100 years!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BEB3B-3702-76AB-A0DB-85A8EEA2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762"/>
            <a:ext cx="7090427" cy="573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99812-6041-0986-C8BE-B730BAC8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27" y="865762"/>
            <a:ext cx="4271479" cy="57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6E6-2637-F54D-97D5-66C5448F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Sewall Wright – Biography and USDA research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A6EABF-FD64-103C-1311-1E5F3F82169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03238" y="1189038"/>
          <a:ext cx="53641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634">
                  <a:extLst>
                    <a:ext uri="{9D8B030D-6E8A-4147-A177-3AD203B41FA5}">
                      <a16:colId xmlns:a16="http://schemas.microsoft.com/office/drawing/2014/main" val="3806583757"/>
                    </a:ext>
                  </a:extLst>
                </a:gridCol>
                <a:gridCol w="4505528">
                  <a:extLst>
                    <a:ext uri="{9D8B030D-6E8A-4147-A177-3AD203B41FA5}">
                      <a16:colId xmlns:a16="http://schemas.microsoft.com/office/drawing/2014/main" val="1061574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Research discoveries at USDA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822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Cattle color 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689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Heritability (h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114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Livestock breeding (75-page book)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901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Systems of mating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1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Multiple regression accuracy (R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5677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Effective population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9601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Correlation is not causation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5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Inbreeding coefficient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3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Path coefficients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Computing relationships and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4899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8FF1DA-240E-B87D-17CA-FEE13821136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40475" y="1189038"/>
          <a:ext cx="53641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993">
                  <a:extLst>
                    <a:ext uri="{9D8B030D-6E8A-4147-A177-3AD203B41FA5}">
                      <a16:colId xmlns:a16="http://schemas.microsoft.com/office/drawing/2014/main" val="416786377"/>
                    </a:ext>
                  </a:extLst>
                </a:gridCol>
                <a:gridCol w="2295728">
                  <a:extLst>
                    <a:ext uri="{9D8B030D-6E8A-4147-A177-3AD203B41FA5}">
                      <a16:colId xmlns:a16="http://schemas.microsoft.com/office/drawing/2014/main" val="3794991393"/>
                    </a:ext>
                  </a:extLst>
                </a:gridCol>
                <a:gridCol w="2210441">
                  <a:extLst>
                    <a:ext uri="{9D8B030D-6E8A-4147-A177-3AD203B41FA5}">
                      <a16:colId xmlns:a16="http://schemas.microsoft.com/office/drawing/2014/main" val="27208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8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9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Galesburg,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70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Galesburg,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U. IL, Urbana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9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Harvard U.,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593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Beltsville, 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559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Chicago,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14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Retired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Madison, 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1815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Madison, WI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2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5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577C-44B6-4CAB-CC62-E719B013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pedigree: Shorthorns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4C0A-495B-A86C-5ECD-9FA36AC7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9214" y="-374041"/>
            <a:ext cx="5769518" cy="82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>
            <a:extLst>
              <a:ext uri="{FF2B5EF4-FFF2-40B4-BE49-F238E27FC236}">
                <a16:creationId xmlns:a16="http://schemas.microsoft.com/office/drawing/2014/main" id="{D248588A-2289-C6AD-EFE7-191BFA518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3600">
                <a:solidFill>
                  <a:schemeClr val="tx1"/>
                </a:solidFill>
                <a:effectLst/>
              </a:rPr>
              <a:t>Genotype Parents and Grandparents</a:t>
            </a: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1071107" name="Line 3">
            <a:extLst>
              <a:ext uri="{FF2B5EF4-FFF2-40B4-BE49-F238E27FC236}">
                <a16:creationId xmlns:a16="http://schemas.microsoft.com/office/drawing/2014/main" id="{AFF4898A-7603-4A66-1ECE-8517C131F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438400"/>
            <a:ext cx="1905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71108" name="Group 4">
            <a:extLst>
              <a:ext uri="{FF2B5EF4-FFF2-40B4-BE49-F238E27FC236}">
                <a16:creationId xmlns:a16="http://schemas.microsoft.com/office/drawing/2014/main" id="{75FB511D-884F-5097-EFB3-C4BFD141EBEB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066801"/>
          <a:ext cx="8153400" cy="465614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678841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274419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028333399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31240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692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27615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299063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58339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275532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3933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05643"/>
                  </a:ext>
                </a:extLst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43910"/>
                  </a:ext>
                </a:extLst>
              </a:tr>
            </a:tbl>
          </a:graphicData>
        </a:graphic>
      </p:graphicFrame>
      <p:sp>
        <p:nvSpPr>
          <p:cNvPr id="1071160" name="Line 56">
            <a:extLst>
              <a:ext uri="{FF2B5EF4-FFF2-40B4-BE49-F238E27FC236}">
                <a16:creationId xmlns:a16="http://schemas.microsoft.com/office/drawing/2014/main" id="{54E2AE68-3F49-6F9D-5E72-EA45CB88D8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828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1" name="Line 57">
            <a:extLst>
              <a:ext uri="{FF2B5EF4-FFF2-40B4-BE49-F238E27FC236}">
                <a16:creationId xmlns:a16="http://schemas.microsoft.com/office/drawing/2014/main" id="{A48423A5-6458-8080-FAB4-9EC0A27E72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953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2" name="Line 58">
            <a:extLst>
              <a:ext uri="{FF2B5EF4-FFF2-40B4-BE49-F238E27FC236}">
                <a16:creationId xmlns:a16="http://schemas.microsoft.com/office/drawing/2014/main" id="{4FCF8E91-A422-6488-306A-B3F83421CA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886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3" name="Line 59">
            <a:extLst>
              <a:ext uri="{FF2B5EF4-FFF2-40B4-BE49-F238E27FC236}">
                <a16:creationId xmlns:a16="http://schemas.microsoft.com/office/drawing/2014/main" id="{812262FE-A7E6-8A5B-F64A-931DBD10E8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4" name="Line 60">
            <a:extLst>
              <a:ext uri="{FF2B5EF4-FFF2-40B4-BE49-F238E27FC236}">
                <a16:creationId xmlns:a16="http://schemas.microsoft.com/office/drawing/2014/main" id="{1C282962-9556-4B30-AA24-7DCCD8B59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5" name="Line 61">
            <a:extLst>
              <a:ext uri="{FF2B5EF4-FFF2-40B4-BE49-F238E27FC236}">
                <a16:creationId xmlns:a16="http://schemas.microsoft.com/office/drawing/2014/main" id="{8732C5DC-1729-BCF9-F5D7-B674E76AF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886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6" name="Line 62">
            <a:extLst>
              <a:ext uri="{FF2B5EF4-FFF2-40B4-BE49-F238E27FC236}">
                <a16:creationId xmlns:a16="http://schemas.microsoft.com/office/drawing/2014/main" id="{2DF7F852-40FC-CDC1-68F6-9BC79AD7F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362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7" name="Line 63">
            <a:extLst>
              <a:ext uri="{FF2B5EF4-FFF2-40B4-BE49-F238E27FC236}">
                <a16:creationId xmlns:a16="http://schemas.microsoft.com/office/drawing/2014/main" id="{0688F2A3-BB59-A48C-9B5B-C7AF3B1D4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429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8" name="Line 64">
            <a:extLst>
              <a:ext uri="{FF2B5EF4-FFF2-40B4-BE49-F238E27FC236}">
                <a16:creationId xmlns:a16="http://schemas.microsoft.com/office/drawing/2014/main" id="{4F36067E-2C5D-7C92-0BDE-472916BD5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4495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69" name="Line 65">
            <a:extLst>
              <a:ext uri="{FF2B5EF4-FFF2-40B4-BE49-F238E27FC236}">
                <a16:creationId xmlns:a16="http://schemas.microsoft.com/office/drawing/2014/main" id="{00475717-DA89-77AC-1B83-CE6470063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362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70" name="Line 66">
            <a:extLst>
              <a:ext uri="{FF2B5EF4-FFF2-40B4-BE49-F238E27FC236}">
                <a16:creationId xmlns:a16="http://schemas.microsoft.com/office/drawing/2014/main" id="{4638629F-D15A-4FB1-C552-1EB68C710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495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1171" name="Line 67">
            <a:extLst>
              <a:ext uri="{FF2B5EF4-FFF2-40B4-BE49-F238E27FC236}">
                <a16:creationId xmlns:a16="http://schemas.microsoft.com/office/drawing/2014/main" id="{E4277577-8712-D61D-510A-BC8AA5706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2362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>
            <a:extLst>
              <a:ext uri="{FF2B5EF4-FFF2-40B4-BE49-F238E27FC236}">
                <a16:creationId xmlns:a16="http://schemas.microsoft.com/office/drawing/2014/main" id="{F87321B1-4AA9-66EA-22D5-747E89BC9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Expected Relationship Matrix</a:t>
            </a:r>
            <a:r>
              <a:rPr lang="en-US" altLang="en-US" baseline="30000"/>
              <a:t>1</a:t>
            </a:r>
            <a:br>
              <a:rPr lang="en-US" altLang="en-US"/>
            </a:br>
            <a:r>
              <a:rPr lang="en-US" altLang="en-US" sz="2400">
                <a:solidFill>
                  <a:schemeClr val="hlink"/>
                </a:solidFill>
              </a:rPr>
              <a:t>1HO9167 O-Style</a:t>
            </a:r>
          </a:p>
        </p:txBody>
      </p:sp>
      <p:graphicFrame>
        <p:nvGraphicFramePr>
          <p:cNvPr id="1073155" name="Group 3">
            <a:extLst>
              <a:ext uri="{FF2B5EF4-FFF2-40B4-BE49-F238E27FC236}">
                <a16:creationId xmlns:a16="http://schemas.microsoft.com/office/drawing/2014/main" id="{F414F547-3233-A8A2-FAF3-FE02D57C806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3649886523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10342001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711468567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586464985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81652731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62846710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63169544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302662146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3729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088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68030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3745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05364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514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5249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639738"/>
                  </a:ext>
                </a:extLst>
              </a:tr>
            </a:tbl>
          </a:graphicData>
        </a:graphic>
      </p:graphicFrame>
      <p:sp>
        <p:nvSpPr>
          <p:cNvPr id="1073254" name="Text Box 102">
            <a:extLst>
              <a:ext uri="{FF2B5EF4-FFF2-40B4-BE49-F238E27FC236}">
                <a16:creationId xmlns:a16="http://schemas.microsoft.com/office/drawing/2014/main" id="{C87DC1DD-4F89-4071-B0C8-43D786926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11850"/>
            <a:ext cx="800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baseline="30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600" b="1">
                <a:solidFill>
                  <a:srgbClr val="FFFFFF"/>
                </a:solidFill>
                <a:latin typeface="Arial" panose="020B0604020202020204" pitchFamily="34" charset="0"/>
              </a:rPr>
              <a:t>Calculated assuming that all grandparents are unrelated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>
            <a:extLst>
              <a:ext uri="{FF2B5EF4-FFF2-40B4-BE49-F238E27FC236}">
                <a16:creationId xmlns:a16="http://schemas.microsoft.com/office/drawing/2014/main" id="{D445A1CC-673F-6749-DF09-4714C4D1A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Pedigree Relationship Matrix</a:t>
            </a:r>
            <a:br>
              <a:rPr lang="en-US" altLang="en-US"/>
            </a:br>
            <a:r>
              <a:rPr lang="en-US" altLang="en-US" sz="2400">
                <a:solidFill>
                  <a:schemeClr val="hlink"/>
                </a:solidFill>
              </a:rPr>
              <a:t>1HO9167 O-Style</a:t>
            </a:r>
          </a:p>
        </p:txBody>
      </p:sp>
      <p:graphicFrame>
        <p:nvGraphicFramePr>
          <p:cNvPr id="1074179" name="Group 3">
            <a:extLst>
              <a:ext uri="{FF2B5EF4-FFF2-40B4-BE49-F238E27FC236}">
                <a16:creationId xmlns:a16="http://schemas.microsoft.com/office/drawing/2014/main" id="{F3B5BE06-8CD9-29E3-D403-00DAFA1C9A7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272746257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760962783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360939938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3298670795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362237018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105712801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339113931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7688135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6633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2666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1738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2702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383409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08114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.581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1.060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352562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.573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1.043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626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>
            <a:extLst>
              <a:ext uri="{FF2B5EF4-FFF2-40B4-BE49-F238E27FC236}">
                <a16:creationId xmlns:a16="http://schemas.microsoft.com/office/drawing/2014/main" id="{C0853703-6134-D3E8-F87C-8A2997E46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Genomic Pedigree - 2009</a:t>
            </a:r>
          </a:p>
        </p:txBody>
      </p:sp>
      <p:sp>
        <p:nvSpPr>
          <p:cNvPr id="1045507" name="Line 3">
            <a:extLst>
              <a:ext uri="{FF2B5EF4-FFF2-40B4-BE49-F238E27FC236}">
                <a16:creationId xmlns:a16="http://schemas.microsoft.com/office/drawing/2014/main" id="{45A2CF47-8C7D-6484-8B81-798BBFBDA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1600200"/>
            <a:ext cx="1676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08" name="Line 4">
            <a:extLst>
              <a:ext uri="{FF2B5EF4-FFF2-40B4-BE49-F238E27FC236}">
                <a16:creationId xmlns:a16="http://schemas.microsoft.com/office/drawing/2014/main" id="{AD6921FF-AEE0-0F5B-3744-D9C7DCD93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133600"/>
            <a:ext cx="1676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09" name="Line 5">
            <a:extLst>
              <a:ext uri="{FF2B5EF4-FFF2-40B4-BE49-F238E27FC236}">
                <a16:creationId xmlns:a16="http://schemas.microsoft.com/office/drawing/2014/main" id="{9A05BB80-08E5-E5EC-08C6-A8F6E62EE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667000"/>
            <a:ext cx="1676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0" name="Line 6">
            <a:extLst>
              <a:ext uri="{FF2B5EF4-FFF2-40B4-BE49-F238E27FC236}">
                <a16:creationId xmlns:a16="http://schemas.microsoft.com/office/drawing/2014/main" id="{45D6F8C7-8C3E-21C0-5AC7-58BBDB8CE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200400"/>
            <a:ext cx="1676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1" name="Line 7">
            <a:extLst>
              <a:ext uri="{FF2B5EF4-FFF2-40B4-BE49-F238E27FC236}">
                <a16:creationId xmlns:a16="http://schemas.microsoft.com/office/drawing/2014/main" id="{7C02CD25-6FB0-7B66-051F-32CC3189A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810000"/>
            <a:ext cx="16764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2" name="Line 8">
            <a:extLst>
              <a:ext uri="{FF2B5EF4-FFF2-40B4-BE49-F238E27FC236}">
                <a16:creationId xmlns:a16="http://schemas.microsoft.com/office/drawing/2014/main" id="{6F6A7357-F7FD-07F6-303B-20E5ABCA2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343400"/>
            <a:ext cx="16764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3" name="Line 9">
            <a:extLst>
              <a:ext uri="{FF2B5EF4-FFF2-40B4-BE49-F238E27FC236}">
                <a16:creationId xmlns:a16="http://schemas.microsoft.com/office/drawing/2014/main" id="{BAFCD544-1C43-A8A9-7C85-649BD2BFE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876800"/>
            <a:ext cx="167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4" name="Line 10">
            <a:extLst>
              <a:ext uri="{FF2B5EF4-FFF2-40B4-BE49-F238E27FC236}">
                <a16:creationId xmlns:a16="http://schemas.microsoft.com/office/drawing/2014/main" id="{464B74DE-11B1-FE94-F463-CBCB3A318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410200"/>
            <a:ext cx="1676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5" name="Line 11">
            <a:extLst>
              <a:ext uri="{FF2B5EF4-FFF2-40B4-BE49-F238E27FC236}">
                <a16:creationId xmlns:a16="http://schemas.microsoft.com/office/drawing/2014/main" id="{3CE3FB6C-1BB8-A2E1-52BF-81BC54B8C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1336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6" name="Line 12">
            <a:extLst>
              <a:ext uri="{FF2B5EF4-FFF2-40B4-BE49-F238E27FC236}">
                <a16:creationId xmlns:a16="http://schemas.microsoft.com/office/drawing/2014/main" id="{4448BC41-4269-8D73-A5A0-45E79BFA5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8382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7" name="Line 13">
            <a:extLst>
              <a:ext uri="{FF2B5EF4-FFF2-40B4-BE49-F238E27FC236}">
                <a16:creationId xmlns:a16="http://schemas.microsoft.com/office/drawing/2014/main" id="{D6809F74-8909-1EDD-1FA2-F388E2B50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667000"/>
            <a:ext cx="3048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8" name="Line 14">
            <a:extLst>
              <a:ext uri="{FF2B5EF4-FFF2-40B4-BE49-F238E27FC236}">
                <a16:creationId xmlns:a16="http://schemas.microsoft.com/office/drawing/2014/main" id="{D8177F24-0935-C1DD-943E-A404E400C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667000"/>
            <a:ext cx="1295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19" name="Line 15">
            <a:extLst>
              <a:ext uri="{FF2B5EF4-FFF2-40B4-BE49-F238E27FC236}">
                <a16:creationId xmlns:a16="http://schemas.microsoft.com/office/drawing/2014/main" id="{6465024A-CF6C-AC3F-0BF0-EF91C022C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43400"/>
            <a:ext cx="11430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0" name="Line 16">
            <a:extLst>
              <a:ext uri="{FF2B5EF4-FFF2-40B4-BE49-F238E27FC236}">
                <a16:creationId xmlns:a16="http://schemas.microsoft.com/office/drawing/2014/main" id="{6AC355FA-A4CF-7D69-9FDB-408C6EAAE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343400"/>
            <a:ext cx="4572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1" name="Line 17">
            <a:extLst>
              <a:ext uri="{FF2B5EF4-FFF2-40B4-BE49-F238E27FC236}">
                <a16:creationId xmlns:a16="http://schemas.microsoft.com/office/drawing/2014/main" id="{315B147C-B968-3931-9E13-5B905BFF2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8768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2" name="Line 18">
            <a:extLst>
              <a:ext uri="{FF2B5EF4-FFF2-40B4-BE49-F238E27FC236}">
                <a16:creationId xmlns:a16="http://schemas.microsoft.com/office/drawing/2014/main" id="{FA28335E-0E5C-AF87-DFCC-73988BE76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876800"/>
            <a:ext cx="1066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3" name="Line 19">
            <a:extLst>
              <a:ext uri="{FF2B5EF4-FFF2-40B4-BE49-F238E27FC236}">
                <a16:creationId xmlns:a16="http://schemas.microsoft.com/office/drawing/2014/main" id="{DAFB768A-6CE1-AEF7-499E-6F4060053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876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4" name="Line 20">
            <a:extLst>
              <a:ext uri="{FF2B5EF4-FFF2-40B4-BE49-F238E27FC236}">
                <a16:creationId xmlns:a16="http://schemas.microsoft.com/office/drawing/2014/main" id="{DE40A4C1-FA46-EFC2-06D8-C8F93669A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200400"/>
            <a:ext cx="914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5" name="Line 21">
            <a:extLst>
              <a:ext uri="{FF2B5EF4-FFF2-40B4-BE49-F238E27FC236}">
                <a16:creationId xmlns:a16="http://schemas.microsoft.com/office/drawing/2014/main" id="{490A4F37-289B-533D-6C6E-FE82C1A99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00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6" name="Line 22">
            <a:extLst>
              <a:ext uri="{FF2B5EF4-FFF2-40B4-BE49-F238E27FC236}">
                <a16:creationId xmlns:a16="http://schemas.microsoft.com/office/drawing/2014/main" id="{2EECA678-6F28-2442-E43D-3CB077E1D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00400"/>
            <a:ext cx="533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7" name="Line 23">
            <a:extLst>
              <a:ext uri="{FF2B5EF4-FFF2-40B4-BE49-F238E27FC236}">
                <a16:creationId xmlns:a16="http://schemas.microsoft.com/office/drawing/2014/main" id="{3B11004A-C052-CE69-EF2B-B04C8DF08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10000"/>
            <a:ext cx="304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8" name="Line 24">
            <a:extLst>
              <a:ext uri="{FF2B5EF4-FFF2-40B4-BE49-F238E27FC236}">
                <a16:creationId xmlns:a16="http://schemas.microsoft.com/office/drawing/2014/main" id="{F296881A-99F3-21A0-E707-8B944FFEF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810000"/>
            <a:ext cx="609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29" name="Line 25">
            <a:extLst>
              <a:ext uri="{FF2B5EF4-FFF2-40B4-BE49-F238E27FC236}">
                <a16:creationId xmlns:a16="http://schemas.microsoft.com/office/drawing/2014/main" id="{14A211E4-C25C-454B-DCC7-372650DB9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1000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0" name="Line 26">
            <a:extLst>
              <a:ext uri="{FF2B5EF4-FFF2-40B4-BE49-F238E27FC236}">
                <a16:creationId xmlns:a16="http://schemas.microsoft.com/office/drawing/2014/main" id="{290D6CB9-90EC-674C-AF54-99A675B169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1" name="Line 27">
            <a:extLst>
              <a:ext uri="{FF2B5EF4-FFF2-40B4-BE49-F238E27FC236}">
                <a16:creationId xmlns:a16="http://schemas.microsoft.com/office/drawing/2014/main" id="{A8F5BF14-8191-CFDF-CB02-5AF4D13E1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572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2" name="Line 28">
            <a:extLst>
              <a:ext uri="{FF2B5EF4-FFF2-40B4-BE49-F238E27FC236}">
                <a16:creationId xmlns:a16="http://schemas.microsoft.com/office/drawing/2014/main" id="{D5261526-91DC-547D-449E-70BF4B1DB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362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3" name="Line 29">
            <a:extLst>
              <a:ext uri="{FF2B5EF4-FFF2-40B4-BE49-F238E27FC236}">
                <a16:creationId xmlns:a16="http://schemas.microsoft.com/office/drawing/2014/main" id="{89C2B40E-80AC-4564-88A5-10B49CB3D8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505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4" name="Line 30">
            <a:extLst>
              <a:ext uri="{FF2B5EF4-FFF2-40B4-BE49-F238E27FC236}">
                <a16:creationId xmlns:a16="http://schemas.microsoft.com/office/drawing/2014/main" id="{F6B6C009-4378-63E4-D7D6-55C0449FF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1828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5" name="Line 31">
            <a:extLst>
              <a:ext uri="{FF2B5EF4-FFF2-40B4-BE49-F238E27FC236}">
                <a16:creationId xmlns:a16="http://schemas.microsoft.com/office/drawing/2014/main" id="{F3E62E5E-3E5A-A8FC-D402-BD3CE7382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2971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6" name="Line 32">
            <a:extLst>
              <a:ext uri="{FF2B5EF4-FFF2-40B4-BE49-F238E27FC236}">
                <a16:creationId xmlns:a16="http://schemas.microsoft.com/office/drawing/2014/main" id="{185BD442-3D73-468D-A0D1-3EE92D2E0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038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7" name="Line 33">
            <a:extLst>
              <a:ext uri="{FF2B5EF4-FFF2-40B4-BE49-F238E27FC236}">
                <a16:creationId xmlns:a16="http://schemas.microsoft.com/office/drawing/2014/main" id="{67D57F30-B6C7-5C96-F2EA-D469B2C772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105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8" name="Line 34">
            <a:extLst>
              <a:ext uri="{FF2B5EF4-FFF2-40B4-BE49-F238E27FC236}">
                <a16:creationId xmlns:a16="http://schemas.microsoft.com/office/drawing/2014/main" id="{6C40CA66-9FBD-E480-519C-4B2CAD0F7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8288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39" name="Line 35">
            <a:extLst>
              <a:ext uri="{FF2B5EF4-FFF2-40B4-BE49-F238E27FC236}">
                <a16:creationId xmlns:a16="http://schemas.microsoft.com/office/drawing/2014/main" id="{D012E5A9-2C52-7E1A-891C-D0306B9D1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40" name="Line 36">
            <a:extLst>
              <a:ext uri="{FF2B5EF4-FFF2-40B4-BE49-F238E27FC236}">
                <a16:creationId xmlns:a16="http://schemas.microsoft.com/office/drawing/2014/main" id="{7398E37D-7981-C148-C79E-E92F4A0F4F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572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41" name="Line 37">
            <a:extLst>
              <a:ext uri="{FF2B5EF4-FFF2-40B4-BE49-F238E27FC236}">
                <a16:creationId xmlns:a16="http://schemas.microsoft.com/office/drawing/2014/main" id="{4479D054-F4DB-5895-13F7-E35262491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5542" name="Line 38">
            <a:extLst>
              <a:ext uri="{FF2B5EF4-FFF2-40B4-BE49-F238E27FC236}">
                <a16:creationId xmlns:a16="http://schemas.microsoft.com/office/drawing/2014/main" id="{1B28C64D-ED74-4288-44AD-81E3B29B4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810000"/>
            <a:ext cx="4572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>
            <a:extLst>
              <a:ext uri="{FF2B5EF4-FFF2-40B4-BE49-F238E27FC236}">
                <a16:creationId xmlns:a16="http://schemas.microsoft.com/office/drawing/2014/main" id="{E7BF6D93-F6DC-CF30-8E93-2424AFB25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Genomic Relationship Matrix </a:t>
            </a:r>
            <a:br>
              <a:rPr lang="en-US" altLang="en-US"/>
            </a:br>
            <a:r>
              <a:rPr lang="en-US" altLang="en-US" sz="2400">
                <a:solidFill>
                  <a:schemeClr val="hlink"/>
                </a:solidFill>
              </a:rPr>
              <a:t>1HO9167 O-Style</a:t>
            </a:r>
          </a:p>
        </p:txBody>
      </p:sp>
      <p:graphicFrame>
        <p:nvGraphicFramePr>
          <p:cNvPr id="1075203" name="Group 3">
            <a:extLst>
              <a:ext uri="{FF2B5EF4-FFF2-40B4-BE49-F238E27FC236}">
                <a16:creationId xmlns:a16="http://schemas.microsoft.com/office/drawing/2014/main" id="{5F7711D9-EBFC-D190-EAAE-4BD0AE0EB47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133600" y="1600200"/>
          <a:ext cx="8001000" cy="4114800"/>
        </p:xfrm>
        <a:graphic>
          <a:graphicData uri="http://schemas.openxmlformats.org/drawingml/2006/table">
            <a:tbl>
              <a:tblPr/>
              <a:tblGrid>
                <a:gridCol w="1719263">
                  <a:extLst>
                    <a:ext uri="{9D8B030D-6E8A-4147-A177-3AD203B41FA5}">
                      <a16:colId xmlns:a16="http://schemas.microsoft.com/office/drawing/2014/main" val="3675888907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1172287642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734083894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42513792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143343798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4290157388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8607636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60233140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PGD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MGD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Sire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Bull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16595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Manfred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9229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Jezebel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25268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Teamster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80178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Dima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90090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O-Man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.131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18596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Deva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.610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.080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1.148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527511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O-Style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.357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.292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.401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</a:rPr>
                        <a:t>.613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1.157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81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1086</Words>
  <Application>Microsoft Office PowerPoint</Application>
  <PresentationFormat>Widescreen</PresentationFormat>
  <Paragraphs>354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1_AIP-2017 16-9 Slide Master</vt:lpstr>
      <vt:lpstr>pvr02</vt:lpstr>
      <vt:lpstr>1_pvr02</vt:lpstr>
      <vt:lpstr>Sewall Wright’s relationship matrix </vt:lpstr>
      <vt:lpstr>Pedigree relationship matrix – 100 years!</vt:lpstr>
      <vt:lpstr>Sewall Wright – Biography and USDA research</vt:lpstr>
      <vt:lpstr>Example pedigree: Shorthorns</vt:lpstr>
      <vt:lpstr>Genotype Parents and Grandparents</vt:lpstr>
      <vt:lpstr>Expected Relationship Matrix1 1HO9167 O-Style</vt:lpstr>
      <vt:lpstr>Pedigree Relationship Matrix 1HO9167 O-Style</vt:lpstr>
      <vt:lpstr>Genomic Pedigree - 2009</vt:lpstr>
      <vt:lpstr>Genomic Relationship Matrix  1HO9167 O-Style</vt:lpstr>
      <vt:lpstr>Difference (Genomic – Pedigree)  1HO9167 O-Style</vt:lpstr>
      <vt:lpstr>Conclusions</vt:lpstr>
      <vt:lpstr>Extreme Inbreeding at Beltsville  1912-1949</vt:lpstr>
      <vt:lpstr>Experimental Design</vt:lpstr>
      <vt:lpstr>PowerPoint Presentation</vt:lpstr>
      <vt:lpstr>PowerPoint Presentation</vt:lpstr>
      <vt:lpstr>Conclusions on Extreme Inbreeding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Vanraden, Paul</dc:creator>
  <cp:lastModifiedBy>Vanraden, Paul</cp:lastModifiedBy>
  <cp:revision>1</cp:revision>
  <dcterms:created xsi:type="dcterms:W3CDTF">2022-11-04T22:48:32Z</dcterms:created>
  <dcterms:modified xsi:type="dcterms:W3CDTF">2022-11-05T17:57:31Z</dcterms:modified>
</cp:coreProperties>
</file>