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Lst>
  <p:sldSz cx="51206400" cy="38404800"/>
  <p:notesSz cx="9296400" cy="7010400"/>
  <p:embeddedFontLst>
    <p:embeddedFont>
      <p:font typeface="Calibri" panose="020F0502020204030204" pitchFamily="34" charset="0"/>
      <p:regular r:id="rId3"/>
      <p:bold r:id="rId4"/>
      <p:italic r:id="rId5"/>
      <p:boldItalic r:id="rId6"/>
    </p:embeddedFont>
    <p:embeddedFont>
      <p:font typeface="Gill Sans MT" panose="020B0502020104020203" pitchFamily="34" charset="0"/>
      <p:regular r:id="rId7"/>
      <p:bold r:id="rId8"/>
      <p:italic r:id="rId9"/>
      <p:boldItalic r:id="rId10"/>
    </p:embeddedFont>
  </p:embeddedFontLst>
  <p:defaultText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72">
          <p15:clr>
            <a:srgbClr val="A4A3A4"/>
          </p15:clr>
        </p15:guide>
        <p15:guide id="2" pos="11136">
          <p15:clr>
            <a:srgbClr val="A4A3A4"/>
          </p15:clr>
        </p15:guide>
        <p15:guide id="3" pos="10704">
          <p15:clr>
            <a:srgbClr val="A4A3A4"/>
          </p15:clr>
        </p15:guide>
        <p15:guide id="4" pos="16368">
          <p15:clr>
            <a:srgbClr val="A4A3A4"/>
          </p15:clr>
        </p15:guide>
        <p15:guide id="5" pos="319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ek Bickhart" initials="DMB"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33CC"/>
    <a:srgbClr val="FF7128"/>
    <a:srgbClr val="FFEF9C"/>
    <a:srgbClr val="1A9641"/>
    <a:srgbClr val="2B83BA"/>
    <a:srgbClr val="D7191C"/>
    <a:srgbClr val="3399FF"/>
    <a:srgbClr val="FDAE61"/>
    <a:srgbClr val="A6D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9784" autoAdjust="0"/>
  </p:normalViewPr>
  <p:slideViewPr>
    <p:cSldViewPr showGuides="1">
      <p:cViewPr>
        <p:scale>
          <a:sx n="40" d="100"/>
          <a:sy n="40" d="100"/>
        </p:scale>
        <p:origin x="-1440" y="30"/>
      </p:cViewPr>
      <p:guideLst>
        <p:guide orient="horz" pos="19872"/>
        <p:guide pos="11136"/>
        <p:guide pos="10704"/>
        <p:guide pos="16368"/>
        <p:guide pos="319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commentAuthors" Target="commentAuthors.xml"/><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2"/>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10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8"/>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8961124"/>
            <a:ext cx="22616160" cy="25345392"/>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8596632"/>
            <a:ext cx="22625053"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4" name="Content Placeholder 3"/>
          <p:cNvSpPr>
            <a:spLocks noGrp="1"/>
          </p:cNvSpPr>
          <p:nvPr>
            <p:ph sz="half" idx="2"/>
          </p:nvPr>
        </p:nvSpPr>
        <p:spPr>
          <a:xfrm>
            <a:off x="2560321" y="12179300"/>
            <a:ext cx="22625053"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2"/>
            <a:ext cx="22633940"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3" cy="6507480"/>
          </a:xfrm>
        </p:spPr>
        <p:txBody>
          <a:bodyPr anchor="b"/>
          <a:lstStyle>
            <a:lvl1pPr algn="l">
              <a:defRPr sz="10500" b="1"/>
            </a:lvl1pPr>
          </a:lstStyle>
          <a:p>
            <a:r>
              <a:rPr lang="en-US"/>
              <a:t>Click to edit Master title style</a:t>
            </a:r>
          </a:p>
        </p:txBody>
      </p:sp>
      <p:sp>
        <p:nvSpPr>
          <p:cNvPr id="3" name="Content Placeholder 2"/>
          <p:cNvSpPr>
            <a:spLocks noGrp="1"/>
          </p:cNvSpPr>
          <p:nvPr>
            <p:ph idx="1"/>
          </p:nvPr>
        </p:nvSpPr>
        <p:spPr>
          <a:xfrm>
            <a:off x="20020280" y="1529084"/>
            <a:ext cx="28625800" cy="32777432"/>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8036564"/>
            <a:ext cx="16846553" cy="26269952"/>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2"/>
          </a:xfrm>
        </p:spPr>
        <p:txBody>
          <a:bodyPr anchor="b"/>
          <a:lstStyle>
            <a:lvl1pPr algn="l">
              <a:defRPr sz="105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dirty="0"/>
          </a:p>
        </p:txBody>
      </p:sp>
      <p:sp>
        <p:nvSpPr>
          <p:cNvPr id="4" name="Text Placeholder 3"/>
          <p:cNvSpPr>
            <a:spLocks noGrp="1"/>
          </p:cNvSpPr>
          <p:nvPr>
            <p:ph type="body" sz="half" idx="2"/>
          </p:nvPr>
        </p:nvSpPr>
        <p:spPr>
          <a:xfrm>
            <a:off x="10036813" y="30057092"/>
            <a:ext cx="30723840" cy="4507228"/>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C6FFAF47-8459-4E13-817C-58F04F2ABE14}" type="datetimeFigureOut">
              <a:rPr lang="en-US" smtClean="0"/>
              <a:pPr/>
              <a:t>6/19/2023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DD9EB6-7C5C-4281-8366-AFAC9E23E0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480709" tIns="240355" rIns="480709" bIns="240355" rtlCol="0" anchor="ctr">
            <a:normAutofit/>
          </a:bodyPr>
          <a:lstStyle/>
          <a:p>
            <a:r>
              <a:rPr lang="en-US"/>
              <a:t>Click to edit Master title style</a:t>
            </a:r>
          </a:p>
        </p:txBody>
      </p:sp>
      <p:sp>
        <p:nvSpPr>
          <p:cNvPr id="3" name="Text Placeholder 2"/>
          <p:cNvSpPr>
            <a:spLocks noGrp="1"/>
          </p:cNvSpPr>
          <p:nvPr>
            <p:ph type="body" idx="1"/>
          </p:nvPr>
        </p:nvSpPr>
        <p:spPr>
          <a:xfrm>
            <a:off x="2560320" y="8961124"/>
            <a:ext cx="46085760" cy="25345392"/>
          </a:xfrm>
          <a:prstGeom prst="rect">
            <a:avLst/>
          </a:prstGeom>
        </p:spPr>
        <p:txBody>
          <a:bodyPr vert="horz" lIns="480709" tIns="240355" rIns="480709" bIns="2403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2"/>
            <a:ext cx="11948160" cy="20447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C6FFAF47-8459-4E13-817C-58F04F2ABE14}" type="datetimeFigureOut">
              <a:rPr lang="en-US" smtClean="0"/>
              <a:pPr/>
              <a:t>6/19/2023</a:t>
            </a:fld>
            <a:endParaRPr lang="en-US" dirty="0"/>
          </a:p>
        </p:txBody>
      </p:sp>
      <p:sp>
        <p:nvSpPr>
          <p:cNvPr id="5" name="Footer Placeholder 4"/>
          <p:cNvSpPr>
            <a:spLocks noGrp="1"/>
          </p:cNvSpPr>
          <p:nvPr>
            <p:ph type="ftr" sz="quarter" idx="3"/>
          </p:nvPr>
        </p:nvSpPr>
        <p:spPr>
          <a:xfrm>
            <a:off x="17495520" y="35595562"/>
            <a:ext cx="16215360" cy="20447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5595562"/>
            <a:ext cx="11948160" cy="20447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7EDD9EB6-7C5C-4281-8366-AFAC9E23E02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7092"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4807092" rtl="0" eaLnBrk="1" latinLnBrk="0" hangingPunct="1">
        <a:spcBef>
          <a:spcPct val="20000"/>
        </a:spcBef>
        <a:buFont typeface="Arial" pitchFamily="34" charset="0"/>
        <a:buChar char="•"/>
        <a:defRPr sz="16800" kern="1200">
          <a:solidFill>
            <a:schemeClr val="tx1"/>
          </a:solidFill>
          <a:latin typeface="+mn-lt"/>
          <a:ea typeface="+mn-ea"/>
          <a:cs typeface="+mn-cs"/>
        </a:defRPr>
      </a:lvl1pPr>
      <a:lvl2pPr marL="3905762" indent="-1502216" algn="l" defTabSz="4807092" rtl="0" eaLnBrk="1" latinLnBrk="0" hangingPunct="1">
        <a:spcBef>
          <a:spcPct val="20000"/>
        </a:spcBef>
        <a:buFont typeface="Arial" pitchFamily="34" charset="0"/>
        <a:buChar char="–"/>
        <a:defRPr sz="14700" kern="1200">
          <a:solidFill>
            <a:schemeClr val="tx1"/>
          </a:solidFill>
          <a:latin typeface="+mn-lt"/>
          <a:ea typeface="+mn-ea"/>
          <a:cs typeface="+mn-cs"/>
        </a:defRPr>
      </a:lvl2pPr>
      <a:lvl3pPr marL="6008865" indent="-1201773" algn="l" defTabSz="4807092" rtl="0" eaLnBrk="1" latinLnBrk="0" hangingPunct="1">
        <a:spcBef>
          <a:spcPct val="20000"/>
        </a:spcBef>
        <a:buFont typeface="Arial" pitchFamily="34" charset="0"/>
        <a:buChar char="•"/>
        <a:defRPr sz="12600" kern="1200">
          <a:solidFill>
            <a:schemeClr val="tx1"/>
          </a:solidFill>
          <a:latin typeface="+mn-lt"/>
          <a:ea typeface="+mn-ea"/>
          <a:cs typeface="+mn-cs"/>
        </a:defRPr>
      </a:lvl3pPr>
      <a:lvl4pPr marL="8412411"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4pPr>
      <a:lvl5pPr marL="10815958"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5pPr>
      <a:lvl6pPr marL="13219504"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6pPr>
      <a:lvl7pPr marL="15623050"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7pPr>
      <a:lvl8pPr marL="18026596"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8pPr>
      <a:lvl9pPr marL="20430142" indent="-1201773" algn="l" defTabSz="4807092" rtl="0" eaLnBrk="1" latinLnBrk="0" hangingPunct="1">
        <a:spcBef>
          <a:spcPct val="20000"/>
        </a:spcBef>
        <a:buFont typeface="Arial" pitchFamily="34" charset="0"/>
        <a:buChar char="•"/>
        <a:defRPr sz="10500" kern="1200">
          <a:solidFill>
            <a:schemeClr val="tx1"/>
          </a:solidFill>
          <a:latin typeface="+mn-lt"/>
          <a:ea typeface="+mn-ea"/>
          <a:cs typeface="+mn-cs"/>
        </a:defRPr>
      </a:lvl9pPr>
    </p:bodyStyle>
    <p:otherStyle>
      <a:defPPr>
        <a:defRPr lang="en-US"/>
      </a:defPPr>
      <a:lvl1pPr marL="0" algn="l" defTabSz="4807092" rtl="0" eaLnBrk="1" latinLnBrk="0" hangingPunct="1">
        <a:defRPr sz="9500" kern="1200">
          <a:solidFill>
            <a:schemeClr val="tx1"/>
          </a:solidFill>
          <a:latin typeface="+mn-lt"/>
          <a:ea typeface="+mn-ea"/>
          <a:cs typeface="+mn-cs"/>
        </a:defRPr>
      </a:lvl1pPr>
      <a:lvl2pPr marL="2403546" algn="l" defTabSz="4807092" rtl="0" eaLnBrk="1" latinLnBrk="0" hangingPunct="1">
        <a:defRPr sz="9500" kern="1200">
          <a:solidFill>
            <a:schemeClr val="tx1"/>
          </a:solidFill>
          <a:latin typeface="+mn-lt"/>
          <a:ea typeface="+mn-ea"/>
          <a:cs typeface="+mn-cs"/>
        </a:defRPr>
      </a:lvl2pPr>
      <a:lvl3pPr marL="4807092" algn="l" defTabSz="4807092" rtl="0" eaLnBrk="1" latinLnBrk="0" hangingPunct="1">
        <a:defRPr sz="9500" kern="1200">
          <a:solidFill>
            <a:schemeClr val="tx1"/>
          </a:solidFill>
          <a:latin typeface="+mn-lt"/>
          <a:ea typeface="+mn-ea"/>
          <a:cs typeface="+mn-cs"/>
        </a:defRPr>
      </a:lvl3pPr>
      <a:lvl4pPr marL="7210638" algn="l" defTabSz="4807092" rtl="0" eaLnBrk="1" latinLnBrk="0" hangingPunct="1">
        <a:defRPr sz="9500" kern="1200">
          <a:solidFill>
            <a:schemeClr val="tx1"/>
          </a:solidFill>
          <a:latin typeface="+mn-lt"/>
          <a:ea typeface="+mn-ea"/>
          <a:cs typeface="+mn-cs"/>
        </a:defRPr>
      </a:lvl4pPr>
      <a:lvl5pPr marL="9614184" algn="l" defTabSz="4807092" rtl="0" eaLnBrk="1" latinLnBrk="0" hangingPunct="1">
        <a:defRPr sz="9500" kern="1200">
          <a:solidFill>
            <a:schemeClr val="tx1"/>
          </a:solidFill>
          <a:latin typeface="+mn-lt"/>
          <a:ea typeface="+mn-ea"/>
          <a:cs typeface="+mn-cs"/>
        </a:defRPr>
      </a:lvl5pPr>
      <a:lvl6pPr marL="12017731" algn="l" defTabSz="4807092" rtl="0" eaLnBrk="1" latinLnBrk="0" hangingPunct="1">
        <a:defRPr sz="9500" kern="1200">
          <a:solidFill>
            <a:schemeClr val="tx1"/>
          </a:solidFill>
          <a:latin typeface="+mn-lt"/>
          <a:ea typeface="+mn-ea"/>
          <a:cs typeface="+mn-cs"/>
        </a:defRPr>
      </a:lvl6pPr>
      <a:lvl7pPr marL="14421277" algn="l" defTabSz="4807092" rtl="0" eaLnBrk="1" latinLnBrk="0" hangingPunct="1">
        <a:defRPr sz="9500" kern="1200">
          <a:solidFill>
            <a:schemeClr val="tx1"/>
          </a:solidFill>
          <a:latin typeface="+mn-lt"/>
          <a:ea typeface="+mn-ea"/>
          <a:cs typeface="+mn-cs"/>
        </a:defRPr>
      </a:lvl7pPr>
      <a:lvl8pPr marL="16824823" algn="l" defTabSz="4807092" rtl="0" eaLnBrk="1" latinLnBrk="0" hangingPunct="1">
        <a:defRPr sz="9500" kern="1200">
          <a:solidFill>
            <a:schemeClr val="tx1"/>
          </a:solidFill>
          <a:latin typeface="+mn-lt"/>
          <a:ea typeface="+mn-ea"/>
          <a:cs typeface="+mn-cs"/>
        </a:defRPr>
      </a:lvl8pPr>
      <a:lvl9pPr marL="19228369" algn="l" defTabSz="4807092"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6052">
            <a:extLst>
              <a:ext uri="{FF2B5EF4-FFF2-40B4-BE49-F238E27FC236}">
                <a16:creationId xmlns:a16="http://schemas.microsoft.com/office/drawing/2014/main" id="{2FB41021-02E0-4D6E-86F7-6F50BC673C2F}"/>
              </a:ext>
            </a:extLst>
          </p:cNvPr>
          <p:cNvSpPr>
            <a:spLocks noChangeArrowheads="1"/>
          </p:cNvSpPr>
          <p:nvPr/>
        </p:nvSpPr>
        <p:spPr bwMode="auto">
          <a:xfrm>
            <a:off x="35242500" y="27346441"/>
            <a:ext cx="15163800" cy="9590959"/>
          </a:xfrm>
          <a:prstGeom prst="rect">
            <a:avLst/>
          </a:prstGeom>
          <a:solidFill>
            <a:schemeClr val="bg1"/>
          </a:solidFill>
          <a:ln w="9525">
            <a:noFill/>
            <a:miter lim="800000"/>
            <a:headEnd/>
            <a:tailEnd/>
          </a:ln>
          <a:effectLst/>
        </p:spPr>
        <p:txBody>
          <a:bodyPr wrap="square" lIns="457200" tIns="457200" rIns="457200" bIns="91440">
            <a:noAutofit/>
          </a:bodyPr>
          <a:lstStyle/>
          <a:p>
            <a:pPr algn="just">
              <a:spcBef>
                <a:spcPct val="50000"/>
              </a:spcBef>
              <a:buClr>
                <a:srgbClr val="0033CC"/>
              </a:buClr>
            </a:pPr>
            <a:r>
              <a:rPr lang="en-US" sz="4400" b="1" dirty="0"/>
              <a:t>Haplotype vs gene test analysis (old edit method vs. new edit method)</a:t>
            </a:r>
          </a:p>
          <a:p>
            <a:pPr algn="just">
              <a:spcBef>
                <a:spcPct val="50000"/>
              </a:spcBef>
              <a:buClr>
                <a:srgbClr val="0033CC"/>
              </a:buClr>
            </a:pPr>
            <a:endParaRPr lang="en-US" sz="4400" b="1" dirty="0">
              <a:solidFill>
                <a:srgbClr val="000000"/>
              </a:solidFill>
              <a:latin typeface="Times New Roman" panose="02020603050405020304" pitchFamily="18" charset="0"/>
              <a:cs typeface="Times New Roman" panose="02020603050405020304" pitchFamily="18" charset="0"/>
            </a:endParaRPr>
          </a:p>
          <a:p>
            <a:pPr algn="just">
              <a:spcBef>
                <a:spcPct val="50000"/>
              </a:spcBef>
              <a:buClr>
                <a:srgbClr val="0033CC"/>
              </a:buClr>
            </a:pPr>
            <a:endParaRPr lang="en-US" sz="4400" dirty="0">
              <a:solidFill>
                <a:srgbClr val="000000"/>
              </a:solidFill>
              <a:latin typeface="Times New Roman" panose="02020603050405020304" pitchFamily="18" charset="0"/>
              <a:cs typeface="Times New Roman" panose="02020603050405020304" pitchFamily="18" charset="0"/>
            </a:endParaRPr>
          </a:p>
          <a:p>
            <a:pPr>
              <a:spcBef>
                <a:spcPct val="50000"/>
              </a:spcBef>
              <a:buClr>
                <a:srgbClr val="0033CC"/>
              </a:buClr>
            </a:pPr>
            <a:endParaRPr lang="en-US" sz="4400" dirty="0">
              <a:solidFill>
                <a:srgbClr val="000000"/>
              </a:solidFill>
              <a:latin typeface="Times New Roman" panose="02020603050405020304" pitchFamily="18" charset="0"/>
              <a:cs typeface="Times New Roman" panose="02020603050405020304" pitchFamily="18" charset="0"/>
            </a:endParaRPr>
          </a:p>
          <a:p>
            <a:pPr>
              <a:spcBef>
                <a:spcPct val="50000"/>
              </a:spcBef>
              <a:buClr>
                <a:srgbClr val="0033CC"/>
              </a:buClr>
            </a:pPr>
            <a:endParaRPr lang="en-US" sz="4400" dirty="0">
              <a:solidFill>
                <a:srgbClr val="000000"/>
              </a:solidFill>
              <a:latin typeface="Times New Roman" panose="02020603050405020304" pitchFamily="18" charset="0"/>
              <a:cs typeface="Times New Roman" panose="02020603050405020304" pitchFamily="18" charset="0"/>
            </a:endParaRPr>
          </a:p>
          <a:p>
            <a:pPr algn="just">
              <a:spcBef>
                <a:spcPct val="50000"/>
              </a:spcBef>
              <a:buClr>
                <a:srgbClr val="0033CC"/>
              </a:buClr>
            </a:pPr>
            <a:r>
              <a:rPr lang="en-US" sz="2400" dirty="0">
                <a:latin typeface="Times New Roman" panose="02020603050405020304" pitchFamily="18" charset="0"/>
                <a:cs typeface="Times New Roman" panose="02020603050405020304" pitchFamily="18" charset="0"/>
              </a:rPr>
              <a:t>Using the </a:t>
            </a:r>
            <a:r>
              <a:rPr lang="en-US" sz="2400" b="1" dirty="0">
                <a:latin typeface="Times New Roman" panose="02020603050405020304" pitchFamily="18" charset="0"/>
                <a:cs typeface="Times New Roman" panose="02020603050405020304" pitchFamily="18" charset="0"/>
              </a:rPr>
              <a:t>Haplotype for Cholesterol Deficiency (HCD)</a:t>
            </a:r>
            <a:r>
              <a:rPr lang="en-US" sz="2400" dirty="0">
                <a:latin typeface="Times New Roman" panose="02020603050405020304" pitchFamily="18" charset="0"/>
                <a:cs typeface="Times New Roman" panose="02020603050405020304" pitchFamily="18" charset="0"/>
              </a:rPr>
              <a:t>. New improved method identifies more HCD true carriers, confirmed by the HCD gene test.</a:t>
            </a: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lgn="ctr">
              <a:spcBef>
                <a:spcPct val="50000"/>
              </a:spcBef>
              <a:buClr>
                <a:srgbClr val="0033CC"/>
              </a:buClr>
            </a:pPr>
            <a:r>
              <a:rPr lang="en-US" sz="4400" dirty="0">
                <a:solidFill>
                  <a:srgbClr val="000000"/>
                </a:solidFill>
                <a:latin typeface="Times New Roman" panose="02020603050405020304" pitchFamily="18" charset="0"/>
                <a:cs typeface="Times New Roman" panose="02020603050405020304" pitchFamily="18" charset="0"/>
              </a:rPr>
              <a:t> </a:t>
            </a:r>
          </a:p>
          <a:p>
            <a:pPr marL="571500" indent="-571500">
              <a:spcBef>
                <a:spcPct val="50000"/>
              </a:spcBef>
              <a:buClr>
                <a:srgbClr val="0033CC"/>
              </a:buClr>
              <a:buFont typeface="Arial" panose="020B0604020202020204" pitchFamily="34" charset="0"/>
              <a:buChar char="•"/>
            </a:pPr>
            <a:endParaRPr lang="en-US" sz="4400" dirty="0"/>
          </a:p>
          <a:p>
            <a:pPr marL="571500" indent="-571500">
              <a:spcBef>
                <a:spcPct val="50000"/>
              </a:spcBef>
              <a:buClr>
                <a:srgbClr val="0033CC"/>
              </a:buClr>
              <a:buFont typeface="Arial" panose="020B0604020202020204" pitchFamily="34" charset="0"/>
              <a:buChar char="•"/>
            </a:pPr>
            <a:endParaRPr lang="en-US" sz="4400" dirty="0"/>
          </a:p>
          <a:p>
            <a:pPr>
              <a:spcBef>
                <a:spcPct val="50000"/>
              </a:spcBef>
              <a:buClr>
                <a:srgbClr val="0033CC"/>
              </a:buClr>
            </a:pPr>
            <a:r>
              <a:rPr lang="en-US" sz="2400" dirty="0">
                <a:latin typeface="Times New Roman" panose="02020603050405020304" pitchFamily="18" charset="0"/>
                <a:cs typeface="Times New Roman" panose="02020603050405020304" pitchFamily="18" charset="0"/>
              </a:rPr>
              <a:t>Using </a:t>
            </a:r>
            <a:r>
              <a:rPr lang="en-US" sz="2400" b="1" dirty="0">
                <a:latin typeface="Times New Roman" panose="02020603050405020304" pitchFamily="18" charset="0"/>
                <a:cs typeface="Times New Roman" panose="02020603050405020304" pitchFamily="18" charset="0"/>
              </a:rPr>
              <a:t>Recumbency</a:t>
            </a:r>
            <a:r>
              <a:rPr lang="en-US" sz="2400" dirty="0">
                <a:latin typeface="Times New Roman" panose="02020603050405020304" pitchFamily="18" charset="0"/>
                <a:cs typeface="Times New Roman" panose="02020603050405020304" pitchFamily="18" charset="0"/>
              </a:rPr>
              <a:t> disorder gene test (from </a:t>
            </a:r>
            <a:r>
              <a:rPr lang="en-US" sz="2400" dirty="0" err="1">
                <a:latin typeface="Times New Roman" panose="02020603050405020304" pitchFamily="18" charset="0"/>
                <a:cs typeface="Times New Roman" panose="02020603050405020304" pitchFamily="18" charset="0"/>
              </a:rPr>
              <a:t>Selectsires</a:t>
            </a:r>
            <a:r>
              <a:rPr lang="en-US" sz="2400" dirty="0">
                <a:latin typeface="Times New Roman" panose="02020603050405020304" pitchFamily="18" charset="0"/>
                <a:cs typeface="Times New Roman" panose="02020603050405020304" pitchFamily="18" charset="0"/>
              </a:rPr>
              <a:t> company) confirming most of the haplotype test results.</a:t>
            </a:r>
          </a:p>
          <a:p>
            <a:pPr marL="571500" indent="-571500">
              <a:spcBef>
                <a:spcPct val="50000"/>
              </a:spcBef>
              <a:buClr>
                <a:srgbClr val="0033CC"/>
              </a:buClr>
              <a:buFont typeface="Arial" panose="020B0604020202020204" pitchFamily="34" charset="0"/>
              <a:buChar char="•"/>
            </a:pPr>
            <a:endParaRPr lang="en-US" sz="4400" dirty="0"/>
          </a:p>
        </p:txBody>
      </p:sp>
      <p:sp>
        <p:nvSpPr>
          <p:cNvPr id="4" name="TextBox 3"/>
          <p:cNvSpPr txBox="1"/>
          <p:nvPr/>
        </p:nvSpPr>
        <p:spPr>
          <a:xfrm>
            <a:off x="457200" y="533400"/>
            <a:ext cx="50292000" cy="6794824"/>
          </a:xfrm>
          <a:prstGeom prst="rect">
            <a:avLst/>
          </a:prstGeom>
          <a:solidFill>
            <a:srgbClr val="CCECFF"/>
          </a:solidFill>
        </p:spPr>
        <p:txBody>
          <a:bodyPr wrap="square" lIns="480709" tIns="240355" rIns="480709" bIns="240355" rtlCol="0">
            <a:spAutoFit/>
          </a:bodyPr>
          <a:lstStyle/>
          <a:p>
            <a:pPr algn="ctr">
              <a:spcAft>
                <a:spcPts val="1800"/>
              </a:spcAft>
            </a:pPr>
            <a:r>
              <a:rPr lang="en-US" sz="8000" b="1" dirty="0"/>
              <a:t>Haplotype inheritance and livability of recumbent Holstein calves</a:t>
            </a:r>
          </a:p>
          <a:p>
            <a:pPr algn="ctr">
              <a:spcAft>
                <a:spcPts val="1800"/>
              </a:spcAft>
            </a:pPr>
            <a:r>
              <a:rPr lang="en-US" sz="5400" i="1" dirty="0"/>
              <a:t>A. Al-Khudhair</a:t>
            </a:r>
            <a:r>
              <a:rPr lang="en-US" sz="5400" baseline="30000" dirty="0"/>
              <a:t>1</a:t>
            </a:r>
            <a:r>
              <a:rPr lang="en-US" sz="5400" i="1" dirty="0"/>
              <a:t>, P.M. VanRaden</a:t>
            </a:r>
            <a:r>
              <a:rPr lang="en-US" sz="5400" baseline="30000" dirty="0"/>
              <a:t>1</a:t>
            </a:r>
            <a:r>
              <a:rPr lang="en-US" sz="5400" i="1" dirty="0"/>
              <a:t>*, D.J. Null</a:t>
            </a:r>
            <a:r>
              <a:rPr lang="en-US" sz="5400" baseline="30000" dirty="0"/>
              <a:t>1</a:t>
            </a:r>
            <a:r>
              <a:rPr lang="en-US" sz="5400" i="1" dirty="0"/>
              <a:t> M. Neupane,</a:t>
            </a:r>
            <a:r>
              <a:rPr lang="en-US" sz="5400" baseline="30000" dirty="0"/>
              <a:t>1 </a:t>
            </a:r>
            <a:r>
              <a:rPr lang="en-US" sz="5400" i="1" dirty="0"/>
              <a:t>and C.D. Dechow</a:t>
            </a:r>
            <a:r>
              <a:rPr lang="en-US" sz="5400" baseline="30000" dirty="0"/>
              <a:t>2</a:t>
            </a:r>
          </a:p>
          <a:p>
            <a:pPr algn="ctr">
              <a:spcAft>
                <a:spcPts val="1200"/>
              </a:spcAft>
            </a:pPr>
            <a:r>
              <a:rPr lang="en-US" sz="5400" baseline="30000" dirty="0"/>
              <a:t>1</a:t>
            </a:r>
            <a:r>
              <a:rPr lang="en-US" sz="5400" dirty="0"/>
              <a:t>Animal Genomics and Improvement Laboratory,  Agricultural Research Service, USDA, Beltsville, MD 20705-2350</a:t>
            </a:r>
          </a:p>
          <a:p>
            <a:pPr algn="ctr">
              <a:spcAft>
                <a:spcPts val="1200"/>
              </a:spcAft>
            </a:pPr>
            <a:r>
              <a:rPr lang="en-US" sz="5400" dirty="0"/>
              <a:t>2Pennsylvania State University, Department of Animal Science, University Park, PA 16802.</a:t>
            </a:r>
          </a:p>
          <a:p>
            <a:pPr algn="ctr">
              <a:spcAft>
                <a:spcPts val="1200"/>
              </a:spcAft>
            </a:pPr>
            <a:endParaRPr lang="en-US" sz="5400" dirty="0"/>
          </a:p>
          <a:p>
            <a:pPr algn="ctr">
              <a:spcAft>
                <a:spcPts val="1200"/>
              </a:spcAft>
            </a:pPr>
            <a:endParaRPr lang="en-US" sz="5400" dirty="0"/>
          </a:p>
        </p:txBody>
      </p:sp>
      <p:cxnSp>
        <p:nvCxnSpPr>
          <p:cNvPr id="6" name="Straight Connector 5"/>
          <p:cNvCxnSpPr/>
          <p:nvPr/>
        </p:nvCxnSpPr>
        <p:spPr>
          <a:xfrm>
            <a:off x="457200" y="5422900"/>
            <a:ext cx="50292000" cy="0"/>
          </a:xfrm>
          <a:prstGeom prst="line">
            <a:avLst/>
          </a:prstGeom>
          <a:ln w="1905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5867400"/>
            <a:ext cx="50292000" cy="0"/>
          </a:xfrm>
          <a:prstGeom prst="line">
            <a:avLst/>
          </a:prstGeom>
          <a:ln w="190500">
            <a:solidFill>
              <a:srgbClr val="008000"/>
            </a:solidFill>
          </a:ln>
        </p:spPr>
        <p:style>
          <a:lnRef idx="1">
            <a:schemeClr val="accent1"/>
          </a:lnRef>
          <a:fillRef idx="0">
            <a:schemeClr val="accent1"/>
          </a:fillRef>
          <a:effectRef idx="0">
            <a:schemeClr val="accent1"/>
          </a:effectRef>
          <a:fontRef idx="minor">
            <a:schemeClr val="tx1"/>
          </a:fontRef>
        </p:style>
      </p:cxnSp>
      <p:sp>
        <p:nvSpPr>
          <p:cNvPr id="22" name="Rectangle 6052"/>
          <p:cNvSpPr>
            <a:spLocks noChangeArrowheads="1"/>
          </p:cNvSpPr>
          <p:nvPr/>
        </p:nvSpPr>
        <p:spPr bwMode="auto">
          <a:xfrm>
            <a:off x="17431354" y="6290860"/>
            <a:ext cx="17544443" cy="14816540"/>
          </a:xfrm>
          <a:prstGeom prst="rect">
            <a:avLst/>
          </a:prstGeom>
          <a:solidFill>
            <a:schemeClr val="bg1"/>
          </a:solidFill>
          <a:ln w="9525">
            <a:noFill/>
            <a:miter lim="800000"/>
            <a:headEnd/>
            <a:tailEnd/>
          </a:ln>
          <a:effectLst/>
        </p:spPr>
        <p:txBody>
          <a:bodyPr wrap="square" lIns="457200" tIns="457200" rIns="457200" bIns="91440">
            <a:noAutofit/>
          </a:bodyPr>
          <a:lstStyle/>
          <a:p>
            <a:pPr marL="457200" indent="-457200" algn="ctr"/>
            <a:r>
              <a:rPr lang="en-US" sz="4400" b="1" dirty="0">
                <a:solidFill>
                  <a:srgbClr val="0033CC"/>
                </a:solidFill>
                <a:latin typeface="Gill Sans MT" pitchFamily="34" charset="0"/>
              </a:rPr>
              <a:t>RESULTS</a:t>
            </a:r>
          </a:p>
          <a:p>
            <a:pPr algn="just">
              <a:spcBef>
                <a:spcPct val="50000"/>
              </a:spcBef>
              <a:buClr>
                <a:srgbClr val="0033CC"/>
              </a:buClr>
            </a:pPr>
            <a:r>
              <a:rPr lang="en-US" sz="4400" b="1" dirty="0"/>
              <a:t>Confirming  a recent mutation hypothesis in the HRB haplotype</a:t>
            </a:r>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spcBef>
                <a:spcPct val="50000"/>
              </a:spcBef>
              <a:buClr>
                <a:srgbClr val="0033CC"/>
              </a:buClr>
            </a:pPr>
            <a:endParaRPr lang="en-US" sz="4400" dirty="0"/>
          </a:p>
          <a:p>
            <a:pPr marL="571500" indent="-571500">
              <a:spcBef>
                <a:spcPct val="50000"/>
              </a:spcBef>
              <a:buClr>
                <a:srgbClr val="0033CC"/>
              </a:buClr>
              <a:buFont typeface="Arial" panose="020B0604020202020204" pitchFamily="34" charset="0"/>
              <a:buChar char="•"/>
            </a:pPr>
            <a:endParaRPr lang="en-US" sz="4400" dirty="0"/>
          </a:p>
          <a:p>
            <a:pPr marL="571500" indent="-571500">
              <a:spcBef>
                <a:spcPct val="50000"/>
              </a:spcBef>
              <a:buClr>
                <a:srgbClr val="0033CC"/>
              </a:buClr>
              <a:buFont typeface="Arial" panose="020B0604020202020204" pitchFamily="34" charset="0"/>
              <a:buChar char="•"/>
            </a:pPr>
            <a:endParaRPr lang="en-US" sz="4400" dirty="0"/>
          </a:p>
          <a:p>
            <a:pPr marL="571500" indent="-571500">
              <a:spcBef>
                <a:spcPct val="50000"/>
              </a:spcBef>
              <a:buClr>
                <a:srgbClr val="0033CC"/>
              </a:buClr>
              <a:buFont typeface="Arial" panose="020B0604020202020204" pitchFamily="34" charset="0"/>
              <a:buChar char="•"/>
            </a:pPr>
            <a:endParaRPr lang="en-US" sz="4400" dirty="0"/>
          </a:p>
          <a:p>
            <a:pPr marL="571500" indent="-571500">
              <a:spcBef>
                <a:spcPct val="50000"/>
              </a:spcBef>
              <a:buClr>
                <a:srgbClr val="0033CC"/>
              </a:buClr>
              <a:buFont typeface="Arial" panose="020B0604020202020204" pitchFamily="34" charset="0"/>
              <a:buChar char="•"/>
            </a:pPr>
            <a:endParaRPr lang="en-US" sz="4400" dirty="0"/>
          </a:p>
          <a:p>
            <a:pPr>
              <a:spcBef>
                <a:spcPct val="50000"/>
              </a:spcBef>
              <a:buClr>
                <a:srgbClr val="0033CC"/>
              </a:buCl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frequency trend of the HRB commonly existed haplotype in Holstein traced to the 1950s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haplotype is one of the most common and the occurrence frequency averaged ~20% of the total population since the 1950s.</a:t>
            </a:r>
          </a:p>
          <a:p>
            <a:pPr>
              <a:spcBef>
                <a:spcPct val="50000"/>
              </a:spcBef>
              <a:buClr>
                <a:srgbClr val="0033CC"/>
              </a:buClr>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ct val="50000"/>
              </a:spcBef>
              <a:buClr>
                <a:srgbClr val="0033CC"/>
              </a:buClr>
            </a:pPr>
            <a:r>
              <a:rPr lang="en-US" sz="2400" dirty="0">
                <a:latin typeface="Times New Roman" panose="02020603050405020304" pitchFamily="18" charset="0"/>
                <a:cs typeface="Times New Roman" panose="02020603050405020304" pitchFamily="18" charset="0"/>
              </a:rPr>
              <a:t>Known HRB haplotype has much less calf mortality than expected</a:t>
            </a: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r>
              <a:rPr lang="en-US" sz="2400" dirty="0">
                <a:latin typeface="Times New Roman" panose="02020603050405020304" pitchFamily="18" charset="0"/>
                <a:cs typeface="Times New Roman" panose="02020603050405020304" pitchFamily="18" charset="0"/>
              </a:rPr>
              <a:t>Sequence variants with the highest concordance associated with the recumbency disorder (ARS-UCD1.2/bosTau9, region of (75,761,625  - end of chr16)).</a:t>
            </a: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6052"/>
          <p:cNvSpPr>
            <a:spLocks noChangeArrowheads="1"/>
          </p:cNvSpPr>
          <p:nvPr/>
        </p:nvSpPr>
        <p:spPr bwMode="auto">
          <a:xfrm>
            <a:off x="800100" y="31394400"/>
            <a:ext cx="16298344" cy="6803571"/>
          </a:xfrm>
          <a:prstGeom prst="rect">
            <a:avLst/>
          </a:prstGeom>
          <a:solidFill>
            <a:schemeClr val="bg1"/>
          </a:solidFill>
          <a:ln w="9525">
            <a:noFill/>
            <a:miter lim="800000"/>
            <a:headEnd/>
            <a:tailEnd/>
          </a:ln>
          <a:effectLst/>
        </p:spPr>
        <p:txBody>
          <a:bodyPr wrap="square" lIns="457200" tIns="914400" rIns="457200" bIns="914400">
            <a:noAutofit/>
          </a:bodyPr>
          <a:lstStyle/>
          <a:p>
            <a:pPr algn="ctr">
              <a:spcBef>
                <a:spcPts val="2640"/>
              </a:spcBef>
            </a:pPr>
            <a:r>
              <a:rPr lang="en-US" sz="4400" b="1" dirty="0">
                <a:solidFill>
                  <a:srgbClr val="0033CC"/>
                </a:solidFill>
                <a:latin typeface="Gill Sans MT" pitchFamily="34" charset="0"/>
              </a:rPr>
              <a:t>CONCLUSIONS</a:t>
            </a:r>
            <a:endParaRPr lang="en-US" sz="4400" b="1" i="1" dirty="0">
              <a:solidFill>
                <a:srgbClr val="0033CC"/>
              </a:solidFill>
              <a:latin typeface="Gill Sans MT" pitchFamily="34" charset="0"/>
            </a:endParaRP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Revised haplotype tracking methods were applied in this study that achieved greater precision in identifying undesired recessive inheritance.</a:t>
            </a:r>
          </a:p>
          <a:p>
            <a:pPr marL="1035050" lvl="1" indent="-571500" algn="just">
              <a:spcBef>
                <a:spcPct val="50000"/>
              </a:spcBef>
              <a:buClr>
                <a:srgbClr val="0033CC"/>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Utilizing sequence data to narrow the search to a single mutation candidate.</a:t>
            </a:r>
          </a:p>
          <a:p>
            <a:pPr marL="1035050" lvl="1" indent="-571500" algn="just">
              <a:spcBef>
                <a:spcPct val="50000"/>
              </a:spcBef>
              <a:buClr>
                <a:srgbClr val="0033CC"/>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Sorting haplotypes into the original version vs. those containing a new mutation.</a:t>
            </a:r>
          </a:p>
          <a:p>
            <a:pPr marL="1035050" lvl="1" indent="-571500" algn="just">
              <a:spcBef>
                <a:spcPct val="50000"/>
              </a:spcBef>
              <a:buClr>
                <a:srgbClr val="0033CC"/>
              </a:buClr>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Requiring pedigree relatedness to the key ancestor affected animal.</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new methods were even more essential for recumbency, where the original haplotype is much more common than the haplotype containing the new mutation.</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Identification of harmful mutations and selection against them could improve fertility and reduce calf losses by $2 million per year.</a:t>
            </a:r>
          </a:p>
        </p:txBody>
      </p:sp>
      <p:sp>
        <p:nvSpPr>
          <p:cNvPr id="84" name="TextBox 83"/>
          <p:cNvSpPr txBox="1"/>
          <p:nvPr/>
        </p:nvSpPr>
        <p:spPr>
          <a:xfrm>
            <a:off x="45186600" y="4419600"/>
            <a:ext cx="4572000" cy="646331"/>
          </a:xfrm>
          <a:prstGeom prst="rect">
            <a:avLst/>
          </a:prstGeom>
          <a:noFill/>
        </p:spPr>
        <p:txBody>
          <a:bodyPr wrap="square" rtlCol="0">
            <a:spAutoFit/>
          </a:bodyPr>
          <a:lstStyle/>
          <a:p>
            <a:pPr algn="ctr"/>
            <a:r>
              <a:rPr lang="en-US" sz="3600" dirty="0">
                <a:latin typeface="Gill Sans MT" pitchFamily="34" charset="0"/>
              </a:rPr>
              <a:t>http://aipl.arsusda.gov</a:t>
            </a:r>
          </a:p>
        </p:txBody>
      </p:sp>
      <p:pic>
        <p:nvPicPr>
          <p:cNvPr id="85" name="Picture 84" descr="usda logo.jpg"/>
          <p:cNvPicPr>
            <a:picLocks noChangeAspect="1"/>
          </p:cNvPicPr>
          <p:nvPr/>
        </p:nvPicPr>
        <p:blipFill>
          <a:blip r:embed="rId2" cstate="print"/>
          <a:stretch>
            <a:fillRect/>
          </a:stretch>
        </p:blipFill>
        <p:spPr>
          <a:xfrm>
            <a:off x="45110400" y="1066800"/>
            <a:ext cx="4762500" cy="3286125"/>
          </a:xfrm>
          <a:prstGeom prst="rect">
            <a:avLst/>
          </a:prstGeom>
        </p:spPr>
      </p:pic>
      <p:sp>
        <p:nvSpPr>
          <p:cNvPr id="46" name="TextBox 45"/>
          <p:cNvSpPr txBox="1"/>
          <p:nvPr/>
        </p:nvSpPr>
        <p:spPr>
          <a:xfrm>
            <a:off x="1605811" y="2642689"/>
            <a:ext cx="6172200" cy="2031325"/>
          </a:xfrm>
          <a:prstGeom prst="rect">
            <a:avLst/>
          </a:prstGeom>
          <a:noFill/>
        </p:spPr>
        <p:txBody>
          <a:bodyPr wrap="square" rtlCol="0">
            <a:spAutoFit/>
          </a:bodyPr>
          <a:lstStyle/>
          <a:p>
            <a:pPr>
              <a:spcAft>
                <a:spcPts val="1800"/>
              </a:spcAft>
            </a:pPr>
            <a:r>
              <a:rPr lang="en-US" sz="6600" dirty="0"/>
              <a:t>Abstract #8484</a:t>
            </a:r>
          </a:p>
          <a:p>
            <a:r>
              <a:rPr lang="en-US" sz="4500" dirty="0"/>
              <a:t>2023 ADSA Meeting</a:t>
            </a:r>
          </a:p>
        </p:txBody>
      </p:sp>
      <p:sp>
        <p:nvSpPr>
          <p:cNvPr id="47" name="TextBox 46"/>
          <p:cNvSpPr txBox="1"/>
          <p:nvPr/>
        </p:nvSpPr>
        <p:spPr>
          <a:xfrm>
            <a:off x="800100" y="3571711"/>
            <a:ext cx="7086600" cy="646331"/>
          </a:xfrm>
          <a:prstGeom prst="rect">
            <a:avLst/>
          </a:prstGeom>
          <a:noFill/>
        </p:spPr>
        <p:txBody>
          <a:bodyPr wrap="square" rtlCol="0">
            <a:spAutoFit/>
          </a:bodyPr>
          <a:lstStyle/>
          <a:p>
            <a:endParaRPr lang="en-US" sz="3600" dirty="0">
              <a:latin typeface="Gill Sans MT" pitchFamily="34" charset="0"/>
            </a:endParaRPr>
          </a:p>
        </p:txBody>
      </p:sp>
      <p:sp>
        <p:nvSpPr>
          <p:cNvPr id="49" name="Rectangle 6052">
            <a:extLst>
              <a:ext uri="{FF2B5EF4-FFF2-40B4-BE49-F238E27FC236}">
                <a16:creationId xmlns:a16="http://schemas.microsoft.com/office/drawing/2014/main" id="{C8BCE0E6-DB67-4B99-B775-618814B933FF}"/>
              </a:ext>
            </a:extLst>
          </p:cNvPr>
          <p:cNvSpPr>
            <a:spLocks noChangeArrowheads="1"/>
          </p:cNvSpPr>
          <p:nvPr/>
        </p:nvSpPr>
        <p:spPr bwMode="auto">
          <a:xfrm>
            <a:off x="35318835" y="6248400"/>
            <a:ext cx="15163800" cy="21727242"/>
          </a:xfrm>
          <a:prstGeom prst="rect">
            <a:avLst/>
          </a:prstGeom>
          <a:solidFill>
            <a:schemeClr val="bg1"/>
          </a:solidFill>
          <a:ln w="9525">
            <a:noFill/>
            <a:miter lim="800000"/>
            <a:headEnd/>
            <a:tailEnd/>
          </a:ln>
          <a:effectLst/>
        </p:spPr>
        <p:txBody>
          <a:bodyPr wrap="square" lIns="457200" tIns="457200" rIns="457200" bIns="91440">
            <a:noAutofit/>
          </a:bodyPr>
          <a:lstStyle/>
          <a:p>
            <a:pPr marL="457200" indent="-457200" algn="ctr"/>
            <a:r>
              <a:rPr lang="en-US" sz="4400" b="1" dirty="0">
                <a:solidFill>
                  <a:srgbClr val="0033CC"/>
                </a:solidFill>
                <a:latin typeface="Gill Sans MT" panose="020B0502020104020203" pitchFamily="34" charset="0"/>
              </a:rPr>
              <a:t>RESULTS</a:t>
            </a:r>
          </a:p>
          <a:p>
            <a:pPr algn="just">
              <a:spcBef>
                <a:spcPct val="50000"/>
              </a:spcBef>
              <a:buClr>
                <a:srgbClr val="0033CC"/>
              </a:buClr>
            </a:pPr>
            <a:r>
              <a:rPr lang="en-US" sz="4400" b="1" dirty="0"/>
              <a:t>Pedigree traced then sorted (mutant vs un-mutant haplotype) identifies the real carriers of HRB recessive gene.</a:t>
            </a:r>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lgn="just">
              <a:spcBef>
                <a:spcPct val="50000"/>
              </a:spcBef>
              <a:buClr>
                <a:srgbClr val="0033CC"/>
              </a:buClr>
            </a:pPr>
            <a:r>
              <a:rPr lang="en-US" sz="4400" b="1" dirty="0"/>
              <a:t>Calf livability matched haplotype carrier status with old and new livability edits. </a:t>
            </a:r>
          </a:p>
          <a:p>
            <a:pPr algn="ctr">
              <a:spcBef>
                <a:spcPct val="50000"/>
              </a:spcBef>
              <a:buClr>
                <a:srgbClr val="0033CC"/>
              </a:buClr>
            </a:pPr>
            <a:endParaRPr lang="en-US" sz="4400" b="1" dirty="0"/>
          </a:p>
          <a:p>
            <a:pPr algn="ctr">
              <a:spcBef>
                <a:spcPct val="50000"/>
              </a:spcBef>
              <a:buClr>
                <a:srgbClr val="0033CC"/>
              </a:buClr>
            </a:pPr>
            <a:endParaRPr lang="en-US" sz="4400" b="1" dirty="0"/>
          </a:p>
          <a:p>
            <a:pPr algn="ctr">
              <a:spcBef>
                <a:spcPct val="50000"/>
              </a:spcBef>
              <a:buClr>
                <a:srgbClr val="0033CC"/>
              </a:buClr>
            </a:pPr>
            <a:endParaRPr lang="en-US" sz="4400" b="1" dirty="0"/>
          </a:p>
          <a:p>
            <a:pPr>
              <a:spcBef>
                <a:spcPct val="50000"/>
              </a:spcBef>
              <a:buClr>
                <a:srgbClr val="0033CC"/>
              </a:buClr>
            </a:pPr>
            <a:endParaRPr lang="en-US" sz="4400" dirty="0"/>
          </a:p>
          <a:p>
            <a:pPr>
              <a:spcBef>
                <a:spcPct val="50000"/>
              </a:spcBef>
              <a:buClr>
                <a:srgbClr val="0033CC"/>
              </a:buClr>
            </a:pPr>
            <a:r>
              <a:rPr lang="en-US" sz="2400" dirty="0">
                <a:latin typeface="Times New Roman" panose="02020603050405020304" pitchFamily="18" charset="0"/>
                <a:cs typeface="Times New Roman" panose="02020603050405020304" pitchFamily="18" charset="0"/>
              </a:rPr>
              <a:t>Heifer livability by HCD haplotype carrier status with old and new livability edits and pedigree tracing methods.</a:t>
            </a: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2400" dirty="0">
              <a:latin typeface="Times New Roman" panose="02020603050405020304" pitchFamily="18" charset="0"/>
              <a:cs typeface="Times New Roman" panose="02020603050405020304" pitchFamily="18" charset="0"/>
            </a:endParaRPr>
          </a:p>
          <a:p>
            <a:pPr>
              <a:spcBef>
                <a:spcPct val="50000"/>
              </a:spcBef>
              <a:buClr>
                <a:srgbClr val="0033CC"/>
              </a:buClr>
            </a:pPr>
            <a:endParaRPr lang="en-US" sz="4400" dirty="0"/>
          </a:p>
          <a:p>
            <a:pPr>
              <a:spcBef>
                <a:spcPct val="50000"/>
              </a:spcBef>
              <a:buClr>
                <a:srgbClr val="0033CC"/>
              </a:buClr>
            </a:pPr>
            <a:endParaRPr lang="en-US" sz="4400" dirty="0"/>
          </a:p>
          <a:p>
            <a:pPr>
              <a:spcBef>
                <a:spcPct val="50000"/>
              </a:spcBef>
              <a:buClr>
                <a:srgbClr val="0033CC"/>
              </a:buClr>
            </a:pPr>
            <a:endParaRPr lang="en-US" sz="4400" dirty="0"/>
          </a:p>
          <a:p>
            <a:pPr>
              <a:spcBef>
                <a:spcPct val="50000"/>
              </a:spcBef>
              <a:buClr>
                <a:srgbClr val="0033CC"/>
              </a:buClr>
            </a:pPr>
            <a:endParaRPr lang="en-US" sz="4400" dirty="0"/>
          </a:p>
          <a:p>
            <a:pPr>
              <a:spcBef>
                <a:spcPct val="50000"/>
              </a:spcBef>
              <a:buClr>
                <a:srgbClr val="0033CC"/>
              </a:buClr>
            </a:pPr>
            <a:r>
              <a:rPr lang="en-US" sz="2400" dirty="0">
                <a:latin typeface="Times New Roman" panose="02020603050405020304" pitchFamily="18" charset="0"/>
                <a:cs typeface="Times New Roman" panose="02020603050405020304" pitchFamily="18" charset="0"/>
              </a:rPr>
              <a:t>Calf livability by Recumbency haplotype carrier status with old and new livability. (</a:t>
            </a:r>
            <a:r>
              <a:rPr lang="en-US" sz="2400" dirty="0"/>
              <a:t>*Genotype status: </a:t>
            </a:r>
          </a:p>
          <a:p>
            <a:r>
              <a:rPr lang="en-US" sz="2400" dirty="0"/>
              <a:t>0 = noncarrier, 1 = carrier, 2 = homozygous defect, 3 = suspect carrier, 4 = suspect homozygous</a:t>
            </a:r>
          </a:p>
          <a:p>
            <a:r>
              <a:rPr lang="en-US" sz="2400" dirty="0"/>
              <a:t>-4 = homozygous but lacking pedigree, 5 = not genotyped but has livability record.)</a:t>
            </a:r>
          </a:p>
        </p:txBody>
      </p:sp>
      <p:pic>
        <p:nvPicPr>
          <p:cNvPr id="19" name="Picture 18">
            <a:extLst>
              <a:ext uri="{FF2B5EF4-FFF2-40B4-BE49-F238E27FC236}">
                <a16:creationId xmlns:a16="http://schemas.microsoft.com/office/drawing/2014/main" id="{F4D1C4D7-DA66-6D7F-0A54-675DDDC4F155}"/>
              </a:ext>
            </a:extLst>
          </p:cNvPr>
          <p:cNvPicPr>
            <a:picLocks noChangeAspect="1"/>
          </p:cNvPicPr>
          <p:nvPr/>
        </p:nvPicPr>
        <p:blipFill>
          <a:blip r:embed="rId3"/>
          <a:stretch>
            <a:fillRect/>
          </a:stretch>
        </p:blipFill>
        <p:spPr>
          <a:xfrm>
            <a:off x="17894132" y="28849359"/>
            <a:ext cx="16949220" cy="8126512"/>
          </a:xfrm>
          <a:prstGeom prst="rect">
            <a:avLst/>
          </a:prstGeom>
        </p:spPr>
      </p:pic>
      <p:grpSp>
        <p:nvGrpSpPr>
          <p:cNvPr id="12" name="Group 11">
            <a:extLst>
              <a:ext uri="{FF2B5EF4-FFF2-40B4-BE49-F238E27FC236}">
                <a16:creationId xmlns:a16="http://schemas.microsoft.com/office/drawing/2014/main" id="{7CC4D968-8E45-443F-6CAF-EB6F9EFDCAB0}"/>
              </a:ext>
            </a:extLst>
          </p:cNvPr>
          <p:cNvGrpSpPr/>
          <p:nvPr/>
        </p:nvGrpSpPr>
        <p:grpSpPr>
          <a:xfrm>
            <a:off x="17937491" y="8663220"/>
            <a:ext cx="16875207" cy="8717240"/>
            <a:chOff x="1063729" y="20345400"/>
            <a:chExt cx="15331417" cy="7921138"/>
          </a:xfrm>
        </p:grpSpPr>
        <p:pic>
          <p:nvPicPr>
            <p:cNvPr id="2" name="Picture 1">
              <a:extLst>
                <a:ext uri="{FF2B5EF4-FFF2-40B4-BE49-F238E27FC236}">
                  <a16:creationId xmlns:a16="http://schemas.microsoft.com/office/drawing/2014/main" id="{969F664F-0B43-2F08-C15B-ADFB29D31253}"/>
                </a:ext>
              </a:extLst>
            </p:cNvPr>
            <p:cNvPicPr>
              <a:picLocks noChangeAspect="1"/>
            </p:cNvPicPr>
            <p:nvPr/>
          </p:nvPicPr>
          <p:blipFill>
            <a:blip r:embed="rId4"/>
            <a:stretch>
              <a:fillRect/>
            </a:stretch>
          </p:blipFill>
          <p:spPr>
            <a:xfrm>
              <a:off x="1063729" y="20345400"/>
              <a:ext cx="15331417" cy="7921138"/>
            </a:xfrm>
            <a:prstGeom prst="rect">
              <a:avLst/>
            </a:prstGeom>
          </p:spPr>
        </p:pic>
        <p:grpSp>
          <p:nvGrpSpPr>
            <p:cNvPr id="23" name="Group 22">
              <a:extLst>
                <a:ext uri="{FF2B5EF4-FFF2-40B4-BE49-F238E27FC236}">
                  <a16:creationId xmlns:a16="http://schemas.microsoft.com/office/drawing/2014/main" id="{C2F521E2-121C-6F19-A307-C4BC631BF2FF}"/>
                </a:ext>
              </a:extLst>
            </p:cNvPr>
            <p:cNvGrpSpPr/>
            <p:nvPr/>
          </p:nvGrpSpPr>
          <p:grpSpPr>
            <a:xfrm>
              <a:off x="7948818" y="20432768"/>
              <a:ext cx="8386822" cy="2703701"/>
              <a:chOff x="8036356" y="13594282"/>
              <a:chExt cx="8386822" cy="2703701"/>
            </a:xfrm>
          </p:grpSpPr>
          <p:pic>
            <p:nvPicPr>
              <p:cNvPr id="18" name="Picture 17">
                <a:extLst>
                  <a:ext uri="{FF2B5EF4-FFF2-40B4-BE49-F238E27FC236}">
                    <a16:creationId xmlns:a16="http://schemas.microsoft.com/office/drawing/2014/main" id="{55CE71AC-924D-FE6E-A06B-ECA1A79CDB9E}"/>
                  </a:ext>
                </a:extLst>
              </p:cNvPr>
              <p:cNvPicPr>
                <a:picLocks noChangeAspect="1"/>
              </p:cNvPicPr>
              <p:nvPr/>
            </p:nvPicPr>
            <p:blipFill rotWithShape="1">
              <a:blip r:embed="rId5"/>
              <a:srcRect t="34086"/>
              <a:stretch/>
            </p:blipFill>
            <p:spPr>
              <a:xfrm>
                <a:off x="8036356" y="13594282"/>
                <a:ext cx="8386822" cy="2703701"/>
              </a:xfrm>
              <a:prstGeom prst="rect">
                <a:avLst/>
              </a:prstGeom>
            </p:spPr>
          </p:pic>
          <p:sp>
            <p:nvSpPr>
              <p:cNvPr id="21" name="TextBox 20">
                <a:extLst>
                  <a:ext uri="{FF2B5EF4-FFF2-40B4-BE49-F238E27FC236}">
                    <a16:creationId xmlns:a16="http://schemas.microsoft.com/office/drawing/2014/main" id="{234A9FDC-78FF-8BF1-5F53-73AB3A73AC6D}"/>
                  </a:ext>
                </a:extLst>
              </p:cNvPr>
              <p:cNvSpPr txBox="1"/>
              <p:nvPr/>
            </p:nvSpPr>
            <p:spPr>
              <a:xfrm>
                <a:off x="11353800" y="13824668"/>
                <a:ext cx="4876800" cy="338554"/>
              </a:xfrm>
              <a:prstGeom prst="rect">
                <a:avLst/>
              </a:prstGeom>
              <a:noFill/>
            </p:spPr>
            <p:txBody>
              <a:bodyPr wrap="square">
                <a:spAutoFit/>
              </a:bodyPr>
              <a:lstStyle/>
              <a:p>
                <a:r>
                  <a:rPr lang="en-US" sz="800" dirty="0" err="1"/>
                  <a:t>Dechow</a:t>
                </a:r>
                <a:r>
                  <a:rPr lang="en-US" sz="800" dirty="0"/>
                  <a:t>, C. D., E. Frye, and F. P. </a:t>
                </a:r>
                <a:r>
                  <a:rPr lang="en-US" sz="800" dirty="0" err="1"/>
                  <a:t>Maunsell</a:t>
                </a:r>
                <a:r>
                  <a:rPr lang="en-US" sz="800" dirty="0"/>
                  <a:t>. 2022. Identification of a putative haplotype associated with recumbency in Holstein calves. JDS </a:t>
                </a:r>
                <a:r>
                  <a:rPr lang="en-US" sz="800" dirty="0" err="1"/>
                  <a:t>Commun</a:t>
                </a:r>
                <a:r>
                  <a:rPr lang="en-US" sz="800" dirty="0"/>
                  <a:t> 3(6):412-415.</a:t>
                </a:r>
              </a:p>
            </p:txBody>
          </p:sp>
        </p:grpSp>
      </p:grpSp>
      <p:pic>
        <p:nvPicPr>
          <p:cNvPr id="3" name="Picture 2">
            <a:extLst>
              <a:ext uri="{FF2B5EF4-FFF2-40B4-BE49-F238E27FC236}">
                <a16:creationId xmlns:a16="http://schemas.microsoft.com/office/drawing/2014/main" id="{DE247394-BAF6-418C-88CE-CA463B58DE72}"/>
              </a:ext>
            </a:extLst>
          </p:cNvPr>
          <p:cNvPicPr>
            <a:picLocks noChangeAspect="1"/>
          </p:cNvPicPr>
          <p:nvPr/>
        </p:nvPicPr>
        <p:blipFill>
          <a:blip r:embed="rId6"/>
          <a:stretch>
            <a:fillRect/>
          </a:stretch>
        </p:blipFill>
        <p:spPr>
          <a:xfrm>
            <a:off x="935049" y="1066800"/>
            <a:ext cx="7218351" cy="1563976"/>
          </a:xfrm>
          <a:prstGeom prst="rect">
            <a:avLst/>
          </a:prstGeom>
        </p:spPr>
      </p:pic>
      <p:sp>
        <p:nvSpPr>
          <p:cNvPr id="17" name="Text Box 3135"/>
          <p:cNvSpPr txBox="1">
            <a:spLocks noChangeArrowheads="1"/>
          </p:cNvSpPr>
          <p:nvPr/>
        </p:nvSpPr>
        <p:spPr bwMode="auto">
          <a:xfrm>
            <a:off x="529389" y="6172200"/>
            <a:ext cx="16576087" cy="11295400"/>
          </a:xfrm>
          <a:prstGeom prst="rect">
            <a:avLst/>
          </a:prstGeom>
          <a:solidFill>
            <a:schemeClr val="bg1"/>
          </a:solidFill>
          <a:ln w="9525">
            <a:noFill/>
            <a:miter lim="800000"/>
            <a:headEnd/>
            <a:tailEnd/>
          </a:ln>
          <a:effectLst/>
        </p:spPr>
        <p:txBody>
          <a:bodyPr wrap="square" lIns="457200" tIns="457200" rIns="457200" bIns="457200">
            <a:spAutoFit/>
          </a:bodyPr>
          <a:lstStyle/>
          <a:p>
            <a:pPr algn="ctr">
              <a:spcBef>
                <a:spcPct val="50000"/>
              </a:spcBef>
            </a:pPr>
            <a:r>
              <a:rPr lang="en-US" sz="4400" b="1" dirty="0">
                <a:solidFill>
                  <a:srgbClr val="0033CC"/>
                </a:solidFill>
                <a:latin typeface="Gill Sans MT" pitchFamily="34" charset="0"/>
              </a:rPr>
              <a:t>ABSTRACT</a:t>
            </a:r>
          </a:p>
          <a:p>
            <a:pPr algn="just">
              <a:spcBef>
                <a:spcPct val="50000"/>
              </a:spcBef>
              <a:buClr>
                <a:srgbClr val="0033CC"/>
              </a:buClr>
            </a:pPr>
            <a:r>
              <a:rPr lang="en-US" sz="2800" dirty="0">
                <a:latin typeface="Times New Roman" panose="02020603050405020304" pitchFamily="18" charset="0"/>
              </a:rPr>
              <a:t>A recessive condition affecting calves’ ability to stand, termed recumbency, was reported in 2022. The identified haplotype on chromosome 16 traces back 13 generations via several very popular sires back to 1952. For 70 years, it has been one of the most common haplotypes in the Holstein population, but the observed number of homozygotes was only slightly less than expected in national data. A potential explanation was that a new mutation had occurred within that popular haplotype. Computer code to sort out the mutated from the original version of the cholesterol deficiency haplotype was improved and then applied to recumbency by requiring pedigree connections to a recent common ancestor of the affected calves. For 5.1 million genotyped Holsteins, haplotype codes included 0.01% homozygotes tracing only to that ancestor on both sides (code 2), 0.48% other homozygotes (code 4) tracing to that ancestor on both sides but also to other sires having the original version, 8.15% suspect carriers (code 3) where the normal or mutated status of the haplotype could not be determined, 2.09% sure carriers (code 1), and 89.27% noncarriers (code 0). Haplotype status for 558K calves matched to heifer livability records; those were analyzed without adjusting for birth year or herd incidence. Only 46 code 2 homozygotes had records and 52% of those died before 18 months at an average age of 1.7±1.6 months. That death rate may be underestimated if only healthier calves were genotyped. The death rate was only 4.2% for the 2,211 code 4 homozygotes and 2.4% for the code 0 noncarriers. Of the 5 oldest code 2 heifers that lived beyond 18 months, most had 3 or 4 lactations with good production, but one died at two years of age. Thus, calves that recover from recumbency can have normal, productive lives. Instead of identifying known or suspected homozygotes from genotypes and then checking phenotypes, a more proactive strategy would be to identify carrier’s mating and carefully monitor the resulting calves but that would require more effort. Different reporting methods or dominance effects may be needed to include recumbency and other partially lethal effects in selection and mating.</a:t>
            </a:r>
          </a:p>
        </p:txBody>
      </p:sp>
      <p:sp>
        <p:nvSpPr>
          <p:cNvPr id="13" name="Rectangle 6052">
            <a:extLst>
              <a:ext uri="{FF2B5EF4-FFF2-40B4-BE49-F238E27FC236}">
                <a16:creationId xmlns:a16="http://schemas.microsoft.com/office/drawing/2014/main" id="{C58CE72E-94FD-6087-BE4E-4013F5CFE6F2}"/>
              </a:ext>
            </a:extLst>
          </p:cNvPr>
          <p:cNvSpPr>
            <a:spLocks noChangeArrowheads="1"/>
          </p:cNvSpPr>
          <p:nvPr/>
        </p:nvSpPr>
        <p:spPr bwMode="auto">
          <a:xfrm>
            <a:off x="529389" y="22783800"/>
            <a:ext cx="16576087" cy="9417963"/>
          </a:xfrm>
          <a:prstGeom prst="rect">
            <a:avLst/>
          </a:prstGeom>
          <a:solidFill>
            <a:schemeClr val="bg1"/>
          </a:solidFill>
          <a:ln w="9525">
            <a:noFill/>
            <a:miter lim="800000"/>
            <a:headEnd/>
            <a:tailEnd/>
          </a:ln>
          <a:effectLst/>
        </p:spPr>
        <p:txBody>
          <a:bodyPr wrap="square" lIns="457200" tIns="457200" rIns="457200" bIns="91440">
            <a:spAutoFit/>
          </a:bodyPr>
          <a:lstStyle/>
          <a:p>
            <a:pPr marL="457200" indent="-457200" algn="ctr"/>
            <a:r>
              <a:rPr lang="en-US" sz="4400" b="1" dirty="0">
                <a:solidFill>
                  <a:srgbClr val="0033CC"/>
                </a:solidFill>
                <a:latin typeface="Gill Sans MT" pitchFamily="34" charset="0"/>
              </a:rPr>
              <a:t>DATA &amp; METHODS</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haplotype identified in recumbent calves by </a:t>
            </a:r>
            <a:r>
              <a:rPr lang="en-US" sz="2800" dirty="0" err="1">
                <a:latin typeface="Times New Roman" panose="02020603050405020304" pitchFamily="18" charset="0"/>
                <a:cs typeface="Times New Roman" panose="02020603050405020304" pitchFamily="18" charset="0"/>
              </a:rPr>
              <a:t>Dechow</a:t>
            </a:r>
            <a:r>
              <a:rPr lang="en-US" sz="2800" dirty="0">
                <a:latin typeface="Times New Roman" panose="02020603050405020304" pitchFamily="18" charset="0"/>
                <a:cs typeface="Times New Roman" panose="02020603050405020304" pitchFamily="18" charset="0"/>
              </a:rPr>
              <a:t> et al. (2022). The suspect haplotype traced back to a key ancestors identified from chip genotypes.</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Homozygosity for all variants within the suspect region revealed using sequence data of common ancestor, affected (recumbent calf) and the sire of the affected calf .</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test the hypothesis of a recent mutation in the HRB haplotype, we restricted the haplotype using pedigree data to only those tracing to the recumbent calves’ common ancestor Robust as detected by </a:t>
            </a:r>
            <a:r>
              <a:rPr lang="en-US" sz="2800" dirty="0" err="1">
                <a:latin typeface="Times New Roman" panose="02020603050405020304" pitchFamily="18" charset="0"/>
                <a:cs typeface="Times New Roman" panose="02020603050405020304" pitchFamily="18" charset="0"/>
              </a:rPr>
              <a:t>Dechow</a:t>
            </a:r>
            <a:r>
              <a:rPr lang="en-US" sz="2800" dirty="0">
                <a:latin typeface="Times New Roman" panose="02020603050405020304" pitchFamily="18" charset="0"/>
                <a:cs typeface="Times New Roman" panose="02020603050405020304" pitchFamily="18" charset="0"/>
              </a:rPr>
              <a:t> et al. (2022).</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Computer code to sort out mutated from original versions of haplotypes (</a:t>
            </a:r>
            <a:r>
              <a:rPr lang="en-US" sz="2800" dirty="0" err="1">
                <a:latin typeface="Times New Roman" panose="02020603050405020304" pitchFamily="18" charset="0"/>
                <a:cs typeface="Times New Roman" panose="02020603050405020304" pitchFamily="18" charset="0"/>
              </a:rPr>
              <a:t>VanRaden</a:t>
            </a:r>
            <a:r>
              <a:rPr lang="en-US" sz="2800" dirty="0">
                <a:latin typeface="Times New Roman" panose="02020603050405020304" pitchFamily="18" charset="0"/>
                <a:cs typeface="Times New Roman" panose="02020603050405020304" pitchFamily="18" charset="0"/>
              </a:rPr>
              <a:t> and Null, 2015) was improved, retested on the cholesterol deficiency haplotype, and then applied to recumbency. </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Imputed genotypes that included 78,964 markers of 5,632,638 Holsteins were examined from April 2023 data. For both the HCD and HRB haplotypes, animal pedigrees were traced to help sort carriers of the mutated haplotype from animals that carry the (unmutated) original haplotype.</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Heifer livability records (Neupane et al., 2022) for 5,728,980 calves were matched to haplotype status for both HCD and HRB resulting in 4,216,655 matched records.</a:t>
            </a:r>
          </a:p>
          <a:p>
            <a:pPr marL="571500" indent="-571500" algn="just">
              <a:spcBef>
                <a:spcPct val="50000"/>
              </a:spcBef>
              <a:buClr>
                <a:srgbClr val="0033CC"/>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edited phenotype file had 4,154,954 matched heifer records after excluding 61,701 heifers.</a:t>
            </a:r>
          </a:p>
        </p:txBody>
      </p:sp>
      <p:sp>
        <p:nvSpPr>
          <p:cNvPr id="45" name="Rectangle 6052">
            <a:extLst>
              <a:ext uri="{FF2B5EF4-FFF2-40B4-BE49-F238E27FC236}">
                <a16:creationId xmlns:a16="http://schemas.microsoft.com/office/drawing/2014/main" id="{88768EC8-91D3-43E8-A174-BC39102E526F}"/>
              </a:ext>
            </a:extLst>
          </p:cNvPr>
          <p:cNvSpPr>
            <a:spLocks noChangeArrowheads="1"/>
          </p:cNvSpPr>
          <p:nvPr/>
        </p:nvSpPr>
        <p:spPr bwMode="auto">
          <a:xfrm>
            <a:off x="529389" y="16611600"/>
            <a:ext cx="16569055" cy="6401753"/>
          </a:xfrm>
          <a:prstGeom prst="rect">
            <a:avLst/>
          </a:prstGeom>
          <a:solidFill>
            <a:schemeClr val="bg1"/>
          </a:solidFill>
          <a:ln w="9525">
            <a:noFill/>
            <a:miter lim="800000"/>
            <a:headEnd/>
            <a:tailEnd/>
          </a:ln>
          <a:effectLst/>
        </p:spPr>
        <p:txBody>
          <a:bodyPr wrap="square" lIns="457200" tIns="457200" rIns="457200" bIns="91440">
            <a:spAutoFit/>
          </a:bodyPr>
          <a:lstStyle/>
          <a:p>
            <a:pPr marL="457200" indent="-457200" algn="ctr"/>
            <a:r>
              <a:rPr lang="en-US" sz="4400" b="1" dirty="0">
                <a:solidFill>
                  <a:srgbClr val="0033CC"/>
                </a:solidFill>
                <a:latin typeface="Gill Sans MT" pitchFamily="34" charset="0"/>
              </a:rPr>
              <a:t>STUDY OBJECTIVES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Times New Roman" panose="02020603050405020304" pitchFamily="18" charset="0"/>
                <a:cs typeface="Times New Roman" panose="02020603050405020304" pitchFamily="18" charset="0"/>
              </a:rPr>
              <a:t>Revealing a potential genetic association for Holstein recumbency,</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 investigate this association.</a:t>
            </a:r>
          </a:p>
          <a:p>
            <a:pPr marL="914400" marR="0" lvl="1" indent="-457200" algn="just" defTabSz="914400" rtl="0" eaLnBrk="1" fontAlgn="auto" latinLnBrk="0" hangingPunct="1">
              <a:lnSpc>
                <a:spcPct val="100000"/>
              </a:lnSpc>
              <a:spcBef>
                <a:spcPts val="0"/>
              </a:spcBef>
              <a:spcAft>
                <a:spcPts val="0"/>
              </a:spcAft>
              <a:buClr>
                <a:srgbClr val="0033CC"/>
              </a:buClr>
              <a:buSzTx/>
              <a:buFont typeface="Wingdings" panose="05000000000000000000" pitchFamily="2" charset="2"/>
              <a:buChar char="q"/>
              <a:tabLst/>
              <a:defRPr/>
            </a:pPr>
            <a:r>
              <a:rPr lang="en-US" sz="2800" dirty="0">
                <a:latin typeface="Times New Roman" panose="02020603050405020304" pitchFamily="18" charset="0"/>
                <a:cs typeface="Times New Roman" panose="02020603050405020304" pitchFamily="18" charset="0"/>
              </a:rPr>
              <a:t>On the haplotype level.</a:t>
            </a:r>
          </a:p>
          <a:p>
            <a:pPr marL="914400" marR="0" lvl="1" indent="-457200" algn="just" defTabSz="914400" rtl="0" eaLnBrk="1" fontAlgn="auto" latinLnBrk="0" hangingPunct="1">
              <a:lnSpc>
                <a:spcPct val="100000"/>
              </a:lnSpc>
              <a:spcBef>
                <a:spcPts val="0"/>
              </a:spcBef>
              <a:spcAft>
                <a:spcPts val="0"/>
              </a:spcAft>
              <a:buClr>
                <a:srgbClr val="0033CC"/>
              </a:buClr>
              <a:buSzTx/>
              <a:buFont typeface="Wingdings" panose="05000000000000000000" pitchFamily="2" charset="2"/>
              <a:buChar char="q"/>
              <a:tabLst/>
              <a:defRPr/>
            </a:pPr>
            <a:r>
              <a:rPr lang="en-US" sz="2800" dirty="0">
                <a:latin typeface="Times New Roman" panose="02020603050405020304" pitchFamily="18" charset="0"/>
                <a:cs typeface="Times New Roman" panose="02020603050405020304" pitchFamily="18" charset="0"/>
              </a:rPr>
              <a:t>Inspecting the region for a possible recent mutation causing and/or associated with the recumbency disorder.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Times New Roman" panose="02020603050405020304" pitchFamily="18" charset="0"/>
                <a:cs typeface="Times New Roman" panose="02020603050405020304" pitchFamily="18" charset="0"/>
              </a:rPr>
              <a:t>Validating penetrance from heifer livability data and its possibility of confounding the recumbency phenotype results. </a:t>
            </a:r>
          </a:p>
          <a:p>
            <a:pPr marL="457200" marR="0" lvl="0" indent="-457200" algn="just" defTabSz="914400" rtl="0" eaLnBrk="1" fontAlgn="auto" latinLnBrk="0" hangingPunct="1">
              <a:lnSpc>
                <a:spcPct val="100000"/>
              </a:lnSpc>
              <a:spcBef>
                <a:spcPts val="0"/>
              </a:spcBef>
              <a:spcAft>
                <a:spcPts val="0"/>
              </a:spcAft>
              <a:buClrTx/>
              <a:buSzTx/>
              <a:buFont typeface="+mj-lt"/>
              <a:buAutoNum type="arabicPeriod"/>
              <a:tabLst/>
              <a:defRPr/>
            </a:pPr>
            <a:endParaRPr lang="en-US" sz="2800" dirty="0">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Times New Roman" panose="02020603050405020304" pitchFamily="18" charset="0"/>
                <a:cs typeface="Times New Roman" panose="02020603050405020304" pitchFamily="18" charset="0"/>
              </a:rPr>
              <a:t>Tracking such genetic disorders by utilizing pedigree data to track potential new mutations within existing haplotypes.</a:t>
            </a:r>
          </a:p>
        </p:txBody>
      </p:sp>
      <p:sp>
        <p:nvSpPr>
          <p:cNvPr id="31" name="TextBox 30">
            <a:extLst>
              <a:ext uri="{FF2B5EF4-FFF2-40B4-BE49-F238E27FC236}">
                <a16:creationId xmlns:a16="http://schemas.microsoft.com/office/drawing/2014/main" id="{ED8C589D-5419-3246-453D-5EAA7DEBC8CA}"/>
              </a:ext>
            </a:extLst>
          </p:cNvPr>
          <p:cNvSpPr txBox="1"/>
          <p:nvPr/>
        </p:nvSpPr>
        <p:spPr>
          <a:xfrm>
            <a:off x="35481934" y="13746488"/>
            <a:ext cx="14970565"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Haplotype frequencies prediction for recumbent calves traced only to a common ancestor (ROYLANE SOCRA ROBUST-ET (HOUSA000064966739)). Older haplotype test method too often confused the normal and mutated versions of the original haplotype</a:t>
            </a:r>
          </a:p>
        </p:txBody>
      </p:sp>
      <p:sp>
        <p:nvSpPr>
          <p:cNvPr id="35" name="TextBox 34">
            <a:extLst>
              <a:ext uri="{FF2B5EF4-FFF2-40B4-BE49-F238E27FC236}">
                <a16:creationId xmlns:a16="http://schemas.microsoft.com/office/drawing/2014/main" id="{0A4E90C5-C94A-EFF6-76B1-E12E96A5EBF3}"/>
              </a:ext>
            </a:extLst>
          </p:cNvPr>
          <p:cNvSpPr txBox="1"/>
          <p:nvPr/>
        </p:nvSpPr>
        <p:spPr>
          <a:xfrm>
            <a:off x="17696416" y="36975871"/>
            <a:ext cx="17146936"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Tracing the recumbent calf's ancestor using pedigree data to a common bull born in 2008 (ROYLANE SOCRA ROBUST-ET).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available genomic data of the HRB haplotype were then sorted for the recumbent animals to separate carriers of the mutated HRB haplotype for animals that carry the (unmutated) original HRB haplotype</a:t>
            </a:r>
          </a:p>
        </p:txBody>
      </p:sp>
      <p:graphicFrame>
        <p:nvGraphicFramePr>
          <p:cNvPr id="9" name="Table 8">
            <a:extLst>
              <a:ext uri="{FF2B5EF4-FFF2-40B4-BE49-F238E27FC236}">
                <a16:creationId xmlns:a16="http://schemas.microsoft.com/office/drawing/2014/main" id="{46A33D84-5851-7956-C618-373447E22C98}"/>
              </a:ext>
            </a:extLst>
          </p:cNvPr>
          <p:cNvGraphicFramePr>
            <a:graphicFrameLocks noGrp="1"/>
          </p:cNvGraphicFramePr>
          <p:nvPr>
            <p:extLst>
              <p:ext uri="{D42A27DB-BD31-4B8C-83A1-F6EECF244321}">
                <p14:modId xmlns:p14="http://schemas.microsoft.com/office/powerpoint/2010/main" val="1835757677"/>
              </p:ext>
            </p:extLst>
          </p:nvPr>
        </p:nvGraphicFramePr>
        <p:xfrm>
          <a:off x="35571105" y="16791596"/>
          <a:ext cx="14881394" cy="3984735"/>
        </p:xfrm>
        <a:graphic>
          <a:graphicData uri="http://schemas.openxmlformats.org/drawingml/2006/table">
            <a:tbl>
              <a:tblPr firstRow="1" firstCol="1" bandRow="1"/>
              <a:tblGrid>
                <a:gridCol w="2103953">
                  <a:extLst>
                    <a:ext uri="{9D8B030D-6E8A-4147-A177-3AD203B41FA5}">
                      <a16:colId xmlns:a16="http://schemas.microsoft.com/office/drawing/2014/main" val="103921283"/>
                    </a:ext>
                  </a:extLst>
                </a:gridCol>
                <a:gridCol w="2083678">
                  <a:extLst>
                    <a:ext uri="{9D8B030D-6E8A-4147-A177-3AD203B41FA5}">
                      <a16:colId xmlns:a16="http://schemas.microsoft.com/office/drawing/2014/main" val="1824480757"/>
                    </a:ext>
                  </a:extLst>
                </a:gridCol>
                <a:gridCol w="2083678">
                  <a:extLst>
                    <a:ext uri="{9D8B030D-6E8A-4147-A177-3AD203B41FA5}">
                      <a16:colId xmlns:a16="http://schemas.microsoft.com/office/drawing/2014/main" val="3557054791"/>
                    </a:ext>
                  </a:extLst>
                </a:gridCol>
                <a:gridCol w="1394316">
                  <a:extLst>
                    <a:ext uri="{9D8B030D-6E8A-4147-A177-3AD203B41FA5}">
                      <a16:colId xmlns:a16="http://schemas.microsoft.com/office/drawing/2014/main" val="4084158703"/>
                    </a:ext>
                  </a:extLst>
                </a:gridCol>
                <a:gridCol w="1361568">
                  <a:extLst>
                    <a:ext uri="{9D8B030D-6E8A-4147-A177-3AD203B41FA5}">
                      <a16:colId xmlns:a16="http://schemas.microsoft.com/office/drawing/2014/main" val="3571565396"/>
                    </a:ext>
                  </a:extLst>
                </a:gridCol>
                <a:gridCol w="1442667">
                  <a:extLst>
                    <a:ext uri="{9D8B030D-6E8A-4147-A177-3AD203B41FA5}">
                      <a16:colId xmlns:a16="http://schemas.microsoft.com/office/drawing/2014/main" val="3073321359"/>
                    </a:ext>
                  </a:extLst>
                </a:gridCol>
                <a:gridCol w="1526886">
                  <a:extLst>
                    <a:ext uri="{9D8B030D-6E8A-4147-A177-3AD203B41FA5}">
                      <a16:colId xmlns:a16="http://schemas.microsoft.com/office/drawing/2014/main" val="1471284619"/>
                    </a:ext>
                  </a:extLst>
                </a:gridCol>
                <a:gridCol w="1709362">
                  <a:extLst>
                    <a:ext uri="{9D8B030D-6E8A-4147-A177-3AD203B41FA5}">
                      <a16:colId xmlns:a16="http://schemas.microsoft.com/office/drawing/2014/main" val="2668425948"/>
                    </a:ext>
                  </a:extLst>
                </a:gridCol>
                <a:gridCol w="1148766">
                  <a:extLst>
                    <a:ext uri="{9D8B030D-6E8A-4147-A177-3AD203B41FA5}">
                      <a16:colId xmlns:a16="http://schemas.microsoft.com/office/drawing/2014/main" val="1910562005"/>
                    </a:ext>
                  </a:extLst>
                </a:gridCol>
                <a:gridCol w="26520">
                  <a:extLst>
                    <a:ext uri="{9D8B030D-6E8A-4147-A177-3AD203B41FA5}">
                      <a16:colId xmlns:a16="http://schemas.microsoft.com/office/drawing/2014/main" val="1647631109"/>
                    </a:ext>
                  </a:extLst>
                </a:gridCol>
              </a:tblGrid>
              <a:tr h="440728">
                <a:tc rowSpan="2">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*Genotype code</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Livability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Death age (mo)</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gridSpan="2">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Life (max=18 mo)</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4446502"/>
                  </a:ext>
                </a:extLst>
              </a:tr>
              <a:tr h="458911">
                <a:tc vMerge="1">
                  <a:txBody>
                    <a:bodyPr/>
                    <a:lstStyle/>
                    <a:p>
                      <a:endParaRPr lang="en-US"/>
                    </a:p>
                  </a:txBody>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04955724"/>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592,328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582,311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9404743"/>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5,596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6,506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0352426"/>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33.3</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05400353"/>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14,760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12,968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5099456"/>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66511622"/>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2202375"/>
                  </a:ext>
                </a:extLst>
              </a:tr>
              <a:tr h="440728">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5,116,059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5,116,059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807092" rtl="0" eaLnBrk="1" latinLnBrk="0" hangingPunct="1">
                        <a:defRPr sz="9500" kern="1200">
                          <a:solidFill>
                            <a:schemeClr val="tx1"/>
                          </a:solidFill>
                          <a:latin typeface="Calibri"/>
                        </a:defRPr>
                      </a:lvl1pPr>
                      <a:lvl2pPr marL="2403546" algn="l" defTabSz="4807092" rtl="0" eaLnBrk="1" latinLnBrk="0" hangingPunct="1">
                        <a:defRPr sz="9500" kern="1200">
                          <a:solidFill>
                            <a:schemeClr val="tx1"/>
                          </a:solidFill>
                          <a:latin typeface="Calibri"/>
                        </a:defRPr>
                      </a:lvl2pPr>
                      <a:lvl3pPr marL="4807092" algn="l" defTabSz="4807092" rtl="0" eaLnBrk="1" latinLnBrk="0" hangingPunct="1">
                        <a:defRPr sz="9500" kern="1200">
                          <a:solidFill>
                            <a:schemeClr val="tx1"/>
                          </a:solidFill>
                          <a:latin typeface="Calibri"/>
                        </a:defRPr>
                      </a:lvl3pPr>
                      <a:lvl4pPr marL="7210638" algn="l" defTabSz="4807092" rtl="0" eaLnBrk="1" latinLnBrk="0" hangingPunct="1">
                        <a:defRPr sz="9500" kern="1200">
                          <a:solidFill>
                            <a:schemeClr val="tx1"/>
                          </a:solidFill>
                          <a:latin typeface="Calibri"/>
                        </a:defRPr>
                      </a:lvl4pPr>
                      <a:lvl5pPr marL="9614184" algn="l" defTabSz="4807092" rtl="0" eaLnBrk="1" latinLnBrk="0" hangingPunct="1">
                        <a:defRPr sz="9500" kern="1200">
                          <a:solidFill>
                            <a:schemeClr val="tx1"/>
                          </a:solidFill>
                          <a:latin typeface="Calibri"/>
                        </a:defRPr>
                      </a:lvl5pPr>
                      <a:lvl6pPr marL="12017731" algn="l" defTabSz="4807092" rtl="0" eaLnBrk="1" latinLnBrk="0" hangingPunct="1">
                        <a:defRPr sz="9500" kern="1200">
                          <a:solidFill>
                            <a:schemeClr val="tx1"/>
                          </a:solidFill>
                          <a:latin typeface="Calibri"/>
                        </a:defRPr>
                      </a:lvl6pPr>
                      <a:lvl7pPr marL="14421277" algn="l" defTabSz="4807092" rtl="0" eaLnBrk="1" latinLnBrk="0" hangingPunct="1">
                        <a:defRPr sz="9500" kern="1200">
                          <a:solidFill>
                            <a:schemeClr val="tx1"/>
                          </a:solidFill>
                          <a:latin typeface="Calibri"/>
                        </a:defRPr>
                      </a:lvl7pPr>
                      <a:lvl8pPr marL="16824823" algn="l" defTabSz="4807092" rtl="0" eaLnBrk="1" latinLnBrk="0" hangingPunct="1">
                        <a:defRPr sz="9500" kern="1200">
                          <a:solidFill>
                            <a:schemeClr val="tx1"/>
                          </a:solidFill>
                          <a:latin typeface="Calibri"/>
                        </a:defRPr>
                      </a:lvl8pPr>
                      <a:lvl9pPr marL="19228369" algn="l" defTabSz="4807092" rtl="0" eaLnBrk="1" latinLnBrk="0" hangingPunct="1">
                        <a:defRPr sz="9500" kern="1200">
                          <a:solidFill>
                            <a:schemeClr val="tx1"/>
                          </a:solidFill>
                          <a:latin typeface="Calibri"/>
                        </a:defRPr>
                      </a:lvl9p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17925864"/>
                  </a:ext>
                </a:extLst>
              </a:tr>
            </a:tbl>
          </a:graphicData>
        </a:graphic>
      </p:graphicFrame>
      <p:graphicFrame>
        <p:nvGraphicFramePr>
          <p:cNvPr id="16" name="Table 15">
            <a:extLst>
              <a:ext uri="{FF2B5EF4-FFF2-40B4-BE49-F238E27FC236}">
                <a16:creationId xmlns:a16="http://schemas.microsoft.com/office/drawing/2014/main" id="{44321B50-DC7F-180B-1FC0-861DF6AD429D}"/>
              </a:ext>
            </a:extLst>
          </p:cNvPr>
          <p:cNvGraphicFramePr>
            <a:graphicFrameLocks noGrp="1"/>
          </p:cNvGraphicFramePr>
          <p:nvPr>
            <p:extLst>
              <p:ext uri="{D42A27DB-BD31-4B8C-83A1-F6EECF244321}">
                <p14:modId xmlns:p14="http://schemas.microsoft.com/office/powerpoint/2010/main" val="1684853915"/>
              </p:ext>
            </p:extLst>
          </p:nvPr>
        </p:nvGraphicFramePr>
        <p:xfrm>
          <a:off x="35582351" y="21494486"/>
          <a:ext cx="14900283" cy="5023114"/>
        </p:xfrm>
        <a:graphic>
          <a:graphicData uri="http://schemas.openxmlformats.org/drawingml/2006/table">
            <a:tbl>
              <a:tblPr firstRow="1" firstCol="1" bandRow="1"/>
              <a:tblGrid>
                <a:gridCol w="2320713">
                  <a:extLst>
                    <a:ext uri="{9D8B030D-6E8A-4147-A177-3AD203B41FA5}">
                      <a16:colId xmlns:a16="http://schemas.microsoft.com/office/drawing/2014/main" val="504735321"/>
                    </a:ext>
                  </a:extLst>
                </a:gridCol>
                <a:gridCol w="1624240">
                  <a:extLst>
                    <a:ext uri="{9D8B030D-6E8A-4147-A177-3AD203B41FA5}">
                      <a16:colId xmlns:a16="http://schemas.microsoft.com/office/drawing/2014/main" val="3484932739"/>
                    </a:ext>
                  </a:extLst>
                </a:gridCol>
                <a:gridCol w="1624240">
                  <a:extLst>
                    <a:ext uri="{9D8B030D-6E8A-4147-A177-3AD203B41FA5}">
                      <a16:colId xmlns:a16="http://schemas.microsoft.com/office/drawing/2014/main" val="2696539214"/>
                    </a:ext>
                  </a:extLst>
                </a:gridCol>
                <a:gridCol w="1354914">
                  <a:extLst>
                    <a:ext uri="{9D8B030D-6E8A-4147-A177-3AD203B41FA5}">
                      <a16:colId xmlns:a16="http://schemas.microsoft.com/office/drawing/2014/main" val="959816293"/>
                    </a:ext>
                  </a:extLst>
                </a:gridCol>
                <a:gridCol w="1354914">
                  <a:extLst>
                    <a:ext uri="{9D8B030D-6E8A-4147-A177-3AD203B41FA5}">
                      <a16:colId xmlns:a16="http://schemas.microsoft.com/office/drawing/2014/main" val="794262758"/>
                    </a:ext>
                  </a:extLst>
                </a:gridCol>
                <a:gridCol w="1694679">
                  <a:extLst>
                    <a:ext uri="{9D8B030D-6E8A-4147-A177-3AD203B41FA5}">
                      <a16:colId xmlns:a16="http://schemas.microsoft.com/office/drawing/2014/main" val="3108948626"/>
                    </a:ext>
                  </a:extLst>
                </a:gridCol>
                <a:gridCol w="1694679">
                  <a:extLst>
                    <a:ext uri="{9D8B030D-6E8A-4147-A177-3AD203B41FA5}">
                      <a16:colId xmlns:a16="http://schemas.microsoft.com/office/drawing/2014/main" val="2175995866"/>
                    </a:ext>
                  </a:extLst>
                </a:gridCol>
                <a:gridCol w="1615952">
                  <a:extLst>
                    <a:ext uri="{9D8B030D-6E8A-4147-A177-3AD203B41FA5}">
                      <a16:colId xmlns:a16="http://schemas.microsoft.com/office/drawing/2014/main" val="2865832247"/>
                    </a:ext>
                  </a:extLst>
                </a:gridCol>
                <a:gridCol w="1615952">
                  <a:extLst>
                    <a:ext uri="{9D8B030D-6E8A-4147-A177-3AD203B41FA5}">
                      <a16:colId xmlns:a16="http://schemas.microsoft.com/office/drawing/2014/main" val="863776003"/>
                    </a:ext>
                  </a:extLst>
                </a:gridCol>
              </a:tblGrid>
              <a:tr h="465267">
                <a:tc rowSpan="2">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Genotype code*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Livability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Death age (mo)</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Life (max=18 </a:t>
                      </a:r>
                      <a:r>
                        <a:rPr lang="en-US" sz="26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772745448"/>
                  </a:ext>
                </a:extLst>
              </a:tr>
              <a:tr h="878101">
                <a:tc vMerge="1">
                  <a:txBody>
                    <a:bodyPr/>
                    <a:lstStyle/>
                    <a:p>
                      <a:endParaRPr lang="en-US"/>
                    </a:p>
                  </a:txBody>
                  <a:tcPr/>
                </a:tc>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26008"/>
                  </a:ext>
                </a:extLst>
              </a:tr>
              <a:tr h="465267">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558,362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548,507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72302017"/>
                  </a:ext>
                </a:extLst>
              </a:tr>
              <a:tr h="465267">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16,360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16,074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49925887"/>
                  </a:ext>
                </a:extLst>
              </a:tr>
              <a:tr h="465267">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47.8</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2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85220334"/>
                  </a:ext>
                </a:extLst>
              </a:tr>
              <a:tr h="465267">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35,942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35,162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08857332"/>
                  </a:ext>
                </a:extLst>
              </a:tr>
              <a:tr h="465267">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2,211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2,145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15932134"/>
                  </a:ext>
                </a:extLst>
              </a:tr>
              <a:tr h="465267">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US" sz="2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US" sz="2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US" sz="26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nSpc>
                          <a:spcPct val="107000"/>
                        </a:lnSpc>
                      </a:pPr>
                      <a:endParaRPr lang="en-US" sz="26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57876307"/>
                  </a:ext>
                </a:extLst>
              </a:tr>
              <a:tr h="888144">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5,116,059</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5,030,707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4799306"/>
                  </a:ext>
                </a:extLst>
              </a:tr>
            </a:tbl>
          </a:graphicData>
        </a:graphic>
      </p:graphicFrame>
      <p:graphicFrame>
        <p:nvGraphicFramePr>
          <p:cNvPr id="20" name="Table 19">
            <a:extLst>
              <a:ext uri="{FF2B5EF4-FFF2-40B4-BE49-F238E27FC236}">
                <a16:creationId xmlns:a16="http://schemas.microsoft.com/office/drawing/2014/main" id="{98F8100D-3922-C7BB-0EB6-751A32277B6C}"/>
              </a:ext>
            </a:extLst>
          </p:cNvPr>
          <p:cNvGraphicFramePr>
            <a:graphicFrameLocks noGrp="1"/>
          </p:cNvGraphicFramePr>
          <p:nvPr>
            <p:extLst>
              <p:ext uri="{D42A27DB-BD31-4B8C-83A1-F6EECF244321}">
                <p14:modId xmlns:p14="http://schemas.microsoft.com/office/powerpoint/2010/main" val="1254461157"/>
              </p:ext>
            </p:extLst>
          </p:nvPr>
        </p:nvGraphicFramePr>
        <p:xfrm>
          <a:off x="17933618" y="18384390"/>
          <a:ext cx="16909732" cy="2418210"/>
        </p:xfrm>
        <a:graphic>
          <a:graphicData uri="http://schemas.openxmlformats.org/drawingml/2006/table">
            <a:tbl>
              <a:tblPr firstRow="1" firstCol="1" bandRow="1"/>
              <a:tblGrid>
                <a:gridCol w="5148075">
                  <a:extLst>
                    <a:ext uri="{9D8B030D-6E8A-4147-A177-3AD203B41FA5}">
                      <a16:colId xmlns:a16="http://schemas.microsoft.com/office/drawing/2014/main" val="3491354138"/>
                    </a:ext>
                  </a:extLst>
                </a:gridCol>
                <a:gridCol w="2325830">
                  <a:extLst>
                    <a:ext uri="{9D8B030D-6E8A-4147-A177-3AD203B41FA5}">
                      <a16:colId xmlns:a16="http://schemas.microsoft.com/office/drawing/2014/main" val="237991043"/>
                    </a:ext>
                  </a:extLst>
                </a:gridCol>
                <a:gridCol w="1946102">
                  <a:extLst>
                    <a:ext uri="{9D8B030D-6E8A-4147-A177-3AD203B41FA5}">
                      <a16:colId xmlns:a16="http://schemas.microsoft.com/office/drawing/2014/main" val="3356184951"/>
                    </a:ext>
                  </a:extLst>
                </a:gridCol>
                <a:gridCol w="1969835">
                  <a:extLst>
                    <a:ext uri="{9D8B030D-6E8A-4147-A177-3AD203B41FA5}">
                      <a16:colId xmlns:a16="http://schemas.microsoft.com/office/drawing/2014/main" val="2649475079"/>
                    </a:ext>
                  </a:extLst>
                </a:gridCol>
                <a:gridCol w="1635596">
                  <a:extLst>
                    <a:ext uri="{9D8B030D-6E8A-4147-A177-3AD203B41FA5}">
                      <a16:colId xmlns:a16="http://schemas.microsoft.com/office/drawing/2014/main" val="3858115713"/>
                    </a:ext>
                  </a:extLst>
                </a:gridCol>
                <a:gridCol w="1969835">
                  <a:extLst>
                    <a:ext uri="{9D8B030D-6E8A-4147-A177-3AD203B41FA5}">
                      <a16:colId xmlns:a16="http://schemas.microsoft.com/office/drawing/2014/main" val="3926715838"/>
                    </a:ext>
                  </a:extLst>
                </a:gridCol>
                <a:gridCol w="1914459">
                  <a:extLst>
                    <a:ext uri="{9D8B030D-6E8A-4147-A177-3AD203B41FA5}">
                      <a16:colId xmlns:a16="http://schemas.microsoft.com/office/drawing/2014/main" val="1899782651"/>
                    </a:ext>
                  </a:extLst>
                </a:gridCol>
              </a:tblGrid>
              <a:tr h="375514">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Females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males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Published males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2007071095"/>
                  </a:ext>
                </a:extLst>
              </a:tr>
              <a:tr h="375514">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227591"/>
                  </a:ext>
                </a:extLst>
              </a:tr>
              <a:tr h="375514">
                <a:tc>
                  <a:txBody>
                    <a:bodyPr/>
                    <a:lstStyle/>
                    <a:p>
                      <a:pPr marL="0" marR="0">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4,931,321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391,960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285,276</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52086237"/>
                  </a:ext>
                </a:extLst>
              </a:tr>
              <a:tr h="375514">
                <a:tc>
                  <a:txBody>
                    <a:bodyPr/>
                    <a:lstStyle/>
                    <a:p>
                      <a:pPr marL="0" marR="0">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Carrier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848,701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65,558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48,538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17.01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62173293"/>
                  </a:ext>
                </a:extLst>
              </a:tr>
              <a:tr h="375514">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Homozygous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41,341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3,225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2,381</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67556412"/>
                  </a:ext>
                </a:extLst>
              </a:tr>
              <a:tr h="375514">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Expected homozygous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43,573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0.88</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3,318</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s-ES" sz="2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5487792"/>
                  </a:ext>
                </a:extLst>
              </a:tr>
            </a:tbl>
          </a:graphicData>
        </a:graphic>
      </p:graphicFrame>
      <p:graphicFrame>
        <p:nvGraphicFramePr>
          <p:cNvPr id="24" name="Table 23">
            <a:extLst>
              <a:ext uri="{FF2B5EF4-FFF2-40B4-BE49-F238E27FC236}">
                <a16:creationId xmlns:a16="http://schemas.microsoft.com/office/drawing/2014/main" id="{B61E599F-54BB-BBA3-78BA-AC3CDD69FDC1}"/>
              </a:ext>
            </a:extLst>
          </p:cNvPr>
          <p:cNvGraphicFramePr>
            <a:graphicFrameLocks noGrp="1"/>
          </p:cNvGraphicFramePr>
          <p:nvPr>
            <p:extLst>
              <p:ext uri="{D42A27DB-BD31-4B8C-83A1-F6EECF244321}">
                <p14:modId xmlns:p14="http://schemas.microsoft.com/office/powerpoint/2010/main" val="865904386"/>
              </p:ext>
            </p:extLst>
          </p:nvPr>
        </p:nvGraphicFramePr>
        <p:xfrm>
          <a:off x="17907000" y="21238705"/>
          <a:ext cx="16904854" cy="6650495"/>
        </p:xfrm>
        <a:graphic>
          <a:graphicData uri="http://schemas.openxmlformats.org/drawingml/2006/table">
            <a:tbl>
              <a:tblPr firstRow="1" firstCol="1" bandRow="1"/>
              <a:tblGrid>
                <a:gridCol w="1705995">
                  <a:extLst>
                    <a:ext uri="{9D8B030D-6E8A-4147-A177-3AD203B41FA5}">
                      <a16:colId xmlns:a16="http://schemas.microsoft.com/office/drawing/2014/main" val="1078535273"/>
                    </a:ext>
                  </a:extLst>
                </a:gridCol>
                <a:gridCol w="3891357">
                  <a:extLst>
                    <a:ext uri="{9D8B030D-6E8A-4147-A177-3AD203B41FA5}">
                      <a16:colId xmlns:a16="http://schemas.microsoft.com/office/drawing/2014/main" val="3038117983"/>
                    </a:ext>
                  </a:extLst>
                </a:gridCol>
                <a:gridCol w="1822313">
                  <a:extLst>
                    <a:ext uri="{9D8B030D-6E8A-4147-A177-3AD203B41FA5}">
                      <a16:colId xmlns:a16="http://schemas.microsoft.com/office/drawing/2014/main" val="2095777524"/>
                    </a:ext>
                  </a:extLst>
                </a:gridCol>
                <a:gridCol w="3644626">
                  <a:extLst>
                    <a:ext uri="{9D8B030D-6E8A-4147-A177-3AD203B41FA5}">
                      <a16:colId xmlns:a16="http://schemas.microsoft.com/office/drawing/2014/main" val="2801130919"/>
                    </a:ext>
                  </a:extLst>
                </a:gridCol>
                <a:gridCol w="1092682">
                  <a:extLst>
                    <a:ext uri="{9D8B030D-6E8A-4147-A177-3AD203B41FA5}">
                      <a16:colId xmlns:a16="http://schemas.microsoft.com/office/drawing/2014/main" val="283339947"/>
                    </a:ext>
                  </a:extLst>
                </a:gridCol>
                <a:gridCol w="969314">
                  <a:extLst>
                    <a:ext uri="{9D8B030D-6E8A-4147-A177-3AD203B41FA5}">
                      <a16:colId xmlns:a16="http://schemas.microsoft.com/office/drawing/2014/main" val="1633274627"/>
                    </a:ext>
                  </a:extLst>
                </a:gridCol>
                <a:gridCol w="969314">
                  <a:extLst>
                    <a:ext uri="{9D8B030D-6E8A-4147-A177-3AD203B41FA5}">
                      <a16:colId xmlns:a16="http://schemas.microsoft.com/office/drawing/2014/main" val="79442553"/>
                    </a:ext>
                  </a:extLst>
                </a:gridCol>
                <a:gridCol w="969314">
                  <a:extLst>
                    <a:ext uri="{9D8B030D-6E8A-4147-A177-3AD203B41FA5}">
                      <a16:colId xmlns:a16="http://schemas.microsoft.com/office/drawing/2014/main" val="1753220002"/>
                    </a:ext>
                  </a:extLst>
                </a:gridCol>
                <a:gridCol w="976368">
                  <a:extLst>
                    <a:ext uri="{9D8B030D-6E8A-4147-A177-3AD203B41FA5}">
                      <a16:colId xmlns:a16="http://schemas.microsoft.com/office/drawing/2014/main" val="1822422890"/>
                    </a:ext>
                  </a:extLst>
                </a:gridCol>
                <a:gridCol w="863571">
                  <a:extLst>
                    <a:ext uri="{9D8B030D-6E8A-4147-A177-3AD203B41FA5}">
                      <a16:colId xmlns:a16="http://schemas.microsoft.com/office/drawing/2014/main" val="1773091858"/>
                    </a:ext>
                  </a:extLst>
                </a:gridCol>
              </a:tblGrid>
              <a:tr h="2023619">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Location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Type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Priority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match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missing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total</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 rate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Concordance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vert="vert27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66089"/>
                  </a:ext>
                </a:extLst>
              </a:tr>
              <a:tr h="385573">
                <a:tc>
                  <a:txBody>
                    <a:bodyPr/>
                    <a:lstStyle/>
                    <a:p>
                      <a:pPr marL="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79246884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synonymous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KIF14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27804075"/>
                  </a:ext>
                </a:extLst>
              </a:tr>
              <a:tr h="385573">
                <a:tc>
                  <a:txBody>
                    <a:bodyPr/>
                    <a:lstStyle/>
                    <a:p>
                      <a:pPr marL="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79636921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missense/splice region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CACNA1S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35424857"/>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79733060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synonymous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ENSBTAG00000046177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27557516"/>
                  </a:ext>
                </a:extLst>
              </a:tr>
              <a:tr h="385573">
                <a:tc>
                  <a:txBody>
                    <a:bodyPr/>
                    <a:lstStyle/>
                    <a:p>
                      <a:pPr marL="0" marR="0">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79613592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missense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CACNA1S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256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265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33531326"/>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79733068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ENSBTAG00000046177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58351517"/>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76107580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ZBTB41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16250272"/>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79253161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stop gained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KIF14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06755135"/>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79910536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synonymous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KLHL12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31778353"/>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79120856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missense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ZNF281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26557220"/>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80127163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synonymous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60348813"/>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76054628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synonymous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01265871"/>
                  </a:ext>
                </a:extLst>
              </a:tr>
              <a:tr h="385573">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76065369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missense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moderate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ASPM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0546" marR="50546"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00738088"/>
                  </a:ext>
                </a:extLst>
              </a:tr>
            </a:tbl>
          </a:graphicData>
        </a:graphic>
      </p:graphicFrame>
      <p:graphicFrame>
        <p:nvGraphicFramePr>
          <p:cNvPr id="25" name="Table 24">
            <a:extLst>
              <a:ext uri="{FF2B5EF4-FFF2-40B4-BE49-F238E27FC236}">
                <a16:creationId xmlns:a16="http://schemas.microsoft.com/office/drawing/2014/main" id="{9DE3E567-D5F0-B147-ECDF-B0B95609F4D2}"/>
              </a:ext>
            </a:extLst>
          </p:cNvPr>
          <p:cNvGraphicFramePr>
            <a:graphicFrameLocks noGrp="1"/>
          </p:cNvGraphicFramePr>
          <p:nvPr>
            <p:extLst>
              <p:ext uri="{D42A27DB-BD31-4B8C-83A1-F6EECF244321}">
                <p14:modId xmlns:p14="http://schemas.microsoft.com/office/powerpoint/2010/main" val="3927939018"/>
              </p:ext>
            </p:extLst>
          </p:nvPr>
        </p:nvGraphicFramePr>
        <p:xfrm>
          <a:off x="35582351" y="9144000"/>
          <a:ext cx="14870148" cy="4558692"/>
        </p:xfrm>
        <a:graphic>
          <a:graphicData uri="http://schemas.openxmlformats.org/drawingml/2006/table">
            <a:tbl>
              <a:tblPr firstRow="1" firstCol="1" bandRow="1"/>
              <a:tblGrid>
                <a:gridCol w="624227">
                  <a:extLst>
                    <a:ext uri="{9D8B030D-6E8A-4147-A177-3AD203B41FA5}">
                      <a16:colId xmlns:a16="http://schemas.microsoft.com/office/drawing/2014/main" val="865693871"/>
                    </a:ext>
                  </a:extLst>
                </a:gridCol>
                <a:gridCol w="1921542">
                  <a:extLst>
                    <a:ext uri="{9D8B030D-6E8A-4147-A177-3AD203B41FA5}">
                      <a16:colId xmlns:a16="http://schemas.microsoft.com/office/drawing/2014/main" val="1081126447"/>
                    </a:ext>
                  </a:extLst>
                </a:gridCol>
                <a:gridCol w="2912203">
                  <a:extLst>
                    <a:ext uri="{9D8B030D-6E8A-4147-A177-3AD203B41FA5}">
                      <a16:colId xmlns:a16="http://schemas.microsoft.com/office/drawing/2014/main" val="1385604043"/>
                    </a:ext>
                  </a:extLst>
                </a:gridCol>
                <a:gridCol w="1750148">
                  <a:extLst>
                    <a:ext uri="{9D8B030D-6E8A-4147-A177-3AD203B41FA5}">
                      <a16:colId xmlns:a16="http://schemas.microsoft.com/office/drawing/2014/main" val="4117422806"/>
                    </a:ext>
                  </a:extLst>
                </a:gridCol>
                <a:gridCol w="1904410">
                  <a:extLst>
                    <a:ext uri="{9D8B030D-6E8A-4147-A177-3AD203B41FA5}">
                      <a16:colId xmlns:a16="http://schemas.microsoft.com/office/drawing/2014/main" val="3792495109"/>
                    </a:ext>
                  </a:extLst>
                </a:gridCol>
                <a:gridCol w="1904410">
                  <a:extLst>
                    <a:ext uri="{9D8B030D-6E8A-4147-A177-3AD203B41FA5}">
                      <a16:colId xmlns:a16="http://schemas.microsoft.com/office/drawing/2014/main" val="3163360203"/>
                    </a:ext>
                  </a:extLst>
                </a:gridCol>
                <a:gridCol w="1926604">
                  <a:extLst>
                    <a:ext uri="{9D8B030D-6E8A-4147-A177-3AD203B41FA5}">
                      <a16:colId xmlns:a16="http://schemas.microsoft.com/office/drawing/2014/main" val="4034904455"/>
                    </a:ext>
                  </a:extLst>
                </a:gridCol>
                <a:gridCol w="1926604">
                  <a:extLst>
                    <a:ext uri="{9D8B030D-6E8A-4147-A177-3AD203B41FA5}">
                      <a16:colId xmlns:a16="http://schemas.microsoft.com/office/drawing/2014/main" val="3846912023"/>
                    </a:ext>
                  </a:extLst>
                </a:gridCol>
              </a:tblGrid>
              <a:tr h="364406">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5">
                  <a:txBody>
                    <a:bodyPr/>
                    <a:lstStyle/>
                    <a:p>
                      <a:pPr marL="0" marR="0" algn="ctr">
                        <a:lnSpc>
                          <a:spcPct val="107000"/>
                        </a:lnSpc>
                        <a:spcBef>
                          <a:spcPts val="0"/>
                        </a:spcBef>
                        <a:spcAft>
                          <a:spcPts val="0"/>
                        </a:spcAft>
                      </a:pPr>
                      <a:r>
                        <a:rPr lang="en-US" sz="24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hap test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32820082"/>
                  </a:ext>
                </a:extLst>
              </a:tr>
              <a:tr h="747582">
                <a:tc>
                  <a:txBody>
                    <a:bodyPr/>
                    <a:lstStyle/>
                    <a:p>
                      <a:pPr marL="0" marR="0">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1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2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3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4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8569959"/>
                  </a:ext>
                </a:extLst>
              </a:tr>
              <a:tr h="859750">
                <a:tc rowSpan="3">
                  <a:txBody>
                    <a:bodyPr/>
                    <a:lstStyle/>
                    <a:p>
                      <a:pPr marL="0" marR="0" algn="ctr">
                        <a:lnSpc>
                          <a:spcPct val="107000"/>
                        </a:lnSpc>
                        <a:spcBef>
                          <a:spcPts val="0"/>
                        </a:spcBef>
                        <a:spcAft>
                          <a:spcPts val="0"/>
                        </a:spcAft>
                      </a:pPr>
                      <a:r>
                        <a:rPr lang="en-US" sz="24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Old hap test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264666 (21.63)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264666 (21.63)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17704622"/>
                  </a:ext>
                </a:extLst>
              </a:tr>
              <a:tr h="859750">
                <a:tc vMerge="1">
                  <a:txBody>
                    <a:bodyPr/>
                    <a:lstStyle/>
                    <a:p>
                      <a:endParaRPr lang="en-US"/>
                    </a:p>
                  </a:txBody>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374069 (30.57)</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106515 (8.71)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433674 (35.45)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914258 (74.73)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816459373"/>
                  </a:ext>
                </a:extLst>
              </a:tr>
              <a:tr h="859750">
                <a:tc vMerge="1">
                  <a:txBody>
                    <a:bodyPr/>
                    <a:lstStyle/>
                    <a:p>
                      <a:endParaRPr lang="en-US"/>
                    </a:p>
                  </a:txBody>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2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13351 (1.09)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4784 (0.39)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651 (0.05)</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25780 (2.11)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44566 (3.64)</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47407856"/>
                  </a:ext>
                </a:extLst>
              </a:tr>
              <a:tr h="859750">
                <a:tc>
                  <a:txBody>
                    <a:bodyPr/>
                    <a:lstStyle/>
                    <a:p>
                      <a:pPr marL="0" marR="0">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652086 (53.3)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111299 (9.1)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651 (0.05)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433674 (35.45)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25780 (2.11)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1223490 (100)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9831445"/>
                  </a:ext>
                </a:extLst>
              </a:tr>
            </a:tbl>
          </a:graphicData>
        </a:graphic>
      </p:graphicFrame>
      <p:graphicFrame>
        <p:nvGraphicFramePr>
          <p:cNvPr id="26" name="Table 25">
            <a:extLst>
              <a:ext uri="{FF2B5EF4-FFF2-40B4-BE49-F238E27FC236}">
                <a16:creationId xmlns:a16="http://schemas.microsoft.com/office/drawing/2014/main" id="{DD8165F9-5E37-3123-1C50-652C5926ACB5}"/>
              </a:ext>
            </a:extLst>
          </p:cNvPr>
          <p:cNvGraphicFramePr>
            <a:graphicFrameLocks noGrp="1"/>
          </p:cNvGraphicFramePr>
          <p:nvPr>
            <p:extLst>
              <p:ext uri="{D42A27DB-BD31-4B8C-83A1-F6EECF244321}">
                <p14:modId xmlns:p14="http://schemas.microsoft.com/office/powerpoint/2010/main" val="1516897270"/>
              </p:ext>
            </p:extLst>
          </p:nvPr>
        </p:nvGraphicFramePr>
        <p:xfrm>
          <a:off x="35582351" y="29416591"/>
          <a:ext cx="15094660" cy="3806609"/>
        </p:xfrm>
        <a:graphic>
          <a:graphicData uri="http://schemas.openxmlformats.org/drawingml/2006/table">
            <a:tbl>
              <a:tblPr firstRow="1" firstCol="1" bandRow="1"/>
              <a:tblGrid>
                <a:gridCol w="1651899">
                  <a:extLst>
                    <a:ext uri="{9D8B030D-6E8A-4147-A177-3AD203B41FA5}">
                      <a16:colId xmlns:a16="http://schemas.microsoft.com/office/drawing/2014/main" val="3793647905"/>
                    </a:ext>
                  </a:extLst>
                </a:gridCol>
                <a:gridCol w="2260043">
                  <a:extLst>
                    <a:ext uri="{9D8B030D-6E8A-4147-A177-3AD203B41FA5}">
                      <a16:colId xmlns:a16="http://schemas.microsoft.com/office/drawing/2014/main" val="1082419329"/>
                    </a:ext>
                  </a:extLst>
                </a:gridCol>
                <a:gridCol w="2202532">
                  <a:extLst>
                    <a:ext uri="{9D8B030D-6E8A-4147-A177-3AD203B41FA5}">
                      <a16:colId xmlns:a16="http://schemas.microsoft.com/office/drawing/2014/main" val="2604847209"/>
                    </a:ext>
                  </a:extLst>
                </a:gridCol>
                <a:gridCol w="1989622">
                  <a:extLst>
                    <a:ext uri="{9D8B030D-6E8A-4147-A177-3AD203B41FA5}">
                      <a16:colId xmlns:a16="http://schemas.microsoft.com/office/drawing/2014/main" val="1805812340"/>
                    </a:ext>
                  </a:extLst>
                </a:gridCol>
                <a:gridCol w="2525572">
                  <a:extLst>
                    <a:ext uri="{9D8B030D-6E8A-4147-A177-3AD203B41FA5}">
                      <a16:colId xmlns:a16="http://schemas.microsoft.com/office/drawing/2014/main" val="4024423098"/>
                    </a:ext>
                  </a:extLst>
                </a:gridCol>
                <a:gridCol w="2312659">
                  <a:extLst>
                    <a:ext uri="{9D8B030D-6E8A-4147-A177-3AD203B41FA5}">
                      <a16:colId xmlns:a16="http://schemas.microsoft.com/office/drawing/2014/main" val="3945365544"/>
                    </a:ext>
                  </a:extLst>
                </a:gridCol>
                <a:gridCol w="1969160">
                  <a:extLst>
                    <a:ext uri="{9D8B030D-6E8A-4147-A177-3AD203B41FA5}">
                      <a16:colId xmlns:a16="http://schemas.microsoft.com/office/drawing/2014/main" val="4053160154"/>
                    </a:ext>
                  </a:extLst>
                </a:gridCol>
                <a:gridCol w="183173">
                  <a:extLst>
                    <a:ext uri="{9D8B030D-6E8A-4147-A177-3AD203B41FA5}">
                      <a16:colId xmlns:a16="http://schemas.microsoft.com/office/drawing/2014/main" val="1762104482"/>
                    </a:ext>
                  </a:extLst>
                </a:gridCol>
              </a:tblGrid>
              <a:tr h="425655">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 test code vs old method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26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 test code vs new method</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7855540"/>
                  </a:ext>
                </a:extLst>
              </a:tr>
              <a:tr h="812530">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Hap code</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a carrier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Carrier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a carrier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Carrier</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(col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3360768"/>
                  </a:ext>
                </a:extLst>
              </a:tr>
              <a:tr h="425655">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29838 (99.95)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430 (55.20)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30268 (98.81)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29832 (99.93)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 (9.11)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29903 (97.62)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3059320"/>
                  </a:ext>
                </a:extLst>
              </a:tr>
              <a:tr h="425655">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(0.01)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 (37.23)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 (0.96)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458 (58.79)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461 (1.5)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61284180"/>
                  </a:ext>
                </a:extLst>
              </a:tr>
              <a:tr h="425655">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4943982"/>
                  </a:ext>
                </a:extLst>
              </a:tr>
              <a:tr h="425655">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(0.04)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 (7.57)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 (0.23)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 (0.06)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 (31.96)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 (0.87)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6533588"/>
                  </a:ext>
                </a:extLst>
              </a:tr>
              <a:tr h="425655">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800"/>
                        </a:spcAft>
                      </a:pPr>
                      <a:r>
                        <a:rPr lang="en-US" sz="26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34194669"/>
                  </a:ext>
                </a:extLst>
              </a:tr>
              <a:tr h="425655">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29854 (97.46)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 (2.54)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30633 (100)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29854 (97.46 )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 (2.54)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30633 (100)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3897407"/>
                  </a:ext>
                </a:extLst>
              </a:tr>
            </a:tbl>
          </a:graphicData>
        </a:graphic>
      </p:graphicFrame>
      <p:graphicFrame>
        <p:nvGraphicFramePr>
          <p:cNvPr id="28" name="Table 27">
            <a:extLst>
              <a:ext uri="{FF2B5EF4-FFF2-40B4-BE49-F238E27FC236}">
                <a16:creationId xmlns:a16="http://schemas.microsoft.com/office/drawing/2014/main" id="{7D0ECF8A-E89B-93E7-78C8-97ABFB554519}"/>
              </a:ext>
            </a:extLst>
          </p:cNvPr>
          <p:cNvGraphicFramePr>
            <a:graphicFrameLocks noGrp="1"/>
          </p:cNvGraphicFramePr>
          <p:nvPr>
            <p:extLst>
              <p:ext uri="{D42A27DB-BD31-4B8C-83A1-F6EECF244321}">
                <p14:modId xmlns:p14="http://schemas.microsoft.com/office/powerpoint/2010/main" val="2189895642"/>
              </p:ext>
            </p:extLst>
          </p:nvPr>
        </p:nvGraphicFramePr>
        <p:xfrm>
          <a:off x="35612958" y="34137600"/>
          <a:ext cx="14869676" cy="3621049"/>
        </p:xfrm>
        <a:graphic>
          <a:graphicData uri="http://schemas.openxmlformats.org/drawingml/2006/table">
            <a:tbl>
              <a:tblPr firstRow="1" firstCol="1" bandRow="1"/>
              <a:tblGrid>
                <a:gridCol w="1309660">
                  <a:extLst>
                    <a:ext uri="{9D8B030D-6E8A-4147-A177-3AD203B41FA5}">
                      <a16:colId xmlns:a16="http://schemas.microsoft.com/office/drawing/2014/main" val="1981475045"/>
                    </a:ext>
                  </a:extLst>
                </a:gridCol>
                <a:gridCol w="1786982">
                  <a:extLst>
                    <a:ext uri="{9D8B030D-6E8A-4147-A177-3AD203B41FA5}">
                      <a16:colId xmlns:a16="http://schemas.microsoft.com/office/drawing/2014/main" val="3895898485"/>
                    </a:ext>
                  </a:extLst>
                </a:gridCol>
                <a:gridCol w="3512104">
                  <a:extLst>
                    <a:ext uri="{9D8B030D-6E8A-4147-A177-3AD203B41FA5}">
                      <a16:colId xmlns:a16="http://schemas.microsoft.com/office/drawing/2014/main" val="203879774"/>
                    </a:ext>
                  </a:extLst>
                </a:gridCol>
                <a:gridCol w="3257169">
                  <a:extLst>
                    <a:ext uri="{9D8B030D-6E8A-4147-A177-3AD203B41FA5}">
                      <a16:colId xmlns:a16="http://schemas.microsoft.com/office/drawing/2014/main" val="2637232575"/>
                    </a:ext>
                  </a:extLst>
                </a:gridCol>
                <a:gridCol w="2818835">
                  <a:extLst>
                    <a:ext uri="{9D8B030D-6E8A-4147-A177-3AD203B41FA5}">
                      <a16:colId xmlns:a16="http://schemas.microsoft.com/office/drawing/2014/main" val="1885901813"/>
                    </a:ext>
                  </a:extLst>
                </a:gridCol>
                <a:gridCol w="2184926">
                  <a:extLst>
                    <a:ext uri="{9D8B030D-6E8A-4147-A177-3AD203B41FA5}">
                      <a16:colId xmlns:a16="http://schemas.microsoft.com/office/drawing/2014/main" val="253289836"/>
                    </a:ext>
                  </a:extLst>
                </a:gridCol>
              </a:tblGrid>
              <a:tr h="382264">
                <a:tc>
                  <a:txBody>
                    <a:bodyPr/>
                    <a:lstStyle/>
                    <a:p>
                      <a:pPr marL="0" marR="0">
                        <a:lnSpc>
                          <a:spcPct val="107000"/>
                        </a:lnSpc>
                        <a:spcBef>
                          <a:spcPts val="0"/>
                        </a:spcBef>
                        <a:spcAft>
                          <a:spcPts val="0"/>
                        </a:spcAft>
                      </a:pPr>
                      <a:r>
                        <a:rPr lang="en-US" sz="260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 test results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nSpc>
                          <a:spcPct val="107000"/>
                        </a:lnSpc>
                      </a:pPr>
                      <a:endParaRPr lang="en-US" sz="2600" dirty="0">
                        <a:effectLst/>
                        <a:latin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33426368"/>
                  </a:ext>
                </a:extLst>
              </a:tr>
              <a:tr h="382418">
                <a:tc>
                  <a:txBody>
                    <a:bodyPr/>
                    <a:lstStyle/>
                    <a:p>
                      <a:pPr marL="0" marR="0">
                        <a:lnSpc>
                          <a:spcPct val="107000"/>
                        </a:lnSpc>
                        <a:spcBef>
                          <a:spcPts val="0"/>
                        </a:spcBef>
                        <a:spcAft>
                          <a:spcPts val="0"/>
                        </a:spcAft>
                      </a:pPr>
                      <a:r>
                        <a:rPr lang="en-US" sz="2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endParaRPr lang="en-US" sz="260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 carrier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carrier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recumbent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Total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0804432"/>
                  </a:ext>
                </a:extLst>
              </a:tr>
              <a:tr h="369402">
                <a:tc rowSpan="6">
                  <a:txBody>
                    <a:bodyPr/>
                    <a:lstStyle/>
                    <a:p>
                      <a:pPr marL="0" marR="0" algn="ctr">
                        <a:lnSpc>
                          <a:spcPct val="107000"/>
                        </a:lnSpc>
                        <a:spcBef>
                          <a:spcPts val="0"/>
                        </a:spcBef>
                        <a:spcAft>
                          <a:spcPts val="0"/>
                        </a:spcAft>
                      </a:pPr>
                      <a:r>
                        <a:rPr lang="en-US" sz="26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Haplotype results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 (81.52)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(0.36)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678 (81.88)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13584874"/>
                  </a:ext>
                </a:extLst>
              </a:tr>
              <a:tr h="369402">
                <a:tc vMerge="1">
                  <a:txBody>
                    <a:bodyPr/>
                    <a:lstStyle/>
                    <a:p>
                      <a:endParaRPr lang="en-US"/>
                    </a:p>
                  </a:txBody>
                  <a:tcPr/>
                </a:tc>
                <a:tc>
                  <a:txBody>
                    <a:bodyPr/>
                    <a:lstStyle/>
                    <a:p>
                      <a:pPr marL="0" marR="0">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1</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(6.76)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(6.76)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97498207"/>
                  </a:ext>
                </a:extLst>
              </a:tr>
              <a:tr h="369402">
                <a:tc vMerge="1">
                  <a:txBody>
                    <a:bodyPr/>
                    <a:lstStyle/>
                    <a:p>
                      <a:endParaRPr lang="en-US"/>
                    </a:p>
                  </a:txBody>
                  <a:tcPr/>
                </a:tc>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2</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6618362"/>
                  </a:ext>
                </a:extLst>
              </a:tr>
              <a:tr h="369402">
                <a:tc vMerge="1">
                  <a:txBody>
                    <a:bodyPr/>
                    <a:lstStyle/>
                    <a:p>
                      <a:endParaRPr lang="en-US"/>
                    </a:p>
                  </a:txBody>
                  <a:tcPr/>
                </a:tc>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3</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 (8.09)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 (1.69)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 (9.78)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2706641"/>
                  </a:ext>
                </a:extLst>
              </a:tr>
              <a:tr h="523927">
                <a:tc vMerge="1">
                  <a:txBody>
                    <a:bodyPr/>
                    <a:lstStyle/>
                    <a:p>
                      <a:endParaRPr lang="en-US"/>
                    </a:p>
                  </a:txBody>
                  <a:tcPr/>
                </a:tc>
                <a:tc>
                  <a:txBody>
                    <a:bodyPr/>
                    <a:lstStyle/>
                    <a:p>
                      <a:pPr marL="0" marR="0">
                        <a:lnSpc>
                          <a:spcPct val="107000"/>
                        </a:lnSpc>
                        <a:spcBef>
                          <a:spcPts val="0"/>
                        </a:spcBef>
                        <a:spcAft>
                          <a:spcPts val="0"/>
                        </a:spcAft>
                      </a:pPr>
                      <a:r>
                        <a:rPr lang="en-US" sz="2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 4</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(0.36)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(0.97)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 (1.33)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2135621"/>
                  </a:ext>
                </a:extLst>
              </a:tr>
              <a:tr h="662784">
                <a:tc vMerge="1">
                  <a:txBody>
                    <a:bodyPr/>
                    <a:lstStyle/>
                    <a:p>
                      <a:pPr>
                        <a:lnSpc>
                          <a:spcPct val="107000"/>
                        </a:lnSpc>
                      </a:pPr>
                      <a:endParaRPr lang="en-US" sz="2600" dirty="0">
                        <a:effectLst/>
                        <a:latin typeface="Calibri" panose="020F0502020204030204" pitchFamily="34"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745 (89.98)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 (9.78)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828 (100)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203752"/>
                  </a:ext>
                </a:extLst>
              </a:tr>
            </a:tbl>
          </a:graphicData>
        </a:graphic>
      </p:graphicFrame>
    </p:spTree>
    <p:extLst>
      <p:ext uri="{BB962C8B-B14F-4D97-AF65-F5344CB8AC3E}">
        <p14:creationId xmlns:p14="http://schemas.microsoft.com/office/powerpoint/2010/main" val="3335226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134572</TotalTime>
  <Words>2055</Words>
  <Application>Microsoft Office PowerPoint</Application>
  <PresentationFormat>Custom</PresentationFormat>
  <Paragraphs>573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Courier New</vt:lpstr>
      <vt:lpstr>Gill Sans MT</vt:lpstr>
      <vt:lpstr>Times New Roman</vt:lpstr>
      <vt:lpstr>Arial</vt:lpstr>
      <vt:lpstr>Wingdings</vt:lpstr>
      <vt:lpstr>Office Theme</vt:lpstr>
      <vt:lpstr>PowerPoint Presentation</vt:lpstr>
    </vt:vector>
  </TitlesOfParts>
  <Company>AIPL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Al-Khudhair, Ahmed - REE-ARS</cp:lastModifiedBy>
  <cp:revision>5369</cp:revision>
  <dcterms:created xsi:type="dcterms:W3CDTF">2011-06-01T17:40:41Z</dcterms:created>
  <dcterms:modified xsi:type="dcterms:W3CDTF">2023-06-19T14:40:38Z</dcterms:modified>
</cp:coreProperties>
</file>