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1" r:id="rId3"/>
  </p:sldMasterIdLst>
  <p:notesMasterIdLst>
    <p:notesMasterId r:id="rId19"/>
  </p:notesMasterIdLst>
  <p:sldIdLst>
    <p:sldId id="799" r:id="rId4"/>
    <p:sldId id="963" r:id="rId5"/>
    <p:sldId id="809" r:id="rId6"/>
    <p:sldId id="263" r:id="rId7"/>
    <p:sldId id="264" r:id="rId8"/>
    <p:sldId id="959" r:id="rId9"/>
    <p:sldId id="956" r:id="rId10"/>
    <p:sldId id="958" r:id="rId11"/>
    <p:sldId id="962" r:id="rId12"/>
    <p:sldId id="952" r:id="rId13"/>
    <p:sldId id="800" r:id="rId14"/>
    <p:sldId id="961" r:id="rId15"/>
    <p:sldId id="798" r:id="rId16"/>
    <p:sldId id="808" r:id="rId17"/>
    <p:sldId id="9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0F9D5A-A7A1-4A02-8C20-3E381544A585}" v="1" dt="2023-08-22T19:10:24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26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raden, Paul - REE-ARS" userId="91602886-fe7f-4860-9714-56e67139aa92" providerId="ADAL" clId="{BE0F9D5A-A7A1-4A02-8C20-3E381544A585}"/>
    <pc:docChg chg="addSld modSld">
      <pc:chgData name="Vanraden, Paul - REE-ARS" userId="91602886-fe7f-4860-9714-56e67139aa92" providerId="ADAL" clId="{BE0F9D5A-A7A1-4A02-8C20-3E381544A585}" dt="2023-08-22T19:47:50.034" v="444" actId="207"/>
      <pc:docMkLst>
        <pc:docMk/>
      </pc:docMkLst>
      <pc:sldChg chg="modSp mod">
        <pc:chgData name="Vanraden, Paul - REE-ARS" userId="91602886-fe7f-4860-9714-56e67139aa92" providerId="ADAL" clId="{BE0F9D5A-A7A1-4A02-8C20-3E381544A585}" dt="2023-08-22T19:23:34.711" v="441" actId="207"/>
        <pc:sldMkLst>
          <pc:docMk/>
          <pc:sldMk cId="869619118" sldId="800"/>
        </pc:sldMkLst>
        <pc:spChg chg="mod">
          <ac:chgData name="Vanraden, Paul - REE-ARS" userId="91602886-fe7f-4860-9714-56e67139aa92" providerId="ADAL" clId="{BE0F9D5A-A7A1-4A02-8C20-3E381544A585}" dt="2023-08-22T19:23:34.711" v="441" actId="207"/>
          <ac:spMkLst>
            <pc:docMk/>
            <pc:sldMk cId="869619118" sldId="800"/>
            <ac:spMk id="3" creationId="{A56FF5B4-7910-4FC4-8CF9-DE3403F93935}"/>
          </ac:spMkLst>
        </pc:spChg>
      </pc:sldChg>
      <pc:sldChg chg="modSp mod">
        <pc:chgData name="Vanraden, Paul - REE-ARS" userId="91602886-fe7f-4860-9714-56e67139aa92" providerId="ADAL" clId="{BE0F9D5A-A7A1-4A02-8C20-3E381544A585}" dt="2023-08-22T19:19:15.405" v="440" actId="6549"/>
        <pc:sldMkLst>
          <pc:docMk/>
          <pc:sldMk cId="1982847611" sldId="809"/>
        </pc:sldMkLst>
        <pc:spChg chg="mod">
          <ac:chgData name="Vanraden, Paul - REE-ARS" userId="91602886-fe7f-4860-9714-56e67139aa92" providerId="ADAL" clId="{BE0F9D5A-A7A1-4A02-8C20-3E381544A585}" dt="2023-08-22T19:19:15.405" v="440" actId="6549"/>
          <ac:spMkLst>
            <pc:docMk/>
            <pc:sldMk cId="1982847611" sldId="809"/>
            <ac:spMk id="3" creationId="{48D406B7-BB8F-9B55-A378-314147783ABB}"/>
          </ac:spMkLst>
        </pc:spChg>
      </pc:sldChg>
      <pc:sldChg chg="modSp mod">
        <pc:chgData name="Vanraden, Paul - REE-ARS" userId="91602886-fe7f-4860-9714-56e67139aa92" providerId="ADAL" clId="{BE0F9D5A-A7A1-4A02-8C20-3E381544A585}" dt="2023-08-22T18:59:43.063" v="32" actId="20577"/>
        <pc:sldMkLst>
          <pc:docMk/>
          <pc:sldMk cId="1294930925" sldId="959"/>
        </pc:sldMkLst>
        <pc:spChg chg="mod">
          <ac:chgData name="Vanraden, Paul - REE-ARS" userId="91602886-fe7f-4860-9714-56e67139aa92" providerId="ADAL" clId="{BE0F9D5A-A7A1-4A02-8C20-3E381544A585}" dt="2023-08-22T18:59:43.063" v="32" actId="20577"/>
          <ac:spMkLst>
            <pc:docMk/>
            <pc:sldMk cId="1294930925" sldId="959"/>
            <ac:spMk id="8" creationId="{0D1596DF-2B7B-7AF8-6120-D56CAA9E141C}"/>
          </ac:spMkLst>
        </pc:spChg>
      </pc:sldChg>
      <pc:sldChg chg="modSp new mod">
        <pc:chgData name="Vanraden, Paul - REE-ARS" userId="91602886-fe7f-4860-9714-56e67139aa92" providerId="ADAL" clId="{BE0F9D5A-A7A1-4A02-8C20-3E381544A585}" dt="2023-08-22T19:47:50.034" v="444" actId="207"/>
        <pc:sldMkLst>
          <pc:docMk/>
          <pc:sldMk cId="737796547" sldId="963"/>
        </pc:sldMkLst>
        <pc:spChg chg="mod">
          <ac:chgData name="Vanraden, Paul - REE-ARS" userId="91602886-fe7f-4860-9714-56e67139aa92" providerId="ADAL" clId="{BE0F9D5A-A7A1-4A02-8C20-3E381544A585}" dt="2023-08-22T19:07:51.569" v="72" actId="20577"/>
          <ac:spMkLst>
            <pc:docMk/>
            <pc:sldMk cId="737796547" sldId="963"/>
            <ac:spMk id="2" creationId="{0B1A4843-CC9A-8F89-E48B-43805E72696E}"/>
          </ac:spMkLst>
        </pc:spChg>
        <pc:spChg chg="mod">
          <ac:chgData name="Vanraden, Paul - REE-ARS" userId="91602886-fe7f-4860-9714-56e67139aa92" providerId="ADAL" clId="{BE0F9D5A-A7A1-4A02-8C20-3E381544A585}" dt="2023-08-22T19:47:50.034" v="444" actId="207"/>
          <ac:spMkLst>
            <pc:docMk/>
            <pc:sldMk cId="737796547" sldId="963"/>
            <ac:spMk id="3" creationId="{836CD5F0-E5A4-A37A-CECB-760A1A816E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CED0D-9AF8-4FA7-BB84-D1C62BF6949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1C490-2F95-40B3-8620-BCE1FBD41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4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341120"/>
            <a:ext cx="11216640" cy="48768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7518966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188720"/>
            <a:ext cx="11216640" cy="5120640"/>
          </a:xfrm>
        </p:spPr>
        <p:txBody>
          <a:bodyPr/>
          <a:lstStyle>
            <a:lvl1pPr marL="274320" indent="-274320">
              <a:defRPr sz="2700"/>
            </a:lvl1pPr>
            <a:lvl2pPr marL="685800">
              <a:defRPr sz="2700"/>
            </a:lvl2pPr>
            <a:lvl3pPr marL="960120" indent="-274320"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7360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IP-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32004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9000"/>
            <a:ext cx="10363200" cy="639763"/>
          </a:xfrm>
        </p:spPr>
        <p:txBody>
          <a:bodyPr/>
          <a:lstStyle>
            <a:lvl1pPr algn="l">
              <a:lnSpc>
                <a:spcPts val="6133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566160"/>
            <a:ext cx="10363200" cy="2743200"/>
          </a:xfrm>
        </p:spPr>
        <p:txBody>
          <a:bodyPr/>
          <a:lstStyle>
            <a:lvl1pPr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042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4708-2FA4-724D-A356-7A05EFFD1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2140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188720"/>
            <a:ext cx="5364480" cy="5120640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188720"/>
            <a:ext cx="5364480" cy="5120640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30271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P-2018_16: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565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1153-05AD-4002-A92A-760F086A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1158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709209D-CE53-438F-A409-5397923C404E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1219200" y="1600200"/>
            <a:ext cx="97536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41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341120"/>
            <a:ext cx="11338560" cy="2585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02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IP-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9000"/>
            <a:ext cx="10363200" cy="639763"/>
          </a:xfrm>
        </p:spPr>
        <p:txBody>
          <a:bodyPr/>
          <a:lstStyle>
            <a:lvl1pPr algn="l">
              <a:lnSpc>
                <a:spcPts val="6133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83560"/>
            <a:ext cx="10363200" cy="3291840"/>
          </a:xfrm>
        </p:spPr>
        <p:txBody>
          <a:bodyPr/>
          <a:lstStyle>
            <a:lvl1pPr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292741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973327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P-2017 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181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IP-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85323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IP-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0" descr="Picture 10"/>
          <p:cNvPicPr>
            <a:picLocks noChangeAspect="1"/>
          </p:cNvPicPr>
          <p:nvPr/>
        </p:nvPicPr>
        <p:blipFill>
          <a:blip r:embed="rId2"/>
          <a:srcRect r="1468"/>
          <a:stretch>
            <a:fillRect/>
          </a:stretch>
        </p:blipFill>
        <p:spPr>
          <a:xfrm>
            <a:off x="10419008" y="5484119"/>
            <a:ext cx="1285313" cy="891625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Rectangle 6"/>
          <p:cNvSpPr/>
          <p:nvPr/>
        </p:nvSpPr>
        <p:spPr>
          <a:xfrm>
            <a:off x="0" y="0"/>
            <a:ext cx="12192000" cy="853439"/>
          </a:xfrm>
          <a:prstGeom prst="rect">
            <a:avLst/>
          </a:prstGeom>
          <a:solidFill>
            <a:srgbClr val="1B154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5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03" y="5400700"/>
            <a:ext cx="1829952" cy="1293174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Rectangle 6"/>
          <p:cNvSpPr/>
          <p:nvPr/>
        </p:nvSpPr>
        <p:spPr>
          <a:xfrm>
            <a:off x="0" y="0"/>
            <a:ext cx="12192000" cy="3200400"/>
          </a:xfrm>
          <a:prstGeom prst="rect">
            <a:avLst/>
          </a:prstGeom>
          <a:solidFill>
            <a:srgbClr val="18145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Title Text"/>
          <p:cNvSpPr txBox="1">
            <a:spLocks noGrp="1"/>
          </p:cNvSpPr>
          <p:nvPr>
            <p:ph type="title"/>
          </p:nvPr>
        </p:nvSpPr>
        <p:spPr>
          <a:xfrm>
            <a:off x="914400" y="889000"/>
            <a:ext cx="10363200" cy="639763"/>
          </a:xfrm>
          <a:prstGeom prst="rect">
            <a:avLst/>
          </a:prstGeom>
        </p:spPr>
        <p:txBody>
          <a:bodyPr/>
          <a:lstStyle>
            <a:lvl1pPr>
              <a:lnSpc>
                <a:spcPts val="6100"/>
              </a:lnSpc>
              <a:defRPr sz="5600"/>
            </a:lvl1pPr>
          </a:lstStyle>
          <a:p>
            <a:r>
              <a:t>Title Text</a:t>
            </a:r>
          </a:p>
        </p:txBody>
      </p:sp>
      <p:sp>
        <p:nvSpPr>
          <p:cNvPr id="2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3566159"/>
            <a:ext cx="10363200" cy="2743201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SzTx/>
              <a:buFontTx/>
              <a:buNone/>
            </a:lvl1pPr>
            <a:lvl2pPr>
              <a:spcBef>
                <a:spcPts val="0"/>
              </a:spcBef>
              <a:buFontTx/>
            </a:lvl2pPr>
            <a:lvl3pPr>
              <a:spcBef>
                <a:spcPts val="0"/>
              </a:spcBef>
              <a:buFontTx/>
              <a:buChar char="•"/>
            </a:lvl3pPr>
            <a:lvl4pPr marL="2133547" indent="-304792">
              <a:spcBef>
                <a:spcPts val="0"/>
              </a:spcBef>
              <a:buFontTx/>
            </a:lvl4pPr>
            <a:lvl5pPr marL="2743131" indent="-304792">
              <a:spcBef>
                <a:spcPts val="0"/>
              </a:spcBef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89885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IP-2017 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10" descr="Picture 10"/>
          <p:cNvPicPr>
            <a:picLocks noChangeAspect="1"/>
          </p:cNvPicPr>
          <p:nvPr/>
        </p:nvPicPr>
        <p:blipFill>
          <a:blip r:embed="rId2"/>
          <a:srcRect r="1468"/>
          <a:stretch>
            <a:fillRect/>
          </a:stretch>
        </p:blipFill>
        <p:spPr>
          <a:xfrm>
            <a:off x="10419008" y="5484119"/>
            <a:ext cx="1285313" cy="891625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Rectangle 6"/>
          <p:cNvSpPr/>
          <p:nvPr/>
        </p:nvSpPr>
        <p:spPr>
          <a:xfrm>
            <a:off x="0" y="0"/>
            <a:ext cx="12192000" cy="853439"/>
          </a:xfrm>
          <a:prstGeom prst="rect">
            <a:avLst/>
          </a:prstGeom>
          <a:solidFill>
            <a:srgbClr val="1B154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8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03" y="5400700"/>
            <a:ext cx="1829952" cy="129317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02919" y="1188719"/>
            <a:ext cx="5364481" cy="512064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905423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AIP-2018_16: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0" descr="Picture 10"/>
          <p:cNvPicPr>
            <a:picLocks noChangeAspect="1"/>
          </p:cNvPicPr>
          <p:nvPr/>
        </p:nvPicPr>
        <p:blipFill>
          <a:blip r:embed="rId2"/>
          <a:srcRect r="1468"/>
          <a:stretch>
            <a:fillRect/>
          </a:stretch>
        </p:blipFill>
        <p:spPr>
          <a:xfrm>
            <a:off x="10419008" y="5484119"/>
            <a:ext cx="1285313" cy="891625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Rectangle 6"/>
          <p:cNvSpPr/>
          <p:nvPr/>
        </p:nvSpPr>
        <p:spPr>
          <a:xfrm>
            <a:off x="0" y="0"/>
            <a:ext cx="12192000" cy="853439"/>
          </a:xfrm>
          <a:prstGeom prst="rect">
            <a:avLst/>
          </a:prstGeom>
          <a:solidFill>
            <a:srgbClr val="1B154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0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03" y="5400700"/>
            <a:ext cx="1829952" cy="1293174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603380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6"/>
          <p:cNvSpPr/>
          <p:nvPr/>
        </p:nvSpPr>
        <p:spPr>
          <a:xfrm>
            <a:off x="0" y="0"/>
            <a:ext cx="12192000" cy="853439"/>
          </a:xfrm>
          <a:prstGeom prst="rect">
            <a:avLst/>
          </a:prstGeom>
          <a:solidFill>
            <a:srgbClr val="1B154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Rectangle 9"/>
          <p:cNvSpPr/>
          <p:nvPr/>
        </p:nvSpPr>
        <p:spPr>
          <a:xfrm>
            <a:off x="0" y="15"/>
            <a:ext cx="12192000" cy="5204985"/>
          </a:xfrm>
          <a:prstGeom prst="rect">
            <a:avLst/>
          </a:prstGeom>
          <a:solidFill>
            <a:srgbClr val="1B154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9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pPr>
            <a:endParaRPr/>
          </a:p>
        </p:txBody>
      </p:sp>
      <p:sp>
        <p:nvSpPr>
          <p:cNvPr id="60" name="CLICK TO EDIT MASTER TITLE STYLE"/>
          <p:cNvSpPr txBox="1">
            <a:spLocks noGrp="1"/>
          </p:cNvSpPr>
          <p:nvPr>
            <p:ph type="title" hasCustomPrompt="1"/>
          </p:nvPr>
        </p:nvSpPr>
        <p:spPr>
          <a:xfrm>
            <a:off x="914400" y="1364644"/>
            <a:ext cx="10363200" cy="1470026"/>
          </a:xfrm>
          <a:prstGeom prst="rect">
            <a:avLst/>
          </a:prstGeom>
        </p:spPr>
        <p:txBody>
          <a:bodyPr/>
          <a:lstStyle>
            <a:lvl1pPr algn="ctr">
              <a:defRPr sz="5000"/>
            </a:lvl1pPr>
          </a:lstStyle>
          <a:p>
            <a:r>
              <a:t>CLICK TO EDIT MASTER TITLE STYLE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325860"/>
            <a:ext cx="8534400" cy="97602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900">
                <a:solidFill>
                  <a:srgbClr val="FFFFFF"/>
                </a:solidFill>
              </a:defRPr>
            </a:lvl1pPr>
            <a:lvl2pPr marL="0" indent="542274" algn="ctr">
              <a:buSzTx/>
              <a:buFontTx/>
              <a:buNone/>
              <a:defRPr sz="2900">
                <a:solidFill>
                  <a:srgbClr val="FFFFFF"/>
                </a:solidFill>
              </a:defRPr>
            </a:lvl2pPr>
            <a:lvl3pPr marL="0" indent="1084543" algn="ctr">
              <a:buSzTx/>
              <a:buFontTx/>
              <a:buNone/>
              <a:defRPr sz="2900">
                <a:solidFill>
                  <a:srgbClr val="FFFFFF"/>
                </a:solidFill>
              </a:defRPr>
            </a:lvl3pPr>
            <a:lvl4pPr marL="0" indent="1626816" algn="ctr">
              <a:buSzTx/>
              <a:buFontTx/>
              <a:buNone/>
              <a:defRPr sz="2900">
                <a:solidFill>
                  <a:srgbClr val="FFFFFF"/>
                </a:solidFill>
              </a:defRPr>
            </a:lvl4pPr>
            <a:lvl5pPr marL="0" indent="2169086" algn="ctr">
              <a:buSzTx/>
              <a:buFontTx/>
              <a:buNone/>
              <a:defRPr sz="29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64" name="Group 6"/>
          <p:cNvGrpSpPr/>
          <p:nvPr/>
        </p:nvGrpSpPr>
        <p:grpSpPr>
          <a:xfrm>
            <a:off x="2402917" y="3338805"/>
            <a:ext cx="7495107" cy="68264"/>
            <a:chOff x="0" y="0"/>
            <a:chExt cx="7495106" cy="68263"/>
          </a:xfrm>
        </p:grpSpPr>
        <p:sp>
          <p:nvSpPr>
            <p:cNvPr id="62" name="Straight Connector 7"/>
            <p:cNvSpPr/>
            <p:nvPr/>
          </p:nvSpPr>
          <p:spPr>
            <a:xfrm>
              <a:off x="0" y="68263"/>
              <a:ext cx="7495107" cy="1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3" name="Straight Connector 8"/>
            <p:cNvSpPr/>
            <p:nvPr/>
          </p:nvSpPr>
          <p:spPr>
            <a:xfrm>
              <a:off x="0" y="0"/>
              <a:ext cx="7495107" cy="0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65" name="Picture 11" descr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494" y="4953201"/>
            <a:ext cx="3018525" cy="2131714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561928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SDA symbol 2color Hi Res.jpg"/>
          <p:cNvPicPr>
            <a:picLocks noChangeAspect="1"/>
          </p:cNvPicPr>
          <p:nvPr/>
        </p:nvPicPr>
        <p:blipFill>
          <a:blip r:embed="rId6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341120"/>
            <a:ext cx="11216640" cy="487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067" b="1" dirty="0">
                <a:solidFill>
                  <a:schemeClr val="bg1"/>
                </a:solidFill>
              </a:rPr>
              <a:t>Meeting,  Location, Date (</a:t>
            </a:r>
            <a:fld id="{15B3028D-9398-4C32-B664-7BB0AE0371BF}" type="slidenum">
              <a:rPr lang="en-US" sz="1067" b="1" smtClean="0">
                <a:solidFill>
                  <a:schemeClr val="bg1"/>
                </a:solidFill>
              </a:rPr>
              <a:pPr/>
              <a:t>‹#›</a:t>
            </a:fld>
            <a:r>
              <a:rPr lang="en-US" sz="1067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778240" y="6673278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algn="r"/>
            <a:r>
              <a:rPr lang="en-US" sz="1067" b="1" dirty="0">
                <a:solidFill>
                  <a:schemeClr val="bg1"/>
                </a:solidFill>
              </a:rPr>
              <a:t>Presenter</a:t>
            </a:r>
          </a:p>
        </p:txBody>
      </p:sp>
      <p:pic>
        <p:nvPicPr>
          <p:cNvPr id="9" name="Picture 8" descr="USDA symbol 2color Hi Res.jpg"/>
          <p:cNvPicPr>
            <a:picLocks noChangeAspect="1"/>
          </p:cNvPicPr>
          <p:nvPr userDrawn="1"/>
        </p:nvPicPr>
        <p:blipFill>
          <a:blip r:embed="rId6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067" b="1" dirty="0">
                <a:solidFill>
                  <a:schemeClr val="bg1"/>
                </a:solidFill>
              </a:rPr>
              <a:t>Interbull annual meeting, August 26 2023 (</a:t>
            </a:r>
            <a:fld id="{15B3028D-9398-4C32-B664-7BB0AE0371BF}" type="slidenum">
              <a:rPr lang="en-US" sz="1067" b="1" smtClean="0">
                <a:solidFill>
                  <a:schemeClr val="bg1"/>
                </a:solidFill>
              </a:rPr>
              <a:pPr/>
              <a:t>‹#›</a:t>
            </a:fld>
            <a:r>
              <a:rPr lang="en-US" sz="1067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8778240" y="6673279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algn="r"/>
            <a:r>
              <a:rPr lang="en-US" sz="1067" b="1" dirty="0">
                <a:solidFill>
                  <a:schemeClr val="bg1"/>
                </a:solidFill>
              </a:rPr>
              <a:t>VanRaden</a:t>
            </a:r>
          </a:p>
        </p:txBody>
      </p:sp>
    </p:spTree>
    <p:extLst>
      <p:ext uri="{BB962C8B-B14F-4D97-AF65-F5344CB8AC3E}">
        <p14:creationId xmlns:p14="http://schemas.microsoft.com/office/powerpoint/2010/main" val="28202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/>
  <p:txStyles>
    <p:titleStyle>
      <a:lvl1pPr algn="l" defTabSz="121917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78875" indent="-378875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Symbol" pitchFamily="18" charset="2"/>
        <a:buChar char="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40296" indent="-380990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Arial" pitchFamily="34" charset="0"/>
        <a:buChar char="–"/>
        <a:tabLst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38738" indent="-298443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Calibri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Picture 10"/>
          <p:cNvPicPr>
            <a:picLocks noChangeAspect="1"/>
          </p:cNvPicPr>
          <p:nvPr/>
        </p:nvPicPr>
        <p:blipFill>
          <a:blip r:embed="rId7"/>
          <a:srcRect r="1468"/>
          <a:stretch>
            <a:fillRect/>
          </a:stretch>
        </p:blipFill>
        <p:spPr>
          <a:xfrm>
            <a:off x="10419008" y="5484119"/>
            <a:ext cx="1285313" cy="89162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6"/>
          <p:cNvSpPr/>
          <p:nvPr/>
        </p:nvSpPr>
        <p:spPr>
          <a:xfrm>
            <a:off x="0" y="0"/>
            <a:ext cx="12192000" cy="853439"/>
          </a:xfrm>
          <a:prstGeom prst="rect">
            <a:avLst/>
          </a:prstGeom>
          <a:solidFill>
            <a:srgbClr val="1B154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Picture 8" descr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103" y="5400700"/>
            <a:ext cx="1829952" cy="129317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487680" y="121920"/>
            <a:ext cx="11216641" cy="639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487680" y="1188719"/>
            <a:ext cx="11216641" cy="5120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73525" y="6429425"/>
            <a:ext cx="284372" cy="28080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54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</p:sldLayoutIdLst>
  <p:transition spd="med"/>
  <p:txStyles>
    <p:titleStyle>
      <a:lvl1pPr marL="0" marR="0" indent="0" algn="l" defTabSz="12191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2191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2191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2191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2191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2191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2191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2191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2191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74320" marR="0" indent="-274320" algn="l" defTabSz="1219169" rtl="0" latinLnBrk="0">
        <a:lnSpc>
          <a:spcPts val="2800"/>
        </a:lnSpc>
        <a:spcBef>
          <a:spcPts val="2400"/>
        </a:spcBef>
        <a:spcAft>
          <a:spcPts val="0"/>
        </a:spcAft>
        <a:buClrTx/>
        <a:buSzPct val="100000"/>
        <a:buFont typeface="Symbol"/>
        <a:buChar char="·"/>
        <a:tabLst/>
        <a:defRPr sz="27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85800" marR="0" indent="-320040" algn="l" defTabSz="1219169" rtl="0" latinLnBrk="0">
        <a:lnSpc>
          <a:spcPts val="2800"/>
        </a:lnSpc>
        <a:spcBef>
          <a:spcPts val="2400"/>
        </a:spcBef>
        <a:spcAft>
          <a:spcPts val="0"/>
        </a:spcAft>
        <a:buClrTx/>
        <a:buSzPct val="100000"/>
        <a:buFont typeface="Symbol"/>
        <a:buChar char="–"/>
        <a:tabLst/>
        <a:defRPr sz="27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60119" marR="0" indent="-274319" algn="l" defTabSz="1219169" rtl="0" latinLnBrk="0">
        <a:lnSpc>
          <a:spcPts val="2800"/>
        </a:lnSpc>
        <a:spcBef>
          <a:spcPts val="2400"/>
        </a:spcBef>
        <a:spcAft>
          <a:spcPts val="0"/>
        </a:spcAft>
        <a:buClrTx/>
        <a:buSzPct val="100000"/>
        <a:buFont typeface="Symbol"/>
        <a:buChar char="·"/>
        <a:tabLst/>
        <a:defRPr sz="27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171646" marR="0" indent="-342891" algn="l" defTabSz="1219169" rtl="0" latinLnBrk="0">
        <a:lnSpc>
          <a:spcPts val="2800"/>
        </a:lnSpc>
        <a:spcBef>
          <a:spcPts val="2400"/>
        </a:spcBef>
        <a:spcAft>
          <a:spcPts val="0"/>
        </a:spcAft>
        <a:buClrTx/>
        <a:buSzPct val="100000"/>
        <a:buFont typeface="Symbol"/>
        <a:buChar char="–"/>
        <a:tabLst/>
        <a:defRPr sz="27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781230" marR="0" indent="-342891" algn="l" defTabSz="1219169" rtl="0" latinLnBrk="0">
        <a:lnSpc>
          <a:spcPts val="2800"/>
        </a:lnSpc>
        <a:spcBef>
          <a:spcPts val="2400"/>
        </a:spcBef>
        <a:spcAft>
          <a:spcPts val="0"/>
        </a:spcAft>
        <a:buClrTx/>
        <a:buSzPct val="100000"/>
        <a:buFont typeface="Symbol"/>
        <a:buChar char="»"/>
        <a:tabLst/>
        <a:defRPr sz="27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390814" marR="0" indent="-342890" algn="l" defTabSz="1219169" rtl="0" latinLnBrk="0">
        <a:lnSpc>
          <a:spcPts val="2800"/>
        </a:lnSpc>
        <a:spcBef>
          <a:spcPts val="2400"/>
        </a:spcBef>
        <a:spcAft>
          <a:spcPts val="0"/>
        </a:spcAft>
        <a:buClrTx/>
        <a:buSzPct val="100000"/>
        <a:buFont typeface="Symbol"/>
        <a:buChar char="·"/>
        <a:tabLst/>
        <a:defRPr sz="27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000400" marR="0" indent="-342890" algn="l" defTabSz="1219169" rtl="0" latinLnBrk="0">
        <a:lnSpc>
          <a:spcPts val="2800"/>
        </a:lnSpc>
        <a:spcBef>
          <a:spcPts val="2400"/>
        </a:spcBef>
        <a:spcAft>
          <a:spcPts val="0"/>
        </a:spcAft>
        <a:buClrTx/>
        <a:buSzPct val="100000"/>
        <a:buFont typeface="Symbol"/>
        <a:buChar char="·"/>
        <a:tabLst/>
        <a:defRPr sz="27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609984" marR="0" indent="-342890" algn="l" defTabSz="1219169" rtl="0" latinLnBrk="0">
        <a:lnSpc>
          <a:spcPts val="2800"/>
        </a:lnSpc>
        <a:spcBef>
          <a:spcPts val="2400"/>
        </a:spcBef>
        <a:spcAft>
          <a:spcPts val="0"/>
        </a:spcAft>
        <a:buClrTx/>
        <a:buSzPct val="100000"/>
        <a:buFont typeface="Symbol"/>
        <a:buChar char="·"/>
        <a:tabLst/>
        <a:defRPr sz="27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219569" marR="0" indent="-342890" algn="l" defTabSz="1219169" rtl="0" latinLnBrk="0">
        <a:lnSpc>
          <a:spcPts val="2800"/>
        </a:lnSpc>
        <a:spcBef>
          <a:spcPts val="2400"/>
        </a:spcBef>
        <a:spcAft>
          <a:spcPts val="0"/>
        </a:spcAft>
        <a:buClrTx/>
        <a:buSzPct val="100000"/>
        <a:buFont typeface="Symbol"/>
        <a:buChar char="·"/>
        <a:tabLst/>
        <a:defRPr sz="27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SDA symbol 2color Hi Res.jpg"/>
          <p:cNvPicPr>
            <a:picLocks noChangeAspect="1"/>
          </p:cNvPicPr>
          <p:nvPr/>
        </p:nvPicPr>
        <p:blipFill>
          <a:blip r:embed="rId9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188720"/>
            <a:ext cx="11216640" cy="51206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760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</p:sldLayoutIdLst>
  <p:hf hdr="0" dt="0"/>
  <p:txStyles>
    <p:titleStyle>
      <a:lvl1pPr algn="l" defTabSz="121917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219170" rtl="0" eaLnBrk="1" latinLnBrk="0" hangingPunct="1">
        <a:lnSpc>
          <a:spcPts val="2800"/>
        </a:lnSpc>
        <a:spcBef>
          <a:spcPts val="0"/>
        </a:spcBef>
        <a:spcAft>
          <a:spcPts val="2400"/>
        </a:spcAft>
        <a:buFont typeface="Symbol" pitchFamily="18" charset="2"/>
        <a:buChar char=""/>
        <a:defRPr sz="27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20040" algn="l" defTabSz="1219170" rtl="0" eaLnBrk="1" latinLnBrk="0" hangingPunct="1">
        <a:lnSpc>
          <a:spcPts val="2800"/>
        </a:lnSpc>
        <a:spcBef>
          <a:spcPts val="0"/>
        </a:spcBef>
        <a:spcAft>
          <a:spcPts val="2400"/>
        </a:spcAft>
        <a:buFont typeface="Arial" pitchFamily="34" charset="0"/>
        <a:buChar char="–"/>
        <a:tabLst/>
        <a:defRPr sz="27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indent="-274320" algn="l" defTabSz="1219170" rtl="0" eaLnBrk="1" latinLnBrk="0" hangingPunct="1">
        <a:lnSpc>
          <a:spcPts val="2800"/>
        </a:lnSpc>
        <a:spcBef>
          <a:spcPts val="0"/>
        </a:spcBef>
        <a:spcAft>
          <a:spcPts val="2400"/>
        </a:spcAft>
        <a:buFont typeface="Calibri" pitchFamily="34" charset="0"/>
        <a:buChar char="•"/>
        <a:defRPr sz="27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vanraden@usda.gov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0022030214002045?via%3Dihub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EB82-69BA-4B3D-8227-83F0D6C0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Working Group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79F2F-00EC-412F-A12F-4587CFB5E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Paul VanRaden (new chair), Esa Mäntysaari (chair emeritus), Pete Sullivan, Raphael Mrode, Zengting Liu, Andres Legarra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lnSpc>
                <a:spcPts val="2800"/>
              </a:lnSpc>
              <a:spcAft>
                <a:spcPts val="2000"/>
              </a:spcAft>
            </a:pPr>
            <a:endParaRPr lang="en-US" sz="2400" baseline="30000" dirty="0">
              <a:solidFill>
                <a:prstClr val="black"/>
              </a:solidFill>
            </a:endParaRPr>
          </a:p>
          <a:p>
            <a:pPr lvl="0">
              <a:lnSpc>
                <a:spcPts val="2800"/>
              </a:lnSpc>
              <a:spcAft>
                <a:spcPts val="2000"/>
              </a:spcAft>
            </a:pPr>
            <a:endParaRPr lang="en-US" sz="2400" baseline="30000" dirty="0">
              <a:solidFill>
                <a:prstClr val="black"/>
              </a:solidFill>
            </a:endParaRPr>
          </a:p>
          <a:p>
            <a:pPr lvl="0">
              <a:lnSpc>
                <a:spcPts val="2800"/>
              </a:lnSpc>
              <a:spcAft>
                <a:spcPts val="2000"/>
              </a:spcAft>
            </a:pPr>
            <a:endParaRPr lang="en-US" sz="2400" baseline="30000" dirty="0">
              <a:solidFill>
                <a:prstClr val="black"/>
              </a:solidFill>
            </a:endParaRPr>
          </a:p>
          <a:p>
            <a:pPr lvl="0">
              <a:lnSpc>
                <a:spcPts val="2800"/>
              </a:lnSpc>
              <a:spcAft>
                <a:spcPts val="2000"/>
              </a:spcAft>
            </a:pPr>
            <a:r>
              <a:rPr lang="en-US" sz="2400" dirty="0">
                <a:solidFill>
                  <a:prstClr val="black"/>
                </a:solidFill>
              </a:rPr>
              <a:t>USDA, Agricultural Research Service, Animal Genomics and Improvement Laboratory, Beltsville, MD, USA, </a:t>
            </a:r>
            <a:r>
              <a:rPr lang="en-US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paul.vanraden@usda.gov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3955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E30B1-B6C7-8C02-96C8-6C1615B1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trend tests I, II, and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FCB73-1B1E-0B9A-DD99-4E1DAA3208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Test I</a:t>
            </a:r>
            <a:r>
              <a:rPr lang="en-US" dirty="0"/>
              <a:t>: Difference of first vs. all lactation genetic trends</a:t>
            </a:r>
          </a:p>
          <a:p>
            <a:pPr lvl="1"/>
            <a:r>
              <a:rPr lang="en-US" dirty="0"/>
              <a:t>Still useful for repeated records models with single EBV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Test II</a:t>
            </a:r>
            <a:r>
              <a:rPr lang="en-US" dirty="0"/>
              <a:t>: Difference in DYD across time</a:t>
            </a:r>
          </a:p>
          <a:p>
            <a:pPr lvl="1"/>
            <a:r>
              <a:rPr lang="en-US" dirty="0"/>
              <a:t>Few people get DYD for difficult traits or single-step models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Test III</a:t>
            </a:r>
            <a:r>
              <a:rPr lang="en-US" dirty="0"/>
              <a:t>: Trend in 2</a:t>
            </a:r>
            <a:r>
              <a:rPr lang="en-US" baseline="30000" dirty="0"/>
              <a:t>nd</a:t>
            </a:r>
            <a:r>
              <a:rPr lang="en-US" dirty="0"/>
              <a:t> crop daughters by year of birth</a:t>
            </a:r>
          </a:p>
          <a:p>
            <a:pPr lvl="1"/>
            <a:r>
              <a:rPr lang="en-US" dirty="0"/>
              <a:t>Less useful because few proven bulls are returned for years of service</a:t>
            </a:r>
          </a:p>
          <a:p>
            <a:pPr lvl="1"/>
            <a:r>
              <a:rPr lang="en-US" dirty="0"/>
              <a:t>Instead, check trends for young bulls as they add daughters?</a:t>
            </a:r>
          </a:p>
          <a:p>
            <a:pPr lvl="1"/>
            <a:r>
              <a:rPr lang="en-US" dirty="0"/>
              <a:t>Make math more precise using regression instead of year counts?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6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7454-DF87-4F51-A99C-C4D3172C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genomic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FF5B4-7910-4FC4-8CF9-DE3403F939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Revised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gebvtest.py </a:t>
            </a:r>
            <a:r>
              <a:rPr lang="en-US" dirty="0"/>
              <a:t>is ready:</a:t>
            </a:r>
          </a:p>
          <a:p>
            <a:pPr lvl="1"/>
            <a:r>
              <a:rPr lang="en-US" dirty="0"/>
              <a:t>Uses later GEBV or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deregressed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GEBV </a:t>
            </a:r>
            <a:r>
              <a:rPr lang="en-US" dirty="0"/>
              <a:t>instead of later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DYD</a:t>
            </a:r>
            <a:r>
              <a:rPr lang="en-US" dirty="0"/>
              <a:t> or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deregressed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EBV </a:t>
            </a:r>
            <a:r>
              <a:rPr lang="en-US" dirty="0"/>
              <a:t>as dependent variable (better for </a:t>
            </a:r>
            <a:r>
              <a:rPr lang="en-US" dirty="0" err="1"/>
              <a:t>ssGBLUP</a:t>
            </a:r>
            <a:r>
              <a:rPr lang="en-US" dirty="0"/>
              <a:t>)</a:t>
            </a:r>
          </a:p>
          <a:p>
            <a:r>
              <a:rPr lang="en-US" dirty="0"/>
              <a:t>Future options for genomic validation:</a:t>
            </a:r>
          </a:p>
          <a:p>
            <a:pPr lvl="1"/>
            <a:r>
              <a:rPr lang="en-US" dirty="0"/>
              <a:t>Add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regression on age </a:t>
            </a:r>
            <a:r>
              <a:rPr lang="en-US" dirty="0"/>
              <a:t>to test if genetic trend in young bulls changes when they later add daughter records</a:t>
            </a:r>
          </a:p>
          <a:p>
            <a:pPr lvl="1"/>
            <a:r>
              <a:rPr lang="en-US" dirty="0"/>
              <a:t>Add other regressions such as for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PA</a:t>
            </a:r>
            <a:r>
              <a:rPr lang="en-US" dirty="0"/>
              <a:t> or inbreeding</a:t>
            </a:r>
          </a:p>
          <a:p>
            <a:pPr lv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Estimate S.E. for R</a:t>
            </a:r>
            <a:r>
              <a:rPr kumimoji="0" lang="en-US" sz="32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by bootstrapping 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Legarra et al, 2014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1911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44A7E-38DD-348E-A172-ACB0FF3D8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C80D0-3F39-A33B-2DC3-B169666C18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>
                <a:solidFill>
                  <a:prstClr val="black"/>
                </a:solidFill>
              </a:rPr>
              <a:t>Himmelbauer</a:t>
            </a:r>
            <a:r>
              <a:rPr lang="en-US" dirty="0">
                <a:solidFill>
                  <a:prstClr val="black"/>
                </a:solidFill>
              </a:rPr>
              <a:t> et al. (J. Dairy Sci., accepted 2023)</a:t>
            </a:r>
          </a:p>
          <a:p>
            <a:r>
              <a:rPr lang="en-US" dirty="0"/>
              <a:t>Genomic pre-selection biases tests of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DYD</a:t>
            </a:r>
            <a:r>
              <a:rPr lang="en-US" dirty="0"/>
              <a:t> or </a:t>
            </a:r>
            <a:r>
              <a:rPr lang="en-US" dirty="0" err="1"/>
              <a:t>deregressed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EBV</a:t>
            </a:r>
          </a:p>
          <a:p>
            <a:r>
              <a:rPr lang="en-US" dirty="0"/>
              <a:t>Tests of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GEBV</a:t>
            </a:r>
            <a:r>
              <a:rPr lang="en-US" dirty="0"/>
              <a:t> and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dGEBV</a:t>
            </a:r>
            <a:r>
              <a:rPr lang="en-US" dirty="0"/>
              <a:t> do account for selection </a:t>
            </a:r>
          </a:p>
          <a:p>
            <a:r>
              <a:rPr lang="en-US" dirty="0"/>
              <a:t>Most tests identify direction but not size of true bias</a:t>
            </a:r>
          </a:p>
          <a:p>
            <a:r>
              <a:rPr lang="en-US" dirty="0"/>
              <a:t>Use cows instead of bulls to validate small populations?</a:t>
            </a:r>
          </a:p>
          <a:p>
            <a:pPr lvl="1"/>
            <a:r>
              <a:rPr lang="en-US" dirty="0"/>
              <a:t>Similar to using foreign bulls to validate domestic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GEBV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YD</a:t>
            </a:r>
            <a:r>
              <a:rPr lang="en-US" dirty="0"/>
              <a:t> of cows still predict well due to less selection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6948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CAEC0-98DE-41CA-96A0-37AF9E3E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Summary and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F6033-6E69-4B77-B160-35BD4E8869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4320" marR="0" lvl="0" indent="-274320" algn="l" defTabSz="121917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Symbol" pitchFamily="18" charset="2"/>
              <a:buChar char=""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working group did a lot of work.</a:t>
            </a:r>
          </a:p>
          <a:p>
            <a:pPr marL="274320" marR="0" lvl="0" indent="-274320" algn="l" defTabSz="121917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Symbol" pitchFamily="18" charset="2"/>
              <a:buChar char=""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new tests produce too many </a:t>
            </a: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FAILing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grades (use 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0.8 to 1.2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)?</a:t>
            </a:r>
          </a:p>
          <a:p>
            <a:pPr marL="274320" marR="0" lvl="0" indent="-274320" algn="l" defTabSz="121917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Symbol" pitchFamily="18" charset="2"/>
              <a:buChar char=""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Should all GEBV tests now use the revised instead of previous software?</a:t>
            </a:r>
          </a:p>
          <a:p>
            <a:pPr marL="274320" marR="0" lvl="0" indent="-274320" algn="l" defTabSz="121917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Symbol" pitchFamily="18" charset="2"/>
              <a:buChar char=""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Any other revisions needed this year?</a:t>
            </a:r>
          </a:p>
          <a:p>
            <a:pPr marL="274320" marR="0" lvl="0" indent="-274320" algn="l" defTabSz="121917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Symbol" pitchFamily="18" charset="2"/>
              <a:buChar char=""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Mäntysaari et al. (2010) “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Interbull validation test for genomic evaluations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 is the most cited Interbull Bulletin paper of all time (184 citations). Happy retirement to Esa!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2228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354D-0D32-47D1-B2CC-BC0F9BB9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4C9D-0B6D-4C80-B90E-902A87D125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Interbull staff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(Valentina Palucci) </a:t>
            </a:r>
            <a:r>
              <a:rPr lang="en-US" dirty="0"/>
              <a:t>for support</a:t>
            </a:r>
          </a:p>
          <a:p>
            <a:r>
              <a:rPr lang="en-US" dirty="0"/>
              <a:t>CDCB staff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(Rodrigo Mota) </a:t>
            </a:r>
            <a:r>
              <a:rPr lang="en-US" dirty="0"/>
              <a:t>for testing</a:t>
            </a:r>
          </a:p>
          <a:p>
            <a:r>
              <a:rPr lang="en-US" dirty="0"/>
              <a:t>CDCB industry cooperators for data</a:t>
            </a:r>
          </a:p>
          <a:p>
            <a:r>
              <a:rPr lang="en-US" dirty="0"/>
              <a:t>AGIL staff and USDA funding of project 8042-31000-113-000-D, “Improving Dairy Animals by Increasing Accuracy of Genomic Prediction, Evaluating New Traits, and Redefining Selection Goals”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65CBD4-2D39-44CC-8529-ED0993681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5614" y="2321806"/>
            <a:ext cx="1209178" cy="5386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46F1E0-8D09-45D6-83B6-7F6326866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230" y="1094099"/>
            <a:ext cx="681125" cy="78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986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B8F5-F4E2-29E5-602B-4AFCAF821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GENO forms from 20 countries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136DC47-4751-CAFA-D8D5-61445F42496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87363" y="1341438"/>
          <a:ext cx="11217270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545">
                  <a:extLst>
                    <a:ext uri="{9D8B030D-6E8A-4147-A177-3AD203B41FA5}">
                      <a16:colId xmlns:a16="http://schemas.microsoft.com/office/drawing/2014/main" val="1508366415"/>
                    </a:ext>
                  </a:extLst>
                </a:gridCol>
                <a:gridCol w="2729442">
                  <a:extLst>
                    <a:ext uri="{9D8B030D-6E8A-4147-A177-3AD203B41FA5}">
                      <a16:colId xmlns:a16="http://schemas.microsoft.com/office/drawing/2014/main" val="2917629311"/>
                    </a:ext>
                  </a:extLst>
                </a:gridCol>
                <a:gridCol w="1910443">
                  <a:extLst>
                    <a:ext uri="{9D8B030D-6E8A-4147-A177-3AD203B41FA5}">
                      <a16:colId xmlns:a16="http://schemas.microsoft.com/office/drawing/2014/main" val="340064407"/>
                    </a:ext>
                  </a:extLst>
                </a:gridCol>
                <a:gridCol w="1910443">
                  <a:extLst>
                    <a:ext uri="{9D8B030D-6E8A-4147-A177-3AD203B41FA5}">
                      <a16:colId xmlns:a16="http://schemas.microsoft.com/office/drawing/2014/main" val="440503669"/>
                    </a:ext>
                  </a:extLst>
                </a:gridCol>
                <a:gridCol w="1853293">
                  <a:extLst>
                    <a:ext uri="{9D8B030D-6E8A-4147-A177-3AD203B41FA5}">
                      <a16:colId xmlns:a16="http://schemas.microsoft.com/office/drawing/2014/main" val="3799435643"/>
                    </a:ext>
                  </a:extLst>
                </a:gridCol>
                <a:gridCol w="944104">
                  <a:extLst>
                    <a:ext uri="{9D8B030D-6E8A-4147-A177-3AD203B41FA5}">
                      <a16:colId xmlns:a16="http://schemas.microsoft.com/office/drawing/2014/main" val="1358638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45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 sent: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14: 2015-19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3: 2010-14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3: 2020-23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86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(USA-yield-2017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/>
                        <a:t>AUS, IRL, NZL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ESP, NOR, 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73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11: GBLUP/SNPBLUP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5: Bayesian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3: Single-Step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 Haplotype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51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USA, NLD, CHE, SLO, 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BEL, CZE, 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541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SNP list: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14: 50K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4: 60K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2: 60K NLD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144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USA, GBR, ITA, 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NLD, HUN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46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Reference: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11: Bulls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9: Cows/bulls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84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412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Polygenic %: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6: No 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4: Yes, ??%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4: 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4: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2: 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81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BEL, CZE, ESP, IRL, ITA, NZL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FRA, JPN, NLD, HUN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AUS, CAN, DEU, POL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USA, GBR, NOR, 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DFS, 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405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76790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A4843-CC9A-8F89-E48B-43805E72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new genomic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CD5F0-E5A4-A37A-CECB-760A1A816E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Problem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Validation bulls are a pre-selected subset of bulls born</a:t>
            </a:r>
          </a:p>
          <a:p>
            <a:pPr lvl="1"/>
            <a:r>
              <a:rPr lang="en-US" dirty="0"/>
              <a:t>Analysis of new data must account for previous selection</a:t>
            </a:r>
          </a:p>
          <a:p>
            <a:pPr lvl="1"/>
            <a:r>
              <a:rPr lang="en-US" dirty="0"/>
              <a:t>But the new data should be independent of previous data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Solution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Compute final GEBVs including new and truncated data</a:t>
            </a:r>
          </a:p>
          <a:p>
            <a:pPr lvl="1"/>
            <a:r>
              <a:rPr lang="en-US" dirty="0"/>
              <a:t>Then </a:t>
            </a:r>
            <a:r>
              <a:rPr lang="en-US" dirty="0" err="1"/>
              <a:t>deregress</a:t>
            </a:r>
            <a:r>
              <a:rPr lang="en-US" dirty="0"/>
              <a:t> to isolate the new vs. truncated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7965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C7A7-A3F0-F2F9-C5D5-37B19707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406B7-BB8F-9B55-A378-314147783A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Genomic validation software revised by Pete Sullivan</a:t>
            </a:r>
          </a:p>
          <a:p>
            <a:pPr lvl="1"/>
            <a:r>
              <a:rPr lang="en-US" dirty="0"/>
              <a:t>February: Predict (</a:t>
            </a:r>
            <a:r>
              <a:rPr lang="en-US" dirty="0" err="1"/>
              <a:t>deregressed</a:t>
            </a:r>
            <a:r>
              <a:rPr lang="en-US" dirty="0"/>
              <a:t>)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GEBV</a:t>
            </a:r>
            <a:r>
              <a:rPr lang="en-US" dirty="0"/>
              <a:t> instead of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EBV</a:t>
            </a:r>
            <a:r>
              <a:rPr lang="en-US" dirty="0"/>
              <a:t> or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DYD</a:t>
            </a:r>
          </a:p>
          <a:p>
            <a:pPr lvl="1"/>
            <a:r>
              <a:rPr lang="en-US" dirty="0"/>
              <a:t>Feb Workshop reports from (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DEU</a:t>
            </a:r>
            <a:r>
              <a:rPr lang="en-US" dirty="0"/>
              <a:t>,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NLD</a:t>
            </a:r>
            <a:r>
              <a:rPr lang="en-US" dirty="0"/>
              <a:t>,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USA, CAN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March, August: Allow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B1 &gt; 1.2</a:t>
            </a:r>
            <a:r>
              <a:rPr lang="en-US" dirty="0"/>
              <a:t>, pass/fail/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hiSE</a:t>
            </a:r>
            <a:r>
              <a:rPr lang="en-US" dirty="0"/>
              <a:t>, easier use</a:t>
            </a:r>
          </a:p>
          <a:p>
            <a:r>
              <a:rPr lang="en-US" dirty="0"/>
              <a:t>Studied other options for genomic </a:t>
            </a:r>
            <a:r>
              <a:rPr lang="en-US" dirty="0" err="1"/>
              <a:t>deregression</a:t>
            </a:r>
            <a:r>
              <a:rPr lang="en-US" dirty="0"/>
              <a:t> and weighting </a:t>
            </a:r>
          </a:p>
          <a:p>
            <a:r>
              <a:rPr lang="en-US" dirty="0"/>
              <a:t>Reviewed trend validation tests I, II, and III</a:t>
            </a:r>
          </a:p>
          <a:p>
            <a:r>
              <a:rPr lang="en-US" dirty="0"/>
              <a:t>Simulation results of Judith </a:t>
            </a:r>
            <a:r>
              <a:rPr lang="en-US" dirty="0" err="1"/>
              <a:t>Himmelbauer</a:t>
            </a:r>
            <a:r>
              <a:rPr lang="en-US" dirty="0"/>
              <a:t> (</a:t>
            </a:r>
            <a:r>
              <a:rPr lang="en-US" dirty="0" err="1"/>
              <a:t>Zuchtdata</a:t>
            </a:r>
            <a:r>
              <a:rPr lang="en-US" dirty="0"/>
              <a:t>, Austria)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476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ooter Placeholder 3"/>
          <p:cNvSpPr txBox="1"/>
          <p:nvPr/>
        </p:nvSpPr>
        <p:spPr>
          <a:xfrm>
            <a:off x="7379207" y="6429425"/>
            <a:ext cx="4023361" cy="28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Mota —  Interbull Workshop - Feb 2023</a:t>
            </a:r>
          </a:p>
        </p:txBody>
      </p:sp>
      <p:sp>
        <p:nvSpPr>
          <p:cNvPr id="109" name="Title 1"/>
          <p:cNvSpPr txBox="1">
            <a:spLocks noGrp="1"/>
          </p:cNvSpPr>
          <p:nvPr>
            <p:ph type="title"/>
          </p:nvPr>
        </p:nvSpPr>
        <p:spPr>
          <a:xfrm>
            <a:off x="487679" y="109219"/>
            <a:ext cx="11216642" cy="63976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Small data v</a:t>
            </a:r>
            <a:r>
              <a:rPr dirty="0"/>
              <a:t>alidation </a:t>
            </a:r>
            <a:r>
              <a:rPr lang="en-US" dirty="0"/>
              <a:t>(from Feb)</a:t>
            </a:r>
            <a:r>
              <a:rPr dirty="0"/>
              <a:t>: </a:t>
            </a:r>
            <a:r>
              <a:rPr lang="en-US" dirty="0">
                <a:solidFill>
                  <a:srgbClr val="FFFF00"/>
                </a:solidFill>
              </a:rPr>
              <a:t>USA</a:t>
            </a:r>
            <a:r>
              <a:rPr lang="en-US" dirty="0"/>
              <a:t> </a:t>
            </a:r>
            <a:r>
              <a:rPr dirty="0">
                <a:solidFill>
                  <a:srgbClr val="FFFF00"/>
                </a:solidFill>
              </a:rPr>
              <a:t>Guernsey</a:t>
            </a:r>
          </a:p>
        </p:txBody>
      </p:sp>
      <p:graphicFrame>
        <p:nvGraphicFramePr>
          <p:cNvPr id="110" name="Table 5"/>
          <p:cNvGraphicFramePr/>
          <p:nvPr>
            <p:extLst>
              <p:ext uri="{D42A27DB-BD31-4B8C-83A1-F6EECF244321}">
                <p14:modId xmlns:p14="http://schemas.microsoft.com/office/powerpoint/2010/main" val="3392322126"/>
              </p:ext>
            </p:extLst>
          </p:nvPr>
        </p:nvGraphicFramePr>
        <p:xfrm>
          <a:off x="487362" y="1189037"/>
          <a:ext cx="11217269" cy="3200400"/>
        </p:xfrm>
        <a:graphic>
          <a:graphicData uri="http://schemas.openxmlformats.org/drawingml/2006/table">
            <a:tbl>
              <a:tblPr firstRow="1" bandRow="1"/>
              <a:tblGrid>
                <a:gridCol w="1602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defTabSz="1219169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baseline="0" dirty="0">
                          <a:solidFill>
                            <a:schemeClr val="tx1"/>
                          </a:solidFill>
                        </a:rPr>
                        <a:t>Trait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defTabSz="1219169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baseline="0" dirty="0">
                          <a:solidFill>
                            <a:schemeClr val="tx1"/>
                          </a:solidFill>
                        </a:rPr>
                        <a:t>Bulls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baseline="0">
                          <a:solidFill>
                            <a:schemeClr val="tx1"/>
                          </a:solidFill>
                        </a:rPr>
                        <a:t>B1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baseline="0" dirty="0">
                          <a:solidFill>
                            <a:schemeClr val="tx1"/>
                          </a:solidFill>
                        </a:rPr>
                        <a:t>S.E.(B1)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2400"/>
                      </a:pPr>
                      <a:r>
                        <a:t>R</a:t>
                      </a:r>
                      <a:r>
                        <a:rPr baseline="30000"/>
                        <a:t>2</a:t>
                      </a:r>
                      <a:r>
                        <a:t> GEBV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2400"/>
                      </a:pPr>
                      <a:r>
                        <a:t>R</a:t>
                      </a:r>
                      <a:r>
                        <a:rPr baseline="30000"/>
                        <a:t>2</a:t>
                      </a:r>
                      <a:r>
                        <a:t> PA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dirty="0">
                          <a:solidFill>
                            <a:schemeClr val="tx1"/>
                          </a:solidFill>
                        </a:rPr>
                        <a:t>Pass / Fail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defTabSz="1219169">
                        <a:defRPr sz="1800"/>
                      </a:pPr>
                      <a:r>
                        <a:rPr sz="2400"/>
                        <a:t>Milk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defTabSz="1219169">
                        <a:defRPr sz="1800"/>
                      </a:pPr>
                      <a:r>
                        <a:rPr sz="2400"/>
                        <a:t>19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0.92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0.22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36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 dirty="0">
                          <a:solidFill>
                            <a:srgbClr val="00B050"/>
                          </a:solidFill>
                        </a:rPr>
                        <a:t>Pass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defTabSz="1219169">
                        <a:defRPr sz="1800"/>
                      </a:pPr>
                      <a:r>
                        <a:rPr sz="2400"/>
                        <a:t>Fat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defTabSz="1219169">
                        <a:defRPr sz="1800"/>
                      </a:pPr>
                      <a:r>
                        <a:rPr sz="2400"/>
                        <a:t>19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0.51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0.18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32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34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 dirty="0">
                          <a:solidFill>
                            <a:srgbClr val="FF0000"/>
                          </a:solidFill>
                        </a:rPr>
                        <a:t>Fail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defTabSz="1219169">
                        <a:defRPr sz="1800"/>
                      </a:pPr>
                      <a:r>
                        <a:rPr sz="2400"/>
                        <a:t>Protein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defTabSz="1219169">
                        <a:defRPr sz="1800"/>
                      </a:pPr>
                      <a:r>
                        <a:rPr sz="2400"/>
                        <a:t>19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0.77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0.25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36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26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 dirty="0">
                          <a:solidFill>
                            <a:srgbClr val="00B050"/>
                          </a:solidFill>
                        </a:rPr>
                        <a:t>Pass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defTabSz="1219169">
                        <a:defRPr sz="1800"/>
                      </a:pPr>
                      <a:r>
                        <a:rPr sz="2400"/>
                        <a:t>SCS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defTabSz="1219169">
                        <a:defRPr sz="1800"/>
                      </a:pPr>
                      <a:r>
                        <a:rPr sz="2400"/>
                        <a:t>18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1.48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0.43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42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19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 dirty="0">
                          <a:solidFill>
                            <a:srgbClr val="FF0000"/>
                          </a:solidFill>
                        </a:rPr>
                        <a:t>Fail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defTabSz="1219169">
                        <a:defRPr sz="1800"/>
                      </a:pPr>
                      <a:r>
                        <a:rPr sz="2400"/>
                        <a:t>Longevity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defTabSz="1219169">
                        <a:defRPr sz="1800"/>
                      </a:pPr>
                      <a:r>
                        <a:rPr sz="2400"/>
                        <a:t>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0.52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0.52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37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 dirty="0">
                          <a:solidFill>
                            <a:srgbClr val="00B050"/>
                          </a:solidFill>
                        </a:rPr>
                        <a:t>Pass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defTabSz="1219169">
                        <a:defRPr sz="1800"/>
                      </a:pPr>
                      <a:r>
                        <a:rPr sz="2400"/>
                        <a:t>DPR (int)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defTabSz="1219169">
                        <a:defRPr sz="1800"/>
                      </a:pPr>
                      <a:r>
                        <a:rPr sz="2400"/>
                        <a:t>19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0.62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0.62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18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/>
                        <a:t>30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1219169">
                        <a:defRPr sz="1800"/>
                      </a:pPr>
                      <a:r>
                        <a:rPr sz="2400" dirty="0">
                          <a:solidFill>
                            <a:srgbClr val="FF0000"/>
                          </a:solidFill>
                        </a:rPr>
                        <a:t>Fail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1" name="Slide Number Placeholder 7"/>
          <p:cNvSpPr txBox="1">
            <a:spLocks noGrp="1"/>
          </p:cNvSpPr>
          <p:nvPr>
            <p:ph type="sldNum" sz="quarter" idx="2"/>
          </p:nvPr>
        </p:nvSpPr>
        <p:spPr>
          <a:xfrm>
            <a:off x="11663640" y="6429425"/>
            <a:ext cx="194257" cy="2808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ooter Placeholder 3"/>
          <p:cNvSpPr txBox="1"/>
          <p:nvPr/>
        </p:nvSpPr>
        <p:spPr>
          <a:xfrm>
            <a:off x="7379207" y="6429425"/>
            <a:ext cx="4023361" cy="28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Mota —  Interbull Workshop - Feb 2023</a:t>
            </a:r>
          </a:p>
        </p:txBody>
      </p:sp>
      <p:sp>
        <p:nvSpPr>
          <p:cNvPr id="114" name="Title 1"/>
          <p:cNvSpPr txBox="1">
            <a:spLocks noGrp="1"/>
          </p:cNvSpPr>
          <p:nvPr>
            <p:ph type="title"/>
          </p:nvPr>
        </p:nvSpPr>
        <p:spPr>
          <a:xfrm>
            <a:off x="487679" y="109219"/>
            <a:ext cx="11216642" cy="63976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USA s</a:t>
            </a:r>
            <a:r>
              <a:rPr dirty="0"/>
              <a:t>ummary</a:t>
            </a:r>
            <a:r>
              <a:rPr lang="en-US" dirty="0"/>
              <a:t> from February Workshop</a:t>
            </a:r>
            <a:endParaRPr dirty="0"/>
          </a:p>
        </p:txBody>
      </p:sp>
      <p:sp>
        <p:nvSpPr>
          <p:cNvPr id="11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87679" y="1188719"/>
            <a:ext cx="11216642" cy="4081781"/>
          </a:xfrm>
          <a:prstGeom prst="rect">
            <a:avLst/>
          </a:prstGeom>
        </p:spPr>
        <p:txBody>
          <a:bodyPr/>
          <a:lstStyle/>
          <a:p>
            <a:pPr marL="342900" indent="-342900" defTabSz="914400">
              <a:lnSpc>
                <a:spcPct val="100000"/>
              </a:lnSpc>
              <a:buClr>
                <a:srgbClr val="991321"/>
              </a:buClr>
              <a:buFont typeface="Arial"/>
              <a:buChar char="•"/>
            </a:pPr>
            <a:r>
              <a:rPr dirty="0"/>
              <a:t>Larger breeds and more heritable traits had more stable results</a:t>
            </a:r>
          </a:p>
          <a:p>
            <a:pPr marL="342900" indent="-342900" defTabSz="914400">
              <a:lnSpc>
                <a:spcPct val="100000"/>
              </a:lnSpc>
              <a:buClr>
                <a:srgbClr val="991321"/>
              </a:buClr>
              <a:buFont typeface="Arial"/>
              <a:buChar char="•"/>
            </a:pPr>
            <a:r>
              <a:rPr dirty="0"/>
              <a:t>Smaller breeds and less heritable traits are hard to validate. Tests often fail: </a:t>
            </a:r>
          </a:p>
          <a:p>
            <a:pPr marL="754380" lvl="1" indent="-342900" defTabSz="914400">
              <a:lnSpc>
                <a:spcPct val="100000"/>
              </a:lnSpc>
              <a:buClr>
                <a:srgbClr val="991321"/>
              </a:buClr>
              <a:buFont typeface="Arial"/>
              <a:buChar char="•"/>
            </a:pPr>
            <a:r>
              <a:rPr dirty="0"/>
              <a:t>B</a:t>
            </a:r>
            <a:r>
              <a:rPr baseline="-25000" dirty="0"/>
              <a:t>1</a:t>
            </a:r>
            <a:r>
              <a:rPr dirty="0"/>
              <a:t> more or less than expected from S.E., which may be underestimated.</a:t>
            </a:r>
          </a:p>
          <a:p>
            <a:pPr marL="754380" lvl="1" indent="-342900" defTabSz="914400">
              <a:lnSpc>
                <a:spcPct val="100000"/>
              </a:lnSpc>
              <a:buClr>
                <a:srgbClr val="991321"/>
              </a:buClr>
              <a:buFont typeface="Arial"/>
              <a:buChar char="•"/>
            </a:pPr>
            <a:r>
              <a:rPr dirty="0"/>
              <a:t>Upper biological limit of </a:t>
            </a:r>
            <a:r>
              <a:rPr dirty="0">
                <a:solidFill>
                  <a:schemeClr val="accent1">
                    <a:lumMod val="75000"/>
                  </a:schemeClr>
                </a:solidFill>
              </a:rPr>
              <a:t>1.2</a:t>
            </a:r>
            <a:r>
              <a:rPr dirty="0"/>
              <a:t> should allow for </a:t>
            </a:r>
            <a:r>
              <a:rPr dirty="0">
                <a:solidFill>
                  <a:schemeClr val="accent1">
                    <a:lumMod val="75000"/>
                  </a:schemeClr>
                </a:solidFill>
              </a:rPr>
              <a:t>S.E. of B</a:t>
            </a:r>
            <a:r>
              <a:rPr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  <a:p>
            <a:pPr marL="754380" lvl="1" indent="-342900" defTabSz="914400">
              <a:lnSpc>
                <a:spcPct val="100000"/>
              </a:lnSpc>
              <a:buClr>
                <a:srgbClr val="991321"/>
              </a:buClr>
              <a:buFont typeface="Arial"/>
              <a:buChar char="•"/>
            </a:pPr>
            <a:r>
              <a:rPr dirty="0"/>
              <a:t>R</a:t>
            </a:r>
            <a:r>
              <a:rPr baseline="30000" dirty="0"/>
              <a:t>2</a:t>
            </a:r>
            <a:r>
              <a:rPr dirty="0"/>
              <a:t> of parent average may exceed </a:t>
            </a:r>
            <a:r>
              <a:rPr dirty="0">
                <a:solidFill>
                  <a:schemeClr val="accent2">
                    <a:lumMod val="50000"/>
                  </a:schemeClr>
                </a:solidFill>
              </a:rPr>
              <a:t>GEBV</a:t>
            </a:r>
            <a:r>
              <a:rPr dirty="0"/>
              <a:t> with small sample sizes</a:t>
            </a:r>
          </a:p>
        </p:txBody>
      </p:sp>
      <p:sp>
        <p:nvSpPr>
          <p:cNvPr id="116" name="Slide Number Placeholder 7"/>
          <p:cNvSpPr txBox="1">
            <a:spLocks noGrp="1"/>
          </p:cNvSpPr>
          <p:nvPr>
            <p:ph type="sldNum" sz="quarter" idx="2"/>
          </p:nvPr>
        </p:nvSpPr>
        <p:spPr>
          <a:xfrm>
            <a:off x="11663640" y="6429425"/>
            <a:ext cx="194257" cy="28080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FEC1E-E713-40D2-49B5-8DA7933BD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Retest with new </a:t>
            </a:r>
            <a:r>
              <a:rPr lang="en-US" dirty="0" err="1"/>
              <a:t>deregression</a:t>
            </a:r>
            <a:r>
              <a:rPr lang="en-US" dirty="0"/>
              <a:t> – HOL milk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1B2B3CD-D732-1A47-2639-24C8060213C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493658"/>
              </p:ext>
            </p:extLst>
          </p:nvPr>
        </p:nvGraphicFramePr>
        <p:xfrm>
          <a:off x="6340475" y="1189038"/>
          <a:ext cx="536416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027">
                  <a:extLst>
                    <a:ext uri="{9D8B030D-6E8A-4147-A177-3AD203B41FA5}">
                      <a16:colId xmlns:a16="http://schemas.microsoft.com/office/drawing/2014/main" val="3228595437"/>
                    </a:ext>
                  </a:extLst>
                </a:gridCol>
                <a:gridCol w="786092">
                  <a:extLst>
                    <a:ext uri="{9D8B030D-6E8A-4147-A177-3AD203B41FA5}">
                      <a16:colId xmlns:a16="http://schemas.microsoft.com/office/drawing/2014/main" val="3667363100"/>
                    </a:ext>
                  </a:extLst>
                </a:gridCol>
                <a:gridCol w="809897">
                  <a:extLst>
                    <a:ext uri="{9D8B030D-6E8A-4147-A177-3AD203B41FA5}">
                      <a16:colId xmlns:a16="http://schemas.microsoft.com/office/drawing/2014/main" val="2700730415"/>
                    </a:ext>
                  </a:extLst>
                </a:gridCol>
                <a:gridCol w="896983">
                  <a:extLst>
                    <a:ext uri="{9D8B030D-6E8A-4147-A177-3AD203B41FA5}">
                      <a16:colId xmlns:a16="http://schemas.microsoft.com/office/drawing/2014/main" val="2379018452"/>
                    </a:ext>
                  </a:extLst>
                </a:gridCol>
                <a:gridCol w="923109">
                  <a:extLst>
                    <a:ext uri="{9D8B030D-6E8A-4147-A177-3AD203B41FA5}">
                      <a16:colId xmlns:a16="http://schemas.microsoft.com/office/drawing/2014/main" val="221863335"/>
                    </a:ext>
                  </a:extLst>
                </a:gridCol>
                <a:gridCol w="1054054">
                  <a:extLst>
                    <a:ext uri="{9D8B030D-6E8A-4147-A177-3AD203B41FA5}">
                      <a16:colId xmlns:a16="http://schemas.microsoft.com/office/drawing/2014/main" val="1828227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t-test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094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0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DYD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1.027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−14.4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58384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DRPo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0.990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−0.9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−16.5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2634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DRPn</a:t>
                      </a:r>
                      <a:endParaRPr lang="en-US" b="1" i="0" baseline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0.985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−1.1</a:t>
                      </a:r>
                      <a:endParaRPr lang="en-US" sz="2000" b="1" i="0" baseline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−16.7</a:t>
                      </a:r>
                      <a:endParaRPr lang="en-US" sz="2000" b="1" i="0" baseline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</a:t>
                      </a:r>
                      <a:endParaRPr lang="en-US" sz="2000" b="1" i="0" baseline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en-US" sz="2000" b="1" i="0" baseline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15401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0.992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−0.8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−16.3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40480526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D1596DF-2B7B-7AF8-6120-D56CAA9E14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Deregression</a:t>
            </a:r>
            <a:r>
              <a:rPr lang="en-US" dirty="0"/>
              <a:t> was too small</a:t>
            </a:r>
          </a:p>
          <a:p>
            <a:r>
              <a:rPr lang="en-US" dirty="0"/>
              <a:t>Compared </a:t>
            </a:r>
            <a:r>
              <a:rPr lang="en-US" dirty="0" err="1"/>
              <a:t>EDCdif</a:t>
            </a:r>
            <a:r>
              <a:rPr lang="en-US" dirty="0"/>
              <a:t> / (</a:t>
            </a:r>
            <a:r>
              <a:rPr lang="en-US" dirty="0" err="1"/>
              <a:t>EDC</a:t>
            </a:r>
            <a:r>
              <a:rPr lang="en-US" dirty="0" err="1">
                <a:highlight>
                  <a:srgbClr val="FFFF00"/>
                </a:highlight>
              </a:rPr>
              <a:t>total</a:t>
            </a:r>
            <a:r>
              <a:rPr lang="en-US" dirty="0"/>
              <a:t> + k) to previous </a:t>
            </a:r>
            <a:r>
              <a:rPr lang="en-US" dirty="0" err="1"/>
              <a:t>EDCdif</a:t>
            </a:r>
            <a:r>
              <a:rPr lang="en-US" dirty="0"/>
              <a:t> / (</a:t>
            </a:r>
            <a:r>
              <a:rPr lang="en-US" dirty="0" err="1"/>
              <a:t>EDCdif</a:t>
            </a:r>
            <a:r>
              <a:rPr lang="en-US" dirty="0"/>
              <a:t> + k) </a:t>
            </a:r>
          </a:p>
          <a:p>
            <a:r>
              <a:rPr lang="en-US" dirty="0"/>
              <a:t>Example: applied to USA HOL milk, same table as VanRaden (2021)</a:t>
            </a:r>
          </a:p>
          <a:p>
            <a:r>
              <a:rPr lang="en-US" dirty="0"/>
              <a:t>B1 is further from 1.0 with larger S.E. and thus more tests failed, but t-test values are similar</a:t>
            </a:r>
          </a:p>
          <a:p>
            <a:r>
              <a:rPr lang="en-US" dirty="0"/>
              <a:t>Model R</a:t>
            </a:r>
            <a:r>
              <a:rPr lang="en-US" baseline="30000" dirty="0"/>
              <a:t>2</a:t>
            </a:r>
            <a:r>
              <a:rPr lang="en-US" dirty="0"/>
              <a:t> more similar to DYD 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</a:t>
            </a:r>
            <a:r>
              <a:rPr kumimoji="0" lang="en-US" sz="27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lang="en-US" dirty="0"/>
          </a:p>
          <a:p>
            <a:r>
              <a:rPr lang="en-US" dirty="0"/>
              <a:t>DYD ignores genomic selection</a:t>
            </a:r>
          </a:p>
        </p:txBody>
      </p:sp>
    </p:spTree>
    <p:extLst>
      <p:ext uri="{BB962C8B-B14F-4D97-AF65-F5344CB8AC3E}">
        <p14:creationId xmlns:p14="http://schemas.microsoft.com/office/powerpoint/2010/main" val="129493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F9B67-6CE5-8653-D808-06B62861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weight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265B8-C469-2B4D-18A0-61FF9D7284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Deregression</a:t>
            </a:r>
            <a:r>
              <a:rPr lang="en-US" dirty="0"/>
              <a:t> formula was revised and new weighting option was considered</a:t>
            </a:r>
          </a:p>
          <a:p>
            <a:r>
              <a:rPr lang="en-US" dirty="0"/>
              <a:t>y = </a:t>
            </a:r>
            <a:r>
              <a:rPr lang="en-US" dirty="0" err="1"/>
              <a:t>Xb</a:t>
            </a:r>
            <a:r>
              <a:rPr lang="en-US" dirty="0"/>
              <a:t> + Zu + e</a:t>
            </a:r>
          </a:p>
          <a:p>
            <a:r>
              <a:rPr lang="en-US" dirty="0"/>
              <a:t>Solve to obtain b^ and u^, the observed residuals e^ can be computed as:</a:t>
            </a:r>
          </a:p>
          <a:p>
            <a:r>
              <a:rPr lang="en-US" dirty="0"/>
              <a:t>e^ = y - </a:t>
            </a:r>
            <a:r>
              <a:rPr lang="en-US" dirty="0" err="1"/>
              <a:t>Xb</a:t>
            </a:r>
            <a:r>
              <a:rPr lang="en-US" dirty="0"/>
              <a:t>^ - Zu^</a:t>
            </a:r>
          </a:p>
          <a:p>
            <a:r>
              <a:rPr lang="en-US" dirty="0"/>
              <a:t>y could be weighted by Var(e^) including PEV, but MME use only Var(e).</a:t>
            </a:r>
          </a:p>
          <a:p>
            <a:r>
              <a:rPr lang="en-US" dirty="0"/>
              <a:t>Choice probably makes little difference since young bull REL very similar.</a:t>
            </a:r>
          </a:p>
          <a:p>
            <a:r>
              <a:rPr lang="en-US" dirty="0"/>
              <a:t>Simulation could verify if 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Var(e) is more precise than Var(e^).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6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DAEEA-C4EC-5327-F1DA-883B11805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4BF8A-F871-F508-22A3-F0E55D5AFB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Predict later published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GEBV</a:t>
            </a:r>
            <a:r>
              <a:rPr lang="en-US" dirty="0"/>
              <a:t> from earlier published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GEBV</a:t>
            </a:r>
          </a:p>
          <a:p>
            <a:pPr lvl="1"/>
            <a:r>
              <a:rPr lang="en-US" dirty="0"/>
              <a:t>Simple to use without </a:t>
            </a:r>
            <a:r>
              <a:rPr lang="en-US" dirty="0" err="1"/>
              <a:t>deregression</a:t>
            </a:r>
            <a:r>
              <a:rPr lang="en-US" dirty="0"/>
              <a:t>, weights, or precomputed REL</a:t>
            </a:r>
          </a:p>
          <a:p>
            <a:pPr lvl="1"/>
            <a:r>
              <a:rPr lang="en-US" dirty="0"/>
              <a:t>Similar to Verify program used for all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EBVs</a:t>
            </a:r>
            <a:r>
              <a:rPr lang="en-US" dirty="0"/>
              <a:t> since 2002</a:t>
            </a:r>
          </a:p>
          <a:p>
            <a:pPr lvl="1"/>
            <a:r>
              <a:rPr lang="en-US" dirty="0" err="1"/>
              <a:t>Klei</a:t>
            </a:r>
            <a:r>
              <a:rPr lang="en-US" dirty="0"/>
              <a:t> et al. (2002 Interbull Bulletin) used REL to compute expected change</a:t>
            </a:r>
          </a:p>
          <a:p>
            <a:pPr lvl="1"/>
            <a:r>
              <a:rPr lang="en-US" dirty="0" err="1"/>
              <a:t>GVerify</a:t>
            </a:r>
            <a:r>
              <a:rPr lang="en-US" dirty="0"/>
              <a:t> is applied to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GEBVs</a:t>
            </a:r>
            <a:r>
              <a:rPr lang="en-US" dirty="0"/>
              <a:t> to check consistency from 4 months earlier</a:t>
            </a:r>
          </a:p>
          <a:p>
            <a:r>
              <a:rPr lang="en-US" dirty="0"/>
              <a:t>Can apply Verify to 4-year instead of 4-month truncated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EBVs</a:t>
            </a:r>
            <a:r>
              <a:rPr lang="en-US" dirty="0"/>
              <a:t> (TMACE)</a:t>
            </a:r>
          </a:p>
          <a:p>
            <a:r>
              <a:rPr lang="en-US" dirty="0"/>
              <a:t>Use a series of truncation times to get smaller S.E. in small populations</a:t>
            </a:r>
          </a:p>
        </p:txBody>
      </p:sp>
    </p:spTree>
    <p:extLst>
      <p:ext uri="{BB962C8B-B14F-4D97-AF65-F5344CB8AC3E}">
        <p14:creationId xmlns:p14="http://schemas.microsoft.com/office/powerpoint/2010/main" val="3274409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7454-DF87-4F51-A99C-C4D3172C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validation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FF5B4-7910-4FC4-8CF9-DE3403F939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Tests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II</a:t>
            </a:r>
            <a:r>
              <a:rPr lang="en-US" dirty="0"/>
              <a:t>, 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III</a:t>
            </a:r>
            <a:r>
              <a:rPr lang="en-US" dirty="0"/>
              <a:t> check for bias in proven bull genetic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trend</a:t>
            </a:r>
          </a:p>
          <a:p>
            <a:r>
              <a:rPr lang="en-US" dirty="0"/>
              <a:t>Test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IV</a:t>
            </a:r>
            <a:r>
              <a:rPr lang="en-US" dirty="0"/>
              <a:t> checks for stability of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EBV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variance</a:t>
            </a:r>
            <a:r>
              <a:rPr lang="en-US" dirty="0"/>
              <a:t> (MS)</a:t>
            </a:r>
          </a:p>
          <a:p>
            <a:pPr lvl="1"/>
            <a:r>
              <a:rPr lang="en-US" dirty="0"/>
              <a:t>Pre-selected bulls </a:t>
            </a:r>
            <a:r>
              <a:rPr lang="en-US"/>
              <a:t>have reduced </a:t>
            </a:r>
            <a:r>
              <a:rPr lang="en-US" dirty="0"/>
              <a:t>variance </a:t>
            </a:r>
            <a:r>
              <a:rPr lang="en-US"/>
              <a:t>of MS</a:t>
            </a:r>
            <a:endParaRPr lang="en-US" dirty="0"/>
          </a:p>
          <a:p>
            <a:pPr lvl="1"/>
            <a:r>
              <a:rPr lang="en-US" dirty="0"/>
              <a:t>Tests often pass because software checks mean squared error (bias squared plus variance) instead of variance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Genomic</a:t>
            </a:r>
            <a:r>
              <a:rPr lang="en-US" dirty="0"/>
              <a:t> validation checks if young bull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GEBV</a:t>
            </a:r>
            <a:r>
              <a:rPr lang="en-US" dirty="0"/>
              <a:t> match later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DYD</a:t>
            </a:r>
          </a:p>
          <a:p>
            <a:r>
              <a:rPr lang="en-US" dirty="0"/>
              <a:t>Perform both the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EBV</a:t>
            </a:r>
            <a:r>
              <a:rPr lang="en-US" dirty="0"/>
              <a:t> 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GEBV</a:t>
            </a:r>
            <a:r>
              <a:rPr lang="en-US" dirty="0"/>
              <a:t> validations in the revised gebvtest.py program? (Being explored by Pete)</a:t>
            </a:r>
          </a:p>
        </p:txBody>
      </p:sp>
    </p:spTree>
    <p:extLst>
      <p:ext uri="{BB962C8B-B14F-4D97-AF65-F5344CB8AC3E}">
        <p14:creationId xmlns:p14="http://schemas.microsoft.com/office/powerpoint/2010/main" val="6488740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AIP-2017 16-9 Slide Master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4270"/>
      </a:hlink>
      <a:folHlink>
        <a:srgbClr val="2442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IP-2017 16-9 Slide Master">
  <a:themeElements>
    <a:clrScheme name="AIP-2017 16-9 Slide Ma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AIP-2017 16-9 Slide Master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AIP-2017 16-9 Slide Ma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2_AIP-2017 16-9 Slide Master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4270"/>
      </a:hlink>
      <a:folHlink>
        <a:srgbClr val="2442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58100</TotalTime>
  <Words>1275</Words>
  <Application>Microsoft Office PowerPoint</Application>
  <PresentationFormat>Widescreen</PresentationFormat>
  <Paragraphs>223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Helvetica</vt:lpstr>
      <vt:lpstr>Quattrocento Sans</vt:lpstr>
      <vt:lpstr>Symbol</vt:lpstr>
      <vt:lpstr>AIP-2017 16-9 Slide Master</vt:lpstr>
      <vt:lpstr>1_AIP-2017 16-9 Slide Master</vt:lpstr>
      <vt:lpstr>2_AIP-2017 16-9 Slide Master</vt:lpstr>
      <vt:lpstr>Validation Working Group report</vt:lpstr>
      <vt:lpstr>Need for new genomic validation</vt:lpstr>
      <vt:lpstr>Progress</vt:lpstr>
      <vt:lpstr>Small data validation (from Feb): USA Guernsey</vt:lpstr>
      <vt:lpstr>USA summary from February Workshop</vt:lpstr>
      <vt:lpstr>Retest with new deregression – HOL milk</vt:lpstr>
      <vt:lpstr>Possible weight revision</vt:lpstr>
      <vt:lpstr>LR regression</vt:lpstr>
      <vt:lpstr>Current validation tests</vt:lpstr>
      <vt:lpstr>Status of trend tests I, II, and III</vt:lpstr>
      <vt:lpstr>Status of genomic validation</vt:lpstr>
      <vt:lpstr>Simulation results</vt:lpstr>
      <vt:lpstr>Summary and questions</vt:lpstr>
      <vt:lpstr>Acknowledgments</vt:lpstr>
      <vt:lpstr>Summary of GENO forms from 20 countries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Imputation and investigation of sequence genotypes for 6,735,530 variants of 39,048 Holsteins</dc:title>
  <dc:creator>Al-Khudhair, Ahmed - ARS</dc:creator>
  <cp:lastModifiedBy>Vanraden, Paul - REE-ARS</cp:lastModifiedBy>
  <cp:revision>148</cp:revision>
  <cp:lastPrinted>2023-08-22T16:09:26Z</cp:lastPrinted>
  <dcterms:created xsi:type="dcterms:W3CDTF">2020-05-20T20:57:15Z</dcterms:created>
  <dcterms:modified xsi:type="dcterms:W3CDTF">2023-08-22T19:47:58Z</dcterms:modified>
</cp:coreProperties>
</file>