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9"/>
  </p:notesMasterIdLst>
  <p:sldIdLst>
    <p:sldId id="966" r:id="rId2"/>
    <p:sldId id="967" r:id="rId3"/>
    <p:sldId id="961" r:id="rId4"/>
    <p:sldId id="968" r:id="rId5"/>
    <p:sldId id="946" r:id="rId6"/>
    <p:sldId id="973" r:id="rId7"/>
    <p:sldId id="975" r:id="rId8"/>
    <p:sldId id="976" r:id="rId9"/>
    <p:sldId id="972" r:id="rId10"/>
    <p:sldId id="965" r:id="rId11"/>
    <p:sldId id="963" r:id="rId12"/>
    <p:sldId id="964" r:id="rId13"/>
    <p:sldId id="981" r:id="rId14"/>
    <p:sldId id="982" r:id="rId15"/>
    <p:sldId id="983" r:id="rId16"/>
    <p:sldId id="974" r:id="rId17"/>
    <p:sldId id="96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FF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3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raden, Paul - REE-ARS" userId="91602886-fe7f-4860-9714-56e67139aa92" providerId="ADAL" clId="{8C179CC4-FB04-49DC-B19D-32965DEE7FC9}"/>
    <pc:docChg chg="delSld modSld">
      <pc:chgData name="Vanraden, Paul - REE-ARS" userId="91602886-fe7f-4860-9714-56e67139aa92" providerId="ADAL" clId="{8C179CC4-FB04-49DC-B19D-32965DEE7FC9}" dt="2024-05-16T13:42:07.258" v="5" actId="113"/>
      <pc:docMkLst>
        <pc:docMk/>
      </pc:docMkLst>
      <pc:sldChg chg="del">
        <pc:chgData name="Vanraden, Paul - REE-ARS" userId="91602886-fe7f-4860-9714-56e67139aa92" providerId="ADAL" clId="{8C179CC4-FB04-49DC-B19D-32965DEE7FC9}" dt="2024-05-13T18:18:11.521" v="0" actId="47"/>
        <pc:sldMkLst>
          <pc:docMk/>
          <pc:sldMk cId="1293771418" sldId="940"/>
        </pc:sldMkLst>
      </pc:sldChg>
      <pc:sldChg chg="modSp mod">
        <pc:chgData name="Vanraden, Paul - REE-ARS" userId="91602886-fe7f-4860-9714-56e67139aa92" providerId="ADAL" clId="{8C179CC4-FB04-49DC-B19D-32965DEE7FC9}" dt="2024-05-13T18:18:26.352" v="2" actId="6549"/>
        <pc:sldMkLst>
          <pc:docMk/>
          <pc:sldMk cId="2549710585" sldId="966"/>
        </pc:sldMkLst>
        <pc:spChg chg="mod">
          <ac:chgData name="Vanraden, Paul - REE-ARS" userId="91602886-fe7f-4860-9714-56e67139aa92" providerId="ADAL" clId="{8C179CC4-FB04-49DC-B19D-32965DEE7FC9}" dt="2024-05-13T18:18:26.352" v="2" actId="6549"/>
          <ac:spMkLst>
            <pc:docMk/>
            <pc:sldMk cId="2549710585" sldId="966"/>
            <ac:spMk id="3" creationId="{3050899C-5713-DF51-9B52-5DBA6C5715F3}"/>
          </ac:spMkLst>
        </pc:spChg>
      </pc:sldChg>
      <pc:sldChg chg="modSp mod">
        <pc:chgData name="Vanraden, Paul - REE-ARS" userId="91602886-fe7f-4860-9714-56e67139aa92" providerId="ADAL" clId="{8C179CC4-FB04-49DC-B19D-32965DEE7FC9}" dt="2024-05-13T18:20:19.567" v="4" actId="207"/>
        <pc:sldMkLst>
          <pc:docMk/>
          <pc:sldMk cId="709364212" sldId="975"/>
        </pc:sldMkLst>
        <pc:spChg chg="mod">
          <ac:chgData name="Vanraden, Paul - REE-ARS" userId="91602886-fe7f-4860-9714-56e67139aa92" providerId="ADAL" clId="{8C179CC4-FB04-49DC-B19D-32965DEE7FC9}" dt="2024-05-13T18:20:19.567" v="4" actId="207"/>
          <ac:spMkLst>
            <pc:docMk/>
            <pc:sldMk cId="709364212" sldId="975"/>
            <ac:spMk id="2" creationId="{697D9EDD-F8C7-8882-7C82-33CF520B41E6}"/>
          </ac:spMkLst>
        </pc:spChg>
      </pc:sldChg>
      <pc:sldChg chg="modSp mod">
        <pc:chgData name="Vanraden, Paul - REE-ARS" userId="91602886-fe7f-4860-9714-56e67139aa92" providerId="ADAL" clId="{8C179CC4-FB04-49DC-B19D-32965DEE7FC9}" dt="2024-05-16T13:42:07.258" v="5" actId="113"/>
        <pc:sldMkLst>
          <pc:docMk/>
          <pc:sldMk cId="1414101394" sldId="982"/>
        </pc:sldMkLst>
        <pc:graphicFrameChg chg="modGraphic">
          <ac:chgData name="Vanraden, Paul - REE-ARS" userId="91602886-fe7f-4860-9714-56e67139aa92" providerId="ADAL" clId="{8C179CC4-FB04-49DC-B19D-32965DEE7FC9}" dt="2024-05-16T13:42:07.258" v="5" actId="113"/>
          <ac:graphicFrameMkLst>
            <pc:docMk/>
            <pc:sldMk cId="1414101394" sldId="982"/>
            <ac:graphicFrameMk id="4" creationId="{3DF349CF-4B37-F20F-FE2A-FD68E480BEF0}"/>
          </ac:graphicFrameMkLst>
        </pc:graphicFrameChg>
      </pc:sldChg>
    </pc:docChg>
  </pc:docChgLst>
  <pc:docChgLst>
    <pc:chgData name="Vanraden, Paul - REE-ARS" userId="91602886-fe7f-4860-9714-56e67139aa92" providerId="ADAL" clId="{3FE28719-DE36-4182-962B-6D66208866B8}"/>
    <pc:docChg chg="modMainMaster">
      <pc:chgData name="Vanraden, Paul - REE-ARS" userId="91602886-fe7f-4860-9714-56e67139aa92" providerId="ADAL" clId="{3FE28719-DE36-4182-962B-6D66208866B8}" dt="2024-06-06T13:35:16.828" v="56" actId="20577"/>
      <pc:docMkLst>
        <pc:docMk/>
      </pc:docMkLst>
      <pc:sldMasterChg chg="modSp mod">
        <pc:chgData name="Vanraden, Paul - REE-ARS" userId="91602886-fe7f-4860-9714-56e67139aa92" providerId="ADAL" clId="{3FE28719-DE36-4182-962B-6D66208866B8}" dt="2024-06-06T13:35:16.828" v="56" actId="20577"/>
        <pc:sldMasterMkLst>
          <pc:docMk/>
          <pc:sldMasterMk cId="1014719039" sldId="2147483673"/>
        </pc:sldMasterMkLst>
        <pc:spChg chg="mod">
          <ac:chgData name="Vanraden, Paul - REE-ARS" userId="91602886-fe7f-4860-9714-56e67139aa92" providerId="ADAL" clId="{3FE28719-DE36-4182-962B-6D66208866B8}" dt="2024-06-06T13:35:16.828" v="56" actId="20577"/>
          <ac:spMkLst>
            <pc:docMk/>
            <pc:sldMasterMk cId="1014719039" sldId="2147483673"/>
            <ac:spMk id="13" creationId="{00000000-0000-0000-0000-000000000000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888FC-2FE7-4324-BDD2-AE24B2683DEB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F2682-01CF-4573-A096-29C2EFCF4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86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IP-2017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21920"/>
            <a:ext cx="1121664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680" y="1341120"/>
            <a:ext cx="11216640" cy="487680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2770692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IP-2017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2743200"/>
          </a:xfrm>
          <a:prstGeom prst="rect">
            <a:avLst/>
          </a:prstGeom>
          <a:solidFill>
            <a:srgbClr val="244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89000"/>
            <a:ext cx="10363200" cy="639763"/>
          </a:xfrm>
        </p:spPr>
        <p:txBody>
          <a:bodyPr/>
          <a:lstStyle>
            <a:lvl1pPr algn="l">
              <a:lnSpc>
                <a:spcPts val="6133"/>
              </a:lnSpc>
              <a:defRPr sz="5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83560"/>
            <a:ext cx="10363200" cy="3291840"/>
          </a:xfrm>
        </p:spPr>
        <p:txBody>
          <a:bodyPr/>
          <a:lstStyle>
            <a:lvl1pPr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2743200"/>
          </a:xfrm>
          <a:prstGeom prst="rect">
            <a:avLst/>
          </a:prstGeom>
          <a:solidFill>
            <a:srgbClr val="244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444485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IP-2017 Title and Conten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21920"/>
            <a:ext cx="1121664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680" y="1219200"/>
            <a:ext cx="5364480" cy="512064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9840" y="1219200"/>
            <a:ext cx="5364480" cy="512064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3812193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P-2017 Title an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311552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USDA symbol 2color Hi Res.jpg"/>
          <p:cNvPicPr>
            <a:picLocks noChangeAspect="1"/>
          </p:cNvPicPr>
          <p:nvPr/>
        </p:nvPicPr>
        <p:blipFill>
          <a:blip r:embed="rId6" cstate="print"/>
          <a:srcRect r="1468"/>
          <a:stretch>
            <a:fillRect/>
          </a:stretch>
        </p:blipFill>
        <p:spPr>
          <a:xfrm>
            <a:off x="11509248" y="6409773"/>
            <a:ext cx="682752" cy="47362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639560"/>
            <a:ext cx="11545824" cy="243840"/>
          </a:xfrm>
          <a:prstGeom prst="rect">
            <a:avLst/>
          </a:prstGeom>
          <a:solidFill>
            <a:srgbClr val="005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853440"/>
          </a:xfrm>
          <a:prstGeom prst="rect">
            <a:avLst/>
          </a:prstGeom>
          <a:solidFill>
            <a:srgbClr val="244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" y="121920"/>
            <a:ext cx="11216640" cy="63976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0" y="1341120"/>
            <a:ext cx="11216640" cy="4876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2880" y="6639560"/>
            <a:ext cx="7924800" cy="24384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Meeting,  Location, Date (</a:t>
            </a:r>
            <a:fld id="{15B3028D-9398-4C32-B664-7BB0AE0371BF}" type="slidenum">
              <a:rPr kumimoji="0" lang="en-US" sz="1067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sz="1067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778240" y="6673278"/>
            <a:ext cx="2682240" cy="164212"/>
          </a:xfrm>
          <a:prstGeom prst="rect">
            <a:avLst/>
          </a:prstGeom>
        </p:spPr>
        <p:txBody>
          <a:bodyPr lIns="0" tIns="0" rIns="0" bIns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Presenter</a:t>
            </a:r>
          </a:p>
        </p:txBody>
      </p:sp>
      <p:pic>
        <p:nvPicPr>
          <p:cNvPr id="9" name="Picture 8" descr="USDA symbol 2color Hi Res.jpg"/>
          <p:cNvPicPr>
            <a:picLocks noChangeAspect="1"/>
          </p:cNvPicPr>
          <p:nvPr userDrawn="1"/>
        </p:nvPicPr>
        <p:blipFill>
          <a:blip r:embed="rId6" cstate="print"/>
          <a:srcRect r="1468"/>
          <a:stretch>
            <a:fillRect/>
          </a:stretch>
        </p:blipFill>
        <p:spPr>
          <a:xfrm>
            <a:off x="11509248" y="6409773"/>
            <a:ext cx="682752" cy="473627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639560"/>
            <a:ext cx="11545824" cy="243840"/>
          </a:xfrm>
          <a:prstGeom prst="rect">
            <a:avLst/>
          </a:prstGeom>
          <a:solidFill>
            <a:srgbClr val="005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853440"/>
          </a:xfrm>
          <a:prstGeom prst="rect">
            <a:avLst/>
          </a:prstGeom>
          <a:solidFill>
            <a:srgbClr val="244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82880" y="6639560"/>
            <a:ext cx="7924800" cy="24384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Interbull annual meeting, Bled</a:t>
            </a:r>
            <a:r>
              <a:rPr kumimoji="0" lang="en-US" sz="1067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Slovenia, May 20 </a:t>
            </a:r>
            <a:r>
              <a:rPr kumimoji="0" lang="en-US" sz="1067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2024 (</a:t>
            </a:r>
            <a:fld id="{15B3028D-9398-4C32-B664-7BB0AE0371BF}" type="slidenum">
              <a:rPr kumimoji="0" lang="en-US" sz="1067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sz="1067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8778240" y="6673279"/>
            <a:ext cx="2682240" cy="164212"/>
          </a:xfrm>
          <a:prstGeom prst="rect">
            <a:avLst/>
          </a:prstGeom>
        </p:spPr>
        <p:txBody>
          <a:bodyPr lIns="0" tIns="0" rIns="0" bIns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VanRaden</a:t>
            </a:r>
          </a:p>
        </p:txBody>
      </p:sp>
    </p:spTree>
    <p:extLst>
      <p:ext uri="{BB962C8B-B14F-4D97-AF65-F5344CB8AC3E}">
        <p14:creationId xmlns:p14="http://schemas.microsoft.com/office/powerpoint/2010/main" val="1014719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transition/>
  <p:txStyles>
    <p:titleStyle>
      <a:lvl1pPr algn="l" defTabSz="121917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78875" indent="-378875" algn="l" defTabSz="1219170" rtl="0" eaLnBrk="1" latinLnBrk="0" hangingPunct="1">
        <a:lnSpc>
          <a:spcPts val="3333"/>
        </a:lnSpc>
        <a:spcBef>
          <a:spcPts val="0"/>
        </a:spcBef>
        <a:spcAft>
          <a:spcPts val="1600"/>
        </a:spcAft>
        <a:buFont typeface="Symbol" pitchFamily="18" charset="2"/>
        <a:buChar char="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840296" indent="-380990" algn="l" defTabSz="1219170" rtl="0" eaLnBrk="1" latinLnBrk="0" hangingPunct="1">
        <a:lnSpc>
          <a:spcPts val="3333"/>
        </a:lnSpc>
        <a:spcBef>
          <a:spcPts val="0"/>
        </a:spcBef>
        <a:spcAft>
          <a:spcPts val="1600"/>
        </a:spcAft>
        <a:buFont typeface="Arial" pitchFamily="34" charset="0"/>
        <a:buChar char="–"/>
        <a:tabLst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38738" indent="-298443" algn="l" defTabSz="1219170" rtl="0" eaLnBrk="1" latinLnBrk="0" hangingPunct="1">
        <a:lnSpc>
          <a:spcPts val="3333"/>
        </a:lnSpc>
        <a:spcBef>
          <a:spcPts val="0"/>
        </a:spcBef>
        <a:spcAft>
          <a:spcPts val="1600"/>
        </a:spcAft>
        <a:buFont typeface="Calibri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3B8A9-A7D3-5F58-C0A3-6BD06C80A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Breeding programs compared across countries, continents, and breeds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0899C-5713-DF51-9B52-5DBA6C571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Paul M. VanRaden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Taylor M. McWhorter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lang="en-US" sz="2800" dirty="0">
                <a:solidFill>
                  <a:prstClr val="black"/>
                </a:solidFill>
              </a:rPr>
              <a:t>, Jose A. Carrillo</a:t>
            </a:r>
            <a:r>
              <a:rPr lang="en-US" sz="2800" baseline="30000" dirty="0">
                <a:solidFill>
                  <a:prstClr val="black"/>
                </a:solidFill>
              </a:rPr>
              <a:t>2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and Rodrigo R. Mota</a:t>
            </a:r>
            <a:r>
              <a:rPr lang="en-US" sz="2800" baseline="30000" dirty="0">
                <a:solidFill>
                  <a:prstClr val="black"/>
                </a:solidFill>
              </a:rPr>
              <a:t>2</a:t>
            </a: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78875" marR="0" lvl="0" indent="-378875" algn="l" defTabSz="1219170" rtl="0" eaLnBrk="1" fontAlgn="auto" latinLnBrk="0" hangingPunct="1">
              <a:lnSpc>
                <a:spcPts val="333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18" charset="2"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USDA Animal Genomics and Improvement Lab, Beltsville, MD</a:t>
            </a:r>
          </a:p>
          <a:p>
            <a:pPr marL="378875" marR="0" lvl="0" indent="-378875" algn="l" defTabSz="1219170" rtl="0" eaLnBrk="1" fontAlgn="auto" latinLnBrk="0" hangingPunct="1">
              <a:lnSpc>
                <a:spcPts val="333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18" charset="2"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Council on Dairy Cattle Breeding, Bowie, MD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71058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9C747-6F65-71F3-63FC-922925B52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Comparing proven bulls of each breed by country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052A2-E7EB-B166-A5BC-F3B1046C41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Proven bulls born 6-7 years ago with daughters in ≥ 10 herds</a:t>
            </a:r>
          </a:p>
          <a:p>
            <a:r>
              <a:rPr lang="en-US" dirty="0"/>
              <a:t>Variables and abbreviations defined: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Ped%</a:t>
            </a:r>
            <a:r>
              <a:rPr lang="en-US" dirty="0"/>
              <a:t>	Pedigree completeness back to 1980 (%)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G%</a:t>
            </a:r>
            <a:r>
              <a:rPr lang="en-US" dirty="0"/>
              <a:t>	Bulls with genotypes in the CDCB evaluation (%)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NM$</a:t>
            </a:r>
            <a:r>
              <a:rPr lang="en-US" dirty="0"/>
              <a:t>	Net merit (average $ by country of ID)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EFI, GFI</a:t>
            </a:r>
            <a:r>
              <a:rPr lang="en-US" dirty="0"/>
              <a:t>	Future inbreeding using pedigree or genomic data</a:t>
            </a:r>
          </a:p>
          <a:p>
            <a:pPr lvl="1"/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ForSire</a:t>
            </a:r>
            <a:r>
              <a:rPr lang="en-US" dirty="0"/>
              <a:t>	Bulls with a foreign sire (%)</a:t>
            </a:r>
          </a:p>
          <a:p>
            <a:pPr lvl="1"/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SireGI</a:t>
            </a:r>
            <a:r>
              <a:rPr lang="en-US" dirty="0"/>
              <a:t>	Generation interval from sire to son (years)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48789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C9EF4-AF91-6614-0B5F-DF306919D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Bull comparisons by country – Holsteins </a:t>
            </a:r>
            <a:r>
              <a:rPr lang="en-US">
                <a:solidFill>
                  <a:schemeClr val="accent2">
                    <a:lumMod val="40000"/>
                    <a:lumOff val="60000"/>
                  </a:schemeClr>
                </a:solidFill>
              </a:rPr>
              <a:t>(+ Sim)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3DF79F0-7ED2-9E3E-513D-37A220859B2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66533058"/>
              </p:ext>
            </p:extLst>
          </p:nvPr>
        </p:nvGraphicFramePr>
        <p:xfrm>
          <a:off x="487363" y="1219200"/>
          <a:ext cx="5364160" cy="4900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993">
                  <a:extLst>
                    <a:ext uri="{9D8B030D-6E8A-4147-A177-3AD203B41FA5}">
                      <a16:colId xmlns:a16="http://schemas.microsoft.com/office/drawing/2014/main" val="3074192651"/>
                    </a:ext>
                  </a:extLst>
                </a:gridCol>
                <a:gridCol w="822121">
                  <a:extLst>
                    <a:ext uri="{9D8B030D-6E8A-4147-A177-3AD203B41FA5}">
                      <a16:colId xmlns:a16="http://schemas.microsoft.com/office/drawing/2014/main" val="288007333"/>
                    </a:ext>
                  </a:extLst>
                </a:gridCol>
                <a:gridCol w="1484851">
                  <a:extLst>
                    <a:ext uri="{9D8B030D-6E8A-4147-A177-3AD203B41FA5}">
                      <a16:colId xmlns:a16="http://schemas.microsoft.com/office/drawing/2014/main" val="62165989"/>
                    </a:ext>
                  </a:extLst>
                </a:gridCol>
                <a:gridCol w="906011">
                  <a:extLst>
                    <a:ext uri="{9D8B030D-6E8A-4147-A177-3AD203B41FA5}">
                      <a16:colId xmlns:a16="http://schemas.microsoft.com/office/drawing/2014/main" val="2012143486"/>
                    </a:ext>
                  </a:extLst>
                </a:gridCol>
                <a:gridCol w="776184">
                  <a:extLst>
                    <a:ext uri="{9D8B030D-6E8A-4147-A177-3AD203B41FA5}">
                      <a16:colId xmlns:a16="http://schemas.microsoft.com/office/drawing/2014/main" val="1988785436"/>
                    </a:ext>
                  </a:extLst>
                </a:gridCol>
              </a:tblGrid>
              <a:tr h="421533">
                <a:tc>
                  <a:txBody>
                    <a:bodyPr/>
                    <a:lstStyle/>
                    <a:p>
                      <a:r>
                        <a:rPr lang="en-US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Bulls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Daughters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Ped%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435944"/>
                  </a:ext>
                </a:extLst>
              </a:tr>
              <a:tr h="40391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08952974"/>
                  </a:ext>
                </a:extLst>
              </a:tr>
              <a:tr h="40391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DEA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06705601"/>
                  </a:ext>
                </a:extLst>
              </a:tr>
              <a:tr h="40391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DEU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70627220"/>
                  </a:ext>
                </a:extLst>
              </a:tr>
              <a:tr h="40391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NLD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3335200"/>
                  </a:ext>
                </a:extLst>
              </a:tr>
              <a:tr h="40391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NZL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95452750"/>
                  </a:ext>
                </a:extLst>
              </a:tr>
              <a:tr h="40391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78922945"/>
                  </a:ext>
                </a:extLst>
              </a:tr>
              <a:tr h="40391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JPN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96459637"/>
                  </a:ext>
                </a:extLst>
              </a:tr>
              <a:tr h="40391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1289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12307544"/>
                  </a:ext>
                </a:extLst>
              </a:tr>
              <a:tr h="40391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FRM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59875383"/>
                  </a:ext>
                </a:extLst>
              </a:tr>
              <a:tr h="40391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ITA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20682626"/>
                  </a:ext>
                </a:extLst>
              </a:tr>
              <a:tr h="40391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DFS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83032577"/>
                  </a:ext>
                </a:extLst>
              </a:tr>
            </a:tbl>
          </a:graphicData>
        </a:graphic>
      </p:graphicFrame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AD55366-4098-958C-12B0-885B4F4F60F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08373508"/>
              </p:ext>
            </p:extLst>
          </p:nvPr>
        </p:nvGraphicFramePr>
        <p:xfrm>
          <a:off x="6340475" y="1219200"/>
          <a:ext cx="5364160" cy="5148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397">
                  <a:extLst>
                    <a:ext uri="{9D8B030D-6E8A-4147-A177-3AD203B41FA5}">
                      <a16:colId xmlns:a16="http://schemas.microsoft.com/office/drawing/2014/main" val="405483550"/>
                    </a:ext>
                  </a:extLst>
                </a:gridCol>
                <a:gridCol w="906011">
                  <a:extLst>
                    <a:ext uri="{9D8B030D-6E8A-4147-A177-3AD203B41FA5}">
                      <a16:colId xmlns:a16="http://schemas.microsoft.com/office/drawing/2014/main" val="1374687059"/>
                    </a:ext>
                  </a:extLst>
                </a:gridCol>
                <a:gridCol w="1526796">
                  <a:extLst>
                    <a:ext uri="{9D8B030D-6E8A-4147-A177-3AD203B41FA5}">
                      <a16:colId xmlns:a16="http://schemas.microsoft.com/office/drawing/2014/main" val="3504866505"/>
                    </a:ext>
                  </a:extLst>
                </a:gridCol>
                <a:gridCol w="897622">
                  <a:extLst>
                    <a:ext uri="{9D8B030D-6E8A-4147-A177-3AD203B41FA5}">
                      <a16:colId xmlns:a16="http://schemas.microsoft.com/office/drawing/2014/main" val="2772691237"/>
                    </a:ext>
                  </a:extLst>
                </a:gridCol>
                <a:gridCol w="656334">
                  <a:extLst>
                    <a:ext uri="{9D8B030D-6E8A-4147-A177-3AD203B41FA5}">
                      <a16:colId xmlns:a16="http://schemas.microsoft.com/office/drawing/2014/main" val="409583326"/>
                    </a:ext>
                  </a:extLst>
                </a:gridCol>
              </a:tblGrid>
              <a:tr h="477656">
                <a:tc>
                  <a:txBody>
                    <a:bodyPr/>
                    <a:lstStyle/>
                    <a:p>
                      <a:r>
                        <a:rPr lang="en-US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Bulls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Daughters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Ped%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G%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980541"/>
                  </a:ext>
                </a:extLst>
              </a:tr>
              <a:tr h="38743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66081770"/>
                  </a:ext>
                </a:extLst>
              </a:tr>
              <a:tr h="38743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58400966"/>
                  </a:ext>
                </a:extLst>
              </a:tr>
              <a:tr h="38743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SVN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41743114"/>
                  </a:ext>
                </a:extLst>
              </a:tr>
              <a:tr h="38743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02498732"/>
                  </a:ext>
                </a:extLst>
              </a:tr>
              <a:tr h="38743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36739124"/>
                  </a:ext>
                </a:extLst>
              </a:tr>
              <a:tr h="38743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56097777"/>
                  </a:ext>
                </a:extLst>
              </a:tr>
              <a:tr h="38743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55520362"/>
                  </a:ext>
                </a:extLst>
              </a:tr>
              <a:tr h="38743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GBR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58768353"/>
                  </a:ext>
                </a:extLst>
              </a:tr>
              <a:tr h="38743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CZE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94037336"/>
                  </a:ext>
                </a:extLst>
              </a:tr>
              <a:tr h="38743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LUX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931010"/>
                  </a:ext>
                </a:extLst>
              </a:tr>
              <a:tr h="350281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80360092"/>
                  </a:ext>
                </a:extLst>
              </a:tr>
              <a:tr h="44581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baseline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Globe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aseline="0"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aseline="0" dirty="0"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188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61369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C9EF4-AF91-6614-0B5F-DF306919D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Bull properties by country – Holsteins</a:t>
            </a: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(+ Sim)</a:t>
            </a:r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3DF79F0-7ED2-9E3E-513D-37A220859B2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79765552"/>
              </p:ext>
            </p:extLst>
          </p:nvPr>
        </p:nvGraphicFramePr>
        <p:xfrm>
          <a:off x="487363" y="1219200"/>
          <a:ext cx="5364161" cy="4900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043">
                  <a:extLst>
                    <a:ext uri="{9D8B030D-6E8A-4147-A177-3AD203B41FA5}">
                      <a16:colId xmlns:a16="http://schemas.microsoft.com/office/drawing/2014/main" val="3074192651"/>
                    </a:ext>
                  </a:extLst>
                </a:gridCol>
                <a:gridCol w="880844">
                  <a:extLst>
                    <a:ext uri="{9D8B030D-6E8A-4147-A177-3AD203B41FA5}">
                      <a16:colId xmlns:a16="http://schemas.microsoft.com/office/drawing/2014/main" val="288007333"/>
                    </a:ext>
                  </a:extLst>
                </a:gridCol>
                <a:gridCol w="721453">
                  <a:extLst>
                    <a:ext uri="{9D8B030D-6E8A-4147-A177-3AD203B41FA5}">
                      <a16:colId xmlns:a16="http://schemas.microsoft.com/office/drawing/2014/main" val="62165989"/>
                    </a:ext>
                  </a:extLst>
                </a:gridCol>
                <a:gridCol w="763398">
                  <a:extLst>
                    <a:ext uri="{9D8B030D-6E8A-4147-A177-3AD203B41FA5}">
                      <a16:colId xmlns:a16="http://schemas.microsoft.com/office/drawing/2014/main" val="2635203964"/>
                    </a:ext>
                  </a:extLst>
                </a:gridCol>
                <a:gridCol w="1098958">
                  <a:extLst>
                    <a:ext uri="{9D8B030D-6E8A-4147-A177-3AD203B41FA5}">
                      <a16:colId xmlns:a16="http://schemas.microsoft.com/office/drawing/2014/main" val="2012143486"/>
                    </a:ext>
                  </a:extLst>
                </a:gridCol>
                <a:gridCol w="1019465">
                  <a:extLst>
                    <a:ext uri="{9D8B030D-6E8A-4147-A177-3AD203B41FA5}">
                      <a16:colId xmlns:a16="http://schemas.microsoft.com/office/drawing/2014/main" val="1988785436"/>
                    </a:ext>
                  </a:extLst>
                </a:gridCol>
              </a:tblGrid>
              <a:tr h="421533">
                <a:tc>
                  <a:txBody>
                    <a:bodyPr/>
                    <a:lstStyle/>
                    <a:p>
                      <a:r>
                        <a:rPr lang="en-US" err="1"/>
                        <a:t>Cntry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NM$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EFI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GFI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err="1"/>
                        <a:t>ForSire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SireGI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435944"/>
                  </a:ext>
                </a:extLst>
              </a:tr>
              <a:tr h="40391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8952974"/>
                  </a:ext>
                </a:extLst>
              </a:tr>
              <a:tr h="40391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DEA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6705601"/>
                  </a:ext>
                </a:extLst>
              </a:tr>
              <a:tr h="40391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DEU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0627220"/>
                  </a:ext>
                </a:extLst>
              </a:tr>
              <a:tr h="40391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NLD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335200"/>
                  </a:ext>
                </a:extLst>
              </a:tr>
              <a:tr h="40391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NZL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5452750"/>
                  </a:ext>
                </a:extLst>
              </a:tr>
              <a:tr h="40391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8922945"/>
                  </a:ext>
                </a:extLst>
              </a:tr>
              <a:tr h="40391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JPN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6459637"/>
                  </a:ext>
                </a:extLst>
              </a:tr>
              <a:tr h="40391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2307544"/>
                  </a:ext>
                </a:extLst>
              </a:tr>
              <a:tr h="40391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FRM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9875383"/>
                  </a:ext>
                </a:extLst>
              </a:tr>
              <a:tr h="40391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ITA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0682626"/>
                  </a:ext>
                </a:extLst>
              </a:tr>
              <a:tr h="40391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DFS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3032577"/>
                  </a:ext>
                </a:extLst>
              </a:tr>
            </a:tbl>
          </a:graphicData>
        </a:graphic>
      </p:graphicFrame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AD55366-4098-958C-12B0-885B4F4F60F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69218133"/>
              </p:ext>
            </p:extLst>
          </p:nvPr>
        </p:nvGraphicFramePr>
        <p:xfrm>
          <a:off x="6340475" y="1219200"/>
          <a:ext cx="5364160" cy="5148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2446">
                  <a:extLst>
                    <a:ext uri="{9D8B030D-6E8A-4147-A177-3AD203B41FA5}">
                      <a16:colId xmlns:a16="http://schemas.microsoft.com/office/drawing/2014/main" val="405483550"/>
                    </a:ext>
                  </a:extLst>
                </a:gridCol>
                <a:gridCol w="822121">
                  <a:extLst>
                    <a:ext uri="{9D8B030D-6E8A-4147-A177-3AD203B41FA5}">
                      <a16:colId xmlns:a16="http://schemas.microsoft.com/office/drawing/2014/main" val="1374687059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3504866505"/>
                    </a:ext>
                  </a:extLst>
                </a:gridCol>
                <a:gridCol w="746621">
                  <a:extLst>
                    <a:ext uri="{9D8B030D-6E8A-4147-A177-3AD203B41FA5}">
                      <a16:colId xmlns:a16="http://schemas.microsoft.com/office/drawing/2014/main" val="1829294881"/>
                    </a:ext>
                  </a:extLst>
                </a:gridCol>
                <a:gridCol w="1107346">
                  <a:extLst>
                    <a:ext uri="{9D8B030D-6E8A-4147-A177-3AD203B41FA5}">
                      <a16:colId xmlns:a16="http://schemas.microsoft.com/office/drawing/2014/main" val="2772691237"/>
                    </a:ext>
                  </a:extLst>
                </a:gridCol>
                <a:gridCol w="1092562">
                  <a:extLst>
                    <a:ext uri="{9D8B030D-6E8A-4147-A177-3AD203B41FA5}">
                      <a16:colId xmlns:a16="http://schemas.microsoft.com/office/drawing/2014/main" val="409583326"/>
                    </a:ext>
                  </a:extLst>
                </a:gridCol>
              </a:tblGrid>
              <a:tr h="477656">
                <a:tc>
                  <a:txBody>
                    <a:bodyPr/>
                    <a:lstStyle/>
                    <a:p>
                      <a:r>
                        <a:rPr lang="en-US" err="1"/>
                        <a:t>Cntry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NM$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EFI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GFI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err="1"/>
                        <a:t>ForSire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err="1"/>
                        <a:t>SireGI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980541"/>
                  </a:ext>
                </a:extLst>
              </a:tr>
              <a:tr h="38743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6081770"/>
                  </a:ext>
                </a:extLst>
              </a:tr>
              <a:tr h="38743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8400966"/>
                  </a:ext>
                </a:extLst>
              </a:tr>
              <a:tr h="38743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SVN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1743114"/>
                  </a:ext>
                </a:extLst>
              </a:tr>
              <a:tr h="38743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2498732"/>
                  </a:ext>
                </a:extLst>
              </a:tr>
              <a:tr h="38743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6739124"/>
                  </a:ext>
                </a:extLst>
              </a:tr>
              <a:tr h="38743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6097777"/>
                  </a:ext>
                </a:extLst>
              </a:tr>
              <a:tr h="38743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5520362"/>
                  </a:ext>
                </a:extLst>
              </a:tr>
              <a:tr h="38743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GBR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8768353"/>
                  </a:ext>
                </a:extLst>
              </a:tr>
              <a:tr h="38743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CZE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4037336"/>
                  </a:ext>
                </a:extLst>
              </a:tr>
              <a:tr h="38743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LUX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931010"/>
                  </a:ext>
                </a:extLst>
              </a:tr>
              <a:tr h="350281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0360092"/>
                  </a:ext>
                </a:extLst>
              </a:tr>
              <a:tr h="44581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baseline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Globe</a:t>
                      </a:r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1188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59263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26A1A-0189-B5E1-25D4-94E79C39D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Bull comparisons by country –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Jerseys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DF349CF-4B37-F20F-FE2A-FD68E480BEF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74017369"/>
              </p:ext>
            </p:extLst>
          </p:nvPr>
        </p:nvGraphicFramePr>
        <p:xfrm>
          <a:off x="487363" y="1341438"/>
          <a:ext cx="11217270" cy="2708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0315">
                  <a:extLst>
                    <a:ext uri="{9D8B030D-6E8A-4147-A177-3AD203B41FA5}">
                      <a16:colId xmlns:a16="http://schemas.microsoft.com/office/drawing/2014/main" val="3748415704"/>
                    </a:ext>
                  </a:extLst>
                </a:gridCol>
                <a:gridCol w="893139">
                  <a:extLst>
                    <a:ext uri="{9D8B030D-6E8A-4147-A177-3AD203B41FA5}">
                      <a16:colId xmlns:a16="http://schemas.microsoft.com/office/drawing/2014/main" val="780105908"/>
                    </a:ext>
                  </a:extLst>
                </a:gridCol>
                <a:gridCol w="1645874">
                  <a:extLst>
                    <a:ext uri="{9D8B030D-6E8A-4147-A177-3AD203B41FA5}">
                      <a16:colId xmlns:a16="http://schemas.microsoft.com/office/drawing/2014/main" val="2323970108"/>
                    </a:ext>
                  </a:extLst>
                </a:gridCol>
                <a:gridCol w="967666">
                  <a:extLst>
                    <a:ext uri="{9D8B030D-6E8A-4147-A177-3AD203B41FA5}">
                      <a16:colId xmlns:a16="http://schemas.microsoft.com/office/drawing/2014/main" val="531652999"/>
                    </a:ext>
                  </a:extLst>
                </a:gridCol>
                <a:gridCol w="949911">
                  <a:extLst>
                    <a:ext uri="{9D8B030D-6E8A-4147-A177-3AD203B41FA5}">
                      <a16:colId xmlns:a16="http://schemas.microsoft.com/office/drawing/2014/main" val="2522081181"/>
                    </a:ext>
                  </a:extLst>
                </a:gridCol>
                <a:gridCol w="923457">
                  <a:extLst>
                    <a:ext uri="{9D8B030D-6E8A-4147-A177-3AD203B41FA5}">
                      <a16:colId xmlns:a16="http://schemas.microsoft.com/office/drawing/2014/main" val="802809474"/>
                    </a:ext>
                  </a:extLst>
                </a:gridCol>
                <a:gridCol w="1121727">
                  <a:extLst>
                    <a:ext uri="{9D8B030D-6E8A-4147-A177-3AD203B41FA5}">
                      <a16:colId xmlns:a16="http://schemas.microsoft.com/office/drawing/2014/main" val="2504979541"/>
                    </a:ext>
                  </a:extLst>
                </a:gridCol>
                <a:gridCol w="1121727">
                  <a:extLst>
                    <a:ext uri="{9D8B030D-6E8A-4147-A177-3AD203B41FA5}">
                      <a16:colId xmlns:a16="http://schemas.microsoft.com/office/drawing/2014/main" val="1766047241"/>
                    </a:ext>
                  </a:extLst>
                </a:gridCol>
                <a:gridCol w="1121727">
                  <a:extLst>
                    <a:ext uri="{9D8B030D-6E8A-4147-A177-3AD203B41FA5}">
                      <a16:colId xmlns:a16="http://schemas.microsoft.com/office/drawing/2014/main" val="2627999511"/>
                    </a:ext>
                  </a:extLst>
                </a:gridCol>
                <a:gridCol w="1121727">
                  <a:extLst>
                    <a:ext uri="{9D8B030D-6E8A-4147-A177-3AD203B41FA5}">
                      <a16:colId xmlns:a16="http://schemas.microsoft.com/office/drawing/2014/main" val="16276474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Bulls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Daughters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Ped%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NM$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EFI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GFI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err="1"/>
                        <a:t>ForSire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err="1"/>
                        <a:t>SireGI</a:t>
                      </a:r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347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8746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NZL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5770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4476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4560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8203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Globe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0387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023597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26A1A-0189-B5E1-25D4-94E79C39D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Bull comparisons by country –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Brown Swiss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DF349CF-4B37-F20F-FE2A-FD68E480BEF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66937429"/>
              </p:ext>
            </p:extLst>
          </p:nvPr>
        </p:nvGraphicFramePr>
        <p:xfrm>
          <a:off x="487363" y="1341438"/>
          <a:ext cx="11217270" cy="3084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0315">
                  <a:extLst>
                    <a:ext uri="{9D8B030D-6E8A-4147-A177-3AD203B41FA5}">
                      <a16:colId xmlns:a16="http://schemas.microsoft.com/office/drawing/2014/main" val="3748415704"/>
                    </a:ext>
                  </a:extLst>
                </a:gridCol>
                <a:gridCol w="893139">
                  <a:extLst>
                    <a:ext uri="{9D8B030D-6E8A-4147-A177-3AD203B41FA5}">
                      <a16:colId xmlns:a16="http://schemas.microsoft.com/office/drawing/2014/main" val="780105908"/>
                    </a:ext>
                  </a:extLst>
                </a:gridCol>
                <a:gridCol w="1645874">
                  <a:extLst>
                    <a:ext uri="{9D8B030D-6E8A-4147-A177-3AD203B41FA5}">
                      <a16:colId xmlns:a16="http://schemas.microsoft.com/office/drawing/2014/main" val="2323970108"/>
                    </a:ext>
                  </a:extLst>
                </a:gridCol>
                <a:gridCol w="967666">
                  <a:extLst>
                    <a:ext uri="{9D8B030D-6E8A-4147-A177-3AD203B41FA5}">
                      <a16:colId xmlns:a16="http://schemas.microsoft.com/office/drawing/2014/main" val="531652999"/>
                    </a:ext>
                  </a:extLst>
                </a:gridCol>
                <a:gridCol w="949911">
                  <a:extLst>
                    <a:ext uri="{9D8B030D-6E8A-4147-A177-3AD203B41FA5}">
                      <a16:colId xmlns:a16="http://schemas.microsoft.com/office/drawing/2014/main" val="2522081181"/>
                    </a:ext>
                  </a:extLst>
                </a:gridCol>
                <a:gridCol w="923457">
                  <a:extLst>
                    <a:ext uri="{9D8B030D-6E8A-4147-A177-3AD203B41FA5}">
                      <a16:colId xmlns:a16="http://schemas.microsoft.com/office/drawing/2014/main" val="802809474"/>
                    </a:ext>
                  </a:extLst>
                </a:gridCol>
                <a:gridCol w="1121727">
                  <a:extLst>
                    <a:ext uri="{9D8B030D-6E8A-4147-A177-3AD203B41FA5}">
                      <a16:colId xmlns:a16="http://schemas.microsoft.com/office/drawing/2014/main" val="2504979541"/>
                    </a:ext>
                  </a:extLst>
                </a:gridCol>
                <a:gridCol w="1121727">
                  <a:extLst>
                    <a:ext uri="{9D8B030D-6E8A-4147-A177-3AD203B41FA5}">
                      <a16:colId xmlns:a16="http://schemas.microsoft.com/office/drawing/2014/main" val="1766047241"/>
                    </a:ext>
                  </a:extLst>
                </a:gridCol>
                <a:gridCol w="1121727">
                  <a:extLst>
                    <a:ext uri="{9D8B030D-6E8A-4147-A177-3AD203B41FA5}">
                      <a16:colId xmlns:a16="http://schemas.microsoft.com/office/drawing/2014/main" val="2627999511"/>
                    </a:ext>
                  </a:extLst>
                </a:gridCol>
                <a:gridCol w="1121727">
                  <a:extLst>
                    <a:ext uri="{9D8B030D-6E8A-4147-A177-3AD203B41FA5}">
                      <a16:colId xmlns:a16="http://schemas.microsoft.com/office/drawing/2014/main" val="16276474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Bulls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Daughters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Ped%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NM$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EFI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GFI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err="1"/>
                        <a:t>ForSire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err="1"/>
                        <a:t>SireGI</a:t>
                      </a:r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347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8746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5770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4476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4560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8203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150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Globe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0387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410139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26A1A-0189-B5E1-25D4-94E79C39D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Bull comparisons by country –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Red Dairy Cattle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DF349CF-4B37-F20F-FE2A-FD68E480BEF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91010724"/>
              </p:ext>
            </p:extLst>
          </p:nvPr>
        </p:nvGraphicFramePr>
        <p:xfrm>
          <a:off x="487363" y="1341438"/>
          <a:ext cx="11217270" cy="345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0315">
                  <a:extLst>
                    <a:ext uri="{9D8B030D-6E8A-4147-A177-3AD203B41FA5}">
                      <a16:colId xmlns:a16="http://schemas.microsoft.com/office/drawing/2014/main" val="3748415704"/>
                    </a:ext>
                  </a:extLst>
                </a:gridCol>
                <a:gridCol w="893139">
                  <a:extLst>
                    <a:ext uri="{9D8B030D-6E8A-4147-A177-3AD203B41FA5}">
                      <a16:colId xmlns:a16="http://schemas.microsoft.com/office/drawing/2014/main" val="780105908"/>
                    </a:ext>
                  </a:extLst>
                </a:gridCol>
                <a:gridCol w="1645874">
                  <a:extLst>
                    <a:ext uri="{9D8B030D-6E8A-4147-A177-3AD203B41FA5}">
                      <a16:colId xmlns:a16="http://schemas.microsoft.com/office/drawing/2014/main" val="2323970108"/>
                    </a:ext>
                  </a:extLst>
                </a:gridCol>
                <a:gridCol w="967666">
                  <a:extLst>
                    <a:ext uri="{9D8B030D-6E8A-4147-A177-3AD203B41FA5}">
                      <a16:colId xmlns:a16="http://schemas.microsoft.com/office/drawing/2014/main" val="531652999"/>
                    </a:ext>
                  </a:extLst>
                </a:gridCol>
                <a:gridCol w="949911">
                  <a:extLst>
                    <a:ext uri="{9D8B030D-6E8A-4147-A177-3AD203B41FA5}">
                      <a16:colId xmlns:a16="http://schemas.microsoft.com/office/drawing/2014/main" val="2522081181"/>
                    </a:ext>
                  </a:extLst>
                </a:gridCol>
                <a:gridCol w="923457">
                  <a:extLst>
                    <a:ext uri="{9D8B030D-6E8A-4147-A177-3AD203B41FA5}">
                      <a16:colId xmlns:a16="http://schemas.microsoft.com/office/drawing/2014/main" val="802809474"/>
                    </a:ext>
                  </a:extLst>
                </a:gridCol>
                <a:gridCol w="1121727">
                  <a:extLst>
                    <a:ext uri="{9D8B030D-6E8A-4147-A177-3AD203B41FA5}">
                      <a16:colId xmlns:a16="http://schemas.microsoft.com/office/drawing/2014/main" val="2504979541"/>
                    </a:ext>
                  </a:extLst>
                </a:gridCol>
                <a:gridCol w="1121727">
                  <a:extLst>
                    <a:ext uri="{9D8B030D-6E8A-4147-A177-3AD203B41FA5}">
                      <a16:colId xmlns:a16="http://schemas.microsoft.com/office/drawing/2014/main" val="1766047241"/>
                    </a:ext>
                  </a:extLst>
                </a:gridCol>
                <a:gridCol w="1121727">
                  <a:extLst>
                    <a:ext uri="{9D8B030D-6E8A-4147-A177-3AD203B41FA5}">
                      <a16:colId xmlns:a16="http://schemas.microsoft.com/office/drawing/2014/main" val="2627999511"/>
                    </a:ext>
                  </a:extLst>
                </a:gridCol>
                <a:gridCol w="1121727">
                  <a:extLst>
                    <a:ext uri="{9D8B030D-6E8A-4147-A177-3AD203B41FA5}">
                      <a16:colId xmlns:a16="http://schemas.microsoft.com/office/drawing/2014/main" val="16276474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Bulls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Daughters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Ped%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NM$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EFI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GFI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err="1"/>
                        <a:t>ForSire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err="1"/>
                        <a:t>SireGI</a:t>
                      </a:r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347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8746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5770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NZL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4476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4560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8203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GBR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150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303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Globe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0387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50327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F67C0-24FE-F38C-86D4-E702956C1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32D80-236B-B3E7-3BB8-ED7529D269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Foreign HOL bulls and genotyped females are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highly related</a:t>
            </a:r>
            <a:r>
              <a:rPr lang="en-US" dirty="0"/>
              <a:t> to the USA reference population,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except</a:t>
            </a:r>
            <a:r>
              <a:rPr lang="en-US" dirty="0"/>
              <a:t> ISR (3.2%) and NZL (2.4%) bulls. </a:t>
            </a:r>
          </a:p>
          <a:p>
            <a:r>
              <a:rPr lang="en-US" dirty="0"/>
              <a:t>HOL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genetic merit </a:t>
            </a:r>
            <a:r>
              <a:rPr lang="en-US" dirty="0"/>
              <a:t>was higher in North America than in all other continental regions but varied more in other breeds.</a:t>
            </a:r>
          </a:p>
          <a:p>
            <a:r>
              <a:rPr lang="en-US" dirty="0"/>
              <a:t>Breeders in many countries are choosing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genomic predictions </a:t>
            </a:r>
            <a:r>
              <a:rPr lang="en-US" dirty="0"/>
              <a:t>from USA.</a:t>
            </a:r>
          </a:p>
          <a:p>
            <a:r>
              <a:rPr lang="en-US" dirty="0"/>
              <a:t>Predictions for foreign animals should be almost as accurate as for domestic animals, but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genetic correlations</a:t>
            </a:r>
            <a:r>
              <a:rPr lang="en-US" dirty="0"/>
              <a:t> are unknown in many new markets.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41305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8354D-0D32-47D1-B2CC-BC0F9BB94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F4C9D-0B6D-4C80-B90E-902A87D125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CDCB staff and industry cooperators for data</a:t>
            </a:r>
          </a:p>
          <a:p>
            <a:endParaRPr lang="en-US" dirty="0"/>
          </a:p>
          <a:p>
            <a:r>
              <a:rPr lang="en-US" dirty="0"/>
              <a:t>Interbull for data on bulls    </a:t>
            </a:r>
          </a:p>
          <a:p>
            <a:endParaRPr lang="en-US" dirty="0"/>
          </a:p>
          <a:p>
            <a:r>
              <a:rPr lang="en-US" dirty="0"/>
              <a:t>AGIL staff and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USDA funding </a:t>
            </a:r>
            <a:r>
              <a:rPr lang="en-US" dirty="0"/>
              <a:t>of project 8042-31000-113-000-D, “Improving Dairy Animals by Increasing Accuracy of Genomic Prediction, Evaluating New Traits, and Redefining Selection Goals”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65CBD4-2D39-44CC-8529-ED09936812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0091" y="1341119"/>
            <a:ext cx="1313890" cy="5853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D5DECF6-82EE-07F1-DE10-730B4898A2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8068" y="2308194"/>
            <a:ext cx="970362" cy="112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41231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271BC-2EC9-C89D-2B63-71EE8BD8A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and edits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A4597-02F3-7BE2-A4DC-005EABA214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December 2023 official data on USA scale.</a:t>
            </a:r>
          </a:p>
          <a:p>
            <a:r>
              <a:rPr lang="en-US" dirty="0"/>
              <a:t>Recent genotyped females born 2018-2023 from CDCB.</a:t>
            </a:r>
          </a:p>
          <a:p>
            <a:pPr lvl="1"/>
            <a:r>
              <a:rPr lang="en-US" dirty="0"/>
              <a:t>Breeds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HOL</a:t>
            </a:r>
            <a:r>
              <a:rPr lang="en-US" dirty="0"/>
              <a:t> and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JER</a:t>
            </a:r>
            <a:r>
              <a:rPr lang="en-US" dirty="0"/>
              <a:t>.</a:t>
            </a:r>
          </a:p>
          <a:p>
            <a:r>
              <a:rPr lang="en-US" dirty="0"/>
              <a:t>Proven bulls born 2016-2017 from Interbull.</a:t>
            </a:r>
          </a:p>
          <a:p>
            <a:pPr lvl="1"/>
            <a:r>
              <a:rPr lang="en-US" dirty="0"/>
              <a:t>Breeds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HOL</a:t>
            </a:r>
            <a:r>
              <a:rPr lang="en-US" dirty="0"/>
              <a:t>,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JER</a:t>
            </a:r>
            <a:r>
              <a:rPr lang="en-US" dirty="0"/>
              <a:t>,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BSW</a:t>
            </a:r>
            <a:r>
              <a:rPr lang="en-US" dirty="0"/>
              <a:t>, and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RDC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Milk-recorded daughters in ≥10 herds. </a:t>
            </a:r>
          </a:p>
          <a:p>
            <a:pPr lvl="1"/>
            <a:r>
              <a:rPr lang="en-US" dirty="0"/>
              <a:t>Evaluations for countries with at least 10 domestic proven bulls (DFS as 1 country).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52144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CA73C-11E1-2D94-E0A3-DC64D7D66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Recent female genotypes by continental region </a:t>
            </a:r>
            <a:r>
              <a:rPr lang="en-US" sz="2000">
                <a:solidFill>
                  <a:srgbClr val="FFFF00"/>
                </a:solidFill>
              </a:rPr>
              <a:t>(Dec 2023)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331BDF-2FC8-0AE2-3713-89095DFFC2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904" y="858952"/>
            <a:ext cx="9540318" cy="578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18811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2F2D9-9DC1-EB63-1FC2-B4CE52F5C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Continental regions defined for genotypes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867AF49-7C61-073A-4563-212DB0A9A99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32562331"/>
              </p:ext>
            </p:extLst>
          </p:nvPr>
        </p:nvGraphicFramePr>
        <p:xfrm>
          <a:off x="487363" y="1341438"/>
          <a:ext cx="11217271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942">
                  <a:extLst>
                    <a:ext uri="{9D8B030D-6E8A-4147-A177-3AD203B41FA5}">
                      <a16:colId xmlns:a16="http://schemas.microsoft.com/office/drawing/2014/main" val="464366274"/>
                    </a:ext>
                  </a:extLst>
                </a:gridCol>
                <a:gridCol w="1400961">
                  <a:extLst>
                    <a:ext uri="{9D8B030D-6E8A-4147-A177-3AD203B41FA5}">
                      <a16:colId xmlns:a16="http://schemas.microsoft.com/office/drawing/2014/main" val="2334239754"/>
                    </a:ext>
                  </a:extLst>
                </a:gridCol>
                <a:gridCol w="994096">
                  <a:extLst>
                    <a:ext uri="{9D8B030D-6E8A-4147-A177-3AD203B41FA5}">
                      <a16:colId xmlns:a16="http://schemas.microsoft.com/office/drawing/2014/main" val="3156339909"/>
                    </a:ext>
                  </a:extLst>
                </a:gridCol>
                <a:gridCol w="994096">
                  <a:extLst>
                    <a:ext uri="{9D8B030D-6E8A-4147-A177-3AD203B41FA5}">
                      <a16:colId xmlns:a16="http://schemas.microsoft.com/office/drawing/2014/main" val="2110537530"/>
                    </a:ext>
                  </a:extLst>
                </a:gridCol>
                <a:gridCol w="864066">
                  <a:extLst>
                    <a:ext uri="{9D8B030D-6E8A-4147-A177-3AD203B41FA5}">
                      <a16:colId xmlns:a16="http://schemas.microsoft.com/office/drawing/2014/main" val="2972532186"/>
                    </a:ext>
                  </a:extLst>
                </a:gridCol>
                <a:gridCol w="931178">
                  <a:extLst>
                    <a:ext uri="{9D8B030D-6E8A-4147-A177-3AD203B41FA5}">
                      <a16:colId xmlns:a16="http://schemas.microsoft.com/office/drawing/2014/main" val="740804386"/>
                    </a:ext>
                  </a:extLst>
                </a:gridCol>
                <a:gridCol w="822121">
                  <a:extLst>
                    <a:ext uri="{9D8B030D-6E8A-4147-A177-3AD203B41FA5}">
                      <a16:colId xmlns:a16="http://schemas.microsoft.com/office/drawing/2014/main" val="1726072670"/>
                    </a:ext>
                  </a:extLst>
                </a:gridCol>
                <a:gridCol w="931178">
                  <a:extLst>
                    <a:ext uri="{9D8B030D-6E8A-4147-A177-3AD203B41FA5}">
                      <a16:colId xmlns:a16="http://schemas.microsoft.com/office/drawing/2014/main" val="428944083"/>
                    </a:ext>
                  </a:extLst>
                </a:gridCol>
                <a:gridCol w="847288">
                  <a:extLst>
                    <a:ext uri="{9D8B030D-6E8A-4147-A177-3AD203B41FA5}">
                      <a16:colId xmlns:a16="http://schemas.microsoft.com/office/drawing/2014/main" val="4074123166"/>
                    </a:ext>
                  </a:extLst>
                </a:gridCol>
                <a:gridCol w="906011">
                  <a:extLst>
                    <a:ext uri="{9D8B030D-6E8A-4147-A177-3AD203B41FA5}">
                      <a16:colId xmlns:a16="http://schemas.microsoft.com/office/drawing/2014/main" val="2841234676"/>
                    </a:ext>
                  </a:extLst>
                </a:gridCol>
                <a:gridCol w="807334">
                  <a:extLst>
                    <a:ext uri="{9D8B030D-6E8A-4147-A177-3AD203B41FA5}">
                      <a16:colId xmlns:a16="http://schemas.microsoft.com/office/drawing/2014/main" val="22291713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Continent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Countries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401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N. America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291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L. America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ARG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BRA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CHL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400800" algn="dec"/>
                        </a:tabLst>
                      </a:pPr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COL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CRI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ECU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GTM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MEX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PER</a:t>
                      </a:r>
                      <a:endParaRPr lang="en-US" sz="2000" b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849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PRI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PRY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URY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400800" algn="dec"/>
                        </a:tabLst>
                      </a:pPr>
                      <a:endParaRPr lang="en-US" sz="2000" b="0" baseline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sz="2000" b="0" baseline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sz="2000" b="0" baseline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sz="2000" b="0" baseline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sz="2000" b="0" baseline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sz="2000" b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680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W. Europe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latin typeface="+mn-lt"/>
                          <a:cs typeface="Arial" pitchFamily="34" charset="0"/>
                        </a:rPr>
                        <a:t>AUT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latin typeface="+mn-lt"/>
                          <a:cs typeface="Arial" pitchFamily="34" charset="0"/>
                        </a:rPr>
                        <a:t>BEL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latin typeface="+mn-lt"/>
                          <a:cs typeface="Arial" pitchFamily="34" charset="0"/>
                        </a:rPr>
                        <a:t>CHE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DEU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DNK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ESP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FIN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FRA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latin typeface="+mn-lt"/>
                          <a:cs typeface="Arial" pitchFamily="34" charset="0"/>
                        </a:rPr>
                        <a:t>GBR</a:t>
                      </a:r>
                      <a:endParaRPr lang="en-US" sz="2000" b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167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b="1">
                        <a:solidFill>
                          <a:srgbClr val="00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latin typeface="+mn-lt"/>
                          <a:cs typeface="Arial" pitchFamily="34" charset="0"/>
                        </a:rPr>
                        <a:t>IRL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latin typeface="+mn-lt"/>
                          <a:cs typeface="Arial" pitchFamily="34" charset="0"/>
                        </a:rPr>
                        <a:t>ITA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latin typeface="+mn-lt"/>
                          <a:cs typeface="Arial" pitchFamily="34" charset="0"/>
                        </a:rPr>
                        <a:t>JEY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400800" algn="dec"/>
                        </a:tabLst>
                      </a:pPr>
                      <a:r>
                        <a:rPr lang="en-US" sz="2000" b="0">
                          <a:latin typeface="+mn-lt"/>
                          <a:cs typeface="Arial" pitchFamily="34" charset="0"/>
                        </a:rPr>
                        <a:t>LUX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latin typeface="+mn-lt"/>
                          <a:cs typeface="Arial" pitchFamily="34" charset="0"/>
                        </a:rPr>
                        <a:t>NLD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latin typeface="+mn-lt"/>
                          <a:cs typeface="Arial" pitchFamily="34" charset="0"/>
                        </a:rPr>
                        <a:t>NOR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latin typeface="+mn-lt"/>
                          <a:cs typeface="Arial" pitchFamily="34" charset="0"/>
                        </a:rPr>
                        <a:t>PRT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latin typeface="+mn-lt"/>
                          <a:cs typeface="Arial" pitchFamily="34" charset="0"/>
                        </a:rPr>
                        <a:t>SWE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sz="2000" b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759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E. Europe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BUL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BLR</a:t>
                      </a:r>
                      <a:endParaRPr lang="en-US" sz="200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CYP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CZE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EST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GRC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HRV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HUN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latin typeface="+mn-lt"/>
                        </a:rPr>
                        <a:t>LAT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160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LTU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POL</a:t>
                      </a:r>
                      <a:endParaRPr lang="en-US" sz="200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ROU</a:t>
                      </a:r>
                      <a:endParaRPr lang="en-US" sz="200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RUS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SRB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SVK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400800" algn="dec"/>
                        </a:tabLst>
                      </a:pPr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SVN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UKR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400800" algn="dec"/>
                        </a:tabLst>
                      </a:pPr>
                      <a:endParaRPr lang="en-US" sz="2000" b="0" baseline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967753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Africa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ZAF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ZWE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502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Asia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ARE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CHN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ISR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JOR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JPN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KAZ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KOR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latin typeface="+mn-lt"/>
                        </a:rPr>
                        <a:t>LBN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872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latin typeface="+mn-lt"/>
                        </a:rPr>
                        <a:t>PKN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latin typeface="+mn-lt"/>
                        </a:rPr>
                        <a:t>SAU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latin typeface="+mn-lt"/>
                        </a:rPr>
                        <a:t>TUR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latin typeface="+mn-lt"/>
                        </a:rPr>
                        <a:t>TWN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baseline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sz="2000" b="0" baseline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sz="2000" b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401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Oceania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AUS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IDN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NZL</a:t>
                      </a:r>
                      <a:endParaRPr lang="en-US" sz="2000" b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442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21323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042F9-2BF9-3F2A-DBB4-93C30106A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Countries sending the most genotypes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8E47B80-CDEF-3F5D-DFBC-59A0A97952C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340475" y="1189038"/>
          <a:ext cx="5364162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2081">
                  <a:extLst>
                    <a:ext uri="{9D8B030D-6E8A-4147-A177-3AD203B41FA5}">
                      <a16:colId xmlns:a16="http://schemas.microsoft.com/office/drawing/2014/main" val="1716166505"/>
                    </a:ext>
                  </a:extLst>
                </a:gridCol>
                <a:gridCol w="2682081">
                  <a:extLst>
                    <a:ext uri="{9D8B030D-6E8A-4147-A177-3AD203B41FA5}">
                      <a16:colId xmlns:a16="http://schemas.microsoft.com/office/drawing/2014/main" val="13698973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Cows genotyped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411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United States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3,571,054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922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Canada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320,350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Saudi Arabia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186,499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675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160,558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3319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Japan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135,971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128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Italy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114,501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031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Brazil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102,000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770316"/>
                  </a:ext>
                </a:extLst>
              </a:tr>
            </a:tbl>
          </a:graphicData>
        </a:graphic>
      </p:graphicFrame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4AC1B4F-0145-FB2A-687A-76075C1F0D1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Numbers of animals born in latest 5 years (both sexes, all breeds)</a:t>
            </a:r>
          </a:p>
          <a:p>
            <a:r>
              <a:rPr lang="en-US"/>
              <a:t>Countries with advanced breeding programs have large databases and accurate predictions</a:t>
            </a:r>
          </a:p>
          <a:p>
            <a:r>
              <a:rPr lang="en-US"/>
              <a:t>Many other countries have too little historical data to compute predictions</a:t>
            </a:r>
          </a:p>
        </p:txBody>
      </p:sp>
    </p:spTree>
    <p:extLst>
      <p:ext uri="{BB962C8B-B14F-4D97-AF65-F5344CB8AC3E}">
        <p14:creationId xmlns:p14="http://schemas.microsoft.com/office/powerpoint/2010/main" val="330064928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65B0B-375F-A848-65C0-DACB3CFB2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Genotyped </a:t>
            </a:r>
            <a:r>
              <a:rPr lang="en-US">
                <a:solidFill>
                  <a:srgbClr val="FFFF00"/>
                </a:solidFill>
              </a:rPr>
              <a:t>Holstein</a:t>
            </a:r>
            <a:r>
              <a:rPr lang="en-US"/>
              <a:t> </a:t>
            </a:r>
            <a:r>
              <a:rPr lang="en-US">
                <a:solidFill>
                  <a:schemeClr val="accent2">
                    <a:lumMod val="20000"/>
                    <a:lumOff val="80000"/>
                  </a:schemeClr>
                </a:solidFill>
              </a:rPr>
              <a:t>females</a:t>
            </a:r>
            <a:r>
              <a:rPr lang="en-US"/>
              <a:t>: General stats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A279D-B937-ECB6-028F-D79300FAEEE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Net Merit </a:t>
            </a:r>
            <a:r>
              <a:rPr lang="en-US" dirty="0"/>
              <a:t>averaged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$480 </a:t>
            </a:r>
            <a:r>
              <a:rPr lang="en-US" dirty="0"/>
              <a:t>in N. America and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$211-381 </a:t>
            </a:r>
            <a:r>
              <a:rPr lang="en-US" dirty="0"/>
              <a:t>in other continental regions.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Pedigree completeness </a:t>
            </a:r>
            <a:r>
              <a:rPr lang="en-US" dirty="0"/>
              <a:t>ranged from average of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64.2%</a:t>
            </a:r>
            <a:r>
              <a:rPr lang="en-US" dirty="0"/>
              <a:t> for Latin America to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86.1%</a:t>
            </a:r>
            <a:r>
              <a:rPr lang="en-US" dirty="0"/>
              <a:t> for western Europe.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Pedigree inbreeding </a:t>
            </a:r>
            <a:r>
              <a:rPr lang="en-US" dirty="0"/>
              <a:t>ranged from average of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8.7%</a:t>
            </a:r>
            <a:r>
              <a:rPr lang="en-US" dirty="0"/>
              <a:t> for Africa and Oceania to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9.6%</a:t>
            </a:r>
            <a:r>
              <a:rPr lang="en-US" dirty="0"/>
              <a:t> for North America.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Expected future inbreeding </a:t>
            </a:r>
            <a:r>
              <a:rPr lang="en-US" dirty="0"/>
              <a:t>(EFI) had a small range from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9.0%</a:t>
            </a:r>
            <a:r>
              <a:rPr lang="en-US" dirty="0"/>
              <a:t> in Oceania to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9.5%</a:t>
            </a:r>
            <a:r>
              <a:rPr lang="en-US" dirty="0"/>
              <a:t> in North America.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Genomic future inbreeding </a:t>
            </a:r>
            <a:r>
              <a:rPr lang="en-US" dirty="0"/>
              <a:t>(GFI) ranged from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9.4%</a:t>
            </a:r>
            <a:r>
              <a:rPr lang="en-US" dirty="0"/>
              <a:t> to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10.4%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7189239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D9EDD-F8C7-8882-7C82-33CF520B4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Genotyped 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females</a:t>
            </a:r>
            <a:r>
              <a:rPr lang="en-US" dirty="0"/>
              <a:t> by continent - </a:t>
            </a:r>
            <a:r>
              <a:rPr lang="en-US" dirty="0">
                <a:solidFill>
                  <a:srgbClr val="FFFF00"/>
                </a:solidFill>
              </a:rPr>
              <a:t>Holsteins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56A043F-1C3F-CD75-705F-D41EAF7440C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4682111"/>
              </p:ext>
            </p:extLst>
          </p:nvPr>
        </p:nvGraphicFramePr>
        <p:xfrm>
          <a:off x="487363" y="1341438"/>
          <a:ext cx="11217270" cy="3898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057">
                  <a:extLst>
                    <a:ext uri="{9D8B030D-6E8A-4147-A177-3AD203B41FA5}">
                      <a16:colId xmlns:a16="http://schemas.microsoft.com/office/drawing/2014/main" val="679044507"/>
                    </a:ext>
                  </a:extLst>
                </a:gridCol>
                <a:gridCol w="1543574">
                  <a:extLst>
                    <a:ext uri="{9D8B030D-6E8A-4147-A177-3AD203B41FA5}">
                      <a16:colId xmlns:a16="http://schemas.microsoft.com/office/drawing/2014/main" val="922195297"/>
                    </a:ext>
                  </a:extLst>
                </a:gridCol>
                <a:gridCol w="2088859">
                  <a:extLst>
                    <a:ext uri="{9D8B030D-6E8A-4147-A177-3AD203B41FA5}">
                      <a16:colId xmlns:a16="http://schemas.microsoft.com/office/drawing/2014/main" val="2849799366"/>
                    </a:ext>
                  </a:extLst>
                </a:gridCol>
                <a:gridCol w="1853967">
                  <a:extLst>
                    <a:ext uri="{9D8B030D-6E8A-4147-A177-3AD203B41FA5}">
                      <a16:colId xmlns:a16="http://schemas.microsoft.com/office/drawing/2014/main" val="544615908"/>
                    </a:ext>
                  </a:extLst>
                </a:gridCol>
                <a:gridCol w="1870745">
                  <a:extLst>
                    <a:ext uri="{9D8B030D-6E8A-4147-A177-3AD203B41FA5}">
                      <a16:colId xmlns:a16="http://schemas.microsoft.com/office/drawing/2014/main" val="297089112"/>
                    </a:ext>
                  </a:extLst>
                </a:gridCol>
                <a:gridCol w="1772068">
                  <a:extLst>
                    <a:ext uri="{9D8B030D-6E8A-4147-A177-3AD203B41FA5}">
                      <a16:colId xmlns:a16="http://schemas.microsoft.com/office/drawing/2014/main" val="25386450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  <a:p>
                      <a:r>
                        <a:rPr lang="en-US" sz="2400"/>
                        <a:t>Continent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Net Merit</a:t>
                      </a:r>
                      <a:endParaRPr lang="en-US" sz="2400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Pedigree Completeness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Pedigree Inbreeding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  <a:p>
                      <a:pPr algn="ctr"/>
                      <a:r>
                        <a:rPr lang="en-US" sz="2400"/>
                        <a:t>EFI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  <a:p>
                      <a:pPr algn="ctr"/>
                      <a:r>
                        <a:rPr lang="en-US" sz="2400"/>
                        <a:t>GFI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064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($)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656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North America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480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84.2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9.6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9.5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10.4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15038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Latin America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335</a:t>
                      </a:r>
                      <a:endParaRPr lang="en-US" sz="24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64.2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9.1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9.4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9.9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49640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Western Europe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381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86.1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9.1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9.2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10.2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371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Eastern Europe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370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74.5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8.8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9.2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9.7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15790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Africa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317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70.5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8.7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9.1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9.8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197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Asia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366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76.5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8.8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9.2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9.7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28754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Oceania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211</a:t>
                      </a:r>
                      <a:endParaRPr lang="en-US" sz="24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75.2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8.7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9.0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9.4</a:t>
                      </a:r>
                      <a:endParaRPr lang="en-US" sz="24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54337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36421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D9EDD-F8C7-8882-7C82-33CF520B4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Genotyped females by continent - </a:t>
            </a:r>
            <a:r>
              <a:rPr lang="en-US">
                <a:solidFill>
                  <a:schemeClr val="accent6">
                    <a:lumMod val="20000"/>
                    <a:lumOff val="80000"/>
                  </a:schemeClr>
                </a:solidFill>
              </a:rPr>
              <a:t>Jerseys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56A043F-1C3F-CD75-705F-D41EAF7440C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64112102"/>
              </p:ext>
            </p:extLst>
          </p:nvPr>
        </p:nvGraphicFramePr>
        <p:xfrm>
          <a:off x="487363" y="1341438"/>
          <a:ext cx="11217270" cy="3898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0002">
                  <a:extLst>
                    <a:ext uri="{9D8B030D-6E8A-4147-A177-3AD203B41FA5}">
                      <a16:colId xmlns:a16="http://schemas.microsoft.com/office/drawing/2014/main" val="679044507"/>
                    </a:ext>
                  </a:extLst>
                </a:gridCol>
                <a:gridCol w="1702965">
                  <a:extLst>
                    <a:ext uri="{9D8B030D-6E8A-4147-A177-3AD203B41FA5}">
                      <a16:colId xmlns:a16="http://schemas.microsoft.com/office/drawing/2014/main" val="922195297"/>
                    </a:ext>
                  </a:extLst>
                </a:gridCol>
                <a:gridCol w="2080470">
                  <a:extLst>
                    <a:ext uri="{9D8B030D-6E8A-4147-A177-3AD203B41FA5}">
                      <a16:colId xmlns:a16="http://schemas.microsoft.com/office/drawing/2014/main" val="2849799366"/>
                    </a:ext>
                  </a:extLst>
                </a:gridCol>
                <a:gridCol w="1879134">
                  <a:extLst>
                    <a:ext uri="{9D8B030D-6E8A-4147-A177-3AD203B41FA5}">
                      <a16:colId xmlns:a16="http://schemas.microsoft.com/office/drawing/2014/main" val="544615908"/>
                    </a:ext>
                  </a:extLst>
                </a:gridCol>
                <a:gridCol w="1786855">
                  <a:extLst>
                    <a:ext uri="{9D8B030D-6E8A-4147-A177-3AD203B41FA5}">
                      <a16:colId xmlns:a16="http://schemas.microsoft.com/office/drawing/2014/main" val="297089112"/>
                    </a:ext>
                  </a:extLst>
                </a:gridCol>
                <a:gridCol w="1637844">
                  <a:extLst>
                    <a:ext uri="{9D8B030D-6E8A-4147-A177-3AD203B41FA5}">
                      <a16:colId xmlns:a16="http://schemas.microsoft.com/office/drawing/2014/main" val="25386450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  <a:p>
                      <a:r>
                        <a:rPr lang="en-US" sz="2400"/>
                        <a:t>Continent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  <a:p>
                      <a:pPr algn="ctr"/>
                      <a:r>
                        <a:rPr lang="en-US" sz="2400"/>
                        <a:t>Net Merit</a:t>
                      </a:r>
                      <a:endParaRPr lang="en-US" sz="240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Pedigree Completeness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Pedigree Inbreeding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  <a:p>
                      <a:pPr algn="ctr"/>
                      <a:r>
                        <a:rPr lang="en-US" sz="2400"/>
                        <a:t>EFI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  <a:p>
                      <a:pPr algn="ctr"/>
                      <a:r>
                        <a:rPr lang="en-US" sz="2400"/>
                        <a:t>GFI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064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($)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656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North America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304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87.9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8.9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9.0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7.7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15038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Latin America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75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57.3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8.5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8.7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7.0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49640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Western Europe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118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75.8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7.6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7.4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5.7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371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Eastern Europe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284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79.4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7.8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8.0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6.2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15790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Africa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90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85.0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8.0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8.4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7.8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197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Asia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74.6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8.1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8.6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7.1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28754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Oceania</a:t>
                      </a:r>
                      <a:endParaRPr lang="en-US" sz="2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63.9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8.1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8.1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7.1</a:t>
                      </a:r>
                      <a:endParaRPr lang="en-US" sz="2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54337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442319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AE369-5DBB-255B-0FD7-050E9339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Proven bulls: General stats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1368D-EE6C-0AB9-37A7-AB8B0BCB0C3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Pedigree completeness </a:t>
            </a:r>
            <a:r>
              <a:rPr lang="en-US" dirty="0"/>
              <a:t>averaged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98%</a:t>
            </a:r>
            <a:r>
              <a:rPr lang="en-US" dirty="0"/>
              <a:t> due to the Interbull exchange. </a:t>
            </a:r>
          </a:p>
          <a:p>
            <a:r>
              <a:rPr lang="en-US" dirty="0"/>
              <a:t>Holstein bulls had &gt; 90%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foreign sires </a:t>
            </a:r>
            <a:r>
              <a:rPr lang="en-US" dirty="0"/>
              <a:t>in 7 of the 20 countries, but only 1% in NZL and 11% in USA. Averages were 43%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foreign sires</a:t>
            </a:r>
            <a:r>
              <a:rPr lang="en-US" dirty="0"/>
              <a:t> in Holsteins and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Brown Swiss</a:t>
            </a:r>
            <a:r>
              <a:rPr lang="en-US" dirty="0"/>
              <a:t>, 12% in </a:t>
            </a:r>
            <a:r>
              <a:rPr lang="en-US" dirty="0">
                <a:solidFill>
                  <a:srgbClr val="FF0000"/>
                </a:solidFill>
              </a:rPr>
              <a:t>Red Dairy Cattle</a:t>
            </a:r>
            <a:r>
              <a:rPr lang="en-US" dirty="0"/>
              <a:t>, and 9% in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Jersey</a:t>
            </a:r>
            <a:r>
              <a:rPr lang="en-US" dirty="0"/>
              <a:t>.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Sire’s age at son’s birth </a:t>
            </a:r>
            <a:r>
              <a:rPr lang="en-US" dirty="0"/>
              <a:t>averaged 2.2 to 2.9 years in 11 of the 20 countries for Holsteins, indicating rapid use of young sires. Other countries and breeds chose older sires of sons. </a:t>
            </a:r>
          </a:p>
          <a:p>
            <a:r>
              <a:rPr lang="en-US" dirty="0"/>
              <a:t>Proven bulls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with genotypes </a:t>
            </a:r>
            <a:r>
              <a:rPr lang="en-US" dirty="0"/>
              <a:t>used in USA reference population ranged from 0-100% and averaged 66% in Holsteins. </a:t>
            </a:r>
          </a:p>
        </p:txBody>
      </p:sp>
    </p:spTree>
    <p:extLst>
      <p:ext uri="{BB962C8B-B14F-4D97-AF65-F5344CB8AC3E}">
        <p14:creationId xmlns:p14="http://schemas.microsoft.com/office/powerpoint/2010/main" val="243626041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AIP-2017 16-9 Slide Master">
  <a:themeElements>
    <a:clrScheme name="Custom 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44270"/>
      </a:hlink>
      <a:folHlink>
        <a:srgbClr val="24427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4036</TotalTime>
  <Words>1420</Words>
  <Application>Microsoft Office PowerPoint</Application>
  <PresentationFormat>Widescreen</PresentationFormat>
  <Paragraphs>786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Symbol</vt:lpstr>
      <vt:lpstr>Wingdings</vt:lpstr>
      <vt:lpstr>2_AIP-2017 16-9 Slide Master</vt:lpstr>
      <vt:lpstr>Breeding programs compared across countries, continents, and breeds</vt:lpstr>
      <vt:lpstr>Data and edits</vt:lpstr>
      <vt:lpstr>Recent female genotypes by continental region (Dec 2023)</vt:lpstr>
      <vt:lpstr>Continental regions defined for genotypes</vt:lpstr>
      <vt:lpstr>Countries sending the most genotypes</vt:lpstr>
      <vt:lpstr>Genotyped Holstein females: General stats</vt:lpstr>
      <vt:lpstr>Genotyped females by continent - Holsteins</vt:lpstr>
      <vt:lpstr>Genotyped females by continent - Jerseys</vt:lpstr>
      <vt:lpstr>Proven bulls: General stats</vt:lpstr>
      <vt:lpstr>Comparing proven bulls of each breed by country</vt:lpstr>
      <vt:lpstr>Bull comparisons by country – Holsteins (+ Sim)</vt:lpstr>
      <vt:lpstr>Bull properties by country – Holsteins (+ Sim)</vt:lpstr>
      <vt:lpstr>Bull comparisons by country – Jerseys</vt:lpstr>
      <vt:lpstr>Bull comparisons by country – Brown Swiss</vt:lpstr>
      <vt:lpstr>Bull comparisons by country – Red Dairy Cattle</vt:lpstr>
      <vt:lpstr>Conclusions</vt:lpstr>
      <vt:lpstr>Acknowledgments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Vanraden, Paul</dc:creator>
  <cp:lastModifiedBy>Vanraden, Paul - REE-ARS</cp:lastModifiedBy>
  <cp:revision>2</cp:revision>
  <cp:lastPrinted>2024-05-16T13:40:31Z</cp:lastPrinted>
  <dcterms:created xsi:type="dcterms:W3CDTF">2022-11-04T22:48:32Z</dcterms:created>
  <dcterms:modified xsi:type="dcterms:W3CDTF">2024-06-06T13:35:25Z</dcterms:modified>
</cp:coreProperties>
</file>