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8" r:id="rId2"/>
    <p:sldMasterId id="2147483675" r:id="rId3"/>
  </p:sldMasterIdLst>
  <p:notesMasterIdLst>
    <p:notesMasterId r:id="rId29"/>
  </p:notesMasterIdLst>
  <p:handoutMasterIdLst>
    <p:handoutMasterId r:id="rId30"/>
  </p:handoutMasterIdLst>
  <p:sldIdLst>
    <p:sldId id="260" r:id="rId4"/>
    <p:sldId id="944" r:id="rId5"/>
    <p:sldId id="937" r:id="rId6"/>
    <p:sldId id="938" r:id="rId7"/>
    <p:sldId id="581" r:id="rId8"/>
    <p:sldId id="582" r:id="rId9"/>
    <p:sldId id="583" r:id="rId10"/>
    <p:sldId id="927" r:id="rId11"/>
    <p:sldId id="905" r:id="rId12"/>
    <p:sldId id="928" r:id="rId13"/>
    <p:sldId id="912" r:id="rId14"/>
    <p:sldId id="910" r:id="rId15"/>
    <p:sldId id="796" r:id="rId16"/>
    <p:sldId id="940" r:id="rId17"/>
    <p:sldId id="920" r:id="rId18"/>
    <p:sldId id="935" r:id="rId19"/>
    <p:sldId id="919" r:id="rId20"/>
    <p:sldId id="913" r:id="rId21"/>
    <p:sldId id="943" r:id="rId22"/>
    <p:sldId id="909" r:id="rId23"/>
    <p:sldId id="946" r:id="rId24"/>
    <p:sldId id="934" r:id="rId25"/>
    <p:sldId id="918" r:id="rId26"/>
    <p:sldId id="280" r:id="rId27"/>
    <p:sldId id="945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26C"/>
    <a:srgbClr val="00523C"/>
    <a:srgbClr val="244270"/>
    <a:srgbClr val="FFFF66"/>
    <a:srgbClr val="FFFF99"/>
    <a:srgbClr val="007E5D"/>
    <a:srgbClr val="AAC1E4"/>
    <a:srgbClr val="C5D5ED"/>
    <a:srgbClr val="FF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8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DD62F10F-8551-4B09-8DA4-54A56B8783C5}"/>
    <pc:docChg chg="custSel modSld">
      <pc:chgData name="Vanraden, Paul - REE-ARS" userId="91602886-fe7f-4860-9714-56e67139aa92" providerId="ADAL" clId="{DD62F10F-8551-4B09-8DA4-54A56B8783C5}" dt="2024-04-02T21:23:40.810" v="12" actId="478"/>
      <pc:docMkLst>
        <pc:docMk/>
      </pc:docMkLst>
      <pc:sldChg chg="delSp mod">
        <pc:chgData name="Vanraden, Paul - REE-ARS" userId="91602886-fe7f-4860-9714-56e67139aa92" providerId="ADAL" clId="{DD62F10F-8551-4B09-8DA4-54A56B8783C5}" dt="2024-04-02T21:20:14.395" v="0" actId="478"/>
        <pc:sldMkLst>
          <pc:docMk/>
          <pc:sldMk cId="0" sldId="260"/>
        </pc:sldMkLst>
        <pc:picChg chg="del">
          <ac:chgData name="Vanraden, Paul - REE-ARS" userId="91602886-fe7f-4860-9714-56e67139aa92" providerId="ADAL" clId="{DD62F10F-8551-4B09-8DA4-54A56B8783C5}" dt="2024-04-02T21:20:14.395" v="0" actId="478"/>
          <ac:picMkLst>
            <pc:docMk/>
            <pc:sldMk cId="0" sldId="260"/>
            <ac:picMk id="18" creationId="{F0B06ADF-4352-40CF-A43C-00ED59931B09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0:44.846" v="4" actId="478"/>
        <pc:sldMkLst>
          <pc:docMk/>
          <pc:sldMk cId="737842336" sldId="796"/>
        </pc:sldMkLst>
        <pc:picChg chg="del">
          <ac:chgData name="Vanraden, Paul - REE-ARS" userId="91602886-fe7f-4860-9714-56e67139aa92" providerId="ADAL" clId="{DD62F10F-8551-4B09-8DA4-54A56B8783C5}" dt="2024-04-02T21:20:44.846" v="4" actId="478"/>
          <ac:picMkLst>
            <pc:docMk/>
            <pc:sldMk cId="737842336" sldId="796"/>
            <ac:picMk id="3" creationId="{2CA0F417-4FC9-488B-9C3D-34973AD025DE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3:40.810" v="12" actId="478"/>
        <pc:sldMkLst>
          <pc:docMk/>
          <pc:sldMk cId="3121334651" sldId="918"/>
        </pc:sldMkLst>
        <pc:picChg chg="del">
          <ac:chgData name="Vanraden, Paul - REE-ARS" userId="91602886-fe7f-4860-9714-56e67139aa92" providerId="ADAL" clId="{DD62F10F-8551-4B09-8DA4-54A56B8783C5}" dt="2024-04-02T21:23:40.810" v="12" actId="478"/>
          <ac:picMkLst>
            <pc:docMk/>
            <pc:sldMk cId="3121334651" sldId="918"/>
            <ac:picMk id="4" creationId="{AB7E046B-19DF-4BAA-BE24-6A9A5C4835ED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0:58.492" v="7" actId="478"/>
        <pc:sldMkLst>
          <pc:docMk/>
          <pc:sldMk cId="1734868063" sldId="919"/>
        </pc:sldMkLst>
        <pc:picChg chg="del">
          <ac:chgData name="Vanraden, Paul - REE-ARS" userId="91602886-fe7f-4860-9714-56e67139aa92" providerId="ADAL" clId="{DD62F10F-8551-4B09-8DA4-54A56B8783C5}" dt="2024-04-02T21:20:58.492" v="7" actId="478"/>
          <ac:picMkLst>
            <pc:docMk/>
            <pc:sldMk cId="1734868063" sldId="919"/>
            <ac:picMk id="4" creationId="{C7F45F1F-9014-4A37-BCC1-6763D1B94F4E}"/>
          </ac:picMkLst>
        </pc:picChg>
        <pc:picChg chg="del">
          <ac:chgData name="Vanraden, Paul - REE-ARS" userId="91602886-fe7f-4860-9714-56e67139aa92" providerId="ADAL" clId="{DD62F10F-8551-4B09-8DA4-54A56B8783C5}" dt="2024-04-02T21:20:57.258" v="6" actId="478"/>
          <ac:picMkLst>
            <pc:docMk/>
            <pc:sldMk cId="1734868063" sldId="919"/>
            <ac:picMk id="5" creationId="{D4E21EEC-FC65-455F-84F9-1F7C6405DBE6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3:34.059" v="11" actId="478"/>
        <pc:sldMkLst>
          <pc:docMk/>
          <pc:sldMk cId="4242458652" sldId="934"/>
        </pc:sldMkLst>
        <pc:picChg chg="del">
          <ac:chgData name="Vanraden, Paul - REE-ARS" userId="91602886-fe7f-4860-9714-56e67139aa92" providerId="ADAL" clId="{DD62F10F-8551-4B09-8DA4-54A56B8783C5}" dt="2024-04-02T21:23:34.059" v="11" actId="478"/>
          <ac:picMkLst>
            <pc:docMk/>
            <pc:sldMk cId="4242458652" sldId="934"/>
            <ac:picMk id="5" creationId="{A14B7BFC-5F67-A161-4768-85BBEEC5E235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0:22.365" v="2" actId="478"/>
        <pc:sldMkLst>
          <pc:docMk/>
          <pc:sldMk cId="765899709" sldId="937"/>
        </pc:sldMkLst>
        <pc:picChg chg="del">
          <ac:chgData name="Vanraden, Paul - REE-ARS" userId="91602886-fe7f-4860-9714-56e67139aa92" providerId="ADAL" clId="{DD62F10F-8551-4B09-8DA4-54A56B8783C5}" dt="2024-04-02T21:20:22.365" v="2" actId="478"/>
          <ac:picMkLst>
            <pc:docMk/>
            <pc:sldMk cId="765899709" sldId="937"/>
            <ac:picMk id="5" creationId="{86699812-6041-0986-C8BE-B730BAC859EF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0:26.177" v="3" actId="478"/>
        <pc:sldMkLst>
          <pc:docMk/>
          <pc:sldMk cId="1211588142" sldId="938"/>
        </pc:sldMkLst>
        <pc:picChg chg="del">
          <ac:chgData name="Vanraden, Paul - REE-ARS" userId="91602886-fe7f-4860-9714-56e67139aa92" providerId="ADAL" clId="{DD62F10F-8551-4B09-8DA4-54A56B8783C5}" dt="2024-04-02T21:20:26.177" v="3" actId="478"/>
          <ac:picMkLst>
            <pc:docMk/>
            <pc:sldMk cId="1211588142" sldId="938"/>
            <ac:picMk id="3" creationId="{A212FC91-E6FB-4F3A-7FE3-285B897556D8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0:50.407" v="5" actId="478"/>
        <pc:sldMkLst>
          <pc:docMk/>
          <pc:sldMk cId="3562386195" sldId="940"/>
        </pc:sldMkLst>
        <pc:picChg chg="del">
          <ac:chgData name="Vanraden, Paul - REE-ARS" userId="91602886-fe7f-4860-9714-56e67139aa92" providerId="ADAL" clId="{DD62F10F-8551-4B09-8DA4-54A56B8783C5}" dt="2024-04-02T21:20:50.407" v="5" actId="478"/>
          <ac:picMkLst>
            <pc:docMk/>
            <pc:sldMk cId="3562386195" sldId="940"/>
            <ac:picMk id="6" creationId="{17526761-8436-9E1E-4788-F591758F9CCA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0:18.536" v="1" actId="478"/>
        <pc:sldMkLst>
          <pc:docMk/>
          <pc:sldMk cId="3551444534" sldId="944"/>
        </pc:sldMkLst>
        <pc:picChg chg="del">
          <ac:chgData name="Vanraden, Paul - REE-ARS" userId="91602886-fe7f-4860-9714-56e67139aa92" providerId="ADAL" clId="{DD62F10F-8551-4B09-8DA4-54A56B8783C5}" dt="2024-04-02T21:20:18.536" v="1" actId="478"/>
          <ac:picMkLst>
            <pc:docMk/>
            <pc:sldMk cId="3551444534" sldId="944"/>
            <ac:picMk id="4" creationId="{7DB69762-DF82-1B2C-99C0-901F3CC40895}"/>
          </ac:picMkLst>
        </pc:picChg>
      </pc:sldChg>
      <pc:sldChg chg="delSp mod">
        <pc:chgData name="Vanraden, Paul - REE-ARS" userId="91602886-fe7f-4860-9714-56e67139aa92" providerId="ADAL" clId="{DD62F10F-8551-4B09-8DA4-54A56B8783C5}" dt="2024-04-02T21:23:29.992" v="10" actId="478"/>
        <pc:sldMkLst>
          <pc:docMk/>
          <pc:sldMk cId="956451372" sldId="946"/>
        </pc:sldMkLst>
        <pc:picChg chg="del">
          <ac:chgData name="Vanraden, Paul - REE-ARS" userId="91602886-fe7f-4860-9714-56e67139aa92" providerId="ADAL" clId="{DD62F10F-8551-4B09-8DA4-54A56B8783C5}" dt="2024-04-02T21:23:26.585" v="8" actId="478"/>
          <ac:picMkLst>
            <pc:docMk/>
            <pc:sldMk cId="956451372" sldId="946"/>
            <ac:picMk id="4" creationId="{2F4CD8F2-4F3F-F674-DD25-C526B8D1E9CC}"/>
          </ac:picMkLst>
        </pc:picChg>
        <pc:picChg chg="del">
          <ac:chgData name="Vanraden, Paul - REE-ARS" userId="91602886-fe7f-4860-9714-56e67139aa92" providerId="ADAL" clId="{DD62F10F-8551-4B09-8DA4-54A56B8783C5}" dt="2024-04-02T21:23:29.992" v="10" actId="478"/>
          <ac:picMkLst>
            <pc:docMk/>
            <pc:sldMk cId="956451372" sldId="946"/>
            <ac:picMk id="5" creationId="{0818D346-0146-2ABA-FC43-479428838B62}"/>
          </ac:picMkLst>
        </pc:picChg>
        <pc:picChg chg="del">
          <ac:chgData name="Vanraden, Paul - REE-ARS" userId="91602886-fe7f-4860-9714-56e67139aa92" providerId="ADAL" clId="{DD62F10F-8551-4B09-8DA4-54A56B8783C5}" dt="2024-04-02T21:23:28.570" v="9" actId="478"/>
          <ac:picMkLst>
            <pc:docMk/>
            <pc:sldMk cId="956451372" sldId="946"/>
            <ac:picMk id="6" creationId="{872EB919-EF6D-A173-6815-B64C8FD93AD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ChipHisto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ChipHist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Chip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72318165670269E-2"/>
          <c:y val="5.1400554097404488E-2"/>
          <c:w val="0.8939890164663109"/>
          <c:h val="0.114791484397783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ln>
                <a:solidFill>
                  <a:srgbClr val="000000"/>
                </a:solidFill>
              </a:ln>
            </c:spPr>
          </c:marker>
          <c:dPt>
            <c:idx val="19"/>
            <c:marker>
              <c:spPr>
                <a:solidFill>
                  <a:srgbClr val="C00000"/>
                </a:solidFill>
                <a:ln w="15875" cap="sq">
                  <a:solidFill>
                    <a:srgbClr val="000000"/>
                  </a:solidFill>
                  <a:miter lim="800000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0EA-4938-9593-1F0C70EF06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/>
                      <a:t>5</a:t>
                    </a:r>
                    <a:r>
                      <a:rPr lang="en-US"/>
                      <a:t>0K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EA-4938-9593-1F0C70EF06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0EA-4938-9593-1F0C70EF06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/>
                      <a:t>5</a:t>
                    </a:r>
                    <a:r>
                      <a:rPr lang="en-US"/>
                      <a:t>0K2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0EA-4938-9593-1F0C70EF06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/>
                      <a:t>I</a:t>
                    </a:r>
                    <a:r>
                      <a:rPr lang="en-US"/>
                      <a:t>llumina 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0EA-4938-9593-1F0C70EF06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3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EA-4938-9593-1F0C70EF068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ffy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0EA-4938-9593-1F0C70EF068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0EA-4938-9593-1F0C70EF068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3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0EA-4938-9593-1F0C70EF068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3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0EA-4938-9593-1F0C70EF068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0EA-4938-9593-1F0C70EF068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0EA-4938-9593-1F0C70EF068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0EA-4938-9593-1F0C70EF068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0EA-4938-9593-1F0C70EF068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0EA-4938-9593-1F0C70EF068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0EA-4938-9593-1F0C70EF068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0EA-4938-9593-1F0C70EF068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0EA-4938-9593-1F0C70EF068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0EA-4938-9593-1F0C70EF068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H2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0EA-4938-9593-1F0C70EF068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SEQ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0EA-4938-9593-1F0C70EF068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90EA-4938-9593-1F0C70EF0688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0EA-4938-9593-1F0C70EF0688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1B6D418-A94F-42AA-A1F5-B2E282DD65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0EA-4938-9593-1F0C70EF0688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42B27E84-D140-4A0E-B9ED-3F0BF3A6F7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0EA-4938-9593-1F0C70EF068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21231A1-8F9A-4B7C-B5CE-ED58977305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0EA-4938-9593-1F0C70EF0688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6F049054-9B80-4D95-9DB1-0B9B37B55F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0EA-4938-9593-1F0C70EF0688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387D84A9-5D97-4DF7-87D1-DDE3610A4C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0EA-4938-9593-1F0C70EF068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8DD3ADEC-D259-427B-BDE8-358083A557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0EA-4938-9593-1F0C70EF0688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A89F16E-0849-48FD-9C80-E80354125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0EA-4938-9593-1F0C70EF0688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24C87EC-D104-4443-B2B9-89A2FAEEB7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0EA-4938-9593-1F0C70EF0688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15F91B5-9EDE-4C4F-A252-6EA4639078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0EA-4938-9593-1F0C70EF0688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E23E6A6A-6D70-4B8A-A781-3C7597B672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0EA-4938-9593-1F0C70EF0688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33748DAE-56AB-40FD-827D-BB681B2805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0EA-4938-9593-1F0C70EF0688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82EC3D95-110F-4189-90BD-4514C44FA7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0EA-4938-9593-1F0C70EF0688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EE540640-EEC4-409B-933B-5F8E39CAD1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0EA-4938-9593-1F0C70EF0688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64DD168D-D406-4E78-97FD-91A1EA400A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0EA-4938-9593-1F0C70EF0688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B2441319-1395-49A5-90B1-6568198181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0EA-4938-9593-1F0C70EF0688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56088DF3-FFE9-4D31-9226-61B39CA7D8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0EA-4938-9593-1F0C70EF0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Sheet1!$A$3:$A$40</c:f>
              <c:numCache>
                <c:formatCode>General</c:formatCode>
                <c:ptCount val="38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</c:numCache>
            </c:numRef>
          </c:xVal>
          <c:yVal>
            <c:numRef>
              <c:f>Sheet1!$B$3:$B$40</c:f>
              <c:numCache>
                <c:formatCode>General</c:formatCode>
                <c:ptCount val="38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57513</c:v>
                </c:pt>
                <c:pt idx="23">
                  <c:v>221115</c:v>
                </c:pt>
                <c:pt idx="24">
                  <c:v>7658</c:v>
                </c:pt>
                <c:pt idx="25">
                  <c:v>8984</c:v>
                </c:pt>
                <c:pt idx="26">
                  <c:v>47850</c:v>
                </c:pt>
                <c:pt idx="27">
                  <c:v>53218</c:v>
                </c:pt>
                <c:pt idx="28">
                  <c:v>53450</c:v>
                </c:pt>
                <c:pt idx="29">
                  <c:v>10706</c:v>
                </c:pt>
                <c:pt idx="30">
                  <c:v>27780</c:v>
                </c:pt>
                <c:pt idx="31">
                  <c:v>43376</c:v>
                </c:pt>
                <c:pt idx="32">
                  <c:v>44887</c:v>
                </c:pt>
                <c:pt idx="33">
                  <c:v>49629</c:v>
                </c:pt>
                <c:pt idx="34">
                  <c:v>61915</c:v>
                </c:pt>
                <c:pt idx="35">
                  <c:v>41913</c:v>
                </c:pt>
                <c:pt idx="36">
                  <c:v>45250</c:v>
                </c:pt>
                <c:pt idx="37">
                  <c:v>63836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Sheet1!$C$3:$C$40</c15:f>
                <c15:dlblRangeCache>
                  <c:ptCount val="38"/>
                  <c:pt idx="0">
                    <c:v>50K</c:v>
                  </c:pt>
                  <c:pt idx="1">
                    <c:v>3K</c:v>
                  </c:pt>
                  <c:pt idx="2">
                    <c:v>50K2</c:v>
                  </c:pt>
                  <c:pt idx="3">
                    <c:v>HD</c:v>
                  </c:pt>
                  <c:pt idx="4">
                    <c:v>LD</c:v>
                  </c:pt>
                  <c:pt idx="5">
                    <c:v>640K</c:v>
                  </c:pt>
                  <c:pt idx="6">
                    <c:v>GGP</c:v>
                  </c:pt>
                  <c:pt idx="7">
                    <c:v>ELD</c:v>
                  </c:pt>
                  <c:pt idx="8">
                    <c:v>LD2</c:v>
                  </c:pt>
                  <c:pt idx="9">
                    <c:v>GP2</c:v>
                  </c:pt>
                  <c:pt idx="10">
                    <c:v>GP3</c:v>
                  </c:pt>
                  <c:pt idx="11">
                    <c:v>GHD</c:v>
                  </c:pt>
                  <c:pt idx="12">
                    <c:v>G7K</c:v>
                  </c:pt>
                  <c:pt idx="13">
                    <c:v>ZLD</c:v>
                  </c:pt>
                  <c:pt idx="14">
                    <c:v>ZL2</c:v>
                  </c:pt>
                  <c:pt idx="15">
                    <c:v>GP4</c:v>
                  </c:pt>
                  <c:pt idx="16">
                    <c:v>ZMD</c:v>
                  </c:pt>
                  <c:pt idx="17">
                    <c:v>ZM2</c:v>
                  </c:pt>
                  <c:pt idx="18">
                    <c:v>GH2</c:v>
                  </c:pt>
                  <c:pt idx="19">
                    <c:v>SEQ</c:v>
                  </c:pt>
                  <c:pt idx="20">
                    <c:v>ZL4</c:v>
                  </c:pt>
                  <c:pt idx="21">
                    <c:v>AMD</c:v>
                  </c:pt>
                  <c:pt idx="22">
                    <c:v>BG1</c:v>
                  </c:pt>
                  <c:pt idx="23">
                    <c:v>GF1</c:v>
                  </c:pt>
                  <c:pt idx="24">
                    <c:v>ZU1</c:v>
                  </c:pt>
                  <c:pt idx="25">
                    <c:v>G9K</c:v>
                  </c:pt>
                  <c:pt idx="26">
                    <c:v>GMD</c:v>
                  </c:pt>
                  <c:pt idx="27">
                    <c:v>50K3</c:v>
                  </c:pt>
                  <c:pt idx="28">
                    <c:v>ID3</c:v>
                  </c:pt>
                  <c:pt idx="29">
                    <c:v>EL7</c:v>
                  </c:pt>
                  <c:pt idx="30">
                    <c:v>ZL5</c:v>
                  </c:pt>
                  <c:pt idx="31">
                    <c:v>DEA</c:v>
                  </c:pt>
                  <c:pt idx="32">
                    <c:v>AM2</c:v>
                  </c:pt>
                  <c:pt idx="33">
                    <c:v>WMD</c:v>
                  </c:pt>
                  <c:pt idx="34">
                    <c:v>VM1</c:v>
                  </c:pt>
                  <c:pt idx="35">
                    <c:v>LMD</c:v>
                  </c:pt>
                  <c:pt idx="36">
                    <c:v>EMD</c:v>
                  </c:pt>
                  <c:pt idx="37">
                    <c:v>VM2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90EA-4938-9593-1F0C70EF0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96672"/>
        <c:axId val="89598208"/>
      </c:scatterChart>
      <c:valAx>
        <c:axId val="89596672"/>
        <c:scaling>
          <c:orientation val="minMax"/>
          <c:max val="2019.5"/>
          <c:min val="2007"/>
        </c:scaling>
        <c:delete val="1"/>
        <c:axPos val="b"/>
        <c:numFmt formatCode="General" sourceLinked="1"/>
        <c:majorTickMark val="out"/>
        <c:minorTickMark val="none"/>
        <c:tickLblPos val="nextTo"/>
        <c:crossAx val="89598208"/>
        <c:crosses val="autoZero"/>
        <c:crossBetween val="midCat"/>
        <c:majorUnit val="1"/>
      </c:valAx>
      <c:valAx>
        <c:axId val="89598208"/>
        <c:scaling>
          <c:orientation val="minMax"/>
          <c:max val="40000000"/>
          <c:min val="35000000"/>
        </c:scaling>
        <c:delete val="0"/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596672"/>
        <c:crosses val="autoZero"/>
        <c:crossBetween val="midCat"/>
        <c:majorUnit val="500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4642760124867E-2"/>
          <c:y val="5.1400554097404488E-2"/>
          <c:w val="0.89266287336809547"/>
          <c:h val="0.72127296587926348"/>
        </c:manualLayout>
      </c:layout>
      <c:scatterChart>
        <c:scatterStyle val="lineMarker"/>
        <c:varyColors val="0"/>
        <c:ser>
          <c:idx val="0"/>
          <c:order val="0"/>
          <c:spPr>
            <a:ln w="28575" cap="sq">
              <a:noFill/>
              <a:miter lim="800000"/>
            </a:ln>
          </c:spPr>
          <c:marker>
            <c:symbol val="diamond"/>
            <c:size val="14"/>
            <c:spPr>
              <a:solidFill>
                <a:srgbClr val="C00000"/>
              </a:solidFill>
              <a:ln w="15875" cap="sq">
                <a:solidFill>
                  <a:srgbClr val="000000"/>
                </a:solidFill>
                <a:miter lim="800000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504E3D8-D33B-422D-9EEB-53A2772C22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816-4791-84A4-2A364845D3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14A046-7108-4702-98A6-90ABCB1CCA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816-4791-84A4-2A364845D3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42945D-D630-4504-862A-F4FCBF627E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816-4791-84A4-2A364845D3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B0F382-0E5F-4DBC-A3C4-A9E908A4FBB4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 (Illumina)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816-4791-84A4-2A364845D3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858C08-059B-4A6D-870C-28BBFD873E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816-4791-84A4-2A364845D3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945938B-3EB3-4E61-BFDF-A3A5626C0656}" type="CELLRANGE">
                      <a:rPr lang="en-US" smtClean="0"/>
                      <a:pPr/>
                      <a:t>[CELLRANGE]</a:t>
                    </a:fld>
                    <a:r>
                      <a:rPr lang="en-US"/>
                      <a:t> (Affy)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816-4791-84A4-2A364845D3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B7D4368-58B8-4E49-9E1E-23FEE582F7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816-4791-84A4-2A364845D3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9937D25-5D10-4BC6-9DE2-3FE62BCF71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816-4791-84A4-2A364845D3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0750CC7-4F54-4B5E-A024-8BB18C772A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816-4791-84A4-2A364845D3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E02D452-15A2-403A-814C-BB148320FC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816-4791-84A4-2A364845D3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B086E19-2D9C-46B9-8C62-40EE22378C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816-4791-84A4-2A364845D3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75DCCE9-0950-49FA-A0F6-2E6A507292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816-4791-84A4-2A364845D3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D7409D6-3DA4-47E3-9F39-224CE623C9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816-4791-84A4-2A364845D3E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CA5A571-8D7F-40B9-93EA-918FFFC2BF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816-4791-84A4-2A364845D3E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E7EC693-0945-4DA2-8290-838055EA60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816-4791-84A4-2A364845D3E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9B09484-A40E-4821-B5BC-7F7032AB51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816-4791-84A4-2A364845D3E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D7FBAD8-5BFF-42F5-8160-EBAE855EBF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816-4791-84A4-2A364845D3E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A548D9D-D8C0-4C8C-99F5-D237F58F92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816-4791-84A4-2A364845D3E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5E41239-DC81-4881-8204-D2BF0B03B5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816-4791-84A4-2A364845D3E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98268950-B3EC-40B5-96D2-ACE24E1075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816-4791-84A4-2A364845D3E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FEB2084-CA00-486C-B046-1157D6A852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816-4791-84A4-2A364845D3E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992E093-4A80-4E22-B1C8-4E07A371EF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816-4791-84A4-2A364845D3E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39BD992-7045-41E1-888A-F236E18BCC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816-4791-84A4-2A364845D3E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910AA1C3-EF78-4456-9E11-4772C48866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816-4791-84A4-2A364845D3E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F1795914-43F9-418D-846A-EBAB03FF20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816-4791-84A4-2A364845D3E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F0F5D827-704E-44DC-A58A-CF103F3F17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816-4791-84A4-2A364845D3E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575C4E30-851D-4905-B4C5-FFC0301CEC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816-4791-84A4-2A364845D3E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B2AA38F-0077-4440-9684-CBA5AC5DFA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816-4791-84A4-2A364845D3E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7A01F525-F8FC-4768-A45E-99FE1B9DD6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816-4791-84A4-2A364845D3E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46733E32-208B-40AC-8911-6E25BF7EB0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816-4791-84A4-2A364845D3E7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4A0B4D28-C8AD-4FD6-A4AA-FAF64BA130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816-4791-84A4-2A364845D3E7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3AC9599F-3577-4024-9C06-026932E83A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816-4791-84A4-2A364845D3E7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4C26FF51-C228-4B99-BA8B-B642C6F516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816-4791-84A4-2A364845D3E7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FB2A5A62-1635-4DDF-BFDF-83CDD93638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5816-4791-84A4-2A364845D3E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9D09B25E-9847-4D30-8A2F-06CC80360A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5816-4791-84A4-2A364845D3E7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CCC199DE-A412-4076-A842-7F5B59D06A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5816-4791-84A4-2A364845D3E7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256585C0-5655-4E8F-BF04-C12ED83DE7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5816-4791-84A4-2A364845D3E7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BDDC6ED1-40CB-487B-A4EC-2947188F26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5816-4791-84A4-2A364845D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Sheet1!$A$3:$A$40</c:f>
              <c:numCache>
                <c:formatCode>General</c:formatCode>
                <c:ptCount val="38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</c:numCache>
            </c:numRef>
          </c:xVal>
          <c:yVal>
            <c:numRef>
              <c:f>Sheet1!$B$3:$B$40</c:f>
              <c:numCache>
                <c:formatCode>General</c:formatCode>
                <c:ptCount val="38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57513</c:v>
                </c:pt>
                <c:pt idx="23">
                  <c:v>221115</c:v>
                </c:pt>
                <c:pt idx="24">
                  <c:v>7658</c:v>
                </c:pt>
                <c:pt idx="25">
                  <c:v>8984</c:v>
                </c:pt>
                <c:pt idx="26">
                  <c:v>47850</c:v>
                </c:pt>
                <c:pt idx="27">
                  <c:v>53218</c:v>
                </c:pt>
                <c:pt idx="28">
                  <c:v>53450</c:v>
                </c:pt>
                <c:pt idx="29">
                  <c:v>10706</c:v>
                </c:pt>
                <c:pt idx="30">
                  <c:v>27780</c:v>
                </c:pt>
                <c:pt idx="31">
                  <c:v>43376</c:v>
                </c:pt>
                <c:pt idx="32">
                  <c:v>44887</c:v>
                </c:pt>
                <c:pt idx="33">
                  <c:v>49629</c:v>
                </c:pt>
                <c:pt idx="34">
                  <c:v>61915</c:v>
                </c:pt>
                <c:pt idx="35">
                  <c:v>41913</c:v>
                </c:pt>
                <c:pt idx="36">
                  <c:v>45250</c:v>
                </c:pt>
                <c:pt idx="37">
                  <c:v>63836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Sheet1!$C$3:$C$40</c15:f>
                <c15:dlblRangeCache>
                  <c:ptCount val="38"/>
                  <c:pt idx="0">
                    <c:v>50K</c:v>
                  </c:pt>
                  <c:pt idx="1">
                    <c:v>3K</c:v>
                  </c:pt>
                  <c:pt idx="2">
                    <c:v>50K2</c:v>
                  </c:pt>
                  <c:pt idx="3">
                    <c:v>HD</c:v>
                  </c:pt>
                  <c:pt idx="4">
                    <c:v>LD</c:v>
                  </c:pt>
                  <c:pt idx="5">
                    <c:v>640K</c:v>
                  </c:pt>
                  <c:pt idx="6">
                    <c:v>GGP</c:v>
                  </c:pt>
                  <c:pt idx="7">
                    <c:v>ELD</c:v>
                  </c:pt>
                  <c:pt idx="8">
                    <c:v>LD2</c:v>
                  </c:pt>
                  <c:pt idx="9">
                    <c:v>GP2</c:v>
                  </c:pt>
                  <c:pt idx="10">
                    <c:v>GP3</c:v>
                  </c:pt>
                  <c:pt idx="11">
                    <c:v>GHD</c:v>
                  </c:pt>
                  <c:pt idx="12">
                    <c:v>G7K</c:v>
                  </c:pt>
                  <c:pt idx="13">
                    <c:v>ZLD</c:v>
                  </c:pt>
                  <c:pt idx="14">
                    <c:v>ZL2</c:v>
                  </c:pt>
                  <c:pt idx="15">
                    <c:v>GP4</c:v>
                  </c:pt>
                  <c:pt idx="16">
                    <c:v>ZMD</c:v>
                  </c:pt>
                  <c:pt idx="17">
                    <c:v>ZM2</c:v>
                  </c:pt>
                  <c:pt idx="18">
                    <c:v>GH2</c:v>
                  </c:pt>
                  <c:pt idx="19">
                    <c:v>SEQ</c:v>
                  </c:pt>
                  <c:pt idx="20">
                    <c:v>ZL4</c:v>
                  </c:pt>
                  <c:pt idx="21">
                    <c:v>AMD</c:v>
                  </c:pt>
                  <c:pt idx="22">
                    <c:v>BG1</c:v>
                  </c:pt>
                  <c:pt idx="23">
                    <c:v>GF1</c:v>
                  </c:pt>
                  <c:pt idx="24">
                    <c:v>ZU1</c:v>
                  </c:pt>
                  <c:pt idx="25">
                    <c:v>G9K</c:v>
                  </c:pt>
                  <c:pt idx="26">
                    <c:v>GMD</c:v>
                  </c:pt>
                  <c:pt idx="27">
                    <c:v>50K3</c:v>
                  </c:pt>
                  <c:pt idx="28">
                    <c:v>ID3</c:v>
                  </c:pt>
                  <c:pt idx="29">
                    <c:v>EL7</c:v>
                  </c:pt>
                  <c:pt idx="30">
                    <c:v>ZL5</c:v>
                  </c:pt>
                  <c:pt idx="31">
                    <c:v>DEA</c:v>
                  </c:pt>
                  <c:pt idx="32">
                    <c:v>AM2</c:v>
                  </c:pt>
                  <c:pt idx="33">
                    <c:v>WMD</c:v>
                  </c:pt>
                  <c:pt idx="34">
                    <c:v>VM1</c:v>
                  </c:pt>
                  <c:pt idx="35">
                    <c:v>LMD</c:v>
                  </c:pt>
                  <c:pt idx="36">
                    <c:v>EMD</c:v>
                  </c:pt>
                  <c:pt idx="37">
                    <c:v>VM2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5816-4791-84A4-2A364845D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46976"/>
        <c:axId val="89648512"/>
      </c:scatterChart>
      <c:valAx>
        <c:axId val="89646976"/>
        <c:scaling>
          <c:orientation val="minMax"/>
          <c:max val="2019.5"/>
          <c:min val="2007"/>
        </c:scaling>
        <c:delete val="1"/>
        <c:axPos val="b"/>
        <c:numFmt formatCode="General" sourceLinked="1"/>
        <c:majorTickMark val="out"/>
        <c:minorTickMark val="none"/>
        <c:tickLblPos val="nextTo"/>
        <c:crossAx val="89648512"/>
        <c:crosses val="autoZero"/>
        <c:crossBetween val="midCat"/>
        <c:majorUnit val="1"/>
      </c:valAx>
      <c:valAx>
        <c:axId val="89648512"/>
        <c:scaling>
          <c:orientation val="minMax"/>
          <c:max val="800000"/>
          <c:min val="100000"/>
        </c:scaling>
        <c:delete val="0"/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SNPs (1000s)</a:t>
                </a:r>
              </a:p>
            </c:rich>
          </c:tx>
          <c:layout>
            <c:manualLayout>
              <c:xMode val="edge"/>
              <c:yMode val="edge"/>
              <c:x val="5.5465493283927828E-4"/>
              <c:y val="0.379826115485564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64697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386047521039721E-2"/>
          <c:y val="5.1400554097404488E-2"/>
          <c:w val="0.89522914661719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C00000"/>
              </a:solidFill>
              <a:ln w="15875" cap="sq">
                <a:solidFill>
                  <a:srgbClr val="000000"/>
                </a:solidFill>
                <a:miter lim="800000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en-US" sz="1300"/>
                      <a:t>0K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533-4C73-B9CF-BBA50BDC5A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533-4C73-B9CF-BBA50BDC5A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en-US"/>
                      <a:t>0K2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533-4C73-B9CF-BBA50BDC5A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I</a:t>
                    </a:r>
                    <a:r>
                      <a:rPr lang="en-US"/>
                      <a:t>llumina 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533-4C73-B9CF-BBA50BDC5A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533-4C73-B9CF-BBA50BDC5A3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A</a:t>
                    </a:r>
                    <a:r>
                      <a:rPr lang="en-US"/>
                      <a:t>ffy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533-4C73-B9CF-BBA50BDC5A3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533-4C73-B9CF-BBA50BDC5A3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533-4C73-B9CF-BBA50BDC5A3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533-4C73-B9CF-BBA50BDC5A3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533-4C73-B9CF-BBA50BDC5A3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533-4C73-B9CF-BBA50BDC5A3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533-4C73-B9CF-BBA50BDC5A3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533-4C73-B9CF-BBA50BDC5A3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400"/>
                      <a:t>ZLD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533-4C73-B9CF-BBA50BDC5A3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400"/>
                      <a:t>ZL2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533-4C73-B9CF-BBA50BDC5A3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533-4C73-B9CF-BBA50BDC5A33}"/>
                </c:ext>
              </c:extLst>
            </c:dLbl>
            <c:dLbl>
              <c:idx val="16"/>
              <c:layout>
                <c:manualLayout>
                  <c:x val="0"/>
                  <c:y val="4.504504504504504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533-4C73-B9CF-BBA50BDC5A33}"/>
                </c:ext>
              </c:extLst>
            </c:dLbl>
            <c:dLbl>
              <c:idx val="17"/>
              <c:layout>
                <c:manualLayout>
                  <c:x val="0"/>
                  <c:y val="-4.504504504504504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533-4C73-B9CF-BBA50BDC5A3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400"/>
                      <a:t>G</a:t>
                    </a:r>
                    <a:r>
                      <a:rPr lang="en-US"/>
                      <a:t>H2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533-4C73-B9CF-BBA50BDC5A3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400"/>
                      <a:t>S</a:t>
                    </a:r>
                    <a:r>
                      <a:rPr lang="en-US"/>
                      <a:t>EQ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533-4C73-B9CF-BBA50BDC5A3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4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9533-4C73-B9CF-BBA50BDC5A3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4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533-4C73-B9CF-BBA50BDC5A3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BDC0C22-7670-4802-93E8-337F707BDB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533-4C73-B9CF-BBA50BDC5A3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BG1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533-4C73-B9CF-BBA50BDC5A33}"/>
                </c:ext>
              </c:extLst>
            </c:dLbl>
            <c:dLbl>
              <c:idx val="24"/>
              <c:layout>
                <c:manualLayout>
                  <c:x val="-1.3253699801163438E-16"/>
                  <c:y val="1.8018018018017851E-2"/>
                </c:manualLayout>
              </c:layout>
              <c:tx>
                <c:rich>
                  <a:bodyPr/>
                  <a:lstStyle/>
                  <a:p>
                    <a:fld id="{CBF813E9-D325-4517-9002-4D63BFD68C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9533-4C73-B9CF-BBA50BDC5A33}"/>
                </c:ext>
              </c:extLst>
            </c:dLbl>
            <c:dLbl>
              <c:idx val="25"/>
              <c:layout>
                <c:manualLayout>
                  <c:x val="-9.0367178925248649E-4"/>
                  <c:y val="-1.8018018018017935E-2"/>
                </c:manualLayout>
              </c:layout>
              <c:tx>
                <c:rich>
                  <a:bodyPr/>
                  <a:lstStyle/>
                  <a:p>
                    <a:fld id="{CD946199-8FCC-47D5-9907-B2D1616583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9533-4C73-B9CF-BBA50BDC5A33}"/>
                </c:ext>
              </c:extLst>
            </c:dLbl>
            <c:dLbl>
              <c:idx val="26"/>
              <c:layout>
                <c:manualLayout>
                  <c:x val="-1.3253699801163438E-16"/>
                  <c:y val="1.3513513513513514E-2"/>
                </c:manualLayout>
              </c:layout>
              <c:tx>
                <c:rich>
                  <a:bodyPr/>
                  <a:lstStyle/>
                  <a:p>
                    <a:fld id="{3E0BCA67-EDAC-4245-86E1-3EA5589000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533-4C73-B9CF-BBA50BDC5A33}"/>
                </c:ext>
              </c:extLst>
            </c:dLbl>
            <c:dLbl>
              <c:idx val="27"/>
              <c:layout>
                <c:manualLayout>
                  <c:x val="-1.3253699801163438E-16"/>
                  <c:y val="1.8018018018018018E-2"/>
                </c:manualLayout>
              </c:layout>
              <c:tx>
                <c:rich>
                  <a:bodyPr/>
                  <a:lstStyle/>
                  <a:p>
                    <a:fld id="{ACD49194-EC9A-436A-833E-6B8AC15406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9533-4C73-B9CF-BBA50BDC5A33}"/>
                </c:ext>
              </c:extLst>
            </c:dLbl>
            <c:dLbl>
              <c:idx val="28"/>
              <c:layout>
                <c:manualLayout>
                  <c:x val="-1.3253699801163438E-16"/>
                  <c:y val="-2.7027027027027029E-2"/>
                </c:manualLayout>
              </c:layout>
              <c:tx>
                <c:rich>
                  <a:bodyPr/>
                  <a:lstStyle/>
                  <a:p>
                    <a:fld id="{A5FFEA4C-A8CA-4FB5-93E5-B1D407173E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9533-4C73-B9CF-BBA50BDC5A3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3C228157-5C26-4CA3-BD5B-9C5C2CFD97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533-4C73-B9CF-BBA50BDC5A3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AFA4DD71-EC89-4021-955B-0AF7759EEE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533-4C73-B9CF-BBA50BDC5A33}"/>
                </c:ext>
              </c:extLst>
            </c:dLbl>
            <c:dLbl>
              <c:idx val="31"/>
              <c:layout>
                <c:manualLayout>
                  <c:x val="-1.3253699801163438E-16"/>
                  <c:y val="1.8018018018018018E-2"/>
                </c:manualLayout>
              </c:layout>
              <c:tx>
                <c:rich>
                  <a:bodyPr/>
                  <a:lstStyle/>
                  <a:p>
                    <a:fld id="{C2660554-64AF-43CD-BBC8-8042BDFE97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9533-4C73-B9CF-BBA50BDC5A33}"/>
                </c:ext>
              </c:extLst>
            </c:dLbl>
            <c:dLbl>
              <c:idx val="32"/>
              <c:layout>
                <c:manualLayout>
                  <c:x val="-1.3253699801163438E-16"/>
                  <c:y val="-1.3513513513513554E-2"/>
                </c:manualLayout>
              </c:layout>
              <c:tx>
                <c:rich>
                  <a:bodyPr/>
                  <a:lstStyle/>
                  <a:p>
                    <a:fld id="{91123231-0456-42C1-BE3F-467EC65FC4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9533-4C73-B9CF-BBA50BDC5A33}"/>
                </c:ext>
              </c:extLst>
            </c:dLbl>
            <c:dLbl>
              <c:idx val="33"/>
              <c:layout>
                <c:manualLayout>
                  <c:x val="-1.3253699801163438E-16"/>
                  <c:y val="-1.8018018018018018E-2"/>
                </c:manualLayout>
              </c:layout>
              <c:tx>
                <c:rich>
                  <a:bodyPr/>
                  <a:lstStyle/>
                  <a:p>
                    <a:fld id="{09C22EDE-05BB-4991-81B3-F4BD392B56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9533-4C73-B9CF-BBA50BDC5A3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1F601CF-45B3-4A0B-A24F-69E81A0531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533-4C73-B9CF-BBA50BDC5A33}"/>
                </c:ext>
              </c:extLst>
            </c:dLbl>
            <c:dLbl>
              <c:idx val="35"/>
              <c:layout>
                <c:manualLayout>
                  <c:x val="0"/>
                  <c:y val="9.0090090090090089E-3"/>
                </c:manualLayout>
              </c:layout>
              <c:tx>
                <c:rich>
                  <a:bodyPr/>
                  <a:lstStyle/>
                  <a:p>
                    <a:fld id="{1493B775-4D01-4DD7-9164-09387A9EE2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9533-4C73-B9CF-BBA50BDC5A33}"/>
                </c:ext>
              </c:extLst>
            </c:dLbl>
            <c:dLbl>
              <c:idx val="36"/>
              <c:layout>
                <c:manualLayout>
                  <c:x val="0"/>
                  <c:y val="-4.5045045045045045E-3"/>
                </c:manualLayout>
              </c:layout>
              <c:tx>
                <c:rich>
                  <a:bodyPr/>
                  <a:lstStyle/>
                  <a:p>
                    <a:fld id="{051F38F0-1C5B-45A3-8DFD-6843317AC8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9533-4C73-B9CF-BBA50BDC5A3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67492C69-A3BC-422A-85A8-BD12ACF313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533-4C73-B9CF-BBA50BDC5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Sheet1!$A$3:$A$40</c:f>
              <c:numCache>
                <c:formatCode>General</c:formatCode>
                <c:ptCount val="38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2019</c:v>
                </c:pt>
                <c:pt idx="36">
                  <c:v>2019</c:v>
                </c:pt>
                <c:pt idx="37">
                  <c:v>2019</c:v>
                </c:pt>
              </c:numCache>
            </c:numRef>
          </c:xVal>
          <c:yVal>
            <c:numRef>
              <c:f>Sheet1!$B$3:$B$40</c:f>
              <c:numCache>
                <c:formatCode>General</c:formatCode>
                <c:ptCount val="38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57513</c:v>
                </c:pt>
                <c:pt idx="23">
                  <c:v>221115</c:v>
                </c:pt>
                <c:pt idx="24">
                  <c:v>7658</c:v>
                </c:pt>
                <c:pt idx="25">
                  <c:v>8984</c:v>
                </c:pt>
                <c:pt idx="26">
                  <c:v>47850</c:v>
                </c:pt>
                <c:pt idx="27">
                  <c:v>53218</c:v>
                </c:pt>
                <c:pt idx="28">
                  <c:v>53450</c:v>
                </c:pt>
                <c:pt idx="29">
                  <c:v>10706</c:v>
                </c:pt>
                <c:pt idx="30">
                  <c:v>27780</c:v>
                </c:pt>
                <c:pt idx="31">
                  <c:v>43376</c:v>
                </c:pt>
                <c:pt idx="32">
                  <c:v>44887</c:v>
                </c:pt>
                <c:pt idx="33">
                  <c:v>49629</c:v>
                </c:pt>
                <c:pt idx="34">
                  <c:v>61915</c:v>
                </c:pt>
                <c:pt idx="35">
                  <c:v>41913</c:v>
                </c:pt>
                <c:pt idx="36">
                  <c:v>45250</c:v>
                </c:pt>
                <c:pt idx="37">
                  <c:v>63836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Sheet1!$C$3:$C$40</c15:f>
                <c15:dlblRangeCache>
                  <c:ptCount val="38"/>
                  <c:pt idx="0">
                    <c:v>50K</c:v>
                  </c:pt>
                  <c:pt idx="1">
                    <c:v>3K</c:v>
                  </c:pt>
                  <c:pt idx="2">
                    <c:v>50K2</c:v>
                  </c:pt>
                  <c:pt idx="3">
                    <c:v>HD</c:v>
                  </c:pt>
                  <c:pt idx="4">
                    <c:v>LD</c:v>
                  </c:pt>
                  <c:pt idx="5">
                    <c:v>640K</c:v>
                  </c:pt>
                  <c:pt idx="6">
                    <c:v>GGP</c:v>
                  </c:pt>
                  <c:pt idx="7">
                    <c:v>ELD</c:v>
                  </c:pt>
                  <c:pt idx="8">
                    <c:v>LD2</c:v>
                  </c:pt>
                  <c:pt idx="9">
                    <c:v>GP2</c:v>
                  </c:pt>
                  <c:pt idx="10">
                    <c:v>GP3</c:v>
                  </c:pt>
                  <c:pt idx="11">
                    <c:v>GHD</c:v>
                  </c:pt>
                  <c:pt idx="12">
                    <c:v>G7K</c:v>
                  </c:pt>
                  <c:pt idx="13">
                    <c:v>ZLD</c:v>
                  </c:pt>
                  <c:pt idx="14">
                    <c:v>ZL2</c:v>
                  </c:pt>
                  <c:pt idx="15">
                    <c:v>GP4</c:v>
                  </c:pt>
                  <c:pt idx="16">
                    <c:v>ZMD</c:v>
                  </c:pt>
                  <c:pt idx="17">
                    <c:v>ZM2</c:v>
                  </c:pt>
                  <c:pt idx="18">
                    <c:v>GH2</c:v>
                  </c:pt>
                  <c:pt idx="19">
                    <c:v>SEQ</c:v>
                  </c:pt>
                  <c:pt idx="20">
                    <c:v>ZL4</c:v>
                  </c:pt>
                  <c:pt idx="21">
                    <c:v>AMD</c:v>
                  </c:pt>
                  <c:pt idx="22">
                    <c:v>BG1</c:v>
                  </c:pt>
                  <c:pt idx="23">
                    <c:v>GF1</c:v>
                  </c:pt>
                  <c:pt idx="24">
                    <c:v>ZU1</c:v>
                  </c:pt>
                  <c:pt idx="25">
                    <c:v>G9K</c:v>
                  </c:pt>
                  <c:pt idx="26">
                    <c:v>GMD</c:v>
                  </c:pt>
                  <c:pt idx="27">
                    <c:v>50K3</c:v>
                  </c:pt>
                  <c:pt idx="28">
                    <c:v>ID3</c:v>
                  </c:pt>
                  <c:pt idx="29">
                    <c:v>EL7</c:v>
                  </c:pt>
                  <c:pt idx="30">
                    <c:v>ZL5</c:v>
                  </c:pt>
                  <c:pt idx="31">
                    <c:v>DEA</c:v>
                  </c:pt>
                  <c:pt idx="32">
                    <c:v>AM2</c:v>
                  </c:pt>
                  <c:pt idx="33">
                    <c:v>WMD</c:v>
                  </c:pt>
                  <c:pt idx="34">
                    <c:v>VM1</c:v>
                  </c:pt>
                  <c:pt idx="35">
                    <c:v>LMD</c:v>
                  </c:pt>
                  <c:pt idx="36">
                    <c:v>EMD</c:v>
                  </c:pt>
                  <c:pt idx="37">
                    <c:v>VM2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9533-4C73-B9CF-BBA50BDC5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91872"/>
        <c:axId val="89805952"/>
      </c:scatterChart>
      <c:valAx>
        <c:axId val="89791872"/>
        <c:scaling>
          <c:orientation val="minMax"/>
          <c:max val="2019.5"/>
          <c:min val="2007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rgbClr val="000000"/>
            </a:solidFill>
            <a:miter lim="800000"/>
          </a:ln>
        </c:spPr>
        <c:crossAx val="89805952"/>
        <c:crosses val="autoZero"/>
        <c:crossBetween val="midCat"/>
        <c:majorUnit val="1"/>
      </c:valAx>
      <c:valAx>
        <c:axId val="89805952"/>
        <c:scaling>
          <c:orientation val="minMax"/>
          <c:max val="80000"/>
          <c:min val="0"/>
        </c:scaling>
        <c:delete val="0"/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crossAx val="89791872"/>
        <c:crosses val="autoZero"/>
        <c:crossBetween val="midCat"/>
        <c:majorUnit val="10000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047BF-8B6E-4DF1-9D42-96A8ABDBE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4696E-A5EC-43BB-8D11-C581DE7ED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DF16-0701-4927-9D9E-9C65E38304B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9357B-6455-4A5B-877E-DFB3EE08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80A44-79D1-4CD9-A8C0-3C6BF16BFC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BB6E-D972-40DC-82B7-CED3163B5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8720-454B-481B-8312-8A1B4269CA0F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EB8D-23C2-439D-8D6B-DBCC814D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elvin.Tooker@ars.usda.gov" TargetMode="Externa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1153-05AD-4002-A92A-760F086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709209D-CE53-438F-A409-5397923C404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41120"/>
            <a:ext cx="1133856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21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7A631A70-7721-0A62-7B97-623592F64D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276486" name="Group 6">
            <a:extLst>
              <a:ext uri="{FF2B5EF4-FFF2-40B4-BE49-F238E27FC236}">
                <a16:creationId xmlns:a16="http://schemas.microsoft.com/office/drawing/2014/main" id="{9BE493AF-FD6D-FC80-CD7E-6A1ADBED4DFB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87" name="Rectangle 7">
              <a:extLst>
                <a:ext uri="{FF2B5EF4-FFF2-40B4-BE49-F238E27FC236}">
                  <a16:creationId xmlns:a16="http://schemas.microsoft.com/office/drawing/2014/main" id="{C47777C5-3D16-F6E9-E36D-A5E5E8020BC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8" name="Rectangle 8">
              <a:extLst>
                <a:ext uri="{FF2B5EF4-FFF2-40B4-BE49-F238E27FC236}">
                  <a16:creationId xmlns:a16="http://schemas.microsoft.com/office/drawing/2014/main" id="{EF0D5215-D1DF-6ECF-32ED-6FE4D694210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9" name="Rectangle 9">
              <a:extLst>
                <a:ext uri="{FF2B5EF4-FFF2-40B4-BE49-F238E27FC236}">
                  <a16:creationId xmlns:a16="http://schemas.microsoft.com/office/drawing/2014/main" id="{EECD4E36-08CA-ACCE-6385-E406635156E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grpSp>
        <p:nvGrpSpPr>
          <p:cNvPr id="276496" name="Group 16">
            <a:extLst>
              <a:ext uri="{FF2B5EF4-FFF2-40B4-BE49-F238E27FC236}">
                <a16:creationId xmlns:a16="http://schemas.microsoft.com/office/drawing/2014/main" id="{1A1AB3D4-0031-9708-AF34-DABBC993C4ED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97" name="Rectangle 17">
              <a:extLst>
                <a:ext uri="{FF2B5EF4-FFF2-40B4-BE49-F238E27FC236}">
                  <a16:creationId xmlns:a16="http://schemas.microsoft.com/office/drawing/2014/main" id="{FA23343E-6E18-36AB-6746-416B86308CE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8" name="Rectangle 18">
              <a:extLst>
                <a:ext uri="{FF2B5EF4-FFF2-40B4-BE49-F238E27FC236}">
                  <a16:creationId xmlns:a16="http://schemas.microsoft.com/office/drawing/2014/main" id="{97D4DA0B-1A54-3A15-E9B3-ADFAAAA663A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9" name="Rectangle 19">
              <a:extLst>
                <a:ext uri="{FF2B5EF4-FFF2-40B4-BE49-F238E27FC236}">
                  <a16:creationId xmlns:a16="http://schemas.microsoft.com/office/drawing/2014/main" id="{E1406738-36AE-8426-769B-399D88517ED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sp>
        <p:nvSpPr>
          <p:cNvPr id="276509" name="Text Box 29">
            <a:extLst>
              <a:ext uri="{FF2B5EF4-FFF2-40B4-BE49-F238E27FC236}">
                <a16:creationId xmlns:a16="http://schemas.microsoft.com/office/drawing/2014/main" id="{5B8A0273-75BF-A8DC-87F1-0DCA7DCD76D2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176000" y="6476014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9A301E37-E3DD-166D-B75D-BD38284C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886201"/>
            <a:ext cx="1056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Melvin Tooker </a:t>
            </a:r>
          </a:p>
          <a:p>
            <a:r>
              <a:rPr lang="en-US" altLang="en-US" sz="2000" b="1"/>
              <a:t>Animal Improvement Programs Laboratory </a:t>
            </a:r>
          </a:p>
          <a:p>
            <a:r>
              <a:rPr lang="en-US" altLang="en-US" sz="2000" b="1"/>
              <a:t>USDA Agricultural Research Service, Beltsville, MD, USA </a:t>
            </a:r>
            <a:r>
              <a:rPr lang="en-US" altLang="en-US" sz="2000" b="1">
                <a:hlinkClick r:id="rId2"/>
              </a:rPr>
              <a:t>Melvin.Tooker@ars.usda.gov</a:t>
            </a:r>
            <a:endParaRPr lang="en-US" altLang="en-US" sz="2000" b="1"/>
          </a:p>
        </p:txBody>
      </p:sp>
      <p:pic>
        <p:nvPicPr>
          <p:cNvPr id="276511" name="Picture 31">
            <a:extLst>
              <a:ext uri="{FF2B5EF4-FFF2-40B4-BE49-F238E27FC236}">
                <a16:creationId xmlns:a16="http://schemas.microsoft.com/office/drawing/2014/main" id="{511C22CF-4920-F3CF-0B92-4ACF5A4A5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3" name="Text Box 33">
            <a:extLst>
              <a:ext uri="{FF2B5EF4-FFF2-40B4-BE49-F238E27FC236}">
                <a16:creationId xmlns:a16="http://schemas.microsoft.com/office/drawing/2014/main" id="{665A943F-D0DF-2E8A-C06D-84CF2CAC73B4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82505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5FCE-FB52-74FF-1853-2210B1D8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D0FF-D522-EC90-3A4A-E0E28B03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77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0D2A-8EF7-3794-B348-AA7DD2AE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4774-F4FC-8647-7901-13FF21C4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20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87E0-7FCE-AAF8-C86B-E3301396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C350-B376-277C-757E-E85CEB6A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5E3B1-ADFD-6CFD-EE29-DCD690AB9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4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36AA-5078-9B67-EC52-878136D2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ECE4-272A-3773-0612-6DB0F069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2626C-8A09-36D0-F108-E73607B8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8FCF-CAC7-8A28-7F30-162A85E17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5483A-AC7E-7E69-8FFE-00BF8681A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20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337E-83F8-D0E5-A31B-A423DA1B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581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6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9FCE-AD5F-5241-A185-42698C36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CFE2-BAB3-C7E0-FABF-A2E6C01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0D8FF-FED2-0D95-A8EF-9507E810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84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C572-9B95-D82B-DC43-647ED9FD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E158-5DC9-568E-5D19-B1606C829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90BFE-A9CB-C33A-3EF2-254733933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020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9737-4D21-5969-A4D7-A2039668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77DAE-A35F-E62B-619C-68C2BAE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280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71440-C37A-075B-3886-EC37A886D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1600" y="228600"/>
            <a:ext cx="2895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83CC2-9994-6875-39FA-6097C4C1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8483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484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05DA-CD17-F78D-1BA1-003CB727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C4E400E-9141-17E1-22F5-E92B3159C2C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1153-05AD-4002-A92A-760F086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709209D-CE53-438F-A409-5397923C404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332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84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851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4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Transforming Agriculture webinar – April 2, 2024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8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American Dairy Science Association / </a:t>
            </a:r>
            <a:r>
              <a:rPr lang="en-US" sz="1100" b="1" dirty="0" err="1">
                <a:solidFill>
                  <a:schemeClr val="bg1"/>
                </a:solidFill>
              </a:rPr>
              <a:t>Interbull</a:t>
            </a:r>
            <a:r>
              <a:rPr lang="en-US" sz="1100" b="1" dirty="0">
                <a:solidFill>
                  <a:schemeClr val="bg1"/>
                </a:solidFill>
              </a:rPr>
              <a:t> Meeting, Cincinnati, OH – June 24, 2019 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  <p:extLst>
      <p:ext uri="{BB962C8B-B14F-4D97-AF65-F5344CB8AC3E}">
        <p14:creationId xmlns:p14="http://schemas.microsoft.com/office/powerpoint/2010/main" val="41761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279B">
                <a:gamma/>
                <a:shade val="0"/>
                <a:invGamma/>
              </a:srgbClr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2" name="Text Box 26">
            <a:extLst>
              <a:ext uri="{FF2B5EF4-FFF2-40B4-BE49-F238E27FC236}">
                <a16:creationId xmlns:a16="http://schemas.microsoft.com/office/drawing/2014/main" id="{66C09BBF-33FA-DEAA-406D-918D50803B31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49352" y="6536144"/>
            <a:ext cx="7181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India Emerging Markets Conference,    May  2009 (</a:t>
            </a:r>
            <a:fld id="{C2E26E4A-C766-493F-BE4B-35E7B596FB65}" type="slidenum">
              <a:rPr kumimoji="1" lang="en-US" altLang="en-US" sz="1800" b="1">
                <a:solidFill>
                  <a:schemeClr val="accent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r>
              <a:rPr kumimoji="1" lang="en-US" altLang="en-US" sz="1800" b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902F7EFE-ED37-4B6F-72DC-D355C8B44E06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8958791" y="6505983"/>
            <a:ext cx="1534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Melvin Tooker</a:t>
            </a:r>
          </a:p>
        </p:txBody>
      </p:sp>
      <p:pic>
        <p:nvPicPr>
          <p:cNvPr id="275480" name="Picture 24">
            <a:extLst>
              <a:ext uri="{FF2B5EF4-FFF2-40B4-BE49-F238E27FC236}">
                <a16:creationId xmlns:a16="http://schemas.microsoft.com/office/drawing/2014/main" id="{78FF8A1E-D30D-BAB1-FB5B-FC07CE8C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C4039B35-1E38-842C-9F06-D68E705C4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9C38230F-CC8B-BFDD-F441-38B2BC242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9753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766D918D-3ECF-F78D-6FEE-CDD833986B1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/>
              <a:t>2009</a:t>
            </a:r>
          </a:p>
        </p:txBody>
      </p:sp>
      <p:grpSp>
        <p:nvGrpSpPr>
          <p:cNvPr id="275483" name="Group 27">
            <a:extLst>
              <a:ext uri="{FF2B5EF4-FFF2-40B4-BE49-F238E27FC236}">
                <a16:creationId xmlns:a16="http://schemas.microsoft.com/office/drawing/2014/main" id="{FA502E4A-D4F4-06DF-C20D-1253E5B209E1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10972800" cy="152400"/>
            <a:chOff x="48" y="4032"/>
            <a:chExt cx="5136" cy="86"/>
          </a:xfrm>
        </p:grpSpPr>
        <p:sp>
          <p:nvSpPr>
            <p:cNvPr id="275484" name="Rectangle 28">
              <a:extLst>
                <a:ext uri="{FF2B5EF4-FFF2-40B4-BE49-F238E27FC236}">
                  <a16:creationId xmlns:a16="http://schemas.microsoft.com/office/drawing/2014/main" id="{2C42B1DA-9FBE-DAC5-BA0E-352228E157B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5" name="Rectangle 29">
              <a:extLst>
                <a:ext uri="{FF2B5EF4-FFF2-40B4-BE49-F238E27FC236}">
                  <a16:creationId xmlns:a16="http://schemas.microsoft.com/office/drawing/2014/main" id="{1D608C72-08FF-048C-88D3-F7A87C6477E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6" name="Rectangle 30">
              <a:extLst>
                <a:ext uri="{FF2B5EF4-FFF2-40B4-BE49-F238E27FC236}">
                  <a16:creationId xmlns:a16="http://schemas.microsoft.com/office/drawing/2014/main" id="{06448D5F-81FD-6DF6-FC66-62FCBA855A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435818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5000"/>
        <a:buChar char="–"/>
        <a:defRPr sz="2400" b="1" kern="1200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vanraden@ars.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pl.arsusda.gov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3andme.com/" TargetMode="External"/><Relationship Id="rId2" Type="http://schemas.openxmlformats.org/officeDocument/2006/relationships/hyperlink" Target="http://genomemag.com/davies-23andme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rs.usda.gov/northeast-area/beltsville-md-barc/beltsville-agricultural-research-center/agil/aip/" TargetMode="External"/><Relationship Id="rId4" Type="http://schemas.openxmlformats.org/officeDocument/2006/relationships/hyperlink" Target="https://www.cdcb.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sejournal.biomedcentral.com/articles/10.1186/s12711-021-00644-z" TargetMode="External"/><Relationship Id="rId2" Type="http://schemas.openxmlformats.org/officeDocument/2006/relationships/hyperlink" Target="https://aviagen.com/en/news-room/feature-focus/aviagen-group-genomics-lab-further-strengthens-genetic-selectio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631450"/>
            <a:ext cx="10363200" cy="2743200"/>
          </a:xfrm>
        </p:spPr>
        <p:txBody>
          <a:bodyPr/>
          <a:lstStyle/>
          <a:p>
            <a:pPr>
              <a:lnSpc>
                <a:spcPts val="4200"/>
              </a:lnSpc>
              <a:spcAft>
                <a:spcPts val="1200"/>
              </a:spcAft>
            </a:pPr>
            <a:r>
              <a:rPr lang="en-US" sz="3600" dirty="0"/>
              <a:t>Paul </a:t>
            </a:r>
            <a:r>
              <a:rPr lang="en-US" sz="3600" dirty="0" err="1"/>
              <a:t>VanRaden</a:t>
            </a:r>
            <a:endParaRPr lang="en-US" sz="3600" dirty="0"/>
          </a:p>
          <a:p>
            <a:pPr marL="0" indent="0">
              <a:lnSpc>
                <a:spcPts val="3200"/>
              </a:lnSpc>
              <a:spcAft>
                <a:spcPts val="600"/>
              </a:spcAft>
            </a:pPr>
            <a:r>
              <a:rPr lang="en-US" sz="3200" dirty="0"/>
              <a:t>USDA, Agricultural Research Service, Animal Genomics and Improvement Laboratory, Beltsville, MD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3200" dirty="0"/>
              <a:t>Email: </a:t>
            </a:r>
            <a:r>
              <a:rPr lang="en-US" sz="3200" dirty="0">
                <a:solidFill>
                  <a:srgbClr val="244270"/>
                </a:solidFill>
              </a:rPr>
              <a:t>paul.vanraden@usda.gov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58805-EB46-4385-A71C-FFCE99322008}"/>
              </a:ext>
            </a:extLst>
          </p:cNvPr>
          <p:cNvSpPr txBox="1"/>
          <p:nvPr/>
        </p:nvSpPr>
        <p:spPr>
          <a:xfrm>
            <a:off x="805759" y="371461"/>
            <a:ext cx="7297232" cy="143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  <a:spcAft>
                <a:spcPts val="1800"/>
              </a:spcAft>
            </a:pPr>
            <a:r>
              <a:rPr lang="en-US" sz="5200" b="1" dirty="0">
                <a:solidFill>
                  <a:schemeClr val="bg1"/>
                </a:solidFill>
              </a:rPr>
              <a:t>Transforming agriculture: genomic selection</a:t>
            </a: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F70219F0-AEF0-467E-BB0B-EAF87C1C0DD5}"/>
              </a:ext>
            </a:extLst>
          </p:cNvPr>
          <p:cNvSpPr/>
          <p:nvPr/>
        </p:nvSpPr>
        <p:spPr>
          <a:xfrm>
            <a:off x="2025748" y="5331655"/>
            <a:ext cx="4937760" cy="35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ADCD259F-F67E-4F74-828F-41C2A497602C}"/>
              </a:ext>
            </a:extLst>
          </p:cNvPr>
          <p:cNvSpPr/>
          <p:nvPr/>
        </p:nvSpPr>
        <p:spPr>
          <a:xfrm>
            <a:off x="3756074" y="5922321"/>
            <a:ext cx="4346917" cy="35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8919-38FC-40BF-84E4-8E357647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DNA </a:t>
            </a:r>
            <a:r>
              <a:rPr lang="en-US" dirty="0">
                <a:solidFill>
                  <a:srgbClr val="FFFFCC"/>
                </a:solidFill>
              </a:rPr>
              <a:t>2008-2018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79A4E9-1E0C-42CB-B0B7-FCD9EB76E4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9538326"/>
              </p:ext>
            </p:extLst>
          </p:nvPr>
        </p:nvGraphicFramePr>
        <p:xfrm>
          <a:off x="487363" y="1189038"/>
          <a:ext cx="1121727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971">
                  <a:extLst>
                    <a:ext uri="{9D8B030D-6E8A-4147-A177-3AD203B41FA5}">
                      <a16:colId xmlns:a16="http://schemas.microsoft.com/office/drawing/2014/main" val="1094894869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847200565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1623814050"/>
                    </a:ext>
                  </a:extLst>
                </a:gridCol>
                <a:gridCol w="1564850">
                  <a:extLst>
                    <a:ext uri="{9D8B030D-6E8A-4147-A177-3AD203B41FA5}">
                      <a16:colId xmlns:a16="http://schemas.microsoft.com/office/drawing/2014/main" val="2180540109"/>
                    </a:ext>
                  </a:extLst>
                </a:gridCol>
                <a:gridCol w="1527142">
                  <a:extLst>
                    <a:ext uri="{9D8B030D-6E8A-4147-A177-3AD203B41FA5}">
                      <a16:colId xmlns:a16="http://schemas.microsoft.com/office/drawing/2014/main" val="3662745722"/>
                    </a:ext>
                  </a:extLst>
                </a:gridCol>
                <a:gridCol w="1470581">
                  <a:extLst>
                    <a:ext uri="{9D8B030D-6E8A-4147-A177-3AD203B41FA5}">
                      <a16:colId xmlns:a16="http://schemas.microsoft.com/office/drawing/2014/main" val="2148338802"/>
                    </a:ext>
                  </a:extLst>
                </a:gridCol>
                <a:gridCol w="1523691">
                  <a:extLst>
                    <a:ext uri="{9D8B030D-6E8A-4147-A177-3AD203B41FA5}">
                      <a16:colId xmlns:a16="http://schemas.microsoft.com/office/drawing/2014/main" val="356956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714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52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Tissue (ear)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579,255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4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Hair 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22,550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102,229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25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1,375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14,656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2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Embryos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6,188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0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Nasal swab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8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5,285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0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17,048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66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91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A8B0-9075-4794-9B09-C7FA04C7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embryo genotyping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D41D-BAEC-4C26-8330-304A5CB09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15,000</a:t>
            </a:r>
            <a:r>
              <a:rPr lang="en-US" dirty="0"/>
              <a:t> embryos already genotyped</a:t>
            </a:r>
          </a:p>
          <a:p>
            <a:pPr>
              <a:spcAft>
                <a:spcPts val="1200"/>
              </a:spcAft>
            </a:pPr>
            <a:r>
              <a:rPr lang="en-US" dirty="0"/>
              <a:t>Change selection strategies if technology improves and costs decline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Genotype before instead of after pregnancy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Demand for embryo genotyping could be more than for calves</a:t>
            </a:r>
          </a:p>
          <a:p>
            <a:pPr lvl="1">
              <a:spcAft>
                <a:spcPts val="4200"/>
              </a:spcAft>
            </a:pPr>
            <a:r>
              <a:rPr lang="en-US" dirty="0"/>
              <a:t>Could genotype </a:t>
            </a:r>
            <a:r>
              <a:rPr lang="en-US" dirty="0">
                <a:solidFill>
                  <a:srgbClr val="C00000"/>
                </a:solidFill>
              </a:rPr>
              <a:t>20 million </a:t>
            </a:r>
            <a:r>
              <a:rPr lang="en-US" dirty="0"/>
              <a:t>embryos/year instead of </a:t>
            </a:r>
            <a:r>
              <a:rPr lang="en-US" dirty="0">
                <a:solidFill>
                  <a:srgbClr val="C00000"/>
                </a:solidFill>
              </a:rPr>
              <a:t>4 million </a:t>
            </a:r>
            <a:r>
              <a:rPr lang="en-US" dirty="0"/>
              <a:t>calves</a:t>
            </a:r>
          </a:p>
          <a:p>
            <a:r>
              <a:rPr lang="en-US" dirty="0"/>
              <a:t>May be difficult to automate </a:t>
            </a:r>
            <a:r>
              <a:rPr lang="en-US" dirty="0">
                <a:solidFill>
                  <a:srgbClr val="244270"/>
                </a:solidFill>
              </a:rPr>
              <a:t>… requires switching to embryo transfer instead of artificial insemination</a:t>
            </a:r>
          </a:p>
        </p:txBody>
      </p:sp>
    </p:spTree>
    <p:extLst>
      <p:ext uri="{BB962C8B-B14F-4D97-AF65-F5344CB8AC3E}">
        <p14:creationId xmlns:p14="http://schemas.microsoft.com/office/powerpoint/2010/main" val="125653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77B0-10D6-4862-A840-BE8EE1AA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of variants tested in cattle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3C7F0E-7C63-4C5D-B647-BCE2BA028C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6048181"/>
              </p:ext>
            </p:extLst>
          </p:nvPr>
        </p:nvGraphicFramePr>
        <p:xfrm>
          <a:off x="487362" y="1189038"/>
          <a:ext cx="10766095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3659">
                  <a:extLst>
                    <a:ext uri="{9D8B030D-6E8A-4147-A177-3AD203B41FA5}">
                      <a16:colId xmlns:a16="http://schemas.microsoft.com/office/drawing/2014/main" val="21511843"/>
                    </a:ext>
                  </a:extLst>
                </a:gridCol>
                <a:gridCol w="4326280">
                  <a:extLst>
                    <a:ext uri="{9D8B030D-6E8A-4147-A177-3AD203B41FA5}">
                      <a16:colId xmlns:a16="http://schemas.microsoft.com/office/drawing/2014/main" val="2978846364"/>
                    </a:ext>
                  </a:extLst>
                </a:gridCol>
                <a:gridCol w="4996156">
                  <a:extLst>
                    <a:ext uri="{9D8B030D-6E8A-4147-A177-3AD203B41FA5}">
                      <a16:colId xmlns:a16="http://schemas.microsoft.com/office/drawing/2014/main" val="316187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Year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Variants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Data source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051654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&lt;1995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Only pedigrees and phenotypes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343058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2003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367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RFLP markers, not implemented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648440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2008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50,000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50K SNP chip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894972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2010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777,000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High-density chip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823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2015</a:t>
                      </a:r>
                    </a:p>
                    <a:p>
                      <a:r>
                        <a:rPr lang="en-US" sz="2600" dirty="0"/>
                        <a:t>  2019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39,700,000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63,000,000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Whole genome sequencing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600" dirty="0"/>
                        <a:t>(1000 Bull Genomes Project)</a:t>
                      </a:r>
                      <a:endParaRPr lang="en-US" sz="2600" b="1" dirty="0">
                        <a:solidFill>
                          <a:srgbClr val="FFFFCC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87760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Future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Epigenetic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External control of gene function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64547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5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history 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(37 chips + sequence)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pSpPr>
            <a:grpSpLocks/>
          </p:cNvGrpSpPr>
          <p:nvPr/>
        </p:nvGrpSpPr>
        <p:grpSpPr>
          <a:xfrm>
            <a:off x="463550" y="1107720"/>
            <a:ext cx="11405711" cy="5176362"/>
            <a:chOff x="0" y="0"/>
            <a:chExt cx="10383368" cy="5751513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00000000-0008-0000-0100-000007000000}"/>
                </a:ext>
              </a:extLst>
            </p:cNvPr>
            <p:cNvGraphicFramePr/>
            <p:nvPr/>
          </p:nvGraphicFramePr>
          <p:xfrm>
            <a:off x="9525" y="0"/>
            <a:ext cx="1036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00000000-0008-0000-0100-000008000000}"/>
                </a:ext>
              </a:extLst>
            </p:cNvPr>
            <p:cNvGraphicFramePr/>
            <p:nvPr/>
          </p:nvGraphicFramePr>
          <p:xfrm>
            <a:off x="0" y="628650"/>
            <a:ext cx="1036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00000000-0008-0000-0100-000009000000}"/>
                </a:ext>
              </a:extLst>
            </p:cNvPr>
            <p:cNvGraphicFramePr/>
            <p:nvPr/>
          </p:nvGraphicFramePr>
          <p:xfrm>
            <a:off x="20168" y="2932113"/>
            <a:ext cx="103632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784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4DA-6BE3-E28B-233B-8B4933E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progress </a:t>
            </a:r>
            <a:r>
              <a:rPr lang="en-US" dirty="0">
                <a:solidFill>
                  <a:srgbClr val="FFFF00"/>
                </a:solidFill>
              </a:rPr>
              <a:t>(Holstein)</a:t>
            </a:r>
            <a:endParaRPr lang="en-US" dirty="0"/>
          </a:p>
        </p:txBody>
      </p:sp>
      <p:pic>
        <p:nvPicPr>
          <p:cNvPr id="5" name="Content Placeholder 4" descr="A graph of a graph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8AE353F6-C5E9-D683-161F-38DA8E8348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" y="1189038"/>
            <a:ext cx="10896108" cy="5119687"/>
          </a:xfrm>
        </p:spPr>
      </p:pic>
    </p:spTree>
    <p:extLst>
      <p:ext uri="{BB962C8B-B14F-4D97-AF65-F5344CB8AC3E}">
        <p14:creationId xmlns:p14="http://schemas.microsoft.com/office/powerpoint/2010/main" val="356238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73B4-9725-4B33-AD87-26EC220C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50 years of genetic progress </a:t>
            </a:r>
            <a:r>
              <a:rPr lang="en-US" dirty="0">
                <a:solidFill>
                  <a:srgbClr val="FFFF00"/>
                </a:solidFill>
              </a:rPr>
              <a:t>(Cole, 2018)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697048-3709-4AB3-9736-E1AE1755A6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0534258"/>
              </p:ext>
            </p:extLst>
          </p:nvPr>
        </p:nvGraphicFramePr>
        <p:xfrm>
          <a:off x="1315616" y="1166327"/>
          <a:ext cx="9638525" cy="5326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1486">
                  <a:extLst>
                    <a:ext uri="{9D8B030D-6E8A-4147-A177-3AD203B41FA5}">
                      <a16:colId xmlns:a16="http://schemas.microsoft.com/office/drawing/2014/main" val="963468235"/>
                    </a:ext>
                  </a:extLst>
                </a:gridCol>
                <a:gridCol w="2398831">
                  <a:extLst>
                    <a:ext uri="{9D8B030D-6E8A-4147-A177-3AD203B41FA5}">
                      <a16:colId xmlns:a16="http://schemas.microsoft.com/office/drawing/2014/main" val="2400673874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2878285255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573120797"/>
                    </a:ext>
                  </a:extLst>
                </a:gridCol>
              </a:tblGrid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50-year progress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extLst>
                  <a:ext uri="{0D108BD9-81ED-4DB2-BD59-A6C34878D82A}">
                    <a16:rowId xmlns:a16="http://schemas.microsoft.com/office/drawing/2014/main" val="2408021007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Milk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+9,329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27,055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36,384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3862185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Fat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+531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1,539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660422748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Protein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+342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1,167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173488811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Productive life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(months)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306238383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Body size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1566520729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Udder composite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666449828"/>
                  </a:ext>
                </a:extLst>
              </a:tr>
              <a:tr h="780568">
                <a:tc>
                  <a:txBody>
                    <a:bodyPr/>
                    <a:lstStyle/>
                    <a:p>
                      <a:r>
                        <a:rPr lang="en-US" dirty="0"/>
                        <a:t>Daughter pregnancy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4206957752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Cow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8673510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Heifer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95264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7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E9DA-3D79-4313-9D4B-6A90CD5C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for more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DB6D-4946-4C43-92A6-19B47AC53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26</a:t>
            </a:r>
            <a:r>
              <a:rPr lang="en-US" dirty="0"/>
              <a:t> traits had US genomic PTAs in 2009 </a:t>
            </a:r>
          </a:p>
          <a:p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new traits added in 2010-2021, mostly with low heritability and less data</a:t>
            </a:r>
          </a:p>
          <a:p>
            <a:pPr lvl="1"/>
            <a:r>
              <a:rPr lang="en-US" dirty="0">
                <a:solidFill>
                  <a:srgbClr val="00523C"/>
                </a:solidFill>
              </a:rPr>
              <a:t>Heifer and cow conception rates, cow livability, gestation length, mastitis, metritis, retained placenta, DA, ketosis, milk fever, early first calving, calf livability, and feed intake</a:t>
            </a:r>
          </a:p>
          <a:p>
            <a:r>
              <a:rPr lang="en-US" dirty="0"/>
              <a:t>Next new trait expected soon:</a:t>
            </a:r>
          </a:p>
          <a:p>
            <a:pPr lvl="1"/>
            <a:r>
              <a:rPr lang="en-US" dirty="0">
                <a:solidFill>
                  <a:srgbClr val="00523C"/>
                </a:solidFill>
              </a:rPr>
              <a:t>Milking speed</a:t>
            </a:r>
          </a:p>
          <a:p>
            <a:r>
              <a:rPr lang="en-US" dirty="0"/>
              <a:t>High genomic reliability requires:</a:t>
            </a:r>
          </a:p>
          <a:p>
            <a:pPr lvl="1"/>
            <a:r>
              <a:rPr lang="en-US" dirty="0"/>
              <a:t>Large reference populations, historical databases, or </a:t>
            </a:r>
            <a:r>
              <a:rPr lang="en-US"/>
              <a:t>high</a:t>
            </a:r>
            <a:r>
              <a:rPr lang="en-US">
                <a:solidFill>
                  <a:prstClr val="black"/>
                </a:solidFill>
              </a:rPr>
              <a:t> heritability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3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F9DE-22B2-474D-9D39-C5B912DF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mating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078B-9E60-4FE8-AA4A-169AB736E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Reduce inbreeding using genomic instead of pedigree relationships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Genomic relationship of each live female to each marketed bull</a:t>
            </a:r>
          </a:p>
          <a:p>
            <a:pPr lvl="1">
              <a:spcAft>
                <a:spcPts val="4200"/>
              </a:spcAft>
            </a:pPr>
            <a:r>
              <a:rPr lang="en-US" dirty="0"/>
              <a:t>File contains 1 million females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5,000 males</a:t>
            </a:r>
          </a:p>
          <a:p>
            <a:pPr>
              <a:spcAft>
                <a:spcPts val="900"/>
              </a:spcAft>
            </a:pPr>
            <a:r>
              <a:rPr lang="en-US" dirty="0"/>
              <a:t>Genomic mating increases heifer calf value by</a:t>
            </a:r>
          </a:p>
          <a:p>
            <a:pPr lvl="1">
              <a:spcAft>
                <a:spcPts val="9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+$33 </a:t>
            </a:r>
            <a:r>
              <a:rPr lang="en-US" dirty="0"/>
              <a:t>compared with pedigree mating </a:t>
            </a:r>
            <a:r>
              <a:rPr lang="en-US" dirty="0">
                <a:solidFill>
                  <a:srgbClr val="00523C"/>
                </a:solidFill>
              </a:rPr>
              <a:t>(1.3% lower inbreeding)</a:t>
            </a:r>
          </a:p>
          <a:p>
            <a:pPr lvl="1">
              <a:spcAft>
                <a:spcPts val="42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+$78 </a:t>
            </a:r>
            <a:r>
              <a:rPr lang="en-US" dirty="0"/>
              <a:t>compared with random mating </a:t>
            </a:r>
            <a:r>
              <a:rPr lang="en-US" dirty="0">
                <a:solidFill>
                  <a:srgbClr val="00523C"/>
                </a:solidFill>
              </a:rPr>
              <a:t>(3.1% lower inbreeding)</a:t>
            </a:r>
          </a:p>
          <a:p>
            <a:pPr>
              <a:spcAft>
                <a:spcPts val="4200"/>
              </a:spcAft>
            </a:pPr>
            <a:r>
              <a:rPr lang="en-US" dirty="0"/>
              <a:t>Also improves conception rates by avoiding recessive carrier </a:t>
            </a:r>
            <a:r>
              <a:rPr lang="en-US" dirty="0" err="1"/>
              <a:t>matings</a:t>
            </a:r>
            <a:endParaRPr lang="en-US" dirty="0"/>
          </a:p>
          <a:p>
            <a:r>
              <a:rPr lang="en-US" dirty="0"/>
              <a:t>Also reduces inbreeding of bull calves, promoting faster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6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CD3-0AF1-42C7-85B2-C48756EF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genomic milestones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39F16B-DCA2-44B7-AF04-0D8B81D920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6690798"/>
              </p:ext>
            </p:extLst>
          </p:nvPr>
        </p:nvGraphicFramePr>
        <p:xfrm>
          <a:off x="487363" y="1189038"/>
          <a:ext cx="11217276" cy="5122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1948">
                  <a:extLst>
                    <a:ext uri="{9D8B030D-6E8A-4147-A177-3AD203B41FA5}">
                      <a16:colId xmlns:a16="http://schemas.microsoft.com/office/drawing/2014/main" val="553574178"/>
                    </a:ext>
                  </a:extLst>
                </a:gridCol>
                <a:gridCol w="4628271">
                  <a:extLst>
                    <a:ext uri="{9D8B030D-6E8A-4147-A177-3AD203B41FA5}">
                      <a16:colId xmlns:a16="http://schemas.microsoft.com/office/drawing/2014/main" val="1242804230"/>
                    </a:ext>
                  </a:extLst>
                </a:gridCol>
                <a:gridCol w="5557057">
                  <a:extLst>
                    <a:ext uri="{9D8B030D-6E8A-4147-A177-3AD203B41FA5}">
                      <a16:colId xmlns:a16="http://schemas.microsoft.com/office/drawing/2014/main" val="1282121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Year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Researchers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Discovery/Development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30318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1865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Mendel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Inherited traits of peas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32389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1900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Bateson and others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Rediscovery of Mendel’s laws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01119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1905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Spillman (USDA)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Horned/polled (Mendelian trait in cattle)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413455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1922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Wright (USDA)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Pedigree relationship matrix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27007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1953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Watson, Crick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Structure of DNA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163854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1974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Norman (USDA), Henderson (1976)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Use of pedigree relationships in PTAs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95930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2001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Lander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Sequence of human genome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98006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2007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Illumina, USDA, and others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Development of SNP chip for cattle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1414089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2009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 err="1"/>
                        <a:t>Elsik</a:t>
                      </a:r>
                      <a:r>
                        <a:rPr lang="en-US" sz="2300" dirty="0"/>
                        <a:t> (NIH and USDA funding)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Sequence of cattle genome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26747849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2009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USDA and many others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Genomic methods, official predictions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172450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17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467686"/>
          </a:xfrm>
        </p:spPr>
        <p:txBody>
          <a:bodyPr/>
          <a:lstStyle/>
          <a:p>
            <a:r>
              <a:rPr lang="en-US" dirty="0"/>
              <a:t>Compare largest 2 DNA databases </a:t>
            </a:r>
            <a:r>
              <a:rPr lang="en-US" sz="3200" dirty="0">
                <a:solidFill>
                  <a:srgbClr val="FFFF00"/>
                </a:solidFill>
              </a:rPr>
              <a:t>(July 2 2015)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77186698"/>
              </p:ext>
            </p:extLst>
          </p:nvPr>
        </p:nvGraphicFramePr>
        <p:xfrm>
          <a:off x="1979613" y="1233488"/>
          <a:ext cx="8226426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8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23and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Me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CDCB/USDA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Genotypes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~950,000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Genotyping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$37</a:t>
                      </a:r>
                      <a:r>
                        <a:rPr lang="en-US" sz="2400" b="1" baseline="0" dirty="0"/>
                        <a:t> to $</a:t>
                      </a:r>
                      <a:r>
                        <a:rPr lang="en-US" sz="2400" b="1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Generations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Prediction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9116" y="4868475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Reference:	</a:t>
            </a:r>
            <a:r>
              <a:rPr lang="en-US" sz="1600" dirty="0">
                <a:hlinkClick r:id="rId2"/>
              </a:rPr>
              <a:t>http://genomemag.com/davies-23andme/#.VdY722zosY1</a:t>
            </a:r>
            <a:endParaRPr lang="en-US" sz="1600" dirty="0"/>
          </a:p>
          <a:p>
            <a:r>
              <a:rPr lang="en-US" sz="1600" dirty="0"/>
              <a:t>Web sites:	</a:t>
            </a:r>
            <a:r>
              <a:rPr lang="en-US" sz="1600" dirty="0">
                <a:hlinkClick r:id="rId3"/>
              </a:rPr>
              <a:t>https://www.23andme.com/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>
                <a:hlinkClick r:id="rId4"/>
              </a:rPr>
              <a:t>https://www.cdcb.us/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>
                <a:hlinkClick r:id="rId5"/>
              </a:rPr>
              <a:t>https://www.ars.usda.gov/northeast-area/beltsville-md-barc/beltsville-agricultural-research-center/agil/aip/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68E8-1C62-9691-06B7-9BF7FFEC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2EF7-141C-3B47-5D97-3CF6AF972E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DNA can be read very affordably</a:t>
            </a:r>
          </a:p>
          <a:p>
            <a:pPr lvl="1"/>
            <a:r>
              <a:rPr lang="en-US" dirty="0"/>
              <a:t>Chips developed after human genome project</a:t>
            </a:r>
          </a:p>
          <a:p>
            <a:pPr lvl="1"/>
            <a:r>
              <a:rPr lang="en-US" dirty="0"/>
              <a:t>Transferable to almost all species</a:t>
            </a:r>
          </a:p>
          <a:p>
            <a:pPr lvl="1"/>
            <a:r>
              <a:rPr lang="en-US" dirty="0"/>
              <a:t>Cows were second species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2007</a:t>
            </a:r>
            <a:r>
              <a:rPr lang="en-US" dirty="0"/>
              <a:t>, customized 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Beltsville</a:t>
            </a:r>
          </a:p>
          <a:p>
            <a:pPr lvl="1"/>
            <a:r>
              <a:rPr lang="en-US" dirty="0"/>
              <a:t>Cow reference genome since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2019</a:t>
            </a:r>
            <a:r>
              <a:rPr lang="en-US" dirty="0"/>
              <a:t> also from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Beltsville</a:t>
            </a:r>
          </a:p>
          <a:p>
            <a:r>
              <a:rPr lang="en-US" dirty="0"/>
              <a:t>Now most genetic research and selection reads DNA directly</a:t>
            </a:r>
          </a:p>
          <a:p>
            <a:r>
              <a:rPr lang="en-US" dirty="0"/>
              <a:t>In past century, genetic research used mainly pedigrees</a:t>
            </a:r>
          </a:p>
          <a:p>
            <a:pPr lvl="1"/>
            <a:r>
              <a:rPr lang="en-US" dirty="0"/>
              <a:t>Using math </a:t>
            </a:r>
            <a:r>
              <a:rPr lang="en-US"/>
              <a:t>derived </a:t>
            </a:r>
            <a:r>
              <a:rPr lang="en-US" dirty="0"/>
              <a:t>for cows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1922 </a:t>
            </a:r>
            <a:r>
              <a:rPr lang="en-US" dirty="0"/>
              <a:t>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Beltsville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4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6A8B-DC3E-488F-8A49-A97DD682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21920"/>
            <a:ext cx="11486606" cy="639763"/>
          </a:xfrm>
        </p:spPr>
        <p:txBody>
          <a:bodyPr/>
          <a:lstStyle/>
          <a:p>
            <a:r>
              <a:rPr lang="en-US" dirty="0"/>
              <a:t>Human genotyping and sequencing </a:t>
            </a:r>
            <a:r>
              <a:rPr lang="en-US" dirty="0">
                <a:solidFill>
                  <a:srgbClr val="FFFF00"/>
                </a:solidFill>
              </a:rPr>
              <a:t>(2024)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C690F5-560B-43DA-BB92-66F60DBB7E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8001601"/>
              </p:ext>
            </p:extLst>
          </p:nvPr>
        </p:nvGraphicFramePr>
        <p:xfrm>
          <a:off x="487362" y="1127760"/>
          <a:ext cx="11216956" cy="3688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16687">
                  <a:extLst>
                    <a:ext uri="{9D8B030D-6E8A-4147-A177-3AD203B41FA5}">
                      <a16:colId xmlns:a16="http://schemas.microsoft.com/office/drawing/2014/main" val="2368854646"/>
                    </a:ext>
                  </a:extLst>
                </a:gridCol>
                <a:gridCol w="3255183">
                  <a:extLst>
                    <a:ext uri="{9D8B030D-6E8A-4147-A177-3AD203B41FA5}">
                      <a16:colId xmlns:a16="http://schemas.microsoft.com/office/drawing/2014/main" val="769459861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796408490"/>
                    </a:ext>
                  </a:extLst>
                </a:gridCol>
                <a:gridCol w="2053324">
                  <a:extLst>
                    <a:ext uri="{9D8B030D-6E8A-4147-A177-3AD203B41FA5}">
                      <a16:colId xmlns:a16="http://schemas.microsoft.com/office/drawing/2014/main" val="57440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500" dirty="0"/>
                        <a:t>Technology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500" dirty="0"/>
                        <a:t>Database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People </a:t>
                      </a:r>
                    </a:p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genotyped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Variants</a:t>
                      </a:r>
                    </a:p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genotyped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22947906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High-density (HD) SNP chip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Ancestry.com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~25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700,000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28058966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23andMe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~15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700,000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163089695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Whole genome sequence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 err="1"/>
                        <a:t>TopMed</a:t>
                      </a:r>
                      <a:r>
                        <a:rPr lang="en-US" sz="2500" dirty="0"/>
                        <a:t> (U. Michigan)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160,000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840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30426267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Illumina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600,000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500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431080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HD imputed to sequence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b="0" baseline="0" dirty="0">
                          <a:solidFill>
                            <a:schemeClr val="tx1"/>
                          </a:solidFill>
                        </a:rPr>
                        <a:t>NIH, Bethesda, MD</a:t>
                      </a: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58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300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22289384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CE94E6-692A-4349-8572-4C1339A0F458}"/>
              </a:ext>
            </a:extLst>
          </p:cNvPr>
          <p:cNvSpPr txBox="1"/>
          <p:nvPr/>
        </p:nvSpPr>
        <p:spPr>
          <a:xfrm>
            <a:off x="487680" y="5761987"/>
            <a:ext cx="1121663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300" b="1" dirty="0">
                <a:solidFill>
                  <a:srgbClr val="00523C"/>
                </a:solidFill>
              </a:rPr>
              <a:t>Total raw data = 600,000 people </a:t>
            </a:r>
            <a:r>
              <a:rPr lang="en-US" sz="2300" b="1" dirty="0">
                <a:solidFill>
                  <a:srgbClr val="00523C"/>
                </a:solidFill>
                <a:sym typeface="Symbol" panose="05050102010706020507" pitchFamily="18" charset="2"/>
              </a:rPr>
              <a:t> </a:t>
            </a:r>
            <a:r>
              <a:rPr lang="en-US" sz="2300" b="1" dirty="0">
                <a:solidFill>
                  <a:srgbClr val="00523C"/>
                </a:solidFill>
              </a:rPr>
              <a:t>40</a:t>
            </a:r>
            <a:r>
              <a:rPr lang="en-US" sz="2300" b="1" dirty="0">
                <a:solidFill>
                  <a:srgbClr val="00523C"/>
                </a:solidFill>
                <a:sym typeface="Symbol" panose="05050102010706020507" pitchFamily="18" charset="2"/>
              </a:rPr>
              <a:t></a:t>
            </a:r>
            <a:r>
              <a:rPr lang="en-US" sz="2300" b="1" dirty="0">
                <a:solidFill>
                  <a:srgbClr val="00523C"/>
                </a:solidFill>
              </a:rPr>
              <a:t> coverage</a:t>
            </a:r>
            <a:r>
              <a:rPr lang="en-US" sz="2300" b="1" dirty="0">
                <a:solidFill>
                  <a:srgbClr val="00523C"/>
                </a:solidFill>
                <a:sym typeface="Symbol" panose="05050102010706020507" pitchFamily="18" charset="2"/>
              </a:rPr>
              <a:t>  </a:t>
            </a:r>
            <a:r>
              <a:rPr lang="en-US" sz="2300" b="1" dirty="0">
                <a:solidFill>
                  <a:srgbClr val="00523C"/>
                </a:solidFill>
              </a:rPr>
              <a:t>2.7 billion genome length) =  65 million GB</a:t>
            </a:r>
          </a:p>
        </p:txBody>
      </p:sp>
    </p:spTree>
    <p:extLst>
      <p:ext uri="{BB962C8B-B14F-4D97-AF65-F5344CB8AC3E}">
        <p14:creationId xmlns:p14="http://schemas.microsoft.com/office/powerpoint/2010/main" val="235878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9B21-D00B-C439-C251-817C93D2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in other livestock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EA73-2F84-A51E-A87C-84A7CD251E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Poultry</a:t>
            </a:r>
            <a:r>
              <a:rPr lang="en-US" dirty="0"/>
              <a:t>: Several million per year, Aviagen, Scotland, 2022</a:t>
            </a:r>
          </a:p>
          <a:p>
            <a:pPr lvl="1"/>
            <a:r>
              <a:rPr lang="en-US" dirty="0">
                <a:hlinkClick r:id="rId2"/>
              </a:rPr>
              <a:t>Aviagen Group genomics lab further strengthens genetic selection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Beef</a:t>
            </a:r>
            <a:r>
              <a:rPr lang="en-US" dirty="0"/>
              <a:t>: ~ 1 million total, American Angus, 2021</a:t>
            </a:r>
          </a:p>
          <a:p>
            <a:pPr lvl="1"/>
            <a:r>
              <a:rPr lang="en-US" dirty="0">
                <a:hlinkClick r:id="rId3"/>
              </a:rPr>
              <a:t>Trends in genetic diversity and the effect of inbreeding in American Angus cattle under genomic selection | Genetics Selection Evolution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Swine</a:t>
            </a:r>
            <a:r>
              <a:rPr lang="en-US" dirty="0"/>
              <a:t>: 400,000 total, Pig Improvement Corporation,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5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5895-1FE3-4403-BC4E-37C457A5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selection in other species: Example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23129-2E9D-4ADB-BBBD-8C9231A386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Genomic methods from dairy cattle are now used for many species</a:t>
            </a:r>
          </a:p>
          <a:p>
            <a:r>
              <a:rPr lang="en-US" dirty="0"/>
              <a:t>Example: </a:t>
            </a:r>
            <a:r>
              <a:rPr lang="en-US" dirty="0" err="1"/>
              <a:t>Roorkiwal</a:t>
            </a:r>
            <a:r>
              <a:rPr lang="en-US" dirty="0"/>
              <a:t> et al. (2016) Front. Plant Sci. 7:1666</a:t>
            </a:r>
          </a:p>
          <a:p>
            <a:pPr lvl="1"/>
            <a:r>
              <a:rPr lang="en-US" dirty="0"/>
              <a:t>3,000 markers for 315 elite lines of </a:t>
            </a:r>
            <a:r>
              <a:rPr lang="en-US" dirty="0">
                <a:solidFill>
                  <a:srgbClr val="00523C"/>
                </a:solidFill>
              </a:rPr>
              <a:t>chickpeas</a:t>
            </a:r>
            <a:r>
              <a:rPr lang="en-US" dirty="0"/>
              <a:t> in India</a:t>
            </a:r>
          </a:p>
          <a:p>
            <a:pPr lvl="1"/>
            <a:r>
              <a:rPr lang="en-US" dirty="0"/>
              <a:t>Tested several statistical methods developed for dairy cattle such as the genomic relationship matrix</a:t>
            </a:r>
          </a:p>
          <a:p>
            <a:pPr lvl="1"/>
            <a:r>
              <a:rPr lang="en-US" dirty="0"/>
              <a:t>“… study establishes the necessary resources for deployment of genomic selection in </a:t>
            </a:r>
            <a:r>
              <a:rPr lang="en-US" dirty="0">
                <a:solidFill>
                  <a:srgbClr val="00523C"/>
                </a:solidFill>
              </a:rPr>
              <a:t>chickpea</a:t>
            </a:r>
            <a:r>
              <a:rPr lang="en-US" dirty="0"/>
              <a:t> breeding”</a:t>
            </a:r>
          </a:p>
        </p:txBody>
      </p:sp>
    </p:spTree>
    <p:extLst>
      <p:ext uri="{BB962C8B-B14F-4D97-AF65-F5344CB8AC3E}">
        <p14:creationId xmlns:p14="http://schemas.microsoft.com/office/powerpoint/2010/main" val="424245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B0D-459E-4D37-9BF8-1B9BC93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6E93-8181-4195-B38F-3D69A09CE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DNA predictions implemented in 2009 have improved rapidly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Adjustments were needed to remove biases, give breeders confidence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Accuracy improved as datasets expanded, more traits were included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Many new uses such as pedigree discovery and genomic mating </a:t>
            </a:r>
          </a:p>
          <a:p>
            <a:pPr>
              <a:spcAft>
                <a:spcPts val="3600"/>
              </a:spcAft>
            </a:pPr>
            <a:r>
              <a:rPr lang="en-US" dirty="0"/>
              <a:t>Future predictions will use more gene tests discovered from sequence data and more international genotypes</a:t>
            </a:r>
          </a:p>
          <a:p>
            <a:pPr>
              <a:spcAft>
                <a:spcPts val="3600"/>
              </a:spcAft>
            </a:pPr>
            <a:r>
              <a:rPr lang="en-US" dirty="0"/>
              <a:t>Methods developed for dairy cattle are now used for beef, swine, poultry, honeybees, humans, trees, corn, alfalfa, soybeans, and even peas </a:t>
            </a:r>
          </a:p>
          <a:p>
            <a:r>
              <a:rPr lang="en-US" dirty="0"/>
              <a:t>Mendel would be pleased</a:t>
            </a:r>
          </a:p>
        </p:txBody>
      </p:sp>
    </p:spTree>
    <p:extLst>
      <p:ext uri="{BB962C8B-B14F-4D97-AF65-F5344CB8AC3E}">
        <p14:creationId xmlns:p14="http://schemas.microsoft.com/office/powerpoint/2010/main" val="312133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 and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244270"/>
                </a:solidFill>
              </a:rPr>
              <a:t>(CDCB) </a:t>
            </a:r>
            <a:r>
              <a:rPr lang="en-US" dirty="0"/>
              <a:t>and its </a:t>
            </a:r>
            <a:r>
              <a:rPr lang="en-US" dirty="0">
                <a:solidFill>
                  <a:srgbClr val="244270"/>
                </a:solidFill>
              </a:rPr>
              <a:t>industry suppliers </a:t>
            </a:r>
            <a:r>
              <a:rPr lang="en-US" dirty="0"/>
              <a:t>for data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Taxpayers </a:t>
            </a:r>
            <a:r>
              <a:rPr lang="en-US" dirty="0"/>
              <a:t>for funding USDA-ARS-AGIL project 8042-31000-002-00, “Improving dairy animals by increasing accuracy of genomic prediction, evaluating new traits, and redefining selection goals”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AGIL staff </a:t>
            </a:r>
            <a:r>
              <a:rPr lang="en-US" dirty="0"/>
              <a:t>for doing this research</a:t>
            </a:r>
          </a:p>
          <a:p>
            <a:pPr>
              <a:spcAft>
                <a:spcPts val="3600"/>
              </a:spcAft>
            </a:pPr>
            <a:r>
              <a:rPr lang="en-US" sz="2000" dirty="0"/>
              <a:t>Mention of trade names or commercial products in this presentation is solely for the purpose of providing specific information and does not imply recommendation or endorsement by USDA; USDA is an equal opportunity provider and employer</a:t>
            </a:r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6159-ACF4-E6FF-7DD3-2478D5BF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F973-9AD8-5493-4416-5852649BF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highlight local Beltsville research </a:t>
            </a:r>
          </a:p>
          <a:p>
            <a:r>
              <a:rPr lang="en-US" dirty="0"/>
              <a:t>and its broader impacts (in this case, interaction with CDCB). </a:t>
            </a:r>
          </a:p>
          <a:p>
            <a:r>
              <a:rPr lang="en-US" dirty="0"/>
              <a:t>Typically, this looks like 15-18 minute talks from each speaker, </a:t>
            </a:r>
          </a:p>
          <a:p>
            <a:r>
              <a:rPr lang="en-US" dirty="0"/>
              <a:t>followed by about 15-20 minutes of 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65267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3C31-466A-EE32-58D0-F7E221D8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Pedigree relationship matrix – 100 years!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BEB3B-3702-76AB-A0DB-85A8EEA2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762"/>
            <a:ext cx="7090427" cy="57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577C-44B6-4CAB-CC62-E719B013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1922 example pedigree: Milking Shorthorns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4C0A-495B-A86C-5ECD-9FA36AC7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9214" y="-374041"/>
            <a:ext cx="5769518" cy="82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>
            <a:extLst>
              <a:ext uri="{FF2B5EF4-FFF2-40B4-BE49-F238E27FC236}">
                <a16:creationId xmlns:a16="http://schemas.microsoft.com/office/drawing/2014/main" id="{D445A1CC-673F-6749-DF09-4714C4D1A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Pedigree Relationship Matrix </a:t>
            </a:r>
            <a:r>
              <a:rPr lang="en-US" altLang="en-US" dirty="0">
                <a:solidFill>
                  <a:schemeClr val="accent5">
                    <a:lumMod val="90000"/>
                  </a:schemeClr>
                </a:solidFill>
              </a:rPr>
              <a:t>(1922)</a:t>
            </a:r>
            <a:endParaRPr lang="en-US" altLang="en-US" sz="2400" dirty="0">
              <a:solidFill>
                <a:schemeClr val="accent5">
                  <a:lumMod val="90000"/>
                </a:schemeClr>
              </a:solidFill>
            </a:endParaRPr>
          </a:p>
        </p:txBody>
      </p:sp>
      <p:graphicFrame>
        <p:nvGraphicFramePr>
          <p:cNvPr id="1074179" name="Group 3">
            <a:extLst>
              <a:ext uri="{FF2B5EF4-FFF2-40B4-BE49-F238E27FC236}">
                <a16:creationId xmlns:a16="http://schemas.microsoft.com/office/drawing/2014/main" id="{F3B5BE06-8CD9-29E3-D403-00DAFA1C9A7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272746257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760962783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360939938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3298670795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62237018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057128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39113931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7688135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663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.334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2666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17384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2702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38340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08114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5256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1.043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6262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>
            <a:extLst>
              <a:ext uri="{FF2B5EF4-FFF2-40B4-BE49-F238E27FC236}">
                <a16:creationId xmlns:a16="http://schemas.microsoft.com/office/drawing/2014/main" id="{E7BF6D93-F6DC-CF30-8E93-2424AFB25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Genomic Relationship Matrix </a:t>
            </a:r>
            <a:r>
              <a:rPr lang="en-US" altLang="en-US" dirty="0">
                <a:solidFill>
                  <a:schemeClr val="accent5">
                    <a:lumMod val="90000"/>
                  </a:schemeClr>
                </a:solidFill>
              </a:rPr>
              <a:t>(2008) </a:t>
            </a:r>
            <a:endParaRPr lang="en-US" altLang="en-US" sz="2400" dirty="0">
              <a:solidFill>
                <a:schemeClr val="accent5">
                  <a:lumMod val="90000"/>
                </a:schemeClr>
              </a:solidFill>
            </a:endParaRPr>
          </a:p>
        </p:txBody>
      </p:sp>
      <p:graphicFrame>
        <p:nvGraphicFramePr>
          <p:cNvPr id="1075203" name="Group 3">
            <a:extLst>
              <a:ext uri="{FF2B5EF4-FFF2-40B4-BE49-F238E27FC236}">
                <a16:creationId xmlns:a16="http://schemas.microsoft.com/office/drawing/2014/main" id="{5F7711D9-EBFC-D190-EAAE-4BD0AE0EB47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3675888907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1172287642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734083894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42513792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43343798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4290157388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8607636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60233140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16595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9229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25268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0178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9009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1.166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1859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1.148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527511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1.157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81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>
            <a:extLst>
              <a:ext uri="{FF2B5EF4-FFF2-40B4-BE49-F238E27FC236}">
                <a16:creationId xmlns:a16="http://schemas.microsoft.com/office/drawing/2014/main" id="{E9B85265-19CB-2D96-5518-ACB343EA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Difference (Genomic – Pedigree) 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076227" name="Group 3">
            <a:extLst>
              <a:ext uri="{FF2B5EF4-FFF2-40B4-BE49-F238E27FC236}">
                <a16:creationId xmlns:a16="http://schemas.microsoft.com/office/drawing/2014/main" id="{709C4464-91C7-7DAF-EA0F-766946A67F4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844025930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74259699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740790211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182766239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44020016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414047929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64443557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87172906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36587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4083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5234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47917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18328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.121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70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12157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.114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720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F481-C94B-4324-898C-EC808A33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selection requires: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58BF-55FC-4383-8791-19B147813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DNA from many individual animals or plants</a:t>
            </a:r>
          </a:p>
          <a:p>
            <a:r>
              <a:rPr lang="en-US" dirty="0"/>
              <a:t>Genotypes for many variants per individual</a:t>
            </a:r>
          </a:p>
          <a:p>
            <a:r>
              <a:rPr lang="en-US" dirty="0"/>
              <a:t>Phenotypes from many individuals</a:t>
            </a:r>
          </a:p>
          <a:p>
            <a:r>
              <a:rPr lang="en-US" dirty="0"/>
              <a:t>Quality control of the data</a:t>
            </a:r>
          </a:p>
          <a:p>
            <a:r>
              <a:rPr lang="en-US" dirty="0"/>
              <a:t>Statistical methods to convert data into predictions</a:t>
            </a:r>
          </a:p>
          <a:p>
            <a:r>
              <a:rPr lang="en-US" dirty="0"/>
              <a:t>Breeders convinced that the predictions will work</a:t>
            </a:r>
          </a:p>
          <a:p>
            <a:r>
              <a:rPr lang="en-US" dirty="0"/>
              <a:t>Investment to continue collecting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B82F-51D2-49A1-8879-1E1465FB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made since </a:t>
            </a:r>
            <a:r>
              <a:rPr lang="en-US" dirty="0">
                <a:solidFill>
                  <a:srgbClr val="FFFFCC"/>
                </a:solidFill>
              </a:rPr>
              <a:t>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0DBD-F6F6-4B6F-B125-E94756206E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/>
              <a:t>Progress in stability and reliability of dairy cattle predictions</a:t>
            </a:r>
          </a:p>
          <a:p>
            <a:pPr>
              <a:spcAft>
                <a:spcPts val="4200"/>
              </a:spcAft>
            </a:pPr>
            <a:r>
              <a:rPr lang="en-US" dirty="0"/>
              <a:t>Expansion in number of variants tested</a:t>
            </a:r>
          </a:p>
          <a:p>
            <a:pPr>
              <a:spcAft>
                <a:spcPts val="4200"/>
              </a:spcAft>
            </a:pPr>
            <a:r>
              <a:rPr lang="en-US" dirty="0"/>
              <a:t>Additional traits tested and new uses for genotyping</a:t>
            </a:r>
          </a:p>
          <a:p>
            <a:pPr>
              <a:spcAft>
                <a:spcPts val="4200"/>
              </a:spcAft>
            </a:pPr>
            <a:r>
              <a:rPr lang="en-US" dirty="0"/>
              <a:t>Growth in numbers genotyped worldwide and in other species</a:t>
            </a:r>
          </a:p>
          <a:p>
            <a:pPr>
              <a:spcAft>
                <a:spcPts val="4200"/>
              </a:spcAft>
            </a:pPr>
            <a:r>
              <a:rPr lang="en-US" dirty="0"/>
              <a:t>Extra genetic progress worth about </a:t>
            </a:r>
            <a:r>
              <a:rPr lang="en-US" dirty="0">
                <a:solidFill>
                  <a:srgbClr val="00926C"/>
                </a:solidFill>
              </a:rPr>
              <a:t>$4 billion </a:t>
            </a:r>
            <a:r>
              <a:rPr lang="en-US" dirty="0"/>
              <a:t>in dairy cattle in the first decade!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(Published by ARS National Program Leaders, Beltsville, MD)</a:t>
            </a:r>
          </a:p>
        </p:txBody>
      </p:sp>
    </p:spTree>
    <p:extLst>
      <p:ext uri="{BB962C8B-B14F-4D97-AF65-F5344CB8AC3E}">
        <p14:creationId xmlns:p14="http://schemas.microsoft.com/office/powerpoint/2010/main" val="4222123387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164718</TotalTime>
  <Words>1724</Words>
  <Application>Microsoft Office PowerPoint</Application>
  <PresentationFormat>Widescreen</PresentationFormat>
  <Paragraphs>551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Wingdings</vt:lpstr>
      <vt:lpstr>Symbol</vt:lpstr>
      <vt:lpstr>AIP-2017 16-9 Slide Master</vt:lpstr>
      <vt:lpstr>1_AIP-2017 16-9 Slide Master</vt:lpstr>
      <vt:lpstr>1_pvr02</vt:lpstr>
      <vt:lpstr>PowerPoint Presentation</vt:lpstr>
      <vt:lpstr>Introduction</vt:lpstr>
      <vt:lpstr>Pedigree relationship matrix – 100 years!</vt:lpstr>
      <vt:lpstr>1922 example pedigree: Milking Shorthorns</vt:lpstr>
      <vt:lpstr>Pedigree Relationship Matrix (1922)</vt:lpstr>
      <vt:lpstr>Genomic Relationship Matrix (2008) </vt:lpstr>
      <vt:lpstr>Difference (Genomic – Pedigree) </vt:lpstr>
      <vt:lpstr>Genomic selection requires:</vt:lpstr>
      <vt:lpstr>Progress made since 2008</vt:lpstr>
      <vt:lpstr>Sources of DNA 2008-2018</vt:lpstr>
      <vt:lpstr>Potential for embryo genotyping</vt:lpstr>
      <vt:lpstr>Numbers of variants tested in cattle</vt:lpstr>
      <vt:lpstr>Chip history (37 chips + sequence)</vt:lpstr>
      <vt:lpstr>Genetic progress (Holstein)</vt:lpstr>
      <vt:lpstr>Predict 50 years of genetic progress (Cole, 2018) </vt:lpstr>
      <vt:lpstr>Selection for more traits</vt:lpstr>
      <vt:lpstr>Genomic mating programs</vt:lpstr>
      <vt:lpstr>Genetic and genomic milestones</vt:lpstr>
      <vt:lpstr>Compare largest 2 DNA databases (July 2 2015)</vt:lpstr>
      <vt:lpstr>Human genotyping and sequencing (2024)</vt:lpstr>
      <vt:lpstr>Genotyping in other livestock</vt:lpstr>
      <vt:lpstr>Genomic selection in other species: Example in peas</vt:lpstr>
      <vt:lpstr>Summary</vt:lpstr>
      <vt:lpstr>Acknowledgments and Disclaimers</vt:lpstr>
      <vt:lpstr>Instructions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Erin</dc:creator>
  <cp:lastModifiedBy>Vanraden, Paul - REE-ARS</cp:lastModifiedBy>
  <cp:revision>938</cp:revision>
  <cp:lastPrinted>2019-06-17T19:24:32Z</cp:lastPrinted>
  <dcterms:created xsi:type="dcterms:W3CDTF">2018-03-06T18:06:07Z</dcterms:created>
  <dcterms:modified xsi:type="dcterms:W3CDTF">2024-04-02T21:23:48Z</dcterms:modified>
</cp:coreProperties>
</file>