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8" r:id="rId3"/>
    <p:sldId id="265" r:id="rId4"/>
    <p:sldId id="288" r:id="rId5"/>
    <p:sldId id="257" r:id="rId6"/>
    <p:sldId id="286" r:id="rId7"/>
    <p:sldId id="289" r:id="rId8"/>
    <p:sldId id="261" r:id="rId9"/>
    <p:sldId id="287" r:id="rId10"/>
    <p:sldId id="290" r:id="rId11"/>
    <p:sldId id="259" r:id="rId12"/>
    <p:sldId id="263" r:id="rId13"/>
    <p:sldId id="273" r:id="rId14"/>
    <p:sldId id="266" r:id="rId15"/>
    <p:sldId id="267" r:id="rId16"/>
    <p:sldId id="272" r:id="rId17"/>
    <p:sldId id="276" r:id="rId18"/>
    <p:sldId id="275" r:id="rId19"/>
    <p:sldId id="260" r:id="rId20"/>
    <p:sldId id="264" r:id="rId21"/>
    <p:sldId id="269" r:id="rId22"/>
    <p:sldId id="268" r:id="rId23"/>
    <p:sldId id="270" r:id="rId24"/>
    <p:sldId id="291" r:id="rId25"/>
    <p:sldId id="271" r:id="rId26"/>
    <p:sldId id="262" r:id="rId27"/>
    <p:sldId id="277" r:id="rId28"/>
    <p:sldId id="285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200" autoAdjust="0"/>
  </p:normalViewPr>
  <p:slideViewPr>
    <p:cSldViewPr>
      <p:cViewPr varScale="1">
        <p:scale>
          <a:sx n="90" d="100"/>
          <a:sy n="90" d="100"/>
        </p:scale>
        <p:origin x="1723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nne.labate\Desktop\tomatoGBS\results\3713SNPsx190DNAs.site.summary.TASSE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Sheet3!$AJ$2:$AJ$22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Sheet3!$AL$2:$AL$22</c:f>
              <c:numCache>
                <c:formatCode>General</c:formatCode>
                <c:ptCount val="21"/>
                <c:pt idx="0">
                  <c:v>342</c:v>
                </c:pt>
                <c:pt idx="1">
                  <c:v>2081</c:v>
                </c:pt>
                <c:pt idx="2">
                  <c:v>539</c:v>
                </c:pt>
                <c:pt idx="3">
                  <c:v>186</c:v>
                </c:pt>
                <c:pt idx="4">
                  <c:v>92</c:v>
                </c:pt>
                <c:pt idx="5">
                  <c:v>50</c:v>
                </c:pt>
                <c:pt idx="6">
                  <c:v>34</c:v>
                </c:pt>
                <c:pt idx="7">
                  <c:v>31</c:v>
                </c:pt>
                <c:pt idx="8">
                  <c:v>20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9</c:v>
                </c:pt>
                <c:pt idx="13">
                  <c:v>17</c:v>
                </c:pt>
                <c:pt idx="14">
                  <c:v>18</c:v>
                </c:pt>
                <c:pt idx="15">
                  <c:v>23</c:v>
                </c:pt>
                <c:pt idx="16">
                  <c:v>28</c:v>
                </c:pt>
                <c:pt idx="17">
                  <c:v>28</c:v>
                </c:pt>
                <c:pt idx="18">
                  <c:v>50</c:v>
                </c:pt>
                <c:pt idx="19">
                  <c:v>56</c:v>
                </c:pt>
                <c:pt idx="20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109520"/>
        <c:axId val="3201100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Sheet3!$AJ$2:$AJ$22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Sheet3!$AK$2:$AK$22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</c15:ser>
            </c15:filteredBarSeries>
          </c:ext>
        </c:extLst>
      </c:barChart>
      <c:catAx>
        <c:axId val="32010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10080"/>
        <c:crosses val="autoZero"/>
        <c:auto val="0"/>
        <c:lblAlgn val="ctr"/>
        <c:lblOffset val="100"/>
        <c:noMultiLvlLbl val="0"/>
      </c:catAx>
      <c:valAx>
        <c:axId val="320110080"/>
        <c:scaling>
          <c:orientation val="minMax"/>
          <c:max val="2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10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0.19059</cdr:x>
      <cdr:y>0.05844</cdr:y>
    </cdr:from>
    <cdr:to>
      <cdr:x>1</cdr:x>
      <cdr:y>0.11827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600200" y="360676"/>
          <a:ext cx="6514669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2"/>
              </a:solidFill>
              <a:latin typeface="Arial Rounded MT Bold" panose="020F0704030504030204" pitchFamily="34" charset="0"/>
            </a:rPr>
            <a:t>Proportion heterozygous samples across 3,713 SNP sites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B6FEF8-9D69-4D01-B010-3A64E59A61B9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A3D6F0-B585-44A2-985C-2F458CBC3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0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4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2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1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5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3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EE02-8531-4E90-9178-40EC5BA4361C}" type="datetimeFigureOut">
              <a:rPr lang="en-US" smtClean="0"/>
              <a:t>13-Jul-17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A295-E2A3-4C4A-BBF9-4B1EE612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4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434261"/>
            <a:ext cx="8610600" cy="6347539"/>
            <a:chOff x="304800" y="434261"/>
            <a:chExt cx="8610600" cy="6347539"/>
          </a:xfrm>
        </p:grpSpPr>
        <p:sp>
          <p:nvSpPr>
            <p:cNvPr id="4" name="Rectangle 3"/>
            <p:cNvSpPr/>
            <p:nvPr/>
          </p:nvSpPr>
          <p:spPr>
            <a:xfrm>
              <a:off x="304800" y="1563469"/>
              <a:ext cx="86106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Joanne A. Labate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Molecular 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Biologist and Acting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Curator for 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Seed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Crops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Plant Genetic Resources Unit</a:t>
              </a: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USDA, Agricultural Research Service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Geneva, NY 14456 USA</a:t>
              </a:r>
            </a:p>
            <a:p>
              <a:pPr algn="ctr"/>
              <a:endPara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joanne.labate@ars.usda.gov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38200" y="434261"/>
              <a:ext cx="7543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High-throughput </a:t>
              </a:r>
              <a:r>
                <a:rPr lang="en-US" sz="2000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Genotyping </a:t>
              </a:r>
              <a:r>
                <a:rPr lang="en-US" sz="2000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of </a:t>
              </a:r>
              <a:r>
                <a:rPr lang="en-US" sz="2000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Vegetable Crops </a:t>
              </a:r>
              <a:r>
                <a:rPr lang="en-US" sz="2000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for </a:t>
              </a:r>
              <a:r>
                <a:rPr lang="en-US" sz="2000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Germplasm Conservation</a:t>
              </a:r>
              <a:endParaRPr lang="en-US" sz="2000" dirty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943600" y="5387340"/>
              <a:ext cx="2971800" cy="1394460"/>
              <a:chOff x="5943600" y="5387340"/>
              <a:chExt cx="2971800" cy="1394460"/>
            </a:xfrm>
          </p:grpSpPr>
          <p:pic>
            <p:nvPicPr>
              <p:cNvPr id="1026" name="Picture 2" descr="fp-roktabs-attend2017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62" b="5897"/>
              <a:stretch/>
            </p:blipFill>
            <p:spPr bwMode="auto">
              <a:xfrm>
                <a:off x="6324600" y="5387340"/>
                <a:ext cx="2590800" cy="1165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9" descr="USDA_ARS_50th_PG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0" y="6229985"/>
                <a:ext cx="838200" cy="551815"/>
              </a:xfrm>
              <a:prstGeom prst="rect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146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048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Raphanus</a:t>
            </a:r>
            <a:r>
              <a:rPr lang="en-US" i="1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u="sng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sativus</a:t>
            </a:r>
            <a:r>
              <a:rPr lang="en-US" i="1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(radish)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657" y="766788"/>
            <a:ext cx="81969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represents 2%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of total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global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vegetable production (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7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million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tons/year)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consumed as root vegetable (hypocotyl + true root), leafy vegetable, sprouts, seeds or as seed pods; used as cover crop or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forage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ancient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crop native to the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Eastern Mediterranean and Eastern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Asia; may have experienced multiple domestication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consumer preferences are regionally based, resulting in morphological diversity combined with adaptation to local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rich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source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of vitamin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A, vitamin C,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minerals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and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carbohydrates; improvement has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focused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on size and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core set based on weighted geographical sampling (35 countries, 152 accessions);  5 plants per acc. were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genotyped using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 t="2359" r="23852" b="19764"/>
          <a:stretch/>
        </p:blipFill>
        <p:spPr>
          <a:xfrm>
            <a:off x="7896520" y="5808199"/>
            <a:ext cx="990600" cy="797312"/>
          </a:xfrm>
          <a:prstGeom prst="rect">
            <a:avLst/>
          </a:prstGeom>
        </p:spPr>
      </p:pic>
      <p:pic>
        <p:nvPicPr>
          <p:cNvPr id="1032" name="Picture 8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43485"/>
            <a:ext cx="990600" cy="149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ransplantingtraditions.com/wp-content/uploads/2013/11/daikon-radi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31909"/>
            <a:ext cx="1524000" cy="11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4545495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collaborating with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Institute of Vegetables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and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Flowers,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Chinese Academy of Agricultural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Sciences, Beijing, China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(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recent germplasm exchange added 23 radish accessions)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Solanum</a:t>
            </a:r>
            <a:r>
              <a:rPr lang="en-US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u="sng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lycopersicum</a:t>
            </a:r>
            <a:r>
              <a:rPr lang="en-US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(cultivated </a:t>
            </a:r>
            <a:r>
              <a:rPr lang="en-US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tomato) </a:t>
            </a:r>
            <a:endParaRPr lang="en-US" u="sng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endParaRPr lang="en-US" u="sng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highly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consumed in the U.S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.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in both fresh and processed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forms $2.7 billion commercial value in USA in 2015 (high value, high risk crop)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breeding has emphasized crosses with wild relatives due to narrow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genetic base, ease of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crossing,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production demands based on growing conditions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&amp; market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niche,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susceptibility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to pests and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diseases, vulnerability to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abiotic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factors.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USA consumers ask for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more flavorful, colorful, and heirloom types available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year-round; these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will still require the resistances, shelf-life and durability of standard supermarket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varieties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185 accession PGRU core set based on geographical origins, centers of diversity, fruit shape,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SolCAP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heirlooms, commercially important  varieties or breeding lines 1930s – 1990s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assayed two 96-well plates of DNA samples using GBS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3636"/>
          <a:stretch/>
        </p:blipFill>
        <p:spPr>
          <a:xfrm>
            <a:off x="5791200" y="4724400"/>
            <a:ext cx="2612571" cy="15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52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1" y="141773"/>
            <a:ext cx="7260303" cy="17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92348"/>
            <a:ext cx="70866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90800" y="495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3"/>
          <a:stretch/>
        </p:blipFill>
        <p:spPr bwMode="auto">
          <a:xfrm>
            <a:off x="1333500" y="4557697"/>
            <a:ext cx="5486400" cy="17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8714" y="1870617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tomato fruit diversity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8714" y="42026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tomato products diversity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8714" y="6298262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tomato traits: disease resistance, drought tolerance</a:t>
            </a:r>
          </a:p>
        </p:txBody>
      </p:sp>
    </p:spTree>
    <p:extLst>
      <p:ext uri="{BB962C8B-B14F-4D97-AF65-F5344CB8AC3E}">
        <p14:creationId xmlns:p14="http://schemas.microsoft.com/office/powerpoint/2010/main" val="36783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Tomato diversity panel for GBS, 190 DNA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home garden, fresh market, vintage, geodiversity, landraces from primary and secondary centers of diversity, fruit shape diversity, ornamental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, processing,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breeding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lines,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expired PVPs, private companies and public breeding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many with disease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eight San Marzano accessions – important commercial variety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one </a:t>
            </a:r>
            <a:r>
              <a:rPr lang="en-US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Solanum pimpinellifolium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sample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029200"/>
            <a:ext cx="1219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8" t="8545" r="20270" b="9459"/>
          <a:stretch/>
        </p:blipFill>
        <p:spPr>
          <a:xfrm>
            <a:off x="891988" y="720319"/>
            <a:ext cx="7086600" cy="5115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2979" y="228600"/>
            <a:ext cx="6030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GBS terminology – what is defined as an allele?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557573" y="5867400"/>
            <a:ext cx="5709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source:  Institute for Genomic Diversity, Cornell University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0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379274"/>
            <a:ext cx="8378155" cy="3659326"/>
            <a:chOff x="152400" y="379274"/>
            <a:chExt cx="8378155" cy="3659326"/>
          </a:xfrm>
        </p:grpSpPr>
        <p:sp>
          <p:nvSpPr>
            <p:cNvPr id="2" name="Rectangle 1"/>
            <p:cNvSpPr/>
            <p:nvPr/>
          </p:nvSpPr>
          <p:spPr>
            <a:xfrm>
              <a:off x="246404" y="379274"/>
              <a:ext cx="7772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TASSEL 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3.0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bioinformatics pipeline 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for SNP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calling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190 tomato DNA samples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081400"/>
              <a:ext cx="260680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Eras Demi ITC" panose="020B0805030504020804" pitchFamily="34" charset="0"/>
                  <a:cs typeface="Browallia New" panose="020B0604020202020204" pitchFamily="34" charset="-34"/>
                </a:rPr>
                <a:t>&gt; 400,000,000</a:t>
              </a:r>
            </a:p>
            <a:p>
              <a:r>
                <a:rPr lang="en-US" sz="2000" dirty="0" smtClean="0">
                  <a:solidFill>
                    <a:schemeClr val="tx2"/>
                  </a:solidFill>
                  <a:latin typeface="Eras Demi ITC" panose="020B0805030504020804" pitchFamily="34" charset="0"/>
                  <a:cs typeface="Browallia New" panose="020B0604020202020204" pitchFamily="34" charset="-34"/>
                </a:rPr>
                <a:t>high quality reads,</a:t>
              </a:r>
            </a:p>
            <a:p>
              <a:r>
                <a:rPr lang="en-US" sz="2000" dirty="0" smtClean="0">
                  <a:solidFill>
                    <a:schemeClr val="tx2"/>
                  </a:solidFill>
                  <a:latin typeface="Eras Demi ITC" panose="020B0805030504020804" pitchFamily="34" charset="0"/>
                  <a:cs typeface="Browallia New" panose="020B0604020202020204" pitchFamily="34" charset="-34"/>
                </a:rPr>
                <a:t>64 nucleotides each</a:t>
              </a:r>
              <a:endParaRPr lang="en-US" sz="2000" dirty="0">
                <a:latin typeface="Eras Demi ITC" panose="020B0805030504020804" pitchFamily="34" charset="0"/>
                <a:cs typeface="Browallia New" panose="020B0604020202020204" pitchFamily="34" charset="-3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9" r="7410" b="21395"/>
            <a:stretch/>
          </p:blipFill>
          <p:spPr>
            <a:xfrm>
              <a:off x="2760292" y="2155526"/>
              <a:ext cx="2247509" cy="1883074"/>
            </a:xfrm>
            <a:prstGeom prst="rect">
              <a:avLst/>
            </a:prstGeom>
          </p:spPr>
        </p:pic>
        <p:sp>
          <p:nvSpPr>
            <p:cNvPr id="6" name="Bent Arrow 5"/>
            <p:cNvSpPr/>
            <p:nvPr/>
          </p:nvSpPr>
          <p:spPr>
            <a:xfrm>
              <a:off x="1908561" y="3326868"/>
              <a:ext cx="758439" cy="466731"/>
            </a:xfrm>
            <a:prstGeom prst="bentArrow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>
                <a:rot lat="0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ent Arrow 6"/>
            <p:cNvSpPr/>
            <p:nvPr/>
          </p:nvSpPr>
          <p:spPr>
            <a:xfrm>
              <a:off x="5029200" y="1702977"/>
              <a:ext cx="753487" cy="463684"/>
            </a:xfrm>
            <a:prstGeom prst="bentArrow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>
                <a:rot lat="10800000" lon="10799999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82687" y="1590155"/>
              <a:ext cx="274786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Eras Demi ITC" panose="020B0805030504020804" pitchFamily="34" charset="0"/>
                </a:rPr>
                <a:t>793,000 aligned tags</a:t>
              </a:r>
            </a:p>
            <a:p>
              <a:r>
                <a:rPr lang="en-US" sz="2000" dirty="0" smtClean="0">
                  <a:solidFill>
                    <a:schemeClr val="tx2"/>
                  </a:solidFill>
                  <a:latin typeface="Eras Demi ITC" panose="020B0805030504020804" pitchFamily="34" charset="0"/>
                </a:rPr>
                <a:t>35,603 raw SNPs</a:t>
              </a:r>
              <a:endParaRPr lang="en-US" sz="2000" dirty="0">
                <a:solidFill>
                  <a:schemeClr val="tx2"/>
                </a:solidFill>
                <a:latin typeface="Eras Demi ITC" panose="020B08050305040208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98804" y="42672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quality filters: max-alleles 2,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minGQ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98, remove-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indels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, minimum count 19 (at least 10% of DNAs scored), at least three observations of an allele (minimum allele frequency = 0.01)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3,713 mapped, high quality SNP sites in 190 DNA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Summary of tomato GBS data</a:t>
            </a:r>
          </a:p>
          <a:p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3,713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SNPs in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190 DNA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missing data = 0.33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in this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1.41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×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10</a:t>
            </a:r>
            <a:r>
              <a:rPr lang="en-US" baseline="30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6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diploid genotypes data points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average heterozygosity = 0.08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heterozygosity range 0.03 (PI 505317,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Mataverde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, cultivar from Colombia 1986) to 0.28 (PI 128586, Chile 1938)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S. pimpinellifolium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heterozygosity = 0.19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Allele summary: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N		</a:t>
            </a:r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0.33</a:t>
            </a:r>
          </a:p>
          <a:p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</a:t>
            </a:r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		</a:t>
            </a:r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0.21</a:t>
            </a:r>
          </a:p>
          <a:p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</a:t>
            </a:r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		</a:t>
            </a:r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0.20</a:t>
            </a:r>
            <a:endParaRPr lang="pt-BR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G		</a:t>
            </a:r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0.09</a:t>
            </a:r>
            <a:endParaRPr lang="pt-BR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C		</a:t>
            </a:r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0.08</a:t>
            </a:r>
            <a:endParaRPr lang="pt-BR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	</a:t>
            </a:r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	</a:t>
            </a:r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0.02</a:t>
            </a:r>
            <a:endParaRPr lang="pt-BR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Y		</a:t>
            </a:r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0.02</a:t>
            </a:r>
            <a:endParaRPr lang="pt-BR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K		</a:t>
            </a:r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0.01</a:t>
            </a:r>
            <a:endParaRPr lang="pt-BR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M		</a:t>
            </a:r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0.01</a:t>
            </a:r>
            <a:endParaRPr lang="pt-BR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W		</a:t>
            </a:r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0.008</a:t>
            </a:r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	</a:t>
            </a:r>
            <a:endParaRPr lang="pt-BR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</a:t>
            </a:r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		</a:t>
            </a:r>
            <a:r>
              <a:rPr lang="pt-BR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0.002</a:t>
            </a:r>
            <a:r>
              <a:rPr lang="pt-BR" dirty="0">
                <a:solidFill>
                  <a:schemeClr val="tx2"/>
                </a:solidFill>
                <a:latin typeface="Arial Rounded MT Bold" panose="020F0704030504030204" pitchFamily="34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419808"/>
              </p:ext>
            </p:extLst>
          </p:nvPr>
        </p:nvGraphicFramePr>
        <p:xfrm>
          <a:off x="762000" y="-17980"/>
          <a:ext cx="8048625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 rot="16200000">
            <a:off x="-486573" y="3352800"/>
            <a:ext cx="197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Number of sites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6172200"/>
            <a:ext cx="295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Proportion heterozygous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152400"/>
            <a:ext cx="8970685" cy="6324601"/>
            <a:chOff x="76200" y="152400"/>
            <a:chExt cx="8970685" cy="63246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7" t="6665" r="10850" b="5556"/>
            <a:stretch/>
          </p:blipFill>
          <p:spPr>
            <a:xfrm rot="5400000">
              <a:off x="1665942" y="-903941"/>
              <a:ext cx="5791201" cy="89706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81000" y="152400"/>
              <a:ext cx="68745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Population Structure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 k = 3 groups (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3,713 SNPs x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190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plants)</a:t>
              </a:r>
              <a:endParaRPr lang="en-US" dirty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  <a:p>
              <a:endParaRPr lang="en-US" u="sng" dirty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" y="1230868"/>
              <a:ext cx="22231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S. pimpinellifolium</a:t>
              </a:r>
              <a:endParaRPr lang="en-US" i="1" dirty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8079" y="1230868"/>
              <a:ext cx="28573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pear, ellipsoid from Italy</a:t>
              </a:r>
              <a:endParaRPr lang="en-US" dirty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1000" y="3962400"/>
            <a:ext cx="371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Chile, Ecuador, Nicaragua, Italy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500000">
            <a:off x="882571" y="4388730"/>
            <a:ext cx="228600" cy="6212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500000">
            <a:off x="6749971" y="3753002"/>
            <a:ext cx="228600" cy="6212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62463" y="3396735"/>
            <a:ext cx="1733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Peru, Panama</a:t>
            </a:r>
            <a:endParaRPr lang="en-U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903598"/>
            <a:ext cx="9102831" cy="5344802"/>
            <a:chOff x="76200" y="903599"/>
            <a:chExt cx="9102831" cy="534480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956862"/>
              <a:ext cx="8991600" cy="5291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467600" y="4854538"/>
              <a:ext cx="171143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S. pimpinellifolium</a:t>
              </a:r>
              <a:endParaRPr lang="en-US" sz="16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09061" y="3774521"/>
              <a:ext cx="53963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Italy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56925" y="3957862"/>
              <a:ext cx="762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Taiwan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21987" y="4080098"/>
              <a:ext cx="74148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France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99949" y="4149148"/>
              <a:ext cx="53963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Italy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62243" y="4510297"/>
              <a:ext cx="8631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Ecuador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51545" y="4745095"/>
              <a:ext cx="56848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Peru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02597" y="4843045"/>
              <a:ext cx="5966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Chile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39755" y="4676033"/>
              <a:ext cx="97334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Colombia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95991" y="5143531"/>
              <a:ext cx="8631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Ecuador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6686" y="5074481"/>
              <a:ext cx="8631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Ecuador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667354">
              <a:off x="4926917" y="4592438"/>
              <a:ext cx="8631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Ecuador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57380" y="4936369"/>
              <a:ext cx="101386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Nicaragua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8799" y="4149148"/>
              <a:ext cx="12100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VFNT cherry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89256" y="1193623"/>
              <a:ext cx="53963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Italy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44792" y="903599"/>
              <a:ext cx="53963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Italy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80626" y="1292373"/>
              <a:ext cx="53963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Italy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28600" y="304800"/>
            <a:ext cx="8270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Neighbor-joining tree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graphed using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SplitsTree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(3,713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SNPs x 190 plants)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486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04800"/>
            <a:ext cx="7315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Plant Genetic Resources Unit (PGRU), Geneva, NY </a:t>
            </a:r>
          </a:p>
          <a:p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conserves 29 genera of seed crops and wild relatives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m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ission is to acquire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, maintain, </a:t>
            </a:r>
            <a:r>
              <a:rPr lang="en-US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characterize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, and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distribute plant genetic resources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2179915"/>
            <a:ext cx="6629400" cy="3458885"/>
            <a:chOff x="990600" y="2637115"/>
            <a:chExt cx="6629400" cy="3458885"/>
          </a:xfrm>
        </p:grpSpPr>
        <p:grpSp>
          <p:nvGrpSpPr>
            <p:cNvPr id="2" name="Group 1"/>
            <p:cNvGrpSpPr/>
            <p:nvPr/>
          </p:nvGrpSpPr>
          <p:grpSpPr>
            <a:xfrm>
              <a:off x="1066800" y="2956679"/>
              <a:ext cx="4724400" cy="3139321"/>
              <a:chOff x="1066800" y="1752600"/>
              <a:chExt cx="4724400" cy="313932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066800" y="1752600"/>
                <a:ext cx="472440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Genus</a:t>
                </a:r>
              </a:p>
              <a:p>
                <a:r>
                  <a:rPr lang="en-US" i="1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Allium</a:t>
                </a:r>
                <a:endParaRPr lang="en-US" i="1" dirty="0">
                  <a:solidFill>
                    <a:schemeClr val="tx2"/>
                  </a:solidFill>
                  <a:latin typeface="Arial Rounded MT Bold" panose="020F0704030504030204" pitchFamily="34" charset="0"/>
                </a:endParaRPr>
              </a:p>
              <a:p>
                <a:r>
                  <a:rPr lang="en-US" i="1" dirty="0" err="1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Apium</a:t>
                </a:r>
                <a:endParaRPr lang="en-US" i="1" dirty="0">
                  <a:solidFill>
                    <a:schemeClr val="tx2"/>
                  </a:solidFill>
                  <a:latin typeface="Arial Rounded MT Bold" panose="020F0704030504030204" pitchFamily="34" charset="0"/>
                </a:endParaRPr>
              </a:p>
              <a:p>
                <a:r>
                  <a:rPr lang="en-US" i="1" dirty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Asparagus</a:t>
                </a:r>
              </a:p>
              <a:p>
                <a:r>
                  <a:rPr lang="en-US" i="1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Brassica</a:t>
                </a:r>
                <a:endParaRPr lang="en-US" i="1" dirty="0">
                  <a:solidFill>
                    <a:schemeClr val="tx2"/>
                  </a:solidFill>
                  <a:latin typeface="Arial Rounded MT Bold" panose="020F0704030504030204" pitchFamily="34" charset="0"/>
                </a:endParaRPr>
              </a:p>
              <a:p>
                <a:r>
                  <a:rPr lang="en-US" i="1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Cucurbita</a:t>
                </a:r>
                <a:endParaRPr lang="en-US" i="1" dirty="0">
                  <a:solidFill>
                    <a:schemeClr val="tx2"/>
                  </a:solidFill>
                  <a:latin typeface="Arial Rounded MT Bold" panose="020F0704030504030204" pitchFamily="34" charset="0"/>
                </a:endParaRPr>
              </a:p>
              <a:p>
                <a:r>
                  <a:rPr lang="en-US" i="1" dirty="0" err="1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Fagopyrum</a:t>
                </a:r>
                <a:endParaRPr lang="en-US" i="1" dirty="0">
                  <a:solidFill>
                    <a:schemeClr val="tx2"/>
                  </a:solidFill>
                  <a:latin typeface="Arial Rounded MT Bold" panose="020F0704030504030204" pitchFamily="34" charset="0"/>
                </a:endParaRPr>
              </a:p>
              <a:p>
                <a:r>
                  <a:rPr lang="en-US" i="1" dirty="0" err="1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Physalis</a:t>
                </a:r>
                <a:endParaRPr lang="en-US" i="1" dirty="0">
                  <a:solidFill>
                    <a:schemeClr val="tx2"/>
                  </a:solidFill>
                  <a:latin typeface="Arial Rounded MT Bold" panose="020F0704030504030204" pitchFamily="34" charset="0"/>
                </a:endParaRPr>
              </a:p>
              <a:p>
                <a:r>
                  <a:rPr lang="en-US" i="1" dirty="0" err="1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Raphanus</a:t>
                </a:r>
                <a:endParaRPr lang="en-US" i="1" dirty="0">
                  <a:solidFill>
                    <a:schemeClr val="tx2"/>
                  </a:solidFill>
                  <a:latin typeface="Arial Rounded MT Bold" panose="020F0704030504030204" pitchFamily="34" charset="0"/>
                </a:endParaRPr>
              </a:p>
              <a:p>
                <a:r>
                  <a:rPr lang="en-US" i="1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Solanum</a:t>
                </a:r>
              </a:p>
              <a:p>
                <a:endParaRPr lang="en-US" b="1" dirty="0">
                  <a:solidFill>
                    <a:schemeClr val="tx2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95600" y="1752600"/>
                <a:ext cx="274320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Number of accessions</a:t>
                </a:r>
              </a:p>
              <a:p>
                <a:pPr algn="r"/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1,144</a:t>
                </a:r>
              </a:p>
              <a:p>
                <a:pPr algn="r"/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243</a:t>
                </a:r>
              </a:p>
              <a:p>
                <a:pPr algn="r"/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158</a:t>
                </a:r>
              </a:p>
              <a:p>
                <a:pPr algn="r"/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2,157</a:t>
                </a:r>
              </a:p>
              <a:p>
                <a:pPr algn="r"/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839</a:t>
                </a:r>
              </a:p>
              <a:p>
                <a:pPr algn="r"/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255</a:t>
                </a:r>
              </a:p>
              <a:p>
                <a:pPr algn="r"/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168</a:t>
                </a:r>
              </a:p>
              <a:p>
                <a:pPr algn="r"/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715</a:t>
                </a:r>
              </a:p>
              <a:p>
                <a:pPr algn="r"/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6,600</a:t>
                </a:r>
              </a:p>
              <a:p>
                <a:pPr algn="r"/>
                <a:endParaRPr lang="en-US" dirty="0">
                  <a:solidFill>
                    <a:schemeClr val="tx2"/>
                  </a:solidFill>
                  <a:latin typeface="Arial Rounded MT Bold" panose="020F0704030504030204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066800" y="2079170"/>
                <a:ext cx="47244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066800" y="1828800"/>
                <a:ext cx="47244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066800" y="4626428"/>
                <a:ext cx="47244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990600" y="2637115"/>
              <a:ext cx="6629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Major holdings:</a:t>
              </a:r>
              <a:endParaRPr lang="en-US" dirty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2" name="Picture 23" descr="DCP_03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16006" r="8719" b="27083"/>
          <a:stretch>
            <a:fillRect/>
          </a:stretch>
        </p:blipFill>
        <p:spPr bwMode="auto">
          <a:xfrm>
            <a:off x="5867400" y="2226988"/>
            <a:ext cx="3048000" cy="13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28600"/>
            <a:ext cx="8844698" cy="5791200"/>
            <a:chOff x="152400" y="228600"/>
            <a:chExt cx="8844698" cy="5791200"/>
          </a:xfrm>
        </p:grpSpPr>
        <p:sp>
          <p:nvSpPr>
            <p:cNvPr id="5" name="Rectangle 4"/>
            <p:cNvSpPr/>
            <p:nvPr/>
          </p:nvSpPr>
          <p:spPr>
            <a:xfrm>
              <a:off x="152400" y="228600"/>
              <a:ext cx="629185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Neighbor-joining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bifurcating tree with bootstrap values</a:t>
              </a:r>
            </a:p>
            <a:p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(3,713 SNPs x 190 plants)</a:t>
              </a:r>
            </a:p>
            <a:p>
              <a:endParaRPr lang="en-US" u="sng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295400"/>
              <a:ext cx="8844698" cy="4724400"/>
            </a:xfrm>
            <a:prstGeom prst="rect">
              <a:avLst/>
            </a:prstGeom>
          </p:spPr>
        </p:pic>
        <p:sp>
          <p:nvSpPr>
            <p:cNvPr id="2" name="Down Arrow 1"/>
            <p:cNvSpPr/>
            <p:nvPr/>
          </p:nvSpPr>
          <p:spPr>
            <a:xfrm>
              <a:off x="2253344" y="5127170"/>
              <a:ext cx="228600" cy="38100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54148" y="4637311"/>
              <a:ext cx="287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85% support split from root </a:t>
              </a:r>
              <a:endParaRPr lang="en-US" b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821170" y="4496780"/>
            <a:ext cx="3008252" cy="532420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77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228600"/>
            <a:ext cx="8844698" cy="5791200"/>
            <a:chOff x="152400" y="228600"/>
            <a:chExt cx="8844698" cy="5791200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629185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Neighbor-joining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bifurcating tree with bootstrap values</a:t>
              </a:r>
            </a:p>
            <a:p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(3,713 SNPs x 190 plants)</a:t>
              </a:r>
            </a:p>
            <a:p>
              <a:endParaRPr lang="en-US" u="sng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295400"/>
              <a:ext cx="8844698" cy="4724400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>
              <a:off x="2253344" y="5127170"/>
              <a:ext cx="228600" cy="381000"/>
            </a:xfrm>
            <a:prstGeom prst="downArrow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54148" y="4637311"/>
              <a:ext cx="287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85% support split from root 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81200" y="2971800"/>
            <a:ext cx="2656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support for groups to the right of this split with one notable exception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21170" y="4523015"/>
            <a:ext cx="3008252" cy="532420"/>
          </a:xfrm>
          <a:prstGeom prst="rect">
            <a:avLst/>
          </a:prstGeom>
          <a:solidFill>
            <a:srgbClr val="FFC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1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2020" y="381000"/>
            <a:ext cx="8965780" cy="5299756"/>
            <a:chOff x="102020" y="480156"/>
            <a:chExt cx="8965780" cy="5299756"/>
          </a:xfrm>
        </p:grpSpPr>
        <p:grpSp>
          <p:nvGrpSpPr>
            <p:cNvPr id="10" name="Group 9"/>
            <p:cNvGrpSpPr/>
            <p:nvPr/>
          </p:nvGrpSpPr>
          <p:grpSpPr>
            <a:xfrm>
              <a:off x="102020" y="480156"/>
              <a:ext cx="8965780" cy="5299756"/>
              <a:chOff x="102020" y="480156"/>
              <a:chExt cx="8965780" cy="529975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02020" y="2286000"/>
                <a:ext cx="8965780" cy="3493912"/>
                <a:chOff x="178220" y="2209800"/>
                <a:chExt cx="8965780" cy="349391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46" t="85147" r="67713" b="-8450"/>
                <a:stretch/>
              </p:blipFill>
              <p:spPr>
                <a:xfrm>
                  <a:off x="178220" y="2209800"/>
                  <a:ext cx="8965780" cy="3493912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1600200" y="4114800"/>
                  <a:ext cx="1711431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 smtClean="0"/>
                    <a:t>S. pimpinellifolium</a:t>
                  </a:r>
                  <a:endParaRPr lang="en-US" sz="1600" i="1" dirty="0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3346565" y="3928646"/>
                  <a:ext cx="539635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Italy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745245" y="3956756"/>
                  <a:ext cx="863121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Ecuador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8052279" y="3962400"/>
                  <a:ext cx="568489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Peru</a:t>
                  </a: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309791" y="480156"/>
                <a:ext cx="7107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u="sng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Neighbor-joining tree</a:t>
                </a:r>
                <a:r>
                  <a:rPr lang="en-US" dirty="0" smtClean="0">
                    <a:solidFill>
                      <a:schemeClr val="tx2"/>
                    </a:solidFill>
                    <a:latin typeface="Arial Rounded MT Bold" panose="020F0704030504030204" pitchFamily="34" charset="0"/>
                  </a:rPr>
                  <a:t> root with high bootstrap support for root</a:t>
                </a:r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6705600" y="2971800"/>
                <a:ext cx="5838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85%</a:t>
                </a:r>
                <a:endParaRPr lang="en-US" b="1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768907" y="3023507"/>
              <a:ext cx="457200" cy="304800"/>
            </a:xfrm>
            <a:prstGeom prst="rect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0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-2971800"/>
            <a:ext cx="9423407" cy="6019800"/>
            <a:chOff x="152400" y="228600"/>
            <a:chExt cx="7925155" cy="3283528"/>
          </a:xfrm>
        </p:grpSpPr>
        <p:sp>
          <p:nvSpPr>
            <p:cNvPr id="3" name="Rectangle 2"/>
            <p:cNvSpPr/>
            <p:nvPr/>
          </p:nvSpPr>
          <p:spPr>
            <a:xfrm>
              <a:off x="152400" y="228600"/>
              <a:ext cx="50179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Neighbor-joining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tree with bootstrap values</a:t>
              </a:r>
            </a:p>
            <a:p>
              <a:endParaRPr lang="en-US" u="sng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62855" t="11982" r="8681" b="80019"/>
            <a:stretch/>
          </p:blipFill>
          <p:spPr>
            <a:xfrm>
              <a:off x="600993" y="2389910"/>
              <a:ext cx="7476562" cy="112221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6200" y="1916668"/>
            <a:ext cx="583814" cy="369332"/>
            <a:chOff x="5791200" y="1307068"/>
            <a:chExt cx="583814" cy="369332"/>
          </a:xfrm>
        </p:grpSpPr>
        <p:sp>
          <p:nvSpPr>
            <p:cNvPr id="7" name="Rectangle 6"/>
            <p:cNvSpPr/>
            <p:nvPr/>
          </p:nvSpPr>
          <p:spPr>
            <a:xfrm>
              <a:off x="5854507" y="1359932"/>
              <a:ext cx="457200" cy="304800"/>
            </a:xfrm>
            <a:prstGeom prst="rect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130706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92%</a:t>
              </a:r>
              <a:endParaRPr lang="en-US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9791" y="381000"/>
            <a:ext cx="8450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Neighbor-joining tree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showed 92% bootstrap support for processing types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4050" y="3429000"/>
            <a:ext cx="17470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/>
              <a:t>741	Tioga*</a:t>
            </a:r>
          </a:p>
          <a:p>
            <a:pPr defTabSz="457200"/>
            <a:r>
              <a:rPr lang="en-US" b="1" dirty="0" smtClean="0"/>
              <a:t>652	M82</a:t>
            </a:r>
          </a:p>
          <a:p>
            <a:pPr defTabSz="457200"/>
            <a:r>
              <a:rPr lang="en-US" b="1" dirty="0" smtClean="0"/>
              <a:t>740	DNAP-9*</a:t>
            </a:r>
          </a:p>
          <a:p>
            <a:pPr defTabSz="457200"/>
            <a:r>
              <a:rPr lang="en-US" b="1" dirty="0" smtClean="0"/>
              <a:t>756	UC-82B</a:t>
            </a:r>
          </a:p>
          <a:p>
            <a:pPr defTabSz="457200"/>
            <a:r>
              <a:rPr lang="en-US" b="1" dirty="0" smtClean="0"/>
              <a:t>748</a:t>
            </a:r>
            <a:r>
              <a:rPr lang="en-US" dirty="0" smtClean="0"/>
              <a:t>	</a:t>
            </a:r>
            <a:r>
              <a:rPr lang="en-US" b="1" dirty="0" smtClean="0"/>
              <a:t>Sun1643*</a:t>
            </a:r>
          </a:p>
          <a:p>
            <a:pPr defTabSz="457200"/>
            <a:r>
              <a:rPr lang="en-US" dirty="0" smtClean="0"/>
              <a:t>638	T533</a:t>
            </a:r>
          </a:p>
          <a:p>
            <a:pPr defTabSz="457200"/>
            <a:r>
              <a:rPr lang="en-US" b="1" dirty="0" smtClean="0"/>
              <a:t>746	71-75*</a:t>
            </a:r>
          </a:p>
          <a:p>
            <a:pPr defTabSz="457200"/>
            <a:r>
              <a:rPr lang="en-US" b="1" dirty="0" smtClean="0"/>
              <a:t>737	</a:t>
            </a:r>
            <a:r>
              <a:rPr lang="en-US" b="1" dirty="0" err="1" smtClean="0"/>
              <a:t>Castlerock</a:t>
            </a:r>
            <a:r>
              <a:rPr lang="en-US" b="1" dirty="0" smtClean="0"/>
              <a:t>*</a:t>
            </a:r>
          </a:p>
          <a:p>
            <a:pPr defTabSz="457200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0676" y="3429000"/>
            <a:ext cx="19095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/>
              <a:t>745	Ramsay*</a:t>
            </a:r>
          </a:p>
          <a:p>
            <a:pPr defTabSz="457200"/>
            <a:r>
              <a:rPr lang="en-US" b="1" dirty="0" smtClean="0"/>
              <a:t>738	Moran 3053*</a:t>
            </a:r>
          </a:p>
          <a:p>
            <a:pPr defTabSz="457200"/>
            <a:r>
              <a:rPr lang="en-US" dirty="0" smtClean="0"/>
              <a:t>733	Allure*</a:t>
            </a:r>
          </a:p>
          <a:p>
            <a:pPr defTabSz="457200"/>
            <a:r>
              <a:rPr lang="en-US" b="1" dirty="0" smtClean="0"/>
              <a:t>743	</a:t>
            </a:r>
            <a:r>
              <a:rPr lang="en-US" b="1" dirty="0" err="1" smtClean="0"/>
              <a:t>Mystro</a:t>
            </a:r>
            <a:r>
              <a:rPr lang="en-US" b="1" dirty="0" smtClean="0"/>
              <a:t>*</a:t>
            </a:r>
          </a:p>
          <a:p>
            <a:pPr defTabSz="457200"/>
            <a:r>
              <a:rPr lang="en-US" b="1" dirty="0" smtClean="0"/>
              <a:t>736	</a:t>
            </a:r>
            <a:r>
              <a:rPr lang="en-US" b="1" dirty="0" err="1"/>
              <a:t>P</a:t>
            </a:r>
            <a:r>
              <a:rPr lang="en-US" b="1" dirty="0" err="1" smtClean="0"/>
              <a:t>eto</a:t>
            </a:r>
            <a:r>
              <a:rPr lang="en-US" b="1" dirty="0" smtClean="0"/>
              <a:t> 460</a:t>
            </a:r>
          </a:p>
          <a:p>
            <a:pPr defTabSz="457200"/>
            <a:r>
              <a:rPr lang="en-US" dirty="0" smtClean="0"/>
              <a:t>630	LYC2406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19400" y="5825461"/>
            <a:ext cx="5684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Bold indicates processing type</a:t>
            </a:r>
          </a:p>
          <a:p>
            <a:r>
              <a:rPr lang="en-US" b="1" dirty="0" smtClean="0"/>
              <a:t>*Plant Variety Protection – intellectual property protected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09791" y="4354286"/>
            <a:ext cx="286916" cy="152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86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Neighbor-joining tree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showed 95%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bootstrap support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for four of eight San Marzano accessions</a:t>
            </a:r>
            <a:endParaRPr lang="en-US" dirty="0"/>
          </a:p>
          <a:p>
            <a:endParaRPr lang="en-US" u="sng" dirty="0"/>
          </a:p>
        </p:txBody>
      </p:sp>
      <p:sp>
        <p:nvSpPr>
          <p:cNvPr id="7" name="Rectangle 6"/>
          <p:cNvSpPr/>
          <p:nvPr/>
        </p:nvSpPr>
        <p:spPr>
          <a:xfrm>
            <a:off x="337456" y="2560289"/>
            <a:ext cx="5301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 smtClean="0"/>
              <a:t>785	San Marzano, Italy</a:t>
            </a:r>
            <a:endParaRPr lang="en-US" sz="2000" dirty="0"/>
          </a:p>
          <a:p>
            <a:pPr defTabSz="457200"/>
            <a:r>
              <a:rPr lang="en-US" sz="2000" dirty="0" smtClean="0"/>
              <a:t>790</a:t>
            </a:r>
            <a:r>
              <a:rPr lang="en-US" sz="2000" dirty="0"/>
              <a:t>	</a:t>
            </a:r>
            <a:r>
              <a:rPr lang="en-US" sz="2000" dirty="0" smtClean="0"/>
              <a:t>Pomodoro San Marzano-</a:t>
            </a:r>
            <a:r>
              <a:rPr lang="en-US" sz="2000" dirty="0" err="1" smtClean="0"/>
              <a:t>Lampadina</a:t>
            </a:r>
            <a:r>
              <a:rPr lang="en-US" sz="2000" dirty="0" smtClean="0"/>
              <a:t>, Italy</a:t>
            </a:r>
            <a:endParaRPr lang="en-US" sz="2000" dirty="0"/>
          </a:p>
          <a:p>
            <a:pPr defTabSz="457200"/>
            <a:r>
              <a:rPr lang="en-US" sz="2000" dirty="0" smtClean="0"/>
              <a:t>786</a:t>
            </a:r>
            <a:r>
              <a:rPr lang="en-US" sz="2000" dirty="0"/>
              <a:t>	San Marzano, </a:t>
            </a:r>
            <a:r>
              <a:rPr lang="en-US" sz="2000" dirty="0" smtClean="0"/>
              <a:t>Spain</a:t>
            </a:r>
            <a:endParaRPr lang="en-US" sz="2000" dirty="0"/>
          </a:p>
          <a:p>
            <a:pPr defTabSz="457200"/>
            <a:r>
              <a:rPr lang="en-US" sz="2000" dirty="0" smtClean="0"/>
              <a:t>667</a:t>
            </a:r>
            <a:r>
              <a:rPr lang="en-US" sz="2000" dirty="0"/>
              <a:t>	San Marzano, </a:t>
            </a:r>
            <a:r>
              <a:rPr lang="en-US" sz="2000" dirty="0" smtClean="0"/>
              <a:t>Argentina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72142" y="1295400"/>
            <a:ext cx="8775694" cy="825347"/>
            <a:chOff x="304800" y="1458686"/>
            <a:chExt cx="8623294" cy="5225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68527" t="4956" r="10748" b="92987"/>
            <a:stretch/>
          </p:blipFill>
          <p:spPr>
            <a:xfrm>
              <a:off x="304800" y="1524000"/>
              <a:ext cx="8623294" cy="457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4800" y="1458686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95%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8343" y="1524000"/>
              <a:ext cx="457200" cy="304800"/>
            </a:xfrm>
            <a:prstGeom prst="rect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72142" y="4159984"/>
            <a:ext cx="77288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 smtClean="0"/>
              <a:t>These were dispersed throughout the NJ tree:</a:t>
            </a:r>
          </a:p>
          <a:p>
            <a:pPr marL="457200" indent="-457200" defTabSz="457200"/>
            <a:r>
              <a:rPr lang="en-US" sz="2000" dirty="0" smtClean="0"/>
              <a:t>784	San Marzano, South Africa</a:t>
            </a:r>
            <a:endParaRPr lang="en-US" sz="2000" dirty="0"/>
          </a:p>
          <a:p>
            <a:pPr marL="457200" indent="-457200" defTabSz="457200">
              <a:buAutoNum type="arabicPlain" startAt="787"/>
            </a:pPr>
            <a:r>
              <a:rPr lang="en-US" sz="2000" dirty="0" smtClean="0"/>
              <a:t>San </a:t>
            </a:r>
            <a:r>
              <a:rPr lang="en-US" sz="2000" dirty="0"/>
              <a:t>Marzano, </a:t>
            </a:r>
            <a:r>
              <a:rPr lang="en-US" sz="2000" dirty="0" smtClean="0"/>
              <a:t>United States (selected for resistance to heat sterility)</a:t>
            </a:r>
          </a:p>
          <a:p>
            <a:pPr marL="457200" indent="-457200" defTabSz="457200">
              <a:buAutoNum type="arabicPlain" startAt="787"/>
            </a:pPr>
            <a:r>
              <a:rPr lang="en-US" sz="2000" dirty="0" smtClean="0"/>
              <a:t>San Marzano, Hungary</a:t>
            </a:r>
          </a:p>
          <a:p>
            <a:pPr marL="457200" indent="-457200" defTabSz="457200">
              <a:buAutoNum type="arabicPlain" startAt="787"/>
            </a:pPr>
            <a:r>
              <a:rPr lang="en-US" sz="2000" dirty="0" smtClean="0"/>
              <a:t>Pink San Marzano, United States	</a:t>
            </a:r>
          </a:p>
        </p:txBody>
      </p:sp>
    </p:spTree>
    <p:extLst>
      <p:ext uri="{BB962C8B-B14F-4D97-AF65-F5344CB8AC3E}">
        <p14:creationId xmlns:p14="http://schemas.microsoft.com/office/powerpoint/2010/main" val="17689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Only other clusters with &gt;90% bootstrap support were 4 pairs of accessions: </a:t>
            </a:r>
          </a:p>
          <a:p>
            <a:pPr defTabSz="45720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669, 682 both from Ecuador</a:t>
            </a:r>
          </a:p>
          <a:p>
            <a:pPr defTabSz="4572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651, 762 LA0330, Burbank</a:t>
            </a:r>
          </a:p>
          <a:p>
            <a:pPr defTabSz="4572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606, 778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Costoluto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Genovese, Pomodoro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Superselezione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Marmande</a:t>
            </a:r>
          </a:p>
          <a:p>
            <a:pPr defTabSz="45720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694, 767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analucie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Venus (FL and NC experiment stations)</a:t>
            </a:r>
          </a:p>
        </p:txBody>
      </p:sp>
      <p:sp>
        <p:nvSpPr>
          <p:cNvPr id="3" name="Rectangle 2"/>
          <p:cNvSpPr/>
          <p:nvPr/>
        </p:nvSpPr>
        <p:spPr>
          <a:xfrm>
            <a:off x="663814" y="304800"/>
            <a:ext cx="4039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Neighbor-joining tree results</a:t>
            </a:r>
          </a:p>
        </p:txBody>
      </p:sp>
    </p:spTree>
    <p:extLst>
      <p:ext uri="{BB962C8B-B14F-4D97-AF65-F5344CB8AC3E}">
        <p14:creationId xmlns:p14="http://schemas.microsoft.com/office/powerpoint/2010/main" val="1895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13992" r="2357"/>
          <a:stretch/>
        </p:blipFill>
        <p:spPr bwMode="auto">
          <a:xfrm>
            <a:off x="685800" y="1066800"/>
            <a:ext cx="7953054" cy="52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57200"/>
            <a:ext cx="799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Example fruit from a landrace accession closely related to wild tomato</a:t>
            </a:r>
          </a:p>
        </p:txBody>
      </p:sp>
    </p:spTree>
    <p:extLst>
      <p:ext uri="{BB962C8B-B14F-4D97-AF65-F5344CB8AC3E}">
        <p14:creationId xmlns:p14="http://schemas.microsoft.com/office/powerpoint/2010/main" val="9716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5687"/>
            <a:ext cx="838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Conclusions GBS</a:t>
            </a:r>
          </a:p>
          <a:p>
            <a:endParaRPr lang="en-US" sz="1600" u="sng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tomato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not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extensive genetic distinction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among types: ornamental, processing, breeders lines, home gardening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etc</a:t>
            </a:r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PVP varieties were closely related to each other, shared UC-82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pedigree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traditional view is that cultivated tomato germplasm is not rich source of new variation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outlier accessions: VFNT cherry, Italian accessions, landraces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could provide novel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alleles for crop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support for a “genuine” San Marzano, four additional San Marzano accessions were not closely 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GBS has been a valuable technique to apply to vegetable germplasm collections, with or without a reference genome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3825" y="228600"/>
            <a:ext cx="8668051" cy="6215122"/>
            <a:chOff x="123825" y="228600"/>
            <a:chExt cx="8668051" cy="6215122"/>
          </a:xfrm>
        </p:grpSpPr>
        <p:sp>
          <p:nvSpPr>
            <p:cNvPr id="2" name="Rectangle 1"/>
            <p:cNvSpPr/>
            <p:nvPr/>
          </p:nvSpPr>
          <p:spPr>
            <a:xfrm>
              <a:off x="457200" y="3581400"/>
              <a:ext cx="833467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L.D. Robertson, Seed Crops Curator, USDA-ARS, PGRU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S. Mitchell, K. </a:t>
              </a:r>
              <a:r>
                <a:rPr lang="en-US" dirty="0" err="1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Hyma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, R. Bukowski, J. 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Glaubitz, E. </a:t>
              </a:r>
              <a:r>
                <a:rPr lang="en-US" dirty="0" err="1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Gazave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, M.A.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Gore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, S.R.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Strickler, L.A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. 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Mueller, Cornell University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M.J. Havey, USDA-ARS, Vegetable Crops Research Unit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K. Bird, H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. An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, 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J.C. </a:t>
              </a:r>
              <a:r>
                <a:rPr lang="en-US" dirty="0" err="1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Pires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, University of Missouri</a:t>
              </a:r>
            </a:p>
            <a:p>
              <a:endParaRPr lang="en-US" dirty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  <a:p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Funded by CRIS Project No. 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1910-21000-024-00D</a:t>
              </a:r>
              <a:endPara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  <a:p>
              <a:endPara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304800"/>
              <a:ext cx="609600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		    </a:t>
              </a:r>
              <a:r>
                <a:rPr lang="en-US" u="sng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PGRU Technical support</a:t>
              </a:r>
            </a:p>
            <a:p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			Susan Sheffer		</a:t>
              </a:r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	Paul </a:t>
              </a:r>
              <a:r>
                <a:rPr lang="en-US" dirty="0" err="1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Kisly</a:t>
              </a:r>
              <a:endPara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  <a:p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			Sherri </a:t>
              </a:r>
              <a:r>
                <a:rPr lang="en-US" dirty="0" err="1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Tennies</a:t>
              </a:r>
              <a:endPara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  <a:p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			Greg Noden</a:t>
              </a:r>
            </a:p>
            <a:p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			Nancy </a:t>
              </a:r>
              <a:r>
                <a:rPr lang="en-US" dirty="0" err="1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Consolie</a:t>
              </a:r>
              <a:endPara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  <a:p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		Jackson Bartell</a:t>
              </a:r>
            </a:p>
            <a:p>
              <a:r>
                <a:rPr lang="en-US" dirty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</a:t>
              </a:r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		Mike Morabito</a:t>
              </a:r>
            </a:p>
            <a:p>
              <a:r>
                <a:rPr lang="en-US" dirty="0" smtClean="0">
                  <a:solidFill>
                    <a:schemeClr val="tx2"/>
                  </a:solidFill>
                  <a:latin typeface="Arial Rounded MT Bold" panose="020F0704030504030204" pitchFamily="34" charset="0"/>
                </a:rPr>
                <a:t>			</a:t>
              </a:r>
              <a:endParaRPr lang="en-US" dirty="0">
                <a:solidFill>
                  <a:schemeClr val="tx2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123825" y="228600"/>
              <a:ext cx="277177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rgbClr val="C00000"/>
                  </a:solidFill>
                  <a:latin typeface="Brush Script MT" pitchFamily="66" charset="0"/>
                  <a:ea typeface="Latha" pitchFamily="2"/>
                  <a:cs typeface="Latha" pitchFamily="2"/>
                </a:rPr>
                <a:t>Thank you!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2" y="1111321"/>
            <a:ext cx="2043068" cy="2360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09" y="2417335"/>
            <a:ext cx="1560830" cy="1560830"/>
          </a:xfrm>
          <a:prstGeom prst="rect">
            <a:avLst/>
          </a:prstGeom>
        </p:spPr>
      </p:pic>
      <p:pic>
        <p:nvPicPr>
          <p:cNvPr id="8" name="Picture 7" descr="griff&amp;turn1901backlarge.gif"/>
          <p:cNvPicPr>
            <a:picLocks noChangeAspect="1"/>
          </p:cNvPicPr>
          <p:nvPr/>
        </p:nvPicPr>
        <p:blipFill>
          <a:blip r:embed="rId4" cstate="print"/>
          <a:srcRect l="17391" t="15238" r="23478" b="41587"/>
          <a:stretch>
            <a:fillRect/>
          </a:stretch>
        </p:blipFill>
        <p:spPr>
          <a:xfrm>
            <a:off x="6228708" y="670389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7750629" cy="31534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687" y="228600"/>
            <a:ext cx="7633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Genotyping-by-sequencing</a:t>
            </a:r>
            <a:r>
              <a:rPr lang="en-US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(Elshire et al. 2011)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124200" y="5678983"/>
            <a:ext cx="3451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Fig. 2 from </a:t>
            </a:r>
            <a:r>
              <a:rPr lang="en-US" b="1" dirty="0" err="1" smtClean="0"/>
              <a:t>PLoS</a:t>
            </a:r>
            <a:r>
              <a:rPr lang="en-US" b="1" dirty="0" smtClean="0"/>
              <a:t> </a:t>
            </a:r>
            <a:r>
              <a:rPr lang="en-US" b="1" dirty="0"/>
              <a:t>ONE 6(5): </a:t>
            </a:r>
            <a:r>
              <a:rPr lang="en-US" b="1" dirty="0" smtClean="0"/>
              <a:t>e19379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6858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$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21.57 per DNA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sample for library construction and sequencing 96-well plate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simultaneous marker discovery and genotyping reduces ascertainment bias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does not require a reference genome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33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Plant Genetic Resources Unit (PGRU), Geneva, NY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conserves 29 genera of seed crops and wild relatives</a:t>
            </a:r>
          </a:p>
          <a:p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Major collections: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752600"/>
            <a:ext cx="64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Genus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Allium*</a:t>
            </a:r>
            <a:endParaRPr lang="en-US" b="1" i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Apium</a:t>
            </a:r>
            <a:endParaRPr lang="en-US" i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Asparagus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Brassica*</a:t>
            </a:r>
            <a:endParaRPr lang="en-US" b="1" i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b="1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Cucurbita*</a:t>
            </a:r>
            <a:endParaRPr lang="en-US" b="1" i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Fagopyrum</a:t>
            </a:r>
            <a:endParaRPr lang="en-US" i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b="1" i="1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Physalis</a:t>
            </a:r>
            <a:r>
              <a:rPr lang="en-US" b="1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*</a:t>
            </a:r>
            <a:endParaRPr lang="en-US" b="1" i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b="1" i="1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Raphanus</a:t>
            </a:r>
            <a:r>
              <a:rPr lang="en-US" b="1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*</a:t>
            </a:r>
            <a:endParaRPr lang="en-US" b="1" i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b="1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Solanum*</a:t>
            </a:r>
          </a:p>
          <a:p>
            <a:endParaRPr lang="en-US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*bold indicates a sample was GBS genotyped </a:t>
            </a:r>
            <a:endParaRPr lang="en-US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1752600"/>
            <a:ext cx="2743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Number of accessions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1,144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243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158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2,157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839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255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168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715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6,600</a:t>
            </a:r>
          </a:p>
          <a:p>
            <a:pPr algn="r"/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66800" y="2079170"/>
            <a:ext cx="47244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6800" y="1828800"/>
            <a:ext cx="47244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66800" y="4626428"/>
            <a:ext cx="47244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000" r="-2614" b="8999"/>
          <a:stretch/>
        </p:blipFill>
        <p:spPr>
          <a:xfrm>
            <a:off x="8077200" y="5562600"/>
            <a:ext cx="914401" cy="91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27886"/>
            <a:ext cx="8411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Allium </a:t>
            </a:r>
            <a:r>
              <a:rPr lang="en-US" i="1" u="sng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cepa</a:t>
            </a:r>
            <a:r>
              <a:rPr lang="en-US" i="1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(onion)</a:t>
            </a:r>
          </a:p>
          <a:p>
            <a:endParaRPr lang="en-US" u="sng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highly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consumed in the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U.S., production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dollar value ranks third among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vegetables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an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ancient, globally widespread crop, thousands of onion cultivars have been developed to fit diverse environments and dietary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preferences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costly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to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breed/conserve due to its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biennial habit and requirements for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cross-pollination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m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olecular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genetic markers, which can increase the efficiency of breeding, are difficult to develop due to onion’s large (16GB) genome size. </a:t>
            </a:r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GBS discovered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70,000 single nucleotide polymorphism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(SNP) markers using doubled-haploid lines as controls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fter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filtering for high quality and expected segregation ratios, 701 of the SNPs were mapped in an F2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r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esults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indicated that GBS is a promising technology for marker development in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onion, raw data collected for 95 PGRU accessions in replicate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3340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Labate, J.A., M.J. Havey, S.E. Mitchell, K. </a:t>
            </a:r>
            <a:r>
              <a:rPr lang="en-US" sz="16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Hyma</a:t>
            </a:r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and J.C. Glaubitz. 2016.  Genotyping-by-sequencing an onion (</a:t>
            </a:r>
            <a:r>
              <a:rPr lang="en-US" sz="1600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Allium </a:t>
            </a:r>
            <a:r>
              <a:rPr lang="en-US" sz="1600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cepa</a:t>
            </a:r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) mapping population.  2nd Combined National Onion </a:t>
            </a:r>
            <a:r>
              <a:rPr lang="en-US" sz="16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Assoc</a:t>
            </a:r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/National Allium Research Conference, Nov. 30 – Dec. 3, 2016, Savannah, GA</a:t>
            </a:r>
          </a:p>
        </p:txBody>
      </p:sp>
    </p:spTree>
    <p:extLst>
      <p:ext uri="{BB962C8B-B14F-4D97-AF65-F5344CB8AC3E}">
        <p14:creationId xmlns:p14="http://schemas.microsoft.com/office/powerpoint/2010/main" val="33544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28872"/>
            <a:ext cx="8153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Brassica </a:t>
            </a:r>
            <a:r>
              <a:rPr lang="en-US" i="1" u="sng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rapa</a:t>
            </a:r>
            <a:r>
              <a:rPr lang="en-US" i="1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(Asian greens)</a:t>
            </a:r>
            <a:endParaRPr lang="en-US" u="sng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very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diverse in its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usage, consumed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as a raw or cooked leafy green (</a:t>
            </a:r>
            <a:r>
              <a:rPr lang="en-US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mizuna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, Chinese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cabbage,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bok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choy),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 spice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or condiment (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sarson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), a root vegetable also used as animal fodder (turnip), or a cooking oil (oilseed rape). </a:t>
            </a:r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genetic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relationships among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morphotypes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are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not well understood but a deeper understanding would be beneficial for crop conservation and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ampled </a:t>
            </a:r>
            <a:r>
              <a:rPr lang="en-US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. </a:t>
            </a:r>
            <a:r>
              <a:rPr lang="en-US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rapa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that originated from across the globe and included ten various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morphotypes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for GBS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333 accessions x 18,272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SNPs;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supported the genetic distinction of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morphotypes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but also indicated differences between the same types based on geographic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origins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most inclusive dataset to date, understanding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of these relationships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will inform future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breeding and scientific work in 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B. </a:t>
            </a:r>
            <a:r>
              <a:rPr lang="en-US" i="1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rapa</a:t>
            </a:r>
            <a:endParaRPr lang="en-US" i="1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675" y="503548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Bird, K.A., H. An, E. </a:t>
            </a:r>
            <a:r>
              <a:rPr lang="en-US" sz="16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Gazave</a:t>
            </a:r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, M.A. Gore, J.C. </a:t>
            </a:r>
            <a:r>
              <a:rPr lang="en-US" sz="16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Pires</a:t>
            </a:r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, L.D. Robertson and J.A. Labate. </a:t>
            </a:r>
            <a:r>
              <a:rPr lang="en-US" sz="1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2017. </a:t>
            </a:r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Population structure and phylogenetic relationships in a diverse panel of </a:t>
            </a:r>
            <a:r>
              <a:rPr lang="en-US" sz="1600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Brassica </a:t>
            </a:r>
            <a:r>
              <a:rPr lang="en-US" sz="1600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rapa</a:t>
            </a:r>
            <a:r>
              <a:rPr lang="en-US" sz="1600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L. Frontiers in Plant Science (submitted</a:t>
            </a:r>
            <a:r>
              <a:rPr lang="en-US" sz="16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5791200"/>
            <a:ext cx="1209675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Physalis</a:t>
            </a:r>
            <a:r>
              <a:rPr lang="en-US" i="1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u="sng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philadelphica</a:t>
            </a:r>
            <a:r>
              <a:rPr lang="en-US" i="1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(tomatillo or husk-tomato)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1258" y="5695069"/>
            <a:ext cx="7663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Labate, J.A. and L.D. Robertson. 2015. Nucleotide diversity estimates of tomatillo (</a:t>
            </a:r>
            <a:r>
              <a:rPr lang="en-US" sz="1600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Physalis</a:t>
            </a:r>
            <a:r>
              <a:rPr lang="en-US" sz="1600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philadelphica</a:t>
            </a:r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) accessions including nine new inbred lines. Mol. Breeding 35:106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30629" y="581085"/>
            <a:ext cx="87793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originated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in Central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Mexico, widely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cultivated in Guatemala and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Mexico,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primarily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consumed as relishes or sauces (green salsa), Latino cuisine represents a rapidly growing niche market in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USA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considered an underutilized species by the Food and Agriculture Organization (FAO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)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breeding for size, disease resistance, mechanical harvest would be desirable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revious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studies of tomatillo populations have shown them to be closely related to each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other</a:t>
            </a:r>
            <a:endParaRPr lang="en-US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GBS of 125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accessions,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multiple plants per accession, scored 77,340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SNPs in 179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samples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AMOVA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results, absence of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isolation-by-distance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and lack of clustering pattern related to geographical origin supported these earlier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studies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identified 86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pairs of accessions that were quantitatively differentiated from each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other, graphical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representations of qualitative divergence among 125 genotyped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accessions,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confimed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homozygosity of new inbred lines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00" t="20764" r="40400" b="2159"/>
          <a:stretch/>
        </p:blipFill>
        <p:spPr>
          <a:xfrm>
            <a:off x="7772400" y="5452638"/>
            <a:ext cx="1177029" cy="9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52400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Solanum</a:t>
            </a:r>
            <a:r>
              <a:rPr lang="en-US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spp. (wild </a:t>
            </a:r>
            <a:r>
              <a:rPr lang="en-US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tomato) </a:t>
            </a:r>
            <a:endParaRPr lang="en-US" u="sng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Solanum </a:t>
            </a:r>
            <a:r>
              <a:rPr lang="en-US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peruvianum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sensu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lato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s.l.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)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was reclassified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into four separate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species; reproductive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barriers among the species are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incomplete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GBS yielded 14,043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SNPs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x 46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sampled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plants; estimated isolation-by-distance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, pairwise genetic distances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and clustering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trong support for IBD, more pronounced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between interspecific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pairs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Eriopersicon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and Arcanum species groups were genetically distinct except for 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S. </a:t>
            </a:r>
            <a:r>
              <a:rPr lang="en-US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huaylasense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which showed 50% membership proportions in each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group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. </a:t>
            </a:r>
            <a:r>
              <a:rPr lang="en-US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peruvianum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and 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S. </a:t>
            </a:r>
            <a:r>
              <a:rPr lang="en-US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corneliomuelleri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were not significantly differentiated from each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Many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thousands of SNP markers were identified that could potentially be used to distinguish pairs of species, including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S. </a:t>
            </a:r>
            <a:r>
              <a:rPr lang="en-US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peruvianum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versus </a:t>
            </a:r>
            <a:r>
              <a:rPr lang="en-US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S. </a:t>
            </a:r>
            <a:r>
              <a:rPr lang="en-US" i="1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corneliomuelleri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. Diagnostic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markers will be valuable for delimiting morphologically similar and </a:t>
            </a:r>
            <a:r>
              <a:rPr lang="en-US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interfertile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 species in germplasm management.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2578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Labate, J.A., L.D. Robertson, S.R. Strickler and L.A. Mueller. 2014. Genetic structure of the four wild tomato species in the </a:t>
            </a:r>
            <a:r>
              <a:rPr lang="en-US" sz="1600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Solanum </a:t>
            </a:r>
            <a:r>
              <a:rPr lang="en-US" sz="1600" i="1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peruvianum</a:t>
            </a:r>
            <a:r>
              <a:rPr lang="en-US" sz="1600" i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s.l.</a:t>
            </a:r>
            <a:r>
              <a:rPr 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 species complex.  Genome 57:169-180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32" t="6465" r="2181" b="7642"/>
          <a:stretch/>
        </p:blipFill>
        <p:spPr>
          <a:xfrm>
            <a:off x="7543800" y="5867400"/>
            <a:ext cx="1222962" cy="9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572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Cucurbita maxima </a:t>
            </a:r>
            <a:r>
              <a:rPr lang="en-US" u="sng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(winter squash) </a:t>
            </a:r>
          </a:p>
          <a:p>
            <a:endParaRPr lang="en-US" u="sng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traditionally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been valued for its good storage properties bestowed by its thick, hard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skin; provides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 wide range of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nutrients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c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onsumer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demand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has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been steadily rising during recent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decades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n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aturally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occurring </a:t>
            </a:r>
            <a:r>
              <a:rPr lang="en-US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cucurbatacins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 (tetracyclic triterpenes)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have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been used in pest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control and also exhibit anti-inflammatory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and anticancer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improvement has focused on fruit size &amp; shape,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non-bitter fruits, deep orange fruit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color (high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pro-vitamin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A),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earliness, bush habit, insect and disease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core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sets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based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on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morphological diversity (95 accessions) and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geographical diversity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(95 accessions, 38 countries), 165 total accessions, 285 plants were </a:t>
            </a:r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genotyped using 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GBS</a:t>
            </a:r>
          </a:p>
          <a:p>
            <a:endParaRPr lang="en-US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347663"/>
            <a:r>
              <a:rPr lang="en-US" dirty="0">
                <a:solidFill>
                  <a:schemeClr val="tx2"/>
                </a:solidFill>
                <a:latin typeface="Arial Rounded MT Bold" panose="020F0704030504030204" pitchFamily="34" charset="0"/>
              </a:rPr>
              <a:t>c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ollaborating with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CucCAP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project </a:t>
            </a:r>
          </a:p>
          <a:p>
            <a:pPr marL="347663"/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Umesh K. Reddy, W. Virginia. State Univ.; Mary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Hausbeck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and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Safa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Alzohairy</a:t>
            </a: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, Michigan State Univ.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410200"/>
            <a:ext cx="11932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2024</Words>
  <Application>Microsoft Office PowerPoint</Application>
  <PresentationFormat>On-screen Show (4:3)</PresentationFormat>
  <Paragraphs>274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Rounded MT Bold</vt:lpstr>
      <vt:lpstr>Browallia New</vt:lpstr>
      <vt:lpstr>Brush Script MT</vt:lpstr>
      <vt:lpstr>Calibri</vt:lpstr>
      <vt:lpstr>Eras Demi ITC</vt:lpstr>
      <vt:lpstr>Latha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 ARS PGRU GGRU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JLabate</dc:creator>
  <cp:lastModifiedBy>Martin Hooker</cp:lastModifiedBy>
  <cp:revision>308</cp:revision>
  <cp:lastPrinted>2014-08-27T18:54:16Z</cp:lastPrinted>
  <dcterms:created xsi:type="dcterms:W3CDTF">2014-08-18T12:43:43Z</dcterms:created>
  <dcterms:modified xsi:type="dcterms:W3CDTF">2017-07-13T17:34:54Z</dcterms:modified>
</cp:coreProperties>
</file>