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317" r:id="rId5"/>
    <p:sldId id="356" r:id="rId6"/>
    <p:sldId id="354" r:id="rId7"/>
    <p:sldId id="355" r:id="rId8"/>
    <p:sldId id="350" r:id="rId9"/>
    <p:sldId id="353" r:id="rId10"/>
    <p:sldId id="359" r:id="rId11"/>
    <p:sldId id="357" r:id="rId12"/>
    <p:sldId id="349" r:id="rId13"/>
    <p:sldId id="358" r:id="rId14"/>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00"/>
    <a:srgbClr val="FFFFCC"/>
    <a:srgbClr val="FF3300"/>
    <a:srgbClr val="FF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81" autoAdjust="0"/>
    <p:restoredTop sz="94072" autoAdjust="0"/>
  </p:normalViewPr>
  <p:slideViewPr>
    <p:cSldViewPr>
      <p:cViewPr varScale="1">
        <p:scale>
          <a:sx n="108" d="100"/>
          <a:sy n="108" d="100"/>
        </p:scale>
        <p:origin x="1572"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2001000485345\Desktop\orderitems2019-17Aug2020.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12001000485345\Desktop\orderitems2019-17Aug2020.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160" b="0" i="0" u="none" strike="noStrike" kern="1200" spc="0" baseline="0">
                <a:solidFill>
                  <a:srgbClr val="FFFF00"/>
                </a:solidFill>
                <a:latin typeface="+mn-lt"/>
                <a:ea typeface="+mn-ea"/>
                <a:cs typeface="+mn-cs"/>
              </a:defRPr>
            </a:pPr>
            <a:r>
              <a:rPr lang="en-US" sz="1800" dirty="0"/>
              <a:t>number of samples distributed </a:t>
            </a:r>
          </a:p>
          <a:p>
            <a:pPr algn="l">
              <a:defRPr/>
            </a:pPr>
            <a:r>
              <a:rPr lang="en-US" sz="1800" dirty="0"/>
              <a:t>Jan 2019 - Aug 2020, total = 3,483</a:t>
            </a:r>
          </a:p>
        </c:rich>
      </c:tx>
      <c:layout>
        <c:manualLayout>
          <c:xMode val="edge"/>
          <c:yMode val="edge"/>
          <c:x val="0.11836395450568679"/>
          <c:y val="3.3730080614923136E-2"/>
        </c:manualLayout>
      </c:layout>
      <c:overlay val="0"/>
      <c:spPr>
        <a:noFill/>
        <a:ln>
          <a:noFill/>
        </a:ln>
        <a:effectLst/>
      </c:spPr>
      <c:txPr>
        <a:bodyPr rot="0" spcFirstLastPara="1" vertOverflow="ellipsis" vert="horz" wrap="square" anchor="ctr" anchorCtr="1"/>
        <a:lstStyle/>
        <a:p>
          <a:pPr algn="l">
            <a:defRPr sz="2160" b="0" i="0" u="none" strike="noStrike" kern="1200" spc="0" baseline="0">
              <a:solidFill>
                <a:srgbClr val="FFFF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taxa!$F$3:$F$11</c:f>
              <c:strCache>
                <c:ptCount val="9"/>
                <c:pt idx="0">
                  <c:v>asparagus</c:v>
                </c:pt>
                <c:pt idx="1">
                  <c:v>tomatillo</c:v>
                </c:pt>
                <c:pt idx="2">
                  <c:v>onion</c:v>
                </c:pt>
                <c:pt idx="3">
                  <c:v>radish</c:v>
                </c:pt>
                <c:pt idx="4">
                  <c:v>celery</c:v>
                </c:pt>
                <c:pt idx="5">
                  <c:v>winter squash</c:v>
                </c:pt>
                <c:pt idx="6">
                  <c:v>Brassica</c:v>
                </c:pt>
                <c:pt idx="7">
                  <c:v>buckwheat</c:v>
                </c:pt>
                <c:pt idx="8">
                  <c:v>tomato</c:v>
                </c:pt>
              </c:strCache>
            </c:strRef>
          </c:cat>
          <c:val>
            <c:numRef>
              <c:f>taxa!$G$3:$G$11</c:f>
              <c:numCache>
                <c:formatCode>General</c:formatCode>
                <c:ptCount val="9"/>
                <c:pt idx="0">
                  <c:v>16</c:v>
                </c:pt>
                <c:pt idx="1">
                  <c:v>36</c:v>
                </c:pt>
                <c:pt idx="2">
                  <c:v>221</c:v>
                </c:pt>
                <c:pt idx="3">
                  <c:v>234</c:v>
                </c:pt>
                <c:pt idx="4">
                  <c:v>365</c:v>
                </c:pt>
                <c:pt idx="5">
                  <c:v>376</c:v>
                </c:pt>
                <c:pt idx="6">
                  <c:v>505</c:v>
                </c:pt>
                <c:pt idx="7">
                  <c:v>681</c:v>
                </c:pt>
                <c:pt idx="8">
                  <c:v>1049</c:v>
                </c:pt>
              </c:numCache>
            </c:numRef>
          </c:val>
          <c:extLst>
            <c:ext xmlns:c16="http://schemas.microsoft.com/office/drawing/2014/chart" uri="{C3380CC4-5D6E-409C-BE32-E72D297353CC}">
              <c16:uniqueId val="{00000000-AA22-466C-A260-A34EDE4B5BDB}"/>
            </c:ext>
          </c:extLst>
        </c:ser>
        <c:dLbls>
          <c:showLegendKey val="0"/>
          <c:showVal val="0"/>
          <c:showCatName val="0"/>
          <c:showSerName val="0"/>
          <c:showPercent val="0"/>
          <c:showBubbleSize val="0"/>
        </c:dLbls>
        <c:gapWidth val="219"/>
        <c:overlap val="-27"/>
        <c:axId val="1357285600"/>
        <c:axId val="1248668048"/>
      </c:barChart>
      <c:catAx>
        <c:axId val="135728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FFFF00"/>
                </a:solidFill>
                <a:latin typeface="+mn-lt"/>
                <a:ea typeface="+mn-ea"/>
                <a:cs typeface="+mn-cs"/>
              </a:defRPr>
            </a:pPr>
            <a:endParaRPr lang="en-US"/>
          </a:p>
        </c:txPr>
        <c:crossAx val="1248668048"/>
        <c:crosses val="autoZero"/>
        <c:auto val="1"/>
        <c:lblAlgn val="ctr"/>
        <c:lblOffset val="100"/>
        <c:noMultiLvlLbl val="0"/>
      </c:catAx>
      <c:valAx>
        <c:axId val="1248668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FFFF00"/>
                </a:solidFill>
                <a:latin typeface="+mn-lt"/>
                <a:ea typeface="+mn-ea"/>
                <a:cs typeface="+mn-cs"/>
              </a:defRPr>
            </a:pPr>
            <a:endParaRPr lang="en-US"/>
          </a:p>
        </c:txPr>
        <c:crossAx val="1357285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rgbClr val="FFFF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400" b="0" i="0" u="none" strike="noStrike" kern="1200" spc="0" baseline="0">
                <a:solidFill>
                  <a:srgbClr val="FFFF00"/>
                </a:solidFill>
                <a:latin typeface="+mn-lt"/>
                <a:ea typeface="+mn-ea"/>
                <a:cs typeface="+mn-cs"/>
              </a:defRPr>
            </a:pPr>
            <a:r>
              <a:rPr lang="en-US" sz="1800" b="0" i="0" baseline="0" dirty="0">
                <a:effectLst/>
              </a:rPr>
              <a:t>number of samples distributed </a:t>
            </a:r>
            <a:endParaRPr lang="en-US" dirty="0">
              <a:effectLst/>
            </a:endParaRPr>
          </a:p>
          <a:p>
            <a:pPr algn="l">
              <a:defRPr/>
            </a:pPr>
            <a:r>
              <a:rPr lang="en-US" sz="1800" b="0" i="0" baseline="0" dirty="0">
                <a:effectLst/>
              </a:rPr>
              <a:t>Jan 2019 - Aug 2020, total = 3,483</a:t>
            </a:r>
            <a:endParaRPr lang="en-US" dirty="0">
              <a:effectLst/>
            </a:endParaRPr>
          </a:p>
        </c:rich>
      </c:tx>
      <c:layout>
        <c:manualLayout>
          <c:xMode val="edge"/>
          <c:yMode val="edge"/>
          <c:x val="0.1207326243150194"/>
          <c:y val="2.7777783069957429E-2"/>
        </c:manualLayout>
      </c:layout>
      <c:overlay val="0"/>
      <c:spPr>
        <a:noFill/>
        <a:ln>
          <a:noFill/>
        </a:ln>
        <a:effectLst/>
      </c:spPr>
      <c:txPr>
        <a:bodyPr rot="0" spcFirstLastPara="1" vertOverflow="ellipsis" vert="horz" wrap="square" anchor="ctr" anchorCtr="1"/>
        <a:lstStyle/>
        <a:p>
          <a:pPr algn="l">
            <a:defRPr sz="2400" b="0" i="0" u="none" strike="noStrike" kern="1200" spc="0" baseline="0">
              <a:solidFill>
                <a:srgbClr val="FFFF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country!$H$2:$H$13</c:f>
              <c:strCache>
                <c:ptCount val="12"/>
                <c:pt idx="0">
                  <c:v>Argentina</c:v>
                </c:pt>
                <c:pt idx="1">
                  <c:v>Canada</c:v>
                </c:pt>
                <c:pt idx="2">
                  <c:v>China</c:v>
                </c:pt>
                <c:pt idx="3">
                  <c:v>Germany</c:v>
                </c:pt>
                <c:pt idx="4">
                  <c:v>Hungary</c:v>
                </c:pt>
                <c:pt idx="5">
                  <c:v>Israel</c:v>
                </c:pt>
                <c:pt idx="6">
                  <c:v>Japan</c:v>
                </c:pt>
                <c:pt idx="7">
                  <c:v>Korea, South</c:v>
                </c:pt>
                <c:pt idx="8">
                  <c:v>Philippines</c:v>
                </c:pt>
                <c:pt idx="9">
                  <c:v>Spain</c:v>
                </c:pt>
                <c:pt idx="10">
                  <c:v>United Kingdom</c:v>
                </c:pt>
                <c:pt idx="11">
                  <c:v>United States</c:v>
                </c:pt>
              </c:strCache>
            </c:strRef>
          </c:cat>
          <c:val>
            <c:numRef>
              <c:f>country!$I$2:$I$13</c:f>
              <c:numCache>
                <c:formatCode>General</c:formatCode>
                <c:ptCount val="12"/>
                <c:pt idx="0">
                  <c:v>10</c:v>
                </c:pt>
                <c:pt idx="1">
                  <c:v>259</c:v>
                </c:pt>
                <c:pt idx="2">
                  <c:v>107</c:v>
                </c:pt>
                <c:pt idx="3">
                  <c:v>1</c:v>
                </c:pt>
                <c:pt idx="4">
                  <c:v>1</c:v>
                </c:pt>
                <c:pt idx="5">
                  <c:v>6</c:v>
                </c:pt>
                <c:pt idx="6">
                  <c:v>107</c:v>
                </c:pt>
                <c:pt idx="7">
                  <c:v>39</c:v>
                </c:pt>
                <c:pt idx="8">
                  <c:v>7</c:v>
                </c:pt>
                <c:pt idx="9">
                  <c:v>182</c:v>
                </c:pt>
                <c:pt idx="10">
                  <c:v>21</c:v>
                </c:pt>
                <c:pt idx="11">
                  <c:v>2743</c:v>
                </c:pt>
              </c:numCache>
            </c:numRef>
          </c:val>
          <c:extLst>
            <c:ext xmlns:c16="http://schemas.microsoft.com/office/drawing/2014/chart" uri="{C3380CC4-5D6E-409C-BE32-E72D297353CC}">
              <c16:uniqueId val="{00000000-01FA-4117-97E7-453F0F754C81}"/>
            </c:ext>
          </c:extLst>
        </c:ser>
        <c:dLbls>
          <c:showLegendKey val="0"/>
          <c:showVal val="0"/>
          <c:showCatName val="0"/>
          <c:showSerName val="0"/>
          <c:showPercent val="0"/>
          <c:showBubbleSize val="0"/>
        </c:dLbls>
        <c:gapWidth val="219"/>
        <c:overlap val="-27"/>
        <c:axId val="1357285600"/>
        <c:axId val="1248668048"/>
      </c:barChart>
      <c:catAx>
        <c:axId val="135728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FFFF00"/>
                </a:solidFill>
                <a:latin typeface="+mn-lt"/>
                <a:ea typeface="+mn-ea"/>
                <a:cs typeface="+mn-cs"/>
              </a:defRPr>
            </a:pPr>
            <a:endParaRPr lang="en-US"/>
          </a:p>
        </c:txPr>
        <c:crossAx val="1248668048"/>
        <c:crosses val="autoZero"/>
        <c:auto val="1"/>
        <c:lblAlgn val="ctr"/>
        <c:lblOffset val="100"/>
        <c:noMultiLvlLbl val="0"/>
      </c:catAx>
      <c:valAx>
        <c:axId val="1248668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FFFF00"/>
                </a:solidFill>
                <a:latin typeface="+mn-lt"/>
                <a:ea typeface="+mn-ea"/>
                <a:cs typeface="+mn-cs"/>
              </a:defRPr>
            </a:pPr>
            <a:endParaRPr lang="en-US"/>
          </a:p>
        </c:txPr>
        <c:crossAx val="1357285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FFFF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C770E8-37FA-41BB-AA51-5C7E89821306}"/>
              </a:ext>
            </a:extLst>
          </p:cNvPr>
          <p:cNvSpPr>
            <a:spLocks noGrp="1"/>
          </p:cNvSpPr>
          <p:nvPr>
            <p:ph type="hdr" sz="quarter"/>
          </p:nvPr>
        </p:nvSpPr>
        <p:spPr>
          <a:xfrm>
            <a:off x="0" y="0"/>
            <a:ext cx="2982913" cy="466725"/>
          </a:xfrm>
          <a:prstGeom prst="rect">
            <a:avLst/>
          </a:prstGeom>
        </p:spPr>
        <p:txBody>
          <a:bodyPr vert="horz" lIns="92429" tIns="46215" rIns="92429" bIns="46215" rtlCol="0"/>
          <a:lstStyle>
            <a:lvl1pPr algn="l">
              <a:defRPr sz="1100"/>
            </a:lvl1pPr>
          </a:lstStyle>
          <a:p>
            <a:pPr>
              <a:defRPr/>
            </a:pPr>
            <a:endParaRPr lang="en-US"/>
          </a:p>
        </p:txBody>
      </p:sp>
      <p:sp>
        <p:nvSpPr>
          <p:cNvPr id="3" name="Date Placeholder 2">
            <a:extLst>
              <a:ext uri="{FF2B5EF4-FFF2-40B4-BE49-F238E27FC236}">
                <a16:creationId xmlns:a16="http://schemas.microsoft.com/office/drawing/2014/main" id="{16B2241E-7813-4F50-9E85-67CF17129948}"/>
              </a:ext>
            </a:extLst>
          </p:cNvPr>
          <p:cNvSpPr>
            <a:spLocks noGrp="1"/>
          </p:cNvSpPr>
          <p:nvPr>
            <p:ph type="dt" sz="quarter" idx="1"/>
          </p:nvPr>
        </p:nvSpPr>
        <p:spPr>
          <a:xfrm>
            <a:off x="3897313" y="0"/>
            <a:ext cx="2982912" cy="466725"/>
          </a:xfrm>
          <a:prstGeom prst="rect">
            <a:avLst/>
          </a:prstGeom>
        </p:spPr>
        <p:txBody>
          <a:bodyPr vert="horz" lIns="92429" tIns="46215" rIns="92429" bIns="46215" rtlCol="0"/>
          <a:lstStyle>
            <a:lvl1pPr algn="r">
              <a:defRPr sz="1100"/>
            </a:lvl1pPr>
          </a:lstStyle>
          <a:p>
            <a:pPr>
              <a:defRPr/>
            </a:pPr>
            <a:fld id="{D382F786-7CA5-4335-9F76-147B6EAD879F}" type="datetimeFigureOut">
              <a:rPr lang="en-US"/>
              <a:pPr>
                <a:defRPr/>
              </a:pPr>
              <a:t>8/26/2020</a:t>
            </a:fld>
            <a:endParaRPr lang="en-US"/>
          </a:p>
        </p:txBody>
      </p:sp>
      <p:sp>
        <p:nvSpPr>
          <p:cNvPr id="4" name="Footer Placeholder 3">
            <a:extLst>
              <a:ext uri="{FF2B5EF4-FFF2-40B4-BE49-F238E27FC236}">
                <a16:creationId xmlns:a16="http://schemas.microsoft.com/office/drawing/2014/main" id="{6D86C918-80AA-48D3-B4FE-EDAD03A4243C}"/>
              </a:ext>
            </a:extLst>
          </p:cNvPr>
          <p:cNvSpPr>
            <a:spLocks noGrp="1"/>
          </p:cNvSpPr>
          <p:nvPr>
            <p:ph type="ftr" sz="quarter" idx="2"/>
          </p:nvPr>
        </p:nvSpPr>
        <p:spPr>
          <a:xfrm>
            <a:off x="0" y="8829675"/>
            <a:ext cx="2982913" cy="466725"/>
          </a:xfrm>
          <a:prstGeom prst="rect">
            <a:avLst/>
          </a:prstGeom>
        </p:spPr>
        <p:txBody>
          <a:bodyPr vert="horz" lIns="92429" tIns="46215" rIns="92429" bIns="46215" rtlCol="0" anchor="b"/>
          <a:lstStyle>
            <a:lvl1pPr algn="l">
              <a:defRPr sz="1100"/>
            </a:lvl1pPr>
          </a:lstStyle>
          <a:p>
            <a:pPr>
              <a:defRPr/>
            </a:pPr>
            <a:endParaRPr lang="en-US"/>
          </a:p>
        </p:txBody>
      </p:sp>
      <p:sp>
        <p:nvSpPr>
          <p:cNvPr id="5" name="Slide Number Placeholder 4">
            <a:extLst>
              <a:ext uri="{FF2B5EF4-FFF2-40B4-BE49-F238E27FC236}">
                <a16:creationId xmlns:a16="http://schemas.microsoft.com/office/drawing/2014/main" id="{0CCE9EE5-42FD-4155-B5B4-252C5A5F8C9D}"/>
              </a:ext>
            </a:extLst>
          </p:cNvPr>
          <p:cNvSpPr>
            <a:spLocks noGrp="1"/>
          </p:cNvSpPr>
          <p:nvPr>
            <p:ph type="sldNum" sz="quarter" idx="3"/>
          </p:nvPr>
        </p:nvSpPr>
        <p:spPr>
          <a:xfrm>
            <a:off x="3897313" y="8829675"/>
            <a:ext cx="2982912" cy="466725"/>
          </a:xfrm>
          <a:prstGeom prst="rect">
            <a:avLst/>
          </a:prstGeom>
        </p:spPr>
        <p:txBody>
          <a:bodyPr vert="horz" wrap="square" lIns="92429" tIns="46215" rIns="92429" bIns="46215" numCol="1" anchor="b" anchorCtr="0" compatLnSpc="1">
            <a:prstTxWarp prst="textNoShape">
              <a:avLst/>
            </a:prstTxWarp>
          </a:bodyPr>
          <a:lstStyle>
            <a:lvl1pPr algn="r">
              <a:defRPr sz="1100"/>
            </a:lvl1pPr>
          </a:lstStyle>
          <a:p>
            <a:pPr>
              <a:defRPr/>
            </a:pPr>
            <a:fld id="{A73D1D08-3252-4EC7-A6D9-1CBDDFBBC5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AADBB9-AEAC-4891-B7B2-BBE63C76C703}"/>
              </a:ext>
            </a:extLst>
          </p:cNvPr>
          <p:cNvSpPr>
            <a:spLocks noGrp="1"/>
          </p:cNvSpPr>
          <p:nvPr>
            <p:ph type="hdr" sz="quarter"/>
          </p:nvPr>
        </p:nvSpPr>
        <p:spPr>
          <a:xfrm>
            <a:off x="0" y="0"/>
            <a:ext cx="2982913" cy="466725"/>
          </a:xfrm>
          <a:prstGeom prst="rect">
            <a:avLst/>
          </a:prstGeom>
        </p:spPr>
        <p:txBody>
          <a:bodyPr vert="horz" lIns="92429" tIns="46215" rIns="92429" bIns="46215" rtlCol="0"/>
          <a:lstStyle>
            <a:lvl1pPr algn="l">
              <a:defRPr sz="1100"/>
            </a:lvl1pPr>
          </a:lstStyle>
          <a:p>
            <a:pPr>
              <a:defRPr/>
            </a:pPr>
            <a:endParaRPr lang="en-US"/>
          </a:p>
        </p:txBody>
      </p:sp>
      <p:sp>
        <p:nvSpPr>
          <p:cNvPr id="3" name="Date Placeholder 2">
            <a:extLst>
              <a:ext uri="{FF2B5EF4-FFF2-40B4-BE49-F238E27FC236}">
                <a16:creationId xmlns:a16="http://schemas.microsoft.com/office/drawing/2014/main" id="{B93FFCC7-19E2-4D00-B04F-3EB2818ACCDB}"/>
              </a:ext>
            </a:extLst>
          </p:cNvPr>
          <p:cNvSpPr>
            <a:spLocks noGrp="1"/>
          </p:cNvSpPr>
          <p:nvPr>
            <p:ph type="dt" idx="1"/>
          </p:nvPr>
        </p:nvSpPr>
        <p:spPr>
          <a:xfrm>
            <a:off x="3897313" y="0"/>
            <a:ext cx="2982912" cy="466725"/>
          </a:xfrm>
          <a:prstGeom prst="rect">
            <a:avLst/>
          </a:prstGeom>
        </p:spPr>
        <p:txBody>
          <a:bodyPr vert="horz" lIns="92429" tIns="46215" rIns="92429" bIns="46215" rtlCol="0"/>
          <a:lstStyle>
            <a:lvl1pPr algn="r">
              <a:defRPr sz="1100"/>
            </a:lvl1pPr>
          </a:lstStyle>
          <a:p>
            <a:pPr>
              <a:defRPr/>
            </a:pPr>
            <a:fld id="{91160B97-E1DA-4A60-B31D-1B469F2193D3}" type="datetimeFigureOut">
              <a:rPr lang="en-US"/>
              <a:pPr>
                <a:defRPr/>
              </a:pPr>
              <a:t>8/26/2020</a:t>
            </a:fld>
            <a:endParaRPr lang="en-US"/>
          </a:p>
        </p:txBody>
      </p:sp>
      <p:sp>
        <p:nvSpPr>
          <p:cNvPr id="4" name="Slide Image Placeholder 3">
            <a:extLst>
              <a:ext uri="{FF2B5EF4-FFF2-40B4-BE49-F238E27FC236}">
                <a16:creationId xmlns:a16="http://schemas.microsoft.com/office/drawing/2014/main" id="{1A795999-C0EE-4ABB-B45D-94825C18C1B7}"/>
              </a:ext>
            </a:extLst>
          </p:cNvPr>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29" tIns="46215" rIns="92429" bIns="46215" rtlCol="0" anchor="ctr"/>
          <a:lstStyle/>
          <a:p>
            <a:pPr lvl="0"/>
            <a:endParaRPr lang="en-US" noProof="0"/>
          </a:p>
        </p:txBody>
      </p:sp>
      <p:sp>
        <p:nvSpPr>
          <p:cNvPr id="5" name="Notes Placeholder 4">
            <a:extLst>
              <a:ext uri="{FF2B5EF4-FFF2-40B4-BE49-F238E27FC236}">
                <a16:creationId xmlns:a16="http://schemas.microsoft.com/office/drawing/2014/main" id="{8357C228-F9B5-450B-87F6-C617FC1C2928}"/>
              </a:ext>
            </a:extLst>
          </p:cNvPr>
          <p:cNvSpPr>
            <a:spLocks noGrp="1"/>
          </p:cNvSpPr>
          <p:nvPr>
            <p:ph type="body" sz="quarter" idx="3"/>
          </p:nvPr>
        </p:nvSpPr>
        <p:spPr>
          <a:xfrm>
            <a:off x="688975" y="4473575"/>
            <a:ext cx="5503863" cy="3660775"/>
          </a:xfrm>
          <a:prstGeom prst="rect">
            <a:avLst/>
          </a:prstGeom>
        </p:spPr>
        <p:txBody>
          <a:bodyPr vert="horz" lIns="92429" tIns="46215" rIns="92429" bIns="4621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377D55D-464B-4713-8E2B-1093EF85AA77}"/>
              </a:ext>
            </a:extLst>
          </p:cNvPr>
          <p:cNvSpPr>
            <a:spLocks noGrp="1"/>
          </p:cNvSpPr>
          <p:nvPr>
            <p:ph type="ftr" sz="quarter" idx="4"/>
          </p:nvPr>
        </p:nvSpPr>
        <p:spPr>
          <a:xfrm>
            <a:off x="0" y="8829675"/>
            <a:ext cx="2982913" cy="466725"/>
          </a:xfrm>
          <a:prstGeom prst="rect">
            <a:avLst/>
          </a:prstGeom>
        </p:spPr>
        <p:txBody>
          <a:bodyPr vert="horz" lIns="92429" tIns="46215" rIns="92429" bIns="46215" rtlCol="0" anchor="b"/>
          <a:lstStyle>
            <a:lvl1pPr algn="l">
              <a:defRPr sz="1100"/>
            </a:lvl1pPr>
          </a:lstStyle>
          <a:p>
            <a:pPr>
              <a:defRPr/>
            </a:pPr>
            <a:endParaRPr lang="en-US"/>
          </a:p>
        </p:txBody>
      </p:sp>
      <p:sp>
        <p:nvSpPr>
          <p:cNvPr id="7" name="Slide Number Placeholder 6">
            <a:extLst>
              <a:ext uri="{FF2B5EF4-FFF2-40B4-BE49-F238E27FC236}">
                <a16:creationId xmlns:a16="http://schemas.microsoft.com/office/drawing/2014/main" id="{91BFBCAC-5527-4469-96B1-DF84E295524F}"/>
              </a:ext>
            </a:extLst>
          </p:cNvPr>
          <p:cNvSpPr>
            <a:spLocks noGrp="1"/>
          </p:cNvSpPr>
          <p:nvPr>
            <p:ph type="sldNum" sz="quarter" idx="5"/>
          </p:nvPr>
        </p:nvSpPr>
        <p:spPr>
          <a:xfrm>
            <a:off x="3897313" y="8829675"/>
            <a:ext cx="2982912" cy="466725"/>
          </a:xfrm>
          <a:prstGeom prst="rect">
            <a:avLst/>
          </a:prstGeom>
        </p:spPr>
        <p:txBody>
          <a:bodyPr vert="horz" wrap="square" lIns="92429" tIns="46215" rIns="92429" bIns="46215" numCol="1" anchor="b" anchorCtr="0" compatLnSpc="1">
            <a:prstTxWarp prst="textNoShape">
              <a:avLst/>
            </a:prstTxWarp>
          </a:bodyPr>
          <a:lstStyle>
            <a:lvl1pPr algn="r">
              <a:defRPr sz="1100"/>
            </a:lvl1pPr>
          </a:lstStyle>
          <a:p>
            <a:pPr>
              <a:defRPr/>
            </a:pPr>
            <a:fld id="{B7803621-DC45-47DD-B10C-0B64AA2BB7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3F2416A-BE94-4238-A2A5-F4041AB332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2E508B-4713-4644-9F19-A75DDE455E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A8361E9-6280-44D3-A537-66F8611C300C}"/>
              </a:ext>
            </a:extLst>
          </p:cNvPr>
          <p:cNvSpPr>
            <a:spLocks noGrp="1" noChangeArrowheads="1"/>
          </p:cNvSpPr>
          <p:nvPr>
            <p:ph type="sldNum" sz="quarter" idx="12"/>
          </p:nvPr>
        </p:nvSpPr>
        <p:spPr>
          <a:ln/>
        </p:spPr>
        <p:txBody>
          <a:bodyPr/>
          <a:lstStyle>
            <a:lvl1pPr>
              <a:defRPr/>
            </a:lvl1pPr>
          </a:lstStyle>
          <a:p>
            <a:pPr>
              <a:defRPr/>
            </a:pPr>
            <a:fld id="{ABEDCC45-89FD-461B-8C4A-54A845808859}" type="slidenum">
              <a:rPr lang="en-US" altLang="en-US"/>
              <a:pPr>
                <a:defRPr/>
              </a:pPr>
              <a:t>‹#›</a:t>
            </a:fld>
            <a:endParaRPr lang="en-US" altLang="en-US"/>
          </a:p>
        </p:txBody>
      </p:sp>
    </p:spTree>
    <p:extLst>
      <p:ext uri="{BB962C8B-B14F-4D97-AF65-F5344CB8AC3E}">
        <p14:creationId xmlns:p14="http://schemas.microsoft.com/office/powerpoint/2010/main" val="4262522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1DC730-7502-4967-AB67-F08719E4FD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529C428-9113-414E-8EE3-8C081CEB5C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C327C36-92D4-4C25-B500-B694F63DCC21}"/>
              </a:ext>
            </a:extLst>
          </p:cNvPr>
          <p:cNvSpPr>
            <a:spLocks noGrp="1" noChangeArrowheads="1"/>
          </p:cNvSpPr>
          <p:nvPr>
            <p:ph type="sldNum" sz="quarter" idx="12"/>
          </p:nvPr>
        </p:nvSpPr>
        <p:spPr>
          <a:ln/>
        </p:spPr>
        <p:txBody>
          <a:bodyPr/>
          <a:lstStyle>
            <a:lvl1pPr>
              <a:defRPr/>
            </a:lvl1pPr>
          </a:lstStyle>
          <a:p>
            <a:pPr>
              <a:defRPr/>
            </a:pPr>
            <a:fld id="{C2D9F5E9-601F-48BE-9349-AC46009E706B}" type="slidenum">
              <a:rPr lang="en-US" altLang="en-US"/>
              <a:pPr>
                <a:defRPr/>
              </a:pPr>
              <a:t>‹#›</a:t>
            </a:fld>
            <a:endParaRPr lang="en-US" altLang="en-US"/>
          </a:p>
        </p:txBody>
      </p:sp>
    </p:spTree>
    <p:extLst>
      <p:ext uri="{BB962C8B-B14F-4D97-AF65-F5344CB8AC3E}">
        <p14:creationId xmlns:p14="http://schemas.microsoft.com/office/powerpoint/2010/main" val="1894651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4806FB-9F78-4BF5-85E6-A9F0E154C0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1E2A374-8B0D-46E7-864B-839DEF0106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AA1F36F-0A18-4C75-AB21-E119258235F9}"/>
              </a:ext>
            </a:extLst>
          </p:cNvPr>
          <p:cNvSpPr>
            <a:spLocks noGrp="1" noChangeArrowheads="1"/>
          </p:cNvSpPr>
          <p:nvPr>
            <p:ph type="sldNum" sz="quarter" idx="12"/>
          </p:nvPr>
        </p:nvSpPr>
        <p:spPr>
          <a:ln/>
        </p:spPr>
        <p:txBody>
          <a:bodyPr/>
          <a:lstStyle>
            <a:lvl1pPr>
              <a:defRPr/>
            </a:lvl1pPr>
          </a:lstStyle>
          <a:p>
            <a:pPr>
              <a:defRPr/>
            </a:pPr>
            <a:fld id="{E26E1F56-E632-4056-B046-7775F386A331}" type="slidenum">
              <a:rPr lang="en-US" altLang="en-US"/>
              <a:pPr>
                <a:defRPr/>
              </a:pPr>
              <a:t>‹#›</a:t>
            </a:fld>
            <a:endParaRPr lang="en-US" altLang="en-US"/>
          </a:p>
        </p:txBody>
      </p:sp>
    </p:spTree>
    <p:extLst>
      <p:ext uri="{BB962C8B-B14F-4D97-AF65-F5344CB8AC3E}">
        <p14:creationId xmlns:p14="http://schemas.microsoft.com/office/powerpoint/2010/main" val="332976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C1666BBD-BA63-46BA-8208-6923EBB778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A2DA42E-30B6-4BAF-95F9-85350F17BD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15E06B6-A7C5-4808-B8E5-B4E316828930}"/>
              </a:ext>
            </a:extLst>
          </p:cNvPr>
          <p:cNvSpPr>
            <a:spLocks noGrp="1" noChangeArrowheads="1"/>
          </p:cNvSpPr>
          <p:nvPr>
            <p:ph type="sldNum" sz="quarter" idx="12"/>
          </p:nvPr>
        </p:nvSpPr>
        <p:spPr>
          <a:ln/>
        </p:spPr>
        <p:txBody>
          <a:bodyPr/>
          <a:lstStyle>
            <a:lvl1pPr>
              <a:defRPr/>
            </a:lvl1pPr>
          </a:lstStyle>
          <a:p>
            <a:pPr>
              <a:defRPr/>
            </a:pPr>
            <a:fld id="{6750D435-3744-4F66-B920-F4A18C31F035}" type="slidenum">
              <a:rPr lang="en-US" altLang="en-US"/>
              <a:pPr>
                <a:defRPr/>
              </a:pPr>
              <a:t>‹#›</a:t>
            </a:fld>
            <a:endParaRPr lang="en-US" altLang="en-US"/>
          </a:p>
        </p:txBody>
      </p:sp>
    </p:spTree>
    <p:extLst>
      <p:ext uri="{BB962C8B-B14F-4D97-AF65-F5344CB8AC3E}">
        <p14:creationId xmlns:p14="http://schemas.microsoft.com/office/powerpoint/2010/main" val="2821489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852037-4C01-495A-BF81-0CCAD9F6B1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2B392D4-C792-4D3E-B59A-E597ED5AB3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7B730E2-E604-448D-B623-C0E63CB718C3}"/>
              </a:ext>
            </a:extLst>
          </p:cNvPr>
          <p:cNvSpPr>
            <a:spLocks noGrp="1" noChangeArrowheads="1"/>
          </p:cNvSpPr>
          <p:nvPr>
            <p:ph type="sldNum" sz="quarter" idx="12"/>
          </p:nvPr>
        </p:nvSpPr>
        <p:spPr>
          <a:ln/>
        </p:spPr>
        <p:txBody>
          <a:bodyPr/>
          <a:lstStyle>
            <a:lvl1pPr>
              <a:defRPr/>
            </a:lvl1pPr>
          </a:lstStyle>
          <a:p>
            <a:pPr>
              <a:defRPr/>
            </a:pPr>
            <a:fld id="{884BF53D-0CFA-4A72-8CC5-A115409FFD15}" type="slidenum">
              <a:rPr lang="en-US" altLang="en-US"/>
              <a:pPr>
                <a:defRPr/>
              </a:pPr>
              <a:t>‹#›</a:t>
            </a:fld>
            <a:endParaRPr lang="en-US" altLang="en-US"/>
          </a:p>
        </p:txBody>
      </p:sp>
    </p:spTree>
    <p:extLst>
      <p:ext uri="{BB962C8B-B14F-4D97-AF65-F5344CB8AC3E}">
        <p14:creationId xmlns:p14="http://schemas.microsoft.com/office/powerpoint/2010/main" val="378182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74E091-072D-403A-BF0E-AC5E1F1699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0532910-C245-4972-A611-EEA37864BF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6BD7397-AF76-437C-8116-59ED099D923D}"/>
              </a:ext>
            </a:extLst>
          </p:cNvPr>
          <p:cNvSpPr>
            <a:spLocks noGrp="1" noChangeArrowheads="1"/>
          </p:cNvSpPr>
          <p:nvPr>
            <p:ph type="sldNum" sz="quarter" idx="12"/>
          </p:nvPr>
        </p:nvSpPr>
        <p:spPr>
          <a:ln/>
        </p:spPr>
        <p:txBody>
          <a:bodyPr/>
          <a:lstStyle>
            <a:lvl1pPr>
              <a:defRPr/>
            </a:lvl1pPr>
          </a:lstStyle>
          <a:p>
            <a:pPr>
              <a:defRPr/>
            </a:pPr>
            <a:fld id="{C63BB654-1797-4DC8-8738-5AA664902C64}" type="slidenum">
              <a:rPr lang="en-US" altLang="en-US"/>
              <a:pPr>
                <a:defRPr/>
              </a:pPr>
              <a:t>‹#›</a:t>
            </a:fld>
            <a:endParaRPr lang="en-US" altLang="en-US"/>
          </a:p>
        </p:txBody>
      </p:sp>
    </p:spTree>
    <p:extLst>
      <p:ext uri="{BB962C8B-B14F-4D97-AF65-F5344CB8AC3E}">
        <p14:creationId xmlns:p14="http://schemas.microsoft.com/office/powerpoint/2010/main" val="391980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3F71188-18B5-4C77-A7F6-CD88B18CB1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D0698-0FAE-45DA-8E01-96CDF03045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C27A2CF-C767-45AE-984A-7B3DB88BB138}"/>
              </a:ext>
            </a:extLst>
          </p:cNvPr>
          <p:cNvSpPr>
            <a:spLocks noGrp="1" noChangeArrowheads="1"/>
          </p:cNvSpPr>
          <p:nvPr>
            <p:ph type="sldNum" sz="quarter" idx="12"/>
          </p:nvPr>
        </p:nvSpPr>
        <p:spPr>
          <a:ln/>
        </p:spPr>
        <p:txBody>
          <a:bodyPr/>
          <a:lstStyle>
            <a:lvl1pPr>
              <a:defRPr/>
            </a:lvl1pPr>
          </a:lstStyle>
          <a:p>
            <a:pPr>
              <a:defRPr/>
            </a:pPr>
            <a:fld id="{37387E1A-5EAE-40D6-BA40-008CFEACACFE}" type="slidenum">
              <a:rPr lang="en-US" altLang="en-US"/>
              <a:pPr>
                <a:defRPr/>
              </a:pPr>
              <a:t>‹#›</a:t>
            </a:fld>
            <a:endParaRPr lang="en-US" altLang="en-US"/>
          </a:p>
        </p:txBody>
      </p:sp>
    </p:spTree>
    <p:extLst>
      <p:ext uri="{BB962C8B-B14F-4D97-AF65-F5344CB8AC3E}">
        <p14:creationId xmlns:p14="http://schemas.microsoft.com/office/powerpoint/2010/main" val="69054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E4DA0F5-AB6A-44EE-B9BD-067C219CC9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26D673D-A004-412A-8198-0FDCB07A5D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F51FA6B-43D6-4CE7-965E-E262F6B6B5AF}"/>
              </a:ext>
            </a:extLst>
          </p:cNvPr>
          <p:cNvSpPr>
            <a:spLocks noGrp="1" noChangeArrowheads="1"/>
          </p:cNvSpPr>
          <p:nvPr>
            <p:ph type="sldNum" sz="quarter" idx="12"/>
          </p:nvPr>
        </p:nvSpPr>
        <p:spPr>
          <a:ln/>
        </p:spPr>
        <p:txBody>
          <a:bodyPr/>
          <a:lstStyle>
            <a:lvl1pPr>
              <a:defRPr/>
            </a:lvl1pPr>
          </a:lstStyle>
          <a:p>
            <a:pPr>
              <a:defRPr/>
            </a:pPr>
            <a:fld id="{0999481A-2727-45DF-8B75-BE336653D673}" type="slidenum">
              <a:rPr lang="en-US" altLang="en-US"/>
              <a:pPr>
                <a:defRPr/>
              </a:pPr>
              <a:t>‹#›</a:t>
            </a:fld>
            <a:endParaRPr lang="en-US" altLang="en-US"/>
          </a:p>
        </p:txBody>
      </p:sp>
    </p:spTree>
    <p:extLst>
      <p:ext uri="{BB962C8B-B14F-4D97-AF65-F5344CB8AC3E}">
        <p14:creationId xmlns:p14="http://schemas.microsoft.com/office/powerpoint/2010/main" val="1919252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9244B-8D3B-4BCE-B54D-4D41445A2C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BC41780-B05E-4041-86A6-BDBC7653E8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627FAE1-E334-4C9B-A785-33DA20E5C827}"/>
              </a:ext>
            </a:extLst>
          </p:cNvPr>
          <p:cNvSpPr>
            <a:spLocks noGrp="1" noChangeArrowheads="1"/>
          </p:cNvSpPr>
          <p:nvPr>
            <p:ph type="sldNum" sz="quarter" idx="12"/>
          </p:nvPr>
        </p:nvSpPr>
        <p:spPr>
          <a:ln/>
        </p:spPr>
        <p:txBody>
          <a:bodyPr/>
          <a:lstStyle>
            <a:lvl1pPr>
              <a:defRPr/>
            </a:lvl1pPr>
          </a:lstStyle>
          <a:p>
            <a:pPr>
              <a:defRPr/>
            </a:pPr>
            <a:fld id="{3CD7A719-C67D-4884-8F55-3816CAB4D8E5}" type="slidenum">
              <a:rPr lang="en-US" altLang="en-US"/>
              <a:pPr>
                <a:defRPr/>
              </a:pPr>
              <a:t>‹#›</a:t>
            </a:fld>
            <a:endParaRPr lang="en-US" altLang="en-US"/>
          </a:p>
        </p:txBody>
      </p:sp>
    </p:spTree>
    <p:extLst>
      <p:ext uri="{BB962C8B-B14F-4D97-AF65-F5344CB8AC3E}">
        <p14:creationId xmlns:p14="http://schemas.microsoft.com/office/powerpoint/2010/main" val="213845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16F5ABA-5562-471D-9EB4-F9D81E956F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4E0E943-E1C1-4C08-9CFC-5B6A4698AE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3087992-E38D-4AAD-96FD-1476322BEB2C}"/>
              </a:ext>
            </a:extLst>
          </p:cNvPr>
          <p:cNvSpPr>
            <a:spLocks noGrp="1" noChangeArrowheads="1"/>
          </p:cNvSpPr>
          <p:nvPr>
            <p:ph type="sldNum" sz="quarter" idx="12"/>
          </p:nvPr>
        </p:nvSpPr>
        <p:spPr>
          <a:ln/>
        </p:spPr>
        <p:txBody>
          <a:bodyPr/>
          <a:lstStyle>
            <a:lvl1pPr>
              <a:defRPr/>
            </a:lvl1pPr>
          </a:lstStyle>
          <a:p>
            <a:pPr>
              <a:defRPr/>
            </a:pPr>
            <a:fld id="{08B618BC-E6AC-425B-A2A4-540485B11077}" type="slidenum">
              <a:rPr lang="en-US" altLang="en-US"/>
              <a:pPr>
                <a:defRPr/>
              </a:pPr>
              <a:t>‹#›</a:t>
            </a:fld>
            <a:endParaRPr lang="en-US" altLang="en-US"/>
          </a:p>
        </p:txBody>
      </p:sp>
    </p:spTree>
    <p:extLst>
      <p:ext uri="{BB962C8B-B14F-4D97-AF65-F5344CB8AC3E}">
        <p14:creationId xmlns:p14="http://schemas.microsoft.com/office/powerpoint/2010/main" val="984654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AD5956-ED75-4CA6-8CC0-301A680F0E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CF43795-855B-4748-8F5C-B297AC6B28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0381F90-6A63-4F22-8DED-91BA4ECA9A0D}"/>
              </a:ext>
            </a:extLst>
          </p:cNvPr>
          <p:cNvSpPr>
            <a:spLocks noGrp="1" noChangeArrowheads="1"/>
          </p:cNvSpPr>
          <p:nvPr>
            <p:ph type="sldNum" sz="quarter" idx="12"/>
          </p:nvPr>
        </p:nvSpPr>
        <p:spPr>
          <a:ln/>
        </p:spPr>
        <p:txBody>
          <a:bodyPr/>
          <a:lstStyle>
            <a:lvl1pPr>
              <a:defRPr/>
            </a:lvl1pPr>
          </a:lstStyle>
          <a:p>
            <a:pPr>
              <a:defRPr/>
            </a:pPr>
            <a:fld id="{C3F26D99-E7A4-46FF-81E6-5BF903B7C15C}" type="slidenum">
              <a:rPr lang="en-US" altLang="en-US"/>
              <a:pPr>
                <a:defRPr/>
              </a:pPr>
              <a:t>‹#›</a:t>
            </a:fld>
            <a:endParaRPr lang="en-US" altLang="en-US"/>
          </a:p>
        </p:txBody>
      </p:sp>
    </p:spTree>
    <p:extLst>
      <p:ext uri="{BB962C8B-B14F-4D97-AF65-F5344CB8AC3E}">
        <p14:creationId xmlns:p14="http://schemas.microsoft.com/office/powerpoint/2010/main" val="394958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58F5C73-6DA0-4941-91A8-6639FEA16C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20B8FB4-6C7D-4CC1-AE90-D8E5848A52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D4F5A26-753F-4EC8-BB6C-01B0C0E936CC}"/>
              </a:ext>
            </a:extLst>
          </p:cNvPr>
          <p:cNvSpPr>
            <a:spLocks noGrp="1" noChangeArrowheads="1"/>
          </p:cNvSpPr>
          <p:nvPr>
            <p:ph type="sldNum" sz="quarter" idx="12"/>
          </p:nvPr>
        </p:nvSpPr>
        <p:spPr>
          <a:ln/>
        </p:spPr>
        <p:txBody>
          <a:bodyPr/>
          <a:lstStyle>
            <a:lvl1pPr>
              <a:defRPr/>
            </a:lvl1pPr>
          </a:lstStyle>
          <a:p>
            <a:pPr>
              <a:defRPr/>
            </a:pPr>
            <a:fld id="{C99564A7-28CD-4443-AD4A-4C59DF2206A4}" type="slidenum">
              <a:rPr lang="en-US" altLang="en-US"/>
              <a:pPr>
                <a:defRPr/>
              </a:pPr>
              <a:t>‹#›</a:t>
            </a:fld>
            <a:endParaRPr lang="en-US" altLang="en-US"/>
          </a:p>
        </p:txBody>
      </p:sp>
    </p:spTree>
    <p:extLst>
      <p:ext uri="{BB962C8B-B14F-4D97-AF65-F5344CB8AC3E}">
        <p14:creationId xmlns:p14="http://schemas.microsoft.com/office/powerpoint/2010/main" val="77660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75B3464-F996-444A-894F-6B64A40F91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B43EA10-0954-4373-A672-8712CE15E9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F0E12C9-ABDC-474B-8F6E-A25C582E6207}"/>
              </a:ext>
            </a:extLst>
          </p:cNvPr>
          <p:cNvSpPr>
            <a:spLocks noGrp="1" noChangeArrowheads="1"/>
          </p:cNvSpPr>
          <p:nvPr>
            <p:ph type="sldNum" sz="quarter" idx="12"/>
          </p:nvPr>
        </p:nvSpPr>
        <p:spPr>
          <a:ln/>
        </p:spPr>
        <p:txBody>
          <a:bodyPr/>
          <a:lstStyle>
            <a:lvl1pPr>
              <a:defRPr/>
            </a:lvl1pPr>
          </a:lstStyle>
          <a:p>
            <a:pPr>
              <a:defRPr/>
            </a:pPr>
            <a:fld id="{F5D460E7-A637-4C2D-BAD4-A170E236A044}" type="slidenum">
              <a:rPr lang="en-US" altLang="en-US"/>
              <a:pPr>
                <a:defRPr/>
              </a:pPr>
              <a:t>‹#›</a:t>
            </a:fld>
            <a:endParaRPr lang="en-US" altLang="en-US"/>
          </a:p>
        </p:txBody>
      </p:sp>
    </p:spTree>
    <p:extLst>
      <p:ext uri="{BB962C8B-B14F-4D97-AF65-F5344CB8AC3E}">
        <p14:creationId xmlns:p14="http://schemas.microsoft.com/office/powerpoint/2010/main" val="3533071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462AAC6-5D30-4865-B471-0E096960D54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DDFD934-0CCA-41CD-8985-BA2DD0232D1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24404B6-4496-4EB6-9A57-00D5A07EF46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E849CE23-F0BC-425E-966A-A64562C0B4CA}"/>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C8A881DE-99C8-4954-B07F-07F3ED0F2CC0}"/>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AB2E2B4-8D71-4F31-9030-FB44908822B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976FDB-9C22-4B38-AAA3-5ADEC45EED6A}"/>
              </a:ext>
            </a:extLst>
          </p:cNvPr>
          <p:cNvGrpSpPr/>
          <p:nvPr/>
        </p:nvGrpSpPr>
        <p:grpSpPr>
          <a:xfrm>
            <a:off x="12688" y="152400"/>
            <a:ext cx="9055112" cy="6543191"/>
            <a:chOff x="12688" y="152400"/>
            <a:chExt cx="9055112" cy="6543191"/>
          </a:xfrm>
        </p:grpSpPr>
        <p:grpSp>
          <p:nvGrpSpPr>
            <p:cNvPr id="5" name="Group 4">
              <a:extLst>
                <a:ext uri="{FF2B5EF4-FFF2-40B4-BE49-F238E27FC236}">
                  <a16:creationId xmlns:a16="http://schemas.microsoft.com/office/drawing/2014/main" id="{CD5268B5-8528-4BC5-8CA7-A81FD8AB1030}"/>
                </a:ext>
              </a:extLst>
            </p:cNvPr>
            <p:cNvGrpSpPr/>
            <p:nvPr/>
          </p:nvGrpSpPr>
          <p:grpSpPr>
            <a:xfrm>
              <a:off x="152400" y="162409"/>
              <a:ext cx="8449503" cy="5837477"/>
              <a:chOff x="152400" y="162409"/>
              <a:chExt cx="8449503" cy="5837477"/>
            </a:xfrm>
          </p:grpSpPr>
          <p:sp>
            <p:nvSpPr>
              <p:cNvPr id="4098" name="Rectangle 3">
                <a:extLst>
                  <a:ext uri="{FF2B5EF4-FFF2-40B4-BE49-F238E27FC236}">
                    <a16:creationId xmlns:a16="http://schemas.microsoft.com/office/drawing/2014/main" id="{E2CF9C35-AB7B-499D-A419-2931043C6154}"/>
                  </a:ext>
                </a:extLst>
              </p:cNvPr>
              <p:cNvSpPr>
                <a:spLocks noChangeArrowheads="1"/>
              </p:cNvSpPr>
              <p:nvPr/>
            </p:nvSpPr>
            <p:spPr bwMode="auto">
              <a:xfrm>
                <a:off x="172278" y="162409"/>
                <a:ext cx="84296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u="sng" dirty="0">
                    <a:solidFill>
                      <a:srgbClr val="FFFF00"/>
                    </a:solidFill>
                    <a:latin typeface="+mj-lt"/>
                  </a:rPr>
                  <a:t>PGRU vegetable crop germplasm</a:t>
                </a:r>
              </a:p>
            </p:txBody>
          </p:sp>
          <p:sp>
            <p:nvSpPr>
              <p:cNvPr id="4102" name="Text Box 2">
                <a:extLst>
                  <a:ext uri="{FF2B5EF4-FFF2-40B4-BE49-F238E27FC236}">
                    <a16:creationId xmlns:a16="http://schemas.microsoft.com/office/drawing/2014/main" id="{8D4493BF-A383-4BFE-9381-4A83E7495A40}"/>
                  </a:ext>
                </a:extLst>
              </p:cNvPr>
              <p:cNvSpPr txBox="1">
                <a:spLocks noChangeArrowheads="1"/>
              </p:cNvSpPr>
              <p:nvPr/>
            </p:nvSpPr>
            <p:spPr bwMode="auto">
              <a:xfrm>
                <a:off x="152400" y="838200"/>
                <a:ext cx="5562600" cy="2492990"/>
              </a:xfrm>
              <a:prstGeom prst="rect">
                <a:avLst/>
              </a:prstGeom>
              <a:noFill/>
              <a:ln>
                <a:noFill/>
              </a:ln>
              <a:effec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571500" indent="-571500" eaLnBrk="1" hangingPunct="1">
                  <a:spcBef>
                    <a:spcPct val="0"/>
                  </a:spcBef>
                  <a:defRPr/>
                </a:pPr>
                <a:r>
                  <a:rPr lang="en-US" altLang="en-US" sz="2400" dirty="0">
                    <a:solidFill>
                      <a:srgbClr val="FFFF00"/>
                    </a:solidFill>
                    <a:latin typeface="+mn-lt"/>
                  </a:rPr>
                  <a:t>maintain, regenerate, back up</a:t>
                </a:r>
              </a:p>
              <a:p>
                <a:pPr marL="571500" indent="-571500" eaLnBrk="1" hangingPunct="1">
                  <a:spcBef>
                    <a:spcPct val="0"/>
                  </a:spcBef>
                  <a:defRPr/>
                </a:pPr>
                <a:r>
                  <a:rPr lang="en-US" altLang="en-US" sz="2400" dirty="0">
                    <a:solidFill>
                      <a:srgbClr val="FFFF00"/>
                    </a:solidFill>
                    <a:latin typeface="+mn-lt"/>
                  </a:rPr>
                  <a:t>distribute</a:t>
                </a:r>
              </a:p>
              <a:p>
                <a:pPr marL="571500" indent="-571500" eaLnBrk="1" hangingPunct="1">
                  <a:spcBef>
                    <a:spcPct val="0"/>
                  </a:spcBef>
                  <a:defRPr/>
                </a:pPr>
                <a:r>
                  <a:rPr lang="en-US" altLang="en-US" sz="2400" dirty="0">
                    <a:solidFill>
                      <a:srgbClr val="FFFF00"/>
                    </a:solidFill>
                    <a:latin typeface="+mn-lt"/>
                  </a:rPr>
                  <a:t>acquire</a:t>
                </a:r>
              </a:p>
              <a:p>
                <a:pPr marL="571500" indent="-571500" eaLnBrk="1" hangingPunct="1">
                  <a:spcBef>
                    <a:spcPct val="0"/>
                  </a:spcBef>
                  <a:defRPr/>
                </a:pPr>
                <a:r>
                  <a:rPr lang="en-US" altLang="en-US" sz="2400" dirty="0">
                    <a:solidFill>
                      <a:srgbClr val="FFFF00"/>
                    </a:solidFill>
                    <a:latin typeface="+mn-lt"/>
                  </a:rPr>
                  <a:t>characterize</a:t>
                </a:r>
              </a:p>
              <a:p>
                <a:pPr marL="571500" indent="-571500" eaLnBrk="1" hangingPunct="1">
                  <a:spcBef>
                    <a:spcPct val="0"/>
                  </a:spcBef>
                  <a:defRPr/>
                </a:pPr>
                <a:r>
                  <a:rPr lang="en-US" altLang="en-US" sz="2400" dirty="0">
                    <a:solidFill>
                      <a:srgbClr val="FFFF00"/>
                    </a:solidFill>
                    <a:latin typeface="+mn-lt"/>
                  </a:rPr>
                  <a:t>outreach</a:t>
                </a:r>
              </a:p>
              <a:p>
                <a:pPr algn="ctr" eaLnBrk="1" hangingPunct="1">
                  <a:spcBef>
                    <a:spcPct val="0"/>
                  </a:spcBef>
                  <a:buFontTx/>
                  <a:buNone/>
                  <a:defRPr/>
                </a:pPr>
                <a:r>
                  <a:rPr lang="en-US" altLang="en-US" sz="3600" dirty="0">
                    <a:solidFill>
                      <a:srgbClr val="FFFF00"/>
                    </a:solidFill>
                    <a:latin typeface="+mj-lt"/>
                  </a:rPr>
                  <a:t> </a:t>
                </a:r>
              </a:p>
            </p:txBody>
          </p:sp>
          <p:sp>
            <p:nvSpPr>
              <p:cNvPr id="4" name="Rectangle 3">
                <a:extLst>
                  <a:ext uri="{FF2B5EF4-FFF2-40B4-BE49-F238E27FC236}">
                    <a16:creationId xmlns:a16="http://schemas.microsoft.com/office/drawing/2014/main" id="{7BFB5A01-12C7-4AFB-94A1-AEFF4FE9A533}"/>
                  </a:ext>
                </a:extLst>
              </p:cNvPr>
              <p:cNvSpPr/>
              <p:nvPr/>
            </p:nvSpPr>
            <p:spPr>
              <a:xfrm>
                <a:off x="1894657" y="5630554"/>
                <a:ext cx="2616178" cy="369332"/>
              </a:xfrm>
              <a:prstGeom prst="rect">
                <a:avLst/>
              </a:prstGeom>
            </p:spPr>
            <p:txBody>
              <a:bodyPr wrap="square">
                <a:spAutoFit/>
              </a:bodyPr>
              <a:lstStyle/>
              <a:p>
                <a:r>
                  <a:rPr lang="en-US" dirty="0">
                    <a:solidFill>
                      <a:srgbClr val="FFFF00"/>
                    </a:solidFill>
                    <a:ea typeface="Times New Roman" panose="02020603050405020304" pitchFamily="18" charset="0"/>
                    <a:cs typeface="Arial" panose="020B0604020202020204" pitchFamily="34" charset="0"/>
                  </a:rPr>
                  <a:t>Korean pig celery</a:t>
                </a:r>
                <a:endParaRPr lang="en-US" dirty="0"/>
              </a:p>
            </p:txBody>
          </p:sp>
        </p:grpSp>
        <p:pic>
          <p:nvPicPr>
            <p:cNvPr id="6" name="Picture 5">
              <a:extLst>
                <a:ext uri="{FF2B5EF4-FFF2-40B4-BE49-F238E27FC236}">
                  <a16:creationId xmlns:a16="http://schemas.microsoft.com/office/drawing/2014/main" id="{54D6A2CE-F50E-4BA3-80B6-C04DFE9504C8}"/>
                </a:ext>
              </a:extLst>
            </p:cNvPr>
            <p:cNvPicPr>
              <a:picLocks noChangeAspect="1"/>
            </p:cNvPicPr>
            <p:nvPr/>
          </p:nvPicPr>
          <p:blipFill>
            <a:blip r:embed="rId4"/>
            <a:stretch>
              <a:fillRect/>
            </a:stretch>
          </p:blipFill>
          <p:spPr>
            <a:xfrm>
              <a:off x="5916221" y="152400"/>
              <a:ext cx="2818569" cy="5890591"/>
            </a:xfrm>
            <a:prstGeom prst="rect">
              <a:avLst/>
            </a:prstGeom>
          </p:spPr>
        </p:pic>
        <p:pic>
          <p:nvPicPr>
            <p:cNvPr id="7" name="Picture 6">
              <a:extLst>
                <a:ext uri="{FF2B5EF4-FFF2-40B4-BE49-F238E27FC236}">
                  <a16:creationId xmlns:a16="http://schemas.microsoft.com/office/drawing/2014/main" id="{EF27576B-EE2C-4293-B93A-D47EC058709D}"/>
                </a:ext>
              </a:extLst>
            </p:cNvPr>
            <p:cNvPicPr>
              <a:picLocks noChangeAspect="1"/>
            </p:cNvPicPr>
            <p:nvPr/>
          </p:nvPicPr>
          <p:blipFill>
            <a:blip r:embed="rId5"/>
            <a:stretch>
              <a:fillRect/>
            </a:stretch>
          </p:blipFill>
          <p:spPr>
            <a:xfrm>
              <a:off x="1752600" y="3200400"/>
              <a:ext cx="2616178" cy="2405270"/>
            </a:xfrm>
            <a:prstGeom prst="rect">
              <a:avLst/>
            </a:prstGeom>
          </p:spPr>
        </p:pic>
        <p:sp>
          <p:nvSpPr>
            <p:cNvPr id="9" name="Rectangle 8">
              <a:extLst>
                <a:ext uri="{FF2B5EF4-FFF2-40B4-BE49-F238E27FC236}">
                  <a16:creationId xmlns:a16="http://schemas.microsoft.com/office/drawing/2014/main" id="{88F13EA3-403D-4C68-B673-4310B88C648A}"/>
                </a:ext>
              </a:extLst>
            </p:cNvPr>
            <p:cNvSpPr/>
            <p:nvPr/>
          </p:nvSpPr>
          <p:spPr>
            <a:xfrm>
              <a:off x="12688" y="6326259"/>
              <a:ext cx="9055112" cy="369332"/>
            </a:xfrm>
            <a:prstGeom prst="rect">
              <a:avLst/>
            </a:prstGeom>
          </p:spPr>
          <p:txBody>
            <a:bodyPr wrap="square">
              <a:spAutoFit/>
            </a:bodyPr>
            <a:lstStyle/>
            <a:p>
              <a:r>
                <a:rPr lang="en-US" dirty="0">
                  <a:solidFill>
                    <a:srgbClr val="FFFF00"/>
                  </a:solidFill>
                  <a:ea typeface="Times New Roman" panose="02020603050405020304" pitchFamily="18" charset="0"/>
                  <a:cs typeface="Arial" panose="020B0604020202020204" pitchFamily="34" charset="0"/>
                </a:rPr>
                <a:t>Joanne Labate, USDA Plant Genetic Resources Unit, Geneva, NY.  August 25, 2020</a:t>
              </a:r>
              <a:endParaRPr lang="en-US" dirty="0"/>
            </a:p>
          </p:txBody>
        </p:sp>
      </p:grpSp>
      <p:pic>
        <p:nvPicPr>
          <p:cNvPr id="3" name="Audio 2">
            <a:hlinkClick r:id="" action="ppaction://media"/>
            <a:extLst>
              <a:ext uri="{FF2B5EF4-FFF2-40B4-BE49-F238E27FC236}">
                <a16:creationId xmlns:a16="http://schemas.microsoft.com/office/drawing/2014/main" id="{CFA4D5F5-375C-4BB7-B6F6-057479B24D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46"/>
    </mc:Choice>
    <mc:Fallback xmlns="">
      <p:transition spd="slow" advTm="27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A5A025-8276-4ADC-AD15-75FBDA22FF55}"/>
              </a:ext>
            </a:extLst>
          </p:cNvPr>
          <p:cNvGrpSpPr/>
          <p:nvPr/>
        </p:nvGrpSpPr>
        <p:grpSpPr>
          <a:xfrm>
            <a:off x="76200" y="0"/>
            <a:ext cx="8985708" cy="7037195"/>
            <a:chOff x="108597" y="167517"/>
            <a:chExt cx="8985708" cy="7037195"/>
          </a:xfrm>
        </p:grpSpPr>
        <p:pic>
          <p:nvPicPr>
            <p:cNvPr id="3" name="Picture 2">
              <a:extLst>
                <a:ext uri="{FF2B5EF4-FFF2-40B4-BE49-F238E27FC236}">
                  <a16:creationId xmlns:a16="http://schemas.microsoft.com/office/drawing/2014/main" id="{726E4591-209C-4E30-BAB4-FB8444730A3C}"/>
                </a:ext>
              </a:extLst>
            </p:cNvPr>
            <p:cNvPicPr>
              <a:picLocks noChangeAspect="1"/>
            </p:cNvPicPr>
            <p:nvPr/>
          </p:nvPicPr>
          <p:blipFill rotWithShape="1">
            <a:blip r:embed="rId4"/>
            <a:srcRect l="3006"/>
            <a:stretch/>
          </p:blipFill>
          <p:spPr>
            <a:xfrm>
              <a:off x="4435678" y="2435783"/>
              <a:ext cx="4658627" cy="2729577"/>
            </a:xfrm>
            <a:prstGeom prst="rect">
              <a:avLst/>
            </a:prstGeom>
          </p:spPr>
        </p:pic>
        <p:pic>
          <p:nvPicPr>
            <p:cNvPr id="4" name="Picture 3">
              <a:extLst>
                <a:ext uri="{FF2B5EF4-FFF2-40B4-BE49-F238E27FC236}">
                  <a16:creationId xmlns:a16="http://schemas.microsoft.com/office/drawing/2014/main" id="{4E85F84D-CBAE-4D6D-97CF-8964F95B610D}"/>
                </a:ext>
              </a:extLst>
            </p:cNvPr>
            <p:cNvPicPr>
              <a:picLocks noChangeAspect="1"/>
            </p:cNvPicPr>
            <p:nvPr/>
          </p:nvPicPr>
          <p:blipFill rotWithShape="1">
            <a:blip r:embed="rId5"/>
            <a:srcRect l="23884"/>
            <a:stretch/>
          </p:blipFill>
          <p:spPr>
            <a:xfrm>
              <a:off x="4485373" y="4641238"/>
              <a:ext cx="3994485" cy="2148637"/>
            </a:xfrm>
            <a:prstGeom prst="rect">
              <a:avLst/>
            </a:prstGeom>
          </p:spPr>
        </p:pic>
        <p:sp>
          <p:nvSpPr>
            <p:cNvPr id="5" name="TextBox 4">
              <a:extLst>
                <a:ext uri="{FF2B5EF4-FFF2-40B4-BE49-F238E27FC236}">
                  <a16:creationId xmlns:a16="http://schemas.microsoft.com/office/drawing/2014/main" id="{7ECFD5B8-AA52-4C2A-BF7C-0057C6A66948}"/>
                </a:ext>
              </a:extLst>
            </p:cNvPr>
            <p:cNvSpPr txBox="1"/>
            <p:nvPr/>
          </p:nvSpPr>
          <p:spPr>
            <a:xfrm>
              <a:off x="108597" y="765449"/>
              <a:ext cx="4376776" cy="6439263"/>
            </a:xfrm>
            <a:prstGeom prst="rect">
              <a:avLst/>
            </a:prstGeom>
            <a:noFill/>
          </p:spPr>
          <p:txBody>
            <a:bodyPr wrap="square" rtlCol="0">
              <a:spAutoFit/>
            </a:bodyPr>
            <a:lstStyle/>
            <a:p>
              <a:pPr>
                <a:lnSpc>
                  <a:spcPct val="107000"/>
                </a:lnSpc>
              </a:pPr>
              <a:r>
                <a:rPr lang="en-US" sz="1400" b="1" dirty="0">
                  <a:solidFill>
                    <a:srgbClr val="FFFF00"/>
                  </a:solidFill>
                  <a:latin typeface="Calibri" panose="020F0502020204030204" pitchFamily="34" charset="0"/>
                  <a:ea typeface="Calibri" panose="020F0502020204030204" pitchFamily="34" charset="0"/>
                  <a:cs typeface="Calibri" panose="020F0502020204030204" pitchFamily="34" charset="0"/>
                </a:rPr>
                <a:t>Sept. 21, 2019 Cornell Univ PLBR 4060 tour</a:t>
              </a:r>
              <a:r>
                <a:rPr lang="en-US" sz="1400" dirty="0">
                  <a:solidFill>
                    <a:srgbClr val="FFFF00"/>
                  </a:solidFill>
                  <a:latin typeface="Calibri" panose="020F0502020204030204" pitchFamily="34" charset="0"/>
                  <a:ea typeface="Calibri" panose="020F0502020204030204" pitchFamily="34" charset="0"/>
                  <a:cs typeface="Calibri" panose="020F0502020204030204" pitchFamily="34" charset="0"/>
                </a:rPr>
                <a:t> 35 students from Science &amp; Society: Stories of (Agri)Culture class, and Alliance for Science group from International Programs CALS.  Distributed seed of tomato, pepper, squash, sweet corn, handouts origins of crops, seed saving, NOVIC brochures  </a:t>
              </a:r>
              <a:r>
                <a:rPr lang="en-US" sz="1400" b="1" dirty="0">
                  <a:solidFill>
                    <a:srgbClr val="FFFF00"/>
                  </a:solidFill>
                  <a:latin typeface="Calibri" panose="020F0502020204030204" pitchFamily="34" charset="0"/>
                  <a:ea typeface="Calibri" panose="020F0502020204030204" pitchFamily="34" charset="0"/>
                  <a:cs typeface="Calibri" panose="020F0502020204030204" pitchFamily="34" charset="0"/>
                </a:rPr>
                <a:t>Sept. 20-22, 2019</a:t>
              </a:r>
              <a:r>
                <a:rPr lang="en-US" sz="14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1400" b="1" dirty="0">
                  <a:solidFill>
                    <a:srgbClr val="FFFF00"/>
                  </a:solidFill>
                  <a:latin typeface="Calibri" panose="020F0502020204030204" pitchFamily="34" charset="0"/>
                  <a:ea typeface="Calibri" panose="020F0502020204030204" pitchFamily="34" charset="0"/>
                  <a:cs typeface="Calibri" panose="020F0502020204030204" pitchFamily="34" charset="0"/>
                </a:rPr>
                <a:t>Common Ground Country Fair, Unity, ME</a:t>
              </a:r>
              <a:r>
                <a:rPr lang="en-US" sz="1400" dirty="0">
                  <a:solidFill>
                    <a:srgbClr val="FFFF00"/>
                  </a:solidFill>
                  <a:latin typeface="Calibri" panose="020F0502020204030204" pitchFamily="34" charset="0"/>
                  <a:ea typeface="Calibri" panose="020F0502020204030204" pitchFamily="34" charset="0"/>
                  <a:cs typeface="Calibri" panose="020F0502020204030204" pitchFamily="34" charset="0"/>
                </a:rPr>
                <a:t> tomato, squash, snap peas, cucumber seed, ~60,000 attendees, &gt;635 visitors to our booth, demos on wet and dry seed processing, handouts including NOVIC brochures, seed saving techniques, equipment, organic web resources  </a:t>
              </a:r>
              <a:r>
                <a:rPr lang="en-US" sz="1400" b="1" dirty="0">
                  <a:solidFill>
                    <a:srgbClr val="FFFF00"/>
                  </a:solidFill>
                  <a:latin typeface="Calibri" panose="020F0502020204030204" pitchFamily="34" charset="0"/>
                  <a:ea typeface="Calibri" panose="020F0502020204030204" pitchFamily="34" charset="0"/>
                  <a:cs typeface="Calibri" panose="020F0502020204030204" pitchFamily="34" charset="0"/>
                </a:rPr>
                <a:t>Nov. 7, 2019 Cornell Univ PLSCS 3170 Seed Science and Technology biennial field trip</a:t>
              </a:r>
              <a:r>
                <a:rPr lang="en-US" sz="1400" dirty="0">
                  <a:solidFill>
                    <a:srgbClr val="FFFF00"/>
                  </a:solidFill>
                  <a:latin typeface="Calibri" panose="020F0502020204030204" pitchFamily="34" charset="0"/>
                  <a:ea typeface="Calibri" panose="020F0502020204030204" pitchFamily="34" charset="0"/>
                  <a:cs typeface="Calibri" panose="020F0502020204030204" pitchFamily="34" charset="0"/>
                </a:rPr>
                <a:t> 7 undergraduate students – NOVIC brochures, seed saving literature, crop origins maps, vegetable seed samples </a:t>
              </a:r>
              <a:r>
                <a:rPr lang="en-US" sz="1400" b="1" dirty="0">
                  <a:solidFill>
                    <a:srgbClr val="FFFF00"/>
                  </a:solidFill>
                  <a:latin typeface="Calibri" panose="020F0502020204030204" pitchFamily="34" charset="0"/>
                  <a:ea typeface="Calibri" panose="020F0502020204030204" pitchFamily="34" charset="0"/>
                  <a:cs typeface="Calibri" panose="020F0502020204030204" pitchFamily="34" charset="0"/>
                </a:rPr>
                <a:t>Dec. 10-12, 2019 Great Lakes Expo, Grand Rapids, MI </a:t>
              </a:r>
              <a:r>
                <a:rPr lang="en-US" sz="1400" dirty="0">
                  <a:solidFill>
                    <a:srgbClr val="FFFF00"/>
                  </a:solidFill>
                  <a:latin typeface="Calibri" panose="020F0502020204030204" pitchFamily="34" charset="0"/>
                  <a:ea typeface="Calibri" panose="020F0502020204030204" pitchFamily="34" charset="0"/>
                  <a:cs typeface="Calibri" panose="020F0502020204030204" pitchFamily="34" charset="0"/>
                </a:rPr>
                <a:t>&gt;4,000 attendees, distributed vegetable seed samples and handouts including NOVIC brochures, seed saving techniques, equipment, organic web resources </a:t>
              </a:r>
              <a:r>
                <a:rPr lang="en-US" sz="1400" b="1" dirty="0">
                  <a:solidFill>
                    <a:srgbClr val="FFFF00"/>
                  </a:solidFill>
                  <a:latin typeface="Calibri" panose="020F0502020204030204" pitchFamily="34" charset="0"/>
                  <a:ea typeface="Calibri" panose="020F0502020204030204" pitchFamily="34" charset="0"/>
                  <a:cs typeface="Calibri" panose="020F0502020204030204" pitchFamily="34" charset="0"/>
                </a:rPr>
                <a:t>Jan. 17-19, 2020 NOFA-NY, Syracuse, NY </a:t>
              </a:r>
              <a:r>
                <a:rPr lang="en-US" sz="1400" dirty="0">
                  <a:solidFill>
                    <a:srgbClr val="FFFF00"/>
                  </a:solidFill>
                  <a:latin typeface="Calibri" panose="020F0502020204030204" pitchFamily="34" charset="0"/>
                  <a:ea typeface="Calibri" panose="020F0502020204030204" pitchFamily="34" charset="0"/>
                  <a:cs typeface="Calibri" panose="020F0502020204030204" pitchFamily="34" charset="0"/>
                </a:rPr>
                <a:t>800 registrants, distributed vegetable seed samples and handouts including NOVIC brochures, seed saving techniques, equipment, organic web resources </a:t>
              </a:r>
              <a:r>
                <a:rPr lang="en-US" sz="1400" b="1" dirty="0">
                  <a:solidFill>
                    <a:srgbClr val="FFFF00"/>
                  </a:solidFill>
                  <a:latin typeface="Calibri" panose="020F0502020204030204" pitchFamily="34" charset="0"/>
                  <a:ea typeface="Calibri" panose="020F0502020204030204" pitchFamily="34" charset="0"/>
                  <a:cs typeface="Calibri" panose="020F0502020204030204" pitchFamily="34" charset="0"/>
                </a:rPr>
                <a:t>Feb. 13-15, 2020, Ohio Ecological Food and Farm Association, Dayton, OH</a:t>
              </a:r>
              <a:r>
                <a:rPr lang="en-US" sz="1400" dirty="0">
                  <a:solidFill>
                    <a:srgbClr val="FFFF00"/>
                  </a:solidFill>
                  <a:latin typeface="Calibri" panose="020F0502020204030204" pitchFamily="34" charset="0"/>
                  <a:ea typeface="Calibri" panose="020F0502020204030204" pitchFamily="34" charset="0"/>
                  <a:cs typeface="Calibri" panose="020F0502020204030204" pitchFamily="34" charset="0"/>
                </a:rPr>
                <a:t> &gt;1,100 attendees distributed vegetable seed samples and handouts including NOVIC brochures, seed saving techniques, equipment, organic web resources</a:t>
              </a:r>
            </a:p>
            <a:p>
              <a:pPr>
                <a:lnSpc>
                  <a:spcPct val="107000"/>
                </a:lnSpc>
              </a:pPr>
              <a:r>
                <a:rPr lang="en-US" sz="1400" dirty="0">
                  <a:solidFill>
                    <a:srgbClr val="FFFF00"/>
                  </a:solidFill>
                  <a:latin typeface="Calibri" panose="020F0502020204030204" pitchFamily="34" charset="0"/>
                  <a:ea typeface="Calibri" panose="020F0502020204030204" pitchFamily="34" charset="0"/>
                  <a:cs typeface="Calibri" panose="020F0502020204030204" pitchFamily="34" charset="0"/>
                </a:rPr>
                <a:t> </a:t>
              </a:r>
            </a:p>
            <a:p>
              <a:endParaRPr lang="en-US" sz="800" dirty="0">
                <a:solidFill>
                  <a:srgbClr val="FFFF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CB28502-540E-4E77-8E65-8581040B48BE}"/>
                </a:ext>
              </a:extLst>
            </p:cNvPr>
            <p:cNvPicPr>
              <a:picLocks noChangeAspect="1"/>
            </p:cNvPicPr>
            <p:nvPr/>
          </p:nvPicPr>
          <p:blipFill>
            <a:blip r:embed="rId6"/>
            <a:stretch>
              <a:fillRect/>
            </a:stretch>
          </p:blipFill>
          <p:spPr>
            <a:xfrm>
              <a:off x="4658629" y="167517"/>
              <a:ext cx="4248977" cy="2228631"/>
            </a:xfrm>
            <a:prstGeom prst="rect">
              <a:avLst/>
            </a:prstGeom>
          </p:spPr>
        </p:pic>
        <p:sp>
          <p:nvSpPr>
            <p:cNvPr id="7" name="Rectangle 6">
              <a:extLst>
                <a:ext uri="{FF2B5EF4-FFF2-40B4-BE49-F238E27FC236}">
                  <a16:creationId xmlns:a16="http://schemas.microsoft.com/office/drawing/2014/main" id="{CB50538B-720D-44C3-9F6D-A2AA2CAEB013}"/>
                </a:ext>
              </a:extLst>
            </p:cNvPr>
            <p:cNvSpPr/>
            <p:nvPr/>
          </p:nvSpPr>
          <p:spPr>
            <a:xfrm>
              <a:off x="138275" y="396117"/>
              <a:ext cx="2185214" cy="369332"/>
            </a:xfrm>
            <a:prstGeom prst="rect">
              <a:avLst/>
            </a:prstGeom>
          </p:spPr>
          <p:txBody>
            <a:bodyPr wrap="none">
              <a:spAutoFit/>
            </a:bodyPr>
            <a:lstStyle/>
            <a:p>
              <a:r>
                <a:rPr lang="en-US" b="1" dirty="0">
                  <a:solidFill>
                    <a:srgbClr val="FFFF00"/>
                  </a:solidFill>
                  <a:ea typeface="Calibri" panose="020F0502020204030204" pitchFamily="34" charset="0"/>
                  <a:cs typeface="Times New Roman" panose="02020603050405020304" pitchFamily="18" charset="0"/>
                </a:rPr>
                <a:t>Outreach, NOVIC3</a:t>
              </a:r>
              <a:endParaRPr lang="en-US" dirty="0">
                <a:solidFill>
                  <a:srgbClr val="FFFF00"/>
                </a:solidFill>
              </a:endParaRPr>
            </a:p>
          </p:txBody>
        </p:sp>
      </p:grpSp>
      <p:sp>
        <p:nvSpPr>
          <p:cNvPr id="8" name="TextBox 7">
            <a:extLst>
              <a:ext uri="{FF2B5EF4-FFF2-40B4-BE49-F238E27FC236}">
                <a16:creationId xmlns:a16="http://schemas.microsoft.com/office/drawing/2014/main" id="{6663FE3E-F4A1-46EF-9700-2399C6A81329}"/>
              </a:ext>
            </a:extLst>
          </p:cNvPr>
          <p:cNvSpPr txBox="1"/>
          <p:nvPr/>
        </p:nvSpPr>
        <p:spPr>
          <a:xfrm>
            <a:off x="5694634" y="1694410"/>
            <a:ext cx="2141227" cy="369332"/>
          </a:xfrm>
          <a:prstGeom prst="rect">
            <a:avLst/>
          </a:prstGeom>
          <a:noFill/>
        </p:spPr>
        <p:txBody>
          <a:bodyPr wrap="none" rtlCol="0">
            <a:spAutoFit/>
          </a:bodyPr>
          <a:lstStyle/>
          <a:p>
            <a:r>
              <a:rPr lang="en-US" dirty="0">
                <a:highlight>
                  <a:srgbClr val="FFFF00"/>
                </a:highlight>
              </a:rPr>
              <a:t>Great Lakes Expo, MI</a:t>
            </a:r>
          </a:p>
        </p:txBody>
      </p:sp>
      <p:sp>
        <p:nvSpPr>
          <p:cNvPr id="9" name="TextBox 8">
            <a:extLst>
              <a:ext uri="{FF2B5EF4-FFF2-40B4-BE49-F238E27FC236}">
                <a16:creationId xmlns:a16="http://schemas.microsoft.com/office/drawing/2014/main" id="{7952156D-8291-4217-8C7E-61F2E9113BA3}"/>
              </a:ext>
            </a:extLst>
          </p:cNvPr>
          <p:cNvSpPr txBox="1"/>
          <p:nvPr/>
        </p:nvSpPr>
        <p:spPr>
          <a:xfrm>
            <a:off x="4403281" y="4249420"/>
            <a:ext cx="2601097" cy="369332"/>
          </a:xfrm>
          <a:prstGeom prst="rect">
            <a:avLst/>
          </a:prstGeom>
          <a:noFill/>
        </p:spPr>
        <p:txBody>
          <a:bodyPr wrap="none" rtlCol="0">
            <a:spAutoFit/>
          </a:bodyPr>
          <a:lstStyle/>
          <a:p>
            <a:r>
              <a:rPr lang="en-US" dirty="0">
                <a:highlight>
                  <a:srgbClr val="FFFF00"/>
                </a:highlight>
              </a:rPr>
              <a:t>Common Ground Fair, ME</a:t>
            </a:r>
          </a:p>
        </p:txBody>
      </p:sp>
      <p:pic>
        <p:nvPicPr>
          <p:cNvPr id="10" name="Audio 9">
            <a:hlinkClick r:id="" action="ppaction://media"/>
            <a:extLst>
              <a:ext uri="{FF2B5EF4-FFF2-40B4-BE49-F238E27FC236}">
                <a16:creationId xmlns:a16="http://schemas.microsoft.com/office/drawing/2014/main" id="{ADF96A40-AE2A-4812-A225-27B4E380B5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2524087"/>
      </p:ext>
    </p:extLst>
  </p:cSld>
  <p:clrMapOvr>
    <a:masterClrMapping/>
  </p:clrMapOvr>
  <mc:AlternateContent xmlns:mc="http://schemas.openxmlformats.org/markup-compatibility/2006" xmlns:p14="http://schemas.microsoft.com/office/powerpoint/2010/main">
    <mc:Choice Requires="p14">
      <p:transition spd="slow" p14:dur="2000" advTm="33032"/>
    </mc:Choice>
    <mc:Fallback xmlns="">
      <p:transition spd="slow" advTm="3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BCE49-6AC5-42CA-B1C0-88B87C5216CB}"/>
              </a:ext>
            </a:extLst>
          </p:cNvPr>
          <p:cNvSpPr/>
          <p:nvPr/>
        </p:nvSpPr>
        <p:spPr>
          <a:xfrm>
            <a:off x="152400" y="609600"/>
            <a:ext cx="8686800" cy="5799152"/>
          </a:xfrm>
          <a:prstGeom prst="rect">
            <a:avLst/>
          </a:prstGeom>
        </p:spPr>
        <p:txBody>
          <a:bodyPr>
            <a:spAutoFit/>
          </a:bodyPr>
          <a:lstStyle/>
          <a:p>
            <a:pPr marL="285750" indent="-285750">
              <a:lnSpc>
                <a:spcPct val="115000"/>
              </a:lnSpc>
              <a:spcBef>
                <a:spcPts val="0"/>
              </a:spcBef>
              <a:spcAft>
                <a:spcPts val="0"/>
              </a:spcAft>
              <a:buFont typeface="Arial" panose="020B0604020202020204" pitchFamily="34" charset="0"/>
              <a:buChar char="•"/>
              <a:defRPr/>
            </a:pPr>
            <a:r>
              <a:rPr lang="en-US" dirty="0">
                <a:solidFill>
                  <a:srgbClr val="FFFF00"/>
                </a:solidFill>
                <a:ea typeface="Times New Roman" panose="02020603050405020304" pitchFamily="18" charset="0"/>
                <a:cs typeface="Arial" panose="020B0604020202020204" pitchFamily="34" charset="0"/>
              </a:rPr>
              <a:t>12,707 accessions of tomato, onion, radish, winter squash, cabbage, cauliflower, broccoli, other cole crops, celery, tomatillo, asparagus and other vegetables and their wild relatives. </a:t>
            </a:r>
          </a:p>
          <a:p>
            <a:pPr marL="285750" indent="-285750">
              <a:lnSpc>
                <a:spcPct val="115000"/>
              </a:lnSpc>
              <a:spcBef>
                <a:spcPts val="0"/>
              </a:spcBef>
              <a:spcAft>
                <a:spcPts val="0"/>
              </a:spcAft>
              <a:buFont typeface="Arial" panose="020B0604020202020204" pitchFamily="34" charset="0"/>
              <a:buChar char="•"/>
              <a:defRPr/>
            </a:pPr>
            <a:r>
              <a:rPr lang="en-US" dirty="0">
                <a:solidFill>
                  <a:srgbClr val="FFFF00"/>
                </a:solidFill>
                <a:ea typeface="Times New Roman" panose="02020603050405020304" pitchFamily="18" charset="0"/>
                <a:cs typeface="Arial" panose="020B0604020202020204" pitchFamily="34" charset="0"/>
              </a:rPr>
              <a:t>Three expired PVPs added in 2019 (two radish, one cauliflower). </a:t>
            </a:r>
          </a:p>
          <a:p>
            <a:pPr marL="285750" indent="-285750">
              <a:lnSpc>
                <a:spcPct val="115000"/>
              </a:lnSpc>
              <a:spcBef>
                <a:spcPts val="0"/>
              </a:spcBef>
              <a:spcAft>
                <a:spcPts val="0"/>
              </a:spcAft>
              <a:buFont typeface="Arial" panose="020B0604020202020204" pitchFamily="34" charset="0"/>
              <a:buChar char="•"/>
              <a:defRPr/>
            </a:pPr>
            <a:endParaRPr lang="en-US" dirty="0">
              <a:solidFill>
                <a:srgbClr val="FFFF00"/>
              </a:solidFill>
              <a:ea typeface="Times New Roman" panose="02020603050405020304" pitchFamily="18" charset="0"/>
              <a:cs typeface="Arial" panose="020B0604020202020204" pitchFamily="34" charset="0"/>
            </a:endParaRPr>
          </a:p>
          <a:p>
            <a:pPr marL="285750" indent="-285750">
              <a:lnSpc>
                <a:spcPct val="115000"/>
              </a:lnSpc>
              <a:spcBef>
                <a:spcPts val="0"/>
              </a:spcBef>
              <a:spcAft>
                <a:spcPts val="0"/>
              </a:spcAft>
              <a:buFont typeface="Arial" panose="020B0604020202020204" pitchFamily="34" charset="0"/>
              <a:buChar char="•"/>
              <a:defRPr/>
            </a:pPr>
            <a:r>
              <a:rPr lang="en-US" dirty="0">
                <a:solidFill>
                  <a:srgbClr val="FFFF00"/>
                </a:solidFill>
                <a:ea typeface="Times New Roman" panose="02020603050405020304" pitchFamily="18" charset="0"/>
                <a:cs typeface="Arial" panose="020B0604020202020204" pitchFamily="34" charset="0"/>
              </a:rPr>
              <a:t>2020 regenerations (reduced 50%):</a:t>
            </a:r>
          </a:p>
          <a:p>
            <a:pPr>
              <a:lnSpc>
                <a:spcPct val="115000"/>
              </a:lnSpc>
              <a:spcBef>
                <a:spcPts val="0"/>
              </a:spcBef>
              <a:spcAft>
                <a:spcPts val="0"/>
              </a:spcAft>
              <a:defRPr/>
            </a:pPr>
            <a:r>
              <a:rPr lang="en-US" dirty="0">
                <a:solidFill>
                  <a:srgbClr val="FFFF00"/>
                </a:solidFill>
                <a:ea typeface="Times New Roman" panose="02020603050405020304" pitchFamily="18" charset="0"/>
                <a:cs typeface="Arial" panose="020B0604020202020204" pitchFamily="34" charset="0"/>
              </a:rPr>
              <a:t>    171 plots for annual and 1</a:t>
            </a:r>
            <a:r>
              <a:rPr lang="en-US" baseline="30000" dirty="0">
                <a:solidFill>
                  <a:srgbClr val="FFFF00"/>
                </a:solidFill>
                <a:ea typeface="Times New Roman" panose="02020603050405020304" pitchFamily="18" charset="0"/>
                <a:cs typeface="Arial" panose="020B0604020202020204" pitchFamily="34" charset="0"/>
              </a:rPr>
              <a:t>st</a:t>
            </a:r>
            <a:r>
              <a:rPr lang="en-US" dirty="0">
                <a:solidFill>
                  <a:srgbClr val="FFFF00"/>
                </a:solidFill>
                <a:ea typeface="Times New Roman" panose="02020603050405020304" pitchFamily="18" charset="0"/>
                <a:cs typeface="Arial" panose="020B0604020202020204" pitchFamily="34" charset="0"/>
              </a:rPr>
              <a:t> </a:t>
            </a:r>
            <a:r>
              <a:rPr lang="en-US" dirty="0" err="1">
                <a:solidFill>
                  <a:srgbClr val="FFFF00"/>
                </a:solidFill>
                <a:ea typeface="Times New Roman" panose="02020603050405020304" pitchFamily="18" charset="0"/>
                <a:cs typeface="Arial" panose="020B0604020202020204" pitchFamily="34" charset="0"/>
              </a:rPr>
              <a:t>yr</a:t>
            </a:r>
            <a:r>
              <a:rPr lang="en-US" dirty="0">
                <a:solidFill>
                  <a:srgbClr val="FFFF00"/>
                </a:solidFill>
                <a:ea typeface="Times New Roman" panose="02020603050405020304" pitchFamily="18" charset="0"/>
                <a:cs typeface="Arial" panose="020B0604020202020204" pitchFamily="34" charset="0"/>
              </a:rPr>
              <a:t> biennial accessions </a:t>
            </a:r>
          </a:p>
          <a:p>
            <a:pPr>
              <a:lnSpc>
                <a:spcPct val="115000"/>
              </a:lnSpc>
              <a:spcBef>
                <a:spcPts val="0"/>
              </a:spcBef>
              <a:spcAft>
                <a:spcPts val="0"/>
              </a:spcAft>
              <a:defRPr/>
            </a:pPr>
            <a:r>
              <a:rPr lang="en-US" dirty="0">
                <a:solidFill>
                  <a:srgbClr val="FFFF00"/>
                </a:solidFill>
                <a:ea typeface="Times New Roman" panose="02020603050405020304" pitchFamily="18" charset="0"/>
                <a:cs typeface="Arial" panose="020B0604020202020204" pitchFamily="34" charset="0"/>
              </a:rPr>
              <a:t>      50 plots for 2</a:t>
            </a:r>
            <a:r>
              <a:rPr lang="en-US" baseline="30000" dirty="0">
                <a:solidFill>
                  <a:srgbClr val="FFFF00"/>
                </a:solidFill>
                <a:ea typeface="Times New Roman" panose="02020603050405020304" pitchFamily="18" charset="0"/>
                <a:cs typeface="Arial" panose="020B0604020202020204" pitchFamily="34" charset="0"/>
              </a:rPr>
              <a:t>nd</a:t>
            </a:r>
            <a:r>
              <a:rPr lang="en-US" dirty="0">
                <a:solidFill>
                  <a:srgbClr val="FFFF00"/>
                </a:solidFill>
                <a:ea typeface="Times New Roman" panose="02020603050405020304" pitchFamily="18" charset="0"/>
                <a:cs typeface="Arial" panose="020B0604020202020204" pitchFamily="34" charset="0"/>
              </a:rPr>
              <a:t> </a:t>
            </a:r>
            <a:r>
              <a:rPr lang="en-US" dirty="0" err="1">
                <a:solidFill>
                  <a:srgbClr val="FFFF00"/>
                </a:solidFill>
                <a:ea typeface="Times New Roman" panose="02020603050405020304" pitchFamily="18" charset="0"/>
                <a:cs typeface="Arial" panose="020B0604020202020204" pitchFamily="34" charset="0"/>
              </a:rPr>
              <a:t>yr</a:t>
            </a:r>
            <a:r>
              <a:rPr lang="en-US" dirty="0">
                <a:solidFill>
                  <a:srgbClr val="FFFF00"/>
                </a:solidFill>
                <a:ea typeface="Times New Roman" panose="02020603050405020304" pitchFamily="18" charset="0"/>
                <a:cs typeface="Arial" panose="020B0604020202020204" pitchFamily="34" charset="0"/>
              </a:rPr>
              <a:t> biennial accessions</a:t>
            </a:r>
          </a:p>
          <a:p>
            <a:pPr>
              <a:lnSpc>
                <a:spcPct val="115000"/>
              </a:lnSpc>
              <a:spcBef>
                <a:spcPts val="0"/>
              </a:spcBef>
              <a:spcAft>
                <a:spcPts val="0"/>
              </a:spcAft>
              <a:defRPr/>
            </a:pPr>
            <a:r>
              <a:rPr lang="en-US" dirty="0">
                <a:solidFill>
                  <a:srgbClr val="FFFF00"/>
                </a:solidFill>
                <a:ea typeface="Times New Roman" panose="02020603050405020304" pitchFamily="18" charset="0"/>
                <a:cs typeface="Arial" panose="020B0604020202020204" pitchFamily="34" charset="0"/>
              </a:rPr>
              <a:t>      40 accessions (25 onion, 15 winter squash) distributed to cooperators</a:t>
            </a:r>
          </a:p>
          <a:p>
            <a:pPr>
              <a:lnSpc>
                <a:spcPct val="115000"/>
              </a:lnSpc>
              <a:spcBef>
                <a:spcPts val="0"/>
              </a:spcBef>
              <a:spcAft>
                <a:spcPts val="0"/>
              </a:spcAft>
              <a:defRPr/>
            </a:pPr>
            <a:r>
              <a:rPr lang="en-US" spc="-5" dirty="0">
                <a:solidFill>
                  <a:srgbClr val="FFFF00"/>
                </a:solidFill>
                <a:ea typeface="Times New Roman" panose="02020603050405020304" pitchFamily="18" charset="0"/>
                <a:cs typeface="Arial" panose="020B0604020202020204" pitchFamily="34" charset="0"/>
              </a:rPr>
              <a:t>      10 short-day onion cultivars not currently in the collection are being regenerated</a:t>
            </a:r>
          </a:p>
          <a:p>
            <a:pPr>
              <a:lnSpc>
                <a:spcPct val="115000"/>
              </a:lnSpc>
              <a:spcBef>
                <a:spcPts val="0"/>
              </a:spcBef>
              <a:spcAft>
                <a:spcPts val="0"/>
              </a:spcAft>
              <a:defRPr/>
            </a:pPr>
            <a:endParaRPr lang="en-US" spc="-5" dirty="0">
              <a:solidFill>
                <a:srgbClr val="FFFF00"/>
              </a:solidFill>
              <a:ea typeface="Times New Roman" panose="02020603050405020304" pitchFamily="18" charset="0"/>
              <a:cs typeface="Arial" panose="020B0604020202020204" pitchFamily="34" charset="0"/>
            </a:endParaRPr>
          </a:p>
          <a:p>
            <a:pPr marL="285750" indent="-285750">
              <a:lnSpc>
                <a:spcPct val="115000"/>
              </a:lnSpc>
              <a:spcBef>
                <a:spcPts val="0"/>
              </a:spcBef>
              <a:spcAft>
                <a:spcPts val="0"/>
              </a:spcAft>
              <a:buFont typeface="Arial" panose="020B0604020202020204" pitchFamily="34" charset="0"/>
              <a:buChar char="•"/>
              <a:defRPr/>
            </a:pPr>
            <a:r>
              <a:rPr lang="en-US" dirty="0">
                <a:solidFill>
                  <a:srgbClr val="FFFF00"/>
                </a:solidFill>
                <a:ea typeface="Times New Roman" panose="02020603050405020304" pitchFamily="18" charset="0"/>
                <a:cs typeface="Arial" panose="020B0604020202020204" pitchFamily="34" charset="0"/>
              </a:rPr>
              <a:t>rescued sample of perennial Korean celery, also known as Korean pig plant (</a:t>
            </a:r>
            <a:r>
              <a:rPr lang="en-US" i="1" dirty="0">
                <a:solidFill>
                  <a:srgbClr val="FFFF00"/>
                </a:solidFill>
                <a:ea typeface="Times New Roman" panose="02020603050405020304" pitchFamily="18" charset="0"/>
                <a:cs typeface="Arial" panose="020B0604020202020204" pitchFamily="34" charset="0"/>
              </a:rPr>
              <a:t>Dystaenia </a:t>
            </a:r>
            <a:r>
              <a:rPr lang="en-US" i="1" dirty="0" err="1">
                <a:solidFill>
                  <a:srgbClr val="FFFF00"/>
                </a:solidFill>
                <a:ea typeface="Times New Roman" panose="02020603050405020304" pitchFamily="18" charset="0"/>
                <a:cs typeface="Arial" panose="020B0604020202020204" pitchFamily="34" charset="0"/>
              </a:rPr>
              <a:t>takesimana</a:t>
            </a:r>
            <a:r>
              <a:rPr lang="en-US" dirty="0">
                <a:solidFill>
                  <a:srgbClr val="FFFF00"/>
                </a:solidFill>
                <a:ea typeface="Times New Roman" panose="02020603050405020304" pitchFamily="18" charset="0"/>
                <a:cs typeface="Arial" panose="020B0604020202020204" pitchFamily="34" charset="0"/>
              </a:rPr>
              <a:t>) is being regenerated in 2020 so that it can be added to the germplasm collection. This is a rare species endemic to an island in South Korea. Animal forage and also as an ingredient to add flavor to soups. </a:t>
            </a:r>
          </a:p>
          <a:p>
            <a:pPr>
              <a:lnSpc>
                <a:spcPct val="115000"/>
              </a:lnSpc>
              <a:spcBef>
                <a:spcPts val="0"/>
              </a:spcBef>
              <a:spcAft>
                <a:spcPts val="0"/>
              </a:spcAft>
              <a:defRPr/>
            </a:pPr>
            <a:endParaRPr lang="en-US" dirty="0">
              <a:solidFill>
                <a:srgbClr val="FFFF00"/>
              </a:solidFill>
              <a:ea typeface="Times New Roman" panose="02020603050405020304" pitchFamily="18" charset="0"/>
              <a:cs typeface="Arial" panose="020B0604020202020204" pitchFamily="34" charset="0"/>
            </a:endParaRPr>
          </a:p>
          <a:p>
            <a:pPr marL="285750" indent="-285750">
              <a:lnSpc>
                <a:spcPct val="115000"/>
              </a:lnSpc>
              <a:spcBef>
                <a:spcPts val="0"/>
              </a:spcBef>
              <a:spcAft>
                <a:spcPts val="0"/>
              </a:spcAft>
              <a:buFont typeface="Arial" panose="020B0604020202020204" pitchFamily="34" charset="0"/>
              <a:buChar char="•"/>
              <a:defRPr/>
            </a:pPr>
            <a:r>
              <a:rPr lang="en-US" dirty="0">
                <a:solidFill>
                  <a:srgbClr val="FFFF00"/>
                </a:solidFill>
                <a:ea typeface="Times New Roman" panose="02020603050405020304" pitchFamily="18" charset="0"/>
                <a:cs typeface="Arial" panose="020B0604020202020204" pitchFamily="34" charset="0"/>
              </a:rPr>
              <a:t>501 samples backed up in 2019 at NLGRP, including cole crops, buckwheat, mustard, onion, radish, tomato and winter squash.</a:t>
            </a:r>
            <a:endParaRPr lang="en-US" dirty="0">
              <a:solidFill>
                <a:srgbClr val="FFFF00"/>
              </a:solidFill>
              <a:ea typeface="Calibri" panose="020F0502020204030204" pitchFamily="34" charset="0"/>
              <a:cs typeface="Arial" panose="020B0604020202020204" pitchFamily="34" charset="0"/>
            </a:endParaRPr>
          </a:p>
        </p:txBody>
      </p:sp>
      <p:sp>
        <p:nvSpPr>
          <p:cNvPr id="5123" name="Rectangle 2">
            <a:extLst>
              <a:ext uri="{FF2B5EF4-FFF2-40B4-BE49-F238E27FC236}">
                <a16:creationId xmlns:a16="http://schemas.microsoft.com/office/drawing/2014/main" id="{32E7A609-C1FE-4B63-90D7-CC40A1BF6550}"/>
              </a:ext>
            </a:extLst>
          </p:cNvPr>
          <p:cNvSpPr>
            <a:spLocks noChangeArrowheads="1"/>
          </p:cNvSpPr>
          <p:nvPr/>
        </p:nvSpPr>
        <p:spPr bwMode="auto">
          <a:xfrm>
            <a:off x="457200" y="204788"/>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dirty="0">
                <a:solidFill>
                  <a:srgbClr val="FFFF00"/>
                </a:solidFill>
                <a:ea typeface="Times New Roman" panose="02020603050405020304" pitchFamily="18" charset="0"/>
                <a:cs typeface="Arial" panose="020B0604020202020204" pitchFamily="34" charset="0"/>
              </a:rPr>
              <a:t>Maintenance</a:t>
            </a:r>
            <a:endParaRPr lang="en-US" altLang="en-US" u="sng" dirty="0">
              <a:ea typeface="Times New Roman" panose="02020603050405020304" pitchFamily="18"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EFBDAE3E-41FC-4A7A-883A-B8267AC3F7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099"/>
    </mc:Choice>
    <mc:Fallback xmlns="">
      <p:transition spd="slow" advTm="6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1109A65-2EA4-4E85-A1AC-84168BBE42C9}"/>
              </a:ext>
            </a:extLst>
          </p:cNvPr>
          <p:cNvGraphicFramePr>
            <a:graphicFrameLocks/>
          </p:cNvGraphicFramePr>
          <p:nvPr>
            <p:extLst>
              <p:ext uri="{D42A27DB-BD31-4B8C-83A1-F6EECF244321}">
                <p14:modId xmlns:p14="http://schemas.microsoft.com/office/powerpoint/2010/main" val="3587434153"/>
              </p:ext>
            </p:extLst>
          </p:nvPr>
        </p:nvGraphicFramePr>
        <p:xfrm>
          <a:off x="299197" y="381000"/>
          <a:ext cx="8545606" cy="5145741"/>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70D1C1B9-692F-488B-91B0-9EF27860E3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00"/>
    </mc:Choice>
    <mc:Fallback xmlns="">
      <p:transition spd="slow" advTm="1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53AEB53-2E2E-4B91-AF3A-8F168F31A8A7}"/>
              </a:ext>
            </a:extLst>
          </p:cNvPr>
          <p:cNvGraphicFramePr>
            <a:graphicFrameLocks/>
          </p:cNvGraphicFramePr>
          <p:nvPr>
            <p:extLst>
              <p:ext uri="{D42A27DB-BD31-4B8C-83A1-F6EECF244321}">
                <p14:modId xmlns:p14="http://schemas.microsoft.com/office/powerpoint/2010/main" val="4218796427"/>
              </p:ext>
            </p:extLst>
          </p:nvPr>
        </p:nvGraphicFramePr>
        <p:xfrm>
          <a:off x="243542" y="304800"/>
          <a:ext cx="8748058" cy="5248835"/>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1AFD40A5-D03E-4DE9-B748-06180DD13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00"/>
    </mc:Choice>
    <mc:Fallback xmlns="">
      <p:transition spd="slow" advTm="3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5A2A53DC-E2B6-41EC-879D-BE845BE772B0}"/>
              </a:ext>
            </a:extLst>
          </p:cNvPr>
          <p:cNvSpPr>
            <a:spLocks noChangeArrowheads="1"/>
          </p:cNvSpPr>
          <p:nvPr/>
        </p:nvSpPr>
        <p:spPr bwMode="auto">
          <a:xfrm>
            <a:off x="228600" y="463550"/>
            <a:ext cx="5257800" cy="388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pPr>
            <a:r>
              <a:rPr lang="en-US" altLang="en-US" dirty="0">
                <a:solidFill>
                  <a:srgbClr val="FFFF00"/>
                </a:solidFill>
                <a:ea typeface="Times New Roman" panose="02020603050405020304" pitchFamily="18" charset="0"/>
                <a:cs typeface="Arial" panose="020B0604020202020204" pitchFamily="34" charset="0"/>
              </a:rPr>
              <a:t>PGRU has acquired a broccoli x Chinese kale mapping population consisting of 175 inbred lines. Lines are fully characterized using 1,881 DNA markers. Allocations of five seeds per each line will be available to requestors. The population is valuable as a research and teaching tool. Relatively short time from sowing seed to flowering means that a research project can be completed within several months. Studies of this population will contribute to the knowledge needed for the continued successful breeding of superior vegetable varieties.</a:t>
            </a:r>
            <a:endParaRPr lang="en-US" altLang="en-US" dirty="0">
              <a:solidFill>
                <a:srgbClr val="FFFF00"/>
              </a:solidFill>
              <a:ea typeface="Calibri" panose="020F0502020204030204" pitchFamily="34" charset="0"/>
              <a:cs typeface="Arial" panose="020B0604020202020204" pitchFamily="34" charset="0"/>
            </a:endParaRPr>
          </a:p>
        </p:txBody>
      </p:sp>
      <p:pic>
        <p:nvPicPr>
          <p:cNvPr id="8195" name="Picture 5">
            <a:extLst>
              <a:ext uri="{FF2B5EF4-FFF2-40B4-BE49-F238E27FC236}">
                <a16:creationId xmlns:a16="http://schemas.microsoft.com/office/drawing/2014/main" id="{4C2AA85E-0E58-43D5-BB78-AFA05D1A2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512" y="762000"/>
            <a:ext cx="3440888" cy="254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6">
            <a:extLst>
              <a:ext uri="{FF2B5EF4-FFF2-40B4-BE49-F238E27FC236}">
                <a16:creationId xmlns:a16="http://schemas.microsoft.com/office/drawing/2014/main" id="{EC329567-6658-427B-B155-E8F312D00566}"/>
              </a:ext>
            </a:extLst>
          </p:cNvPr>
          <p:cNvSpPr>
            <a:spLocks noChangeArrowheads="1"/>
          </p:cNvSpPr>
          <p:nvPr/>
        </p:nvSpPr>
        <p:spPr bwMode="auto">
          <a:xfrm>
            <a:off x="152400" y="13335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dirty="0">
                <a:solidFill>
                  <a:srgbClr val="FFFF00"/>
                </a:solidFill>
                <a:ea typeface="Times New Roman" panose="02020603050405020304" pitchFamily="18" charset="0"/>
                <a:cs typeface="Arial" panose="020B0604020202020204" pitchFamily="34" charset="0"/>
              </a:rPr>
              <a:t>Acquisition</a:t>
            </a:r>
            <a:endParaRPr lang="en-US" altLang="en-US" u="sng" dirty="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C39DA989-56D8-44F7-A25F-205C5F8255D6}"/>
              </a:ext>
            </a:extLst>
          </p:cNvPr>
          <p:cNvSpPr/>
          <p:nvPr/>
        </p:nvSpPr>
        <p:spPr>
          <a:xfrm>
            <a:off x="228600" y="5257800"/>
            <a:ext cx="8534400" cy="630237"/>
          </a:xfrm>
          <a:prstGeom prst="rect">
            <a:avLst/>
          </a:prstGeom>
        </p:spPr>
        <p:txBody>
          <a:bodyPr>
            <a:spAutoFit/>
          </a:bodyPr>
          <a:lstStyle/>
          <a:p>
            <a:pPr>
              <a:lnSpc>
                <a:spcPts val="1440"/>
              </a:lnSpc>
              <a:spcBef>
                <a:spcPts val="0"/>
              </a:spcBef>
              <a:spcAft>
                <a:spcPts val="600"/>
              </a:spcAft>
              <a:defRPr/>
            </a:pPr>
            <a:r>
              <a:rPr lang="en-US" sz="1400" dirty="0">
                <a:solidFill>
                  <a:srgbClr val="FFFF00"/>
                </a:solidFill>
                <a:latin typeface="+mj-lt"/>
                <a:ea typeface="Calibri" panose="020F0502020204030204" pitchFamily="34" charset="0"/>
                <a:cs typeface="Calibri" panose="020F0502020204030204" pitchFamily="34" charset="0"/>
              </a:rPr>
              <a:t>Stansell, Z., Farnham, M., Björkman T. 2019. Complex horticultural quality traits in broccoli are illuminated by evaluation of the immortal </a:t>
            </a:r>
            <a:r>
              <a:rPr lang="en-US" sz="1400" dirty="0" err="1">
                <a:solidFill>
                  <a:srgbClr val="FFFF00"/>
                </a:solidFill>
                <a:latin typeface="+mj-lt"/>
                <a:ea typeface="Calibri" panose="020F0502020204030204" pitchFamily="34" charset="0"/>
                <a:cs typeface="Calibri" panose="020F0502020204030204" pitchFamily="34" charset="0"/>
              </a:rPr>
              <a:t>BolTBDH</a:t>
            </a:r>
            <a:r>
              <a:rPr lang="en-US" sz="1400" dirty="0">
                <a:solidFill>
                  <a:srgbClr val="FFFF00"/>
                </a:solidFill>
                <a:latin typeface="+mj-lt"/>
                <a:ea typeface="Calibri" panose="020F0502020204030204" pitchFamily="34" charset="0"/>
                <a:cs typeface="Calibri" panose="020F0502020204030204" pitchFamily="34" charset="0"/>
              </a:rPr>
              <a:t> mapping population. </a:t>
            </a:r>
            <a:r>
              <a:rPr lang="en-US" sz="1400" u="sng" dirty="0">
                <a:solidFill>
                  <a:srgbClr val="FFFF00"/>
                </a:solidFill>
                <a:latin typeface="+mj-lt"/>
                <a:ea typeface="Calibri" panose="020F0502020204030204" pitchFamily="34" charset="0"/>
                <a:cs typeface="Calibri" panose="020F0502020204030204" pitchFamily="34" charset="0"/>
              </a:rPr>
              <a:t>Frontiers in Plant Science</a:t>
            </a:r>
            <a:r>
              <a:rPr lang="en-US" sz="1400" dirty="0">
                <a:solidFill>
                  <a:srgbClr val="FFFF00"/>
                </a:solidFill>
                <a:latin typeface="+mj-lt"/>
                <a:ea typeface="Calibri" panose="020F0502020204030204" pitchFamily="34" charset="0"/>
                <a:cs typeface="Calibri" panose="020F0502020204030204" pitchFamily="34" charset="0"/>
              </a:rPr>
              <a:t>. 10: 1104, </a:t>
            </a:r>
            <a:r>
              <a:rPr lang="en-US" sz="1400" dirty="0" err="1">
                <a:solidFill>
                  <a:srgbClr val="FFFF00"/>
                </a:solidFill>
                <a:latin typeface="+mj-lt"/>
                <a:ea typeface="Calibri" panose="020F0502020204030204" pitchFamily="34" charset="0"/>
                <a:cs typeface="Calibri" panose="020F0502020204030204" pitchFamily="34" charset="0"/>
              </a:rPr>
              <a:t>doi</a:t>
            </a:r>
            <a:r>
              <a:rPr lang="en-US" sz="1400" dirty="0">
                <a:solidFill>
                  <a:srgbClr val="FFFF00"/>
                </a:solidFill>
                <a:latin typeface="+mj-lt"/>
                <a:ea typeface="Calibri" panose="020F0502020204030204" pitchFamily="34" charset="0"/>
                <a:cs typeface="Calibri" panose="020F0502020204030204" pitchFamily="34" charset="0"/>
              </a:rPr>
              <a:t>: 10.3389/fpls.2019.01104  </a:t>
            </a:r>
          </a:p>
        </p:txBody>
      </p:sp>
      <p:pic>
        <p:nvPicPr>
          <p:cNvPr id="4" name="Audio 3">
            <a:hlinkClick r:id="" action="ppaction://media"/>
            <a:extLst>
              <a:ext uri="{FF2B5EF4-FFF2-40B4-BE49-F238E27FC236}">
                <a16:creationId xmlns:a16="http://schemas.microsoft.com/office/drawing/2014/main" id="{9ECAC7EF-E3DF-474F-97AF-75D2F56656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708"/>
    </mc:Choice>
    <mc:Fallback xmlns="">
      <p:transition spd="slow" advTm="50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2">
            <a:extLst>
              <a:ext uri="{FF2B5EF4-FFF2-40B4-BE49-F238E27FC236}">
                <a16:creationId xmlns:a16="http://schemas.microsoft.com/office/drawing/2014/main" id="{7A4647C4-D22C-46C6-8C86-607A36441A32}"/>
              </a:ext>
            </a:extLst>
          </p:cNvPr>
          <p:cNvSpPr txBox="1">
            <a:spLocks noChangeArrowheads="1"/>
          </p:cNvSpPr>
          <p:nvPr/>
        </p:nvSpPr>
        <p:spPr bwMode="auto">
          <a:xfrm>
            <a:off x="152400" y="563563"/>
            <a:ext cx="8839200" cy="2492990"/>
          </a:xfrm>
          <a:prstGeom prst="rect">
            <a:avLst/>
          </a:prstGeom>
          <a:noFill/>
          <a:ln>
            <a:noFill/>
          </a:ln>
          <a:effec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571500" indent="-571500" eaLnBrk="1" hangingPunct="1">
              <a:spcBef>
                <a:spcPct val="0"/>
              </a:spcBef>
              <a:defRPr/>
            </a:pPr>
            <a:endParaRPr lang="en-US" altLang="en-US" sz="2400" dirty="0">
              <a:solidFill>
                <a:srgbClr val="FFFF00"/>
              </a:solidFill>
              <a:latin typeface="+mj-lt"/>
            </a:endParaRPr>
          </a:p>
          <a:p>
            <a:pPr marL="571500" indent="-571500" eaLnBrk="1" hangingPunct="1">
              <a:spcBef>
                <a:spcPct val="0"/>
              </a:spcBef>
              <a:defRPr/>
            </a:pPr>
            <a:r>
              <a:rPr lang="en-US" altLang="en-US" sz="2400" dirty="0">
                <a:solidFill>
                  <a:srgbClr val="FFFF00"/>
                </a:solidFill>
                <a:latin typeface="+mn-lt"/>
              </a:rPr>
              <a:t>Onion (Mutschler) DH, dwarf scape, synthetic populations, high Brix, low pungency</a:t>
            </a:r>
          </a:p>
          <a:p>
            <a:pPr marL="571500" indent="-571500" eaLnBrk="1" hangingPunct="1">
              <a:spcBef>
                <a:spcPct val="0"/>
              </a:spcBef>
              <a:defRPr/>
            </a:pPr>
            <a:r>
              <a:rPr lang="en-US" altLang="en-US" sz="2400" dirty="0">
                <a:solidFill>
                  <a:srgbClr val="FFFF00"/>
                </a:solidFill>
                <a:latin typeface="+mn-lt"/>
              </a:rPr>
              <a:t>Tomato (Mutschler) ‘Campbell 1943’, insect resistance lines</a:t>
            </a:r>
          </a:p>
          <a:p>
            <a:pPr marL="571500" indent="-571500" eaLnBrk="1" hangingPunct="1">
              <a:spcBef>
                <a:spcPct val="0"/>
              </a:spcBef>
              <a:defRPr/>
            </a:pPr>
            <a:r>
              <a:rPr lang="en-US" altLang="en-US" sz="2400" dirty="0">
                <a:solidFill>
                  <a:srgbClr val="FFFF00"/>
                </a:solidFill>
                <a:latin typeface="+mn-lt"/>
              </a:rPr>
              <a:t>Industrial hemp</a:t>
            </a:r>
          </a:p>
          <a:p>
            <a:pPr algn="ctr" eaLnBrk="1" hangingPunct="1">
              <a:spcBef>
                <a:spcPct val="0"/>
              </a:spcBef>
              <a:buFontTx/>
              <a:buNone/>
              <a:defRPr/>
            </a:pPr>
            <a:r>
              <a:rPr lang="en-US" altLang="en-US" sz="3600" dirty="0">
                <a:solidFill>
                  <a:srgbClr val="FFFF00"/>
                </a:solidFill>
                <a:latin typeface="+mj-lt"/>
              </a:rPr>
              <a:t> </a:t>
            </a:r>
          </a:p>
        </p:txBody>
      </p:sp>
      <p:sp>
        <p:nvSpPr>
          <p:cNvPr id="9219" name="Rectangle 2">
            <a:extLst>
              <a:ext uri="{FF2B5EF4-FFF2-40B4-BE49-F238E27FC236}">
                <a16:creationId xmlns:a16="http://schemas.microsoft.com/office/drawing/2014/main" id="{16022051-4679-4382-8949-38EEAE989D2F}"/>
              </a:ext>
            </a:extLst>
          </p:cNvPr>
          <p:cNvSpPr>
            <a:spLocks noChangeArrowheads="1"/>
          </p:cNvSpPr>
          <p:nvPr/>
        </p:nvSpPr>
        <p:spPr bwMode="auto">
          <a:xfrm>
            <a:off x="714375" y="152400"/>
            <a:ext cx="35846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u="sng" dirty="0">
                <a:solidFill>
                  <a:srgbClr val="FFFF00"/>
                </a:solidFill>
                <a:latin typeface="+mj-lt"/>
                <a:cs typeface="Calibri" panose="020F0502020204030204" pitchFamily="34" charset="0"/>
              </a:rPr>
              <a:t>Planned acquisitions</a:t>
            </a:r>
            <a:r>
              <a:rPr lang="en-US" altLang="en-US" sz="2800" dirty="0">
                <a:solidFill>
                  <a:srgbClr val="FFFF00"/>
                </a:solidFill>
                <a:latin typeface="+mj-lt"/>
                <a:cs typeface="Calibri" panose="020F0502020204030204" pitchFamily="34" charset="0"/>
              </a:rPr>
              <a:t>:</a:t>
            </a:r>
          </a:p>
          <a:p>
            <a:pPr eaLnBrk="1" hangingPunct="1">
              <a:spcBef>
                <a:spcPct val="0"/>
              </a:spcBef>
              <a:buFontTx/>
              <a:buNone/>
            </a:pPr>
            <a:endParaRPr lang="en-US" altLang="en-US" sz="2800" dirty="0">
              <a:solidFill>
                <a:srgbClr val="FFCC00"/>
              </a:solidFill>
              <a:latin typeface="+mj-lt"/>
              <a:cs typeface="Calibri" panose="020F0502020204030204" pitchFamily="34" charset="0"/>
            </a:endParaRPr>
          </a:p>
        </p:txBody>
      </p:sp>
      <p:pic>
        <p:nvPicPr>
          <p:cNvPr id="9220" name="Picture 1">
            <a:extLst>
              <a:ext uri="{FF2B5EF4-FFF2-40B4-BE49-F238E27FC236}">
                <a16:creationId xmlns:a16="http://schemas.microsoft.com/office/drawing/2014/main" id="{E1027D51-48CA-47EF-8A13-A89B971AE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617" b="32837"/>
          <a:stretch>
            <a:fillRect/>
          </a:stretch>
        </p:blipFill>
        <p:spPr bwMode="auto">
          <a:xfrm>
            <a:off x="838200" y="4003675"/>
            <a:ext cx="644842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974B9AA-8BB4-4900-AC11-5E75A56533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907"/>
    </mc:Choice>
    <mc:Fallback xmlns="">
      <p:transition spd="slow" advTm="4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een field with trees in the background&#10;&#10;Description automatically generated">
            <a:extLst>
              <a:ext uri="{FF2B5EF4-FFF2-40B4-BE49-F238E27FC236}">
                <a16:creationId xmlns:a16="http://schemas.microsoft.com/office/drawing/2014/main" id="{983A25E0-9D54-454B-BC60-286885553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511" y="2743200"/>
            <a:ext cx="7168978" cy="3896063"/>
          </a:xfrm>
          <a:prstGeom prst="rect">
            <a:avLst/>
          </a:prstGeom>
        </p:spPr>
      </p:pic>
      <p:sp>
        <p:nvSpPr>
          <p:cNvPr id="4" name="Rectangle 3">
            <a:extLst>
              <a:ext uri="{FF2B5EF4-FFF2-40B4-BE49-F238E27FC236}">
                <a16:creationId xmlns:a16="http://schemas.microsoft.com/office/drawing/2014/main" id="{248CE57C-020A-4614-8B98-41F9AC054549}"/>
              </a:ext>
            </a:extLst>
          </p:cNvPr>
          <p:cNvSpPr/>
          <p:nvPr/>
        </p:nvSpPr>
        <p:spPr>
          <a:xfrm>
            <a:off x="381000" y="1143000"/>
            <a:ext cx="8382000" cy="1200329"/>
          </a:xfrm>
          <a:prstGeom prst="rect">
            <a:avLst/>
          </a:prstGeom>
        </p:spPr>
        <p:txBody>
          <a:bodyPr wrap="square">
            <a:spAutoFit/>
          </a:bodyPr>
          <a:lstStyle/>
          <a:p>
            <a:pPr>
              <a:defRPr/>
            </a:pPr>
            <a:r>
              <a:rPr lang="en-US" altLang="en-US" dirty="0">
                <a:solidFill>
                  <a:srgbClr val="FFFF00"/>
                </a:solidFill>
                <a:cs typeface="Calibri" panose="020F0502020204030204" pitchFamily="34" charset="0"/>
              </a:rPr>
              <a:t>Asparagus conservation and research:</a:t>
            </a:r>
          </a:p>
          <a:p>
            <a:pPr marL="285750" indent="-285750">
              <a:buFont typeface="Arial" panose="020B0604020202020204" pitchFamily="34" charset="0"/>
              <a:buChar char="•"/>
              <a:defRPr/>
            </a:pPr>
            <a:r>
              <a:rPr lang="en-US" altLang="en-US" dirty="0">
                <a:solidFill>
                  <a:srgbClr val="FFFF00"/>
                </a:solidFill>
                <a:cs typeface="Calibri" panose="020F0502020204030204" pitchFamily="34" charset="0"/>
              </a:rPr>
              <a:t>regenerate and increase the PGRU asparagus collection</a:t>
            </a:r>
          </a:p>
          <a:p>
            <a:pPr marL="285750" indent="-285750">
              <a:buFont typeface="Arial" panose="020B0604020202020204" pitchFamily="34" charset="0"/>
              <a:buChar char="•"/>
              <a:defRPr/>
            </a:pPr>
            <a:r>
              <a:rPr lang="en-US" altLang="en-US" dirty="0">
                <a:solidFill>
                  <a:srgbClr val="FFFF00"/>
                </a:solidFill>
                <a:cs typeface="Calibri" panose="020F0502020204030204" pitchFamily="34" charset="0"/>
              </a:rPr>
              <a:t>99 distinct accessions held as seed, field collections, or in greenhouse</a:t>
            </a:r>
          </a:p>
          <a:p>
            <a:pPr marL="285750" indent="-285750">
              <a:buFont typeface="Arial" panose="020B0604020202020204" pitchFamily="34" charset="0"/>
              <a:buChar char="•"/>
              <a:defRPr/>
            </a:pPr>
            <a:r>
              <a:rPr lang="en-US" altLang="en-US" dirty="0">
                <a:solidFill>
                  <a:srgbClr val="FFFF00"/>
                </a:solidFill>
                <a:cs typeface="Calibri" panose="020F0502020204030204" pitchFamily="34" charset="0"/>
              </a:rPr>
              <a:t>identified highest priority accessions to increase in 2021</a:t>
            </a:r>
          </a:p>
        </p:txBody>
      </p:sp>
      <p:sp>
        <p:nvSpPr>
          <p:cNvPr id="5" name="Rectangle 4">
            <a:extLst>
              <a:ext uri="{FF2B5EF4-FFF2-40B4-BE49-F238E27FC236}">
                <a16:creationId xmlns:a16="http://schemas.microsoft.com/office/drawing/2014/main" id="{FA33BE95-08F5-4388-8676-449EF94BD52E}"/>
              </a:ext>
            </a:extLst>
          </p:cNvPr>
          <p:cNvSpPr/>
          <p:nvPr/>
        </p:nvSpPr>
        <p:spPr>
          <a:xfrm>
            <a:off x="357809" y="149163"/>
            <a:ext cx="1492716" cy="369332"/>
          </a:xfrm>
          <a:prstGeom prst="rect">
            <a:avLst/>
          </a:prstGeom>
        </p:spPr>
        <p:txBody>
          <a:bodyPr wrap="none">
            <a:spAutoFit/>
          </a:bodyPr>
          <a:lstStyle/>
          <a:p>
            <a:pPr eaLnBrk="1" hangingPunct="1">
              <a:defRPr/>
            </a:pPr>
            <a:r>
              <a:rPr lang="en-US" altLang="en-US" u="sng" dirty="0">
                <a:solidFill>
                  <a:srgbClr val="FFFF00"/>
                </a:solidFill>
              </a:rPr>
              <a:t>Characterize</a:t>
            </a:r>
          </a:p>
        </p:txBody>
      </p:sp>
      <p:sp>
        <p:nvSpPr>
          <p:cNvPr id="6" name="Rectangle 5">
            <a:extLst>
              <a:ext uri="{FF2B5EF4-FFF2-40B4-BE49-F238E27FC236}">
                <a16:creationId xmlns:a16="http://schemas.microsoft.com/office/drawing/2014/main" id="{58F9766F-B444-4EB0-8D9C-ADF241033D6F}"/>
              </a:ext>
            </a:extLst>
          </p:cNvPr>
          <p:cNvSpPr/>
          <p:nvPr/>
        </p:nvSpPr>
        <p:spPr>
          <a:xfrm>
            <a:off x="1850524" y="172354"/>
            <a:ext cx="6683875" cy="369332"/>
          </a:xfrm>
          <a:prstGeom prst="rect">
            <a:avLst/>
          </a:prstGeom>
        </p:spPr>
        <p:txBody>
          <a:bodyPr wrap="square">
            <a:spAutoFit/>
          </a:bodyPr>
          <a:lstStyle/>
          <a:p>
            <a:pPr>
              <a:defRPr/>
            </a:pPr>
            <a:r>
              <a:rPr lang="en-US" altLang="en-US" dirty="0">
                <a:solidFill>
                  <a:srgbClr val="FFFF00"/>
                </a:solidFill>
                <a:cs typeface="Calibri" panose="020F0502020204030204" pitchFamily="34" charset="0"/>
              </a:rPr>
              <a:t>field characterizations are on hold during pandemic</a:t>
            </a:r>
          </a:p>
        </p:txBody>
      </p:sp>
      <p:pic>
        <p:nvPicPr>
          <p:cNvPr id="7" name="Audio 6">
            <a:hlinkClick r:id="" action="ppaction://media"/>
            <a:extLst>
              <a:ext uri="{FF2B5EF4-FFF2-40B4-BE49-F238E27FC236}">
                <a16:creationId xmlns:a16="http://schemas.microsoft.com/office/drawing/2014/main" id="{7C65B8AE-76FD-414E-9A35-3B7EB0C0C7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0421480"/>
      </p:ext>
    </p:extLst>
  </p:cSld>
  <p:clrMapOvr>
    <a:masterClrMapping/>
  </p:clrMapOvr>
  <mc:AlternateContent xmlns:mc="http://schemas.openxmlformats.org/markup-compatibility/2006" xmlns:p14="http://schemas.microsoft.com/office/powerpoint/2010/main">
    <mc:Choice Requires="p14">
      <p:transition spd="slow" p14:dur="2000" advTm="27832"/>
    </mc:Choice>
    <mc:Fallback xmlns="">
      <p:transition spd="slow" advTm="2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2C19B-99FE-4A70-B14B-5F1E0D66CC3E}"/>
              </a:ext>
            </a:extLst>
          </p:cNvPr>
          <p:cNvSpPr/>
          <p:nvPr/>
        </p:nvSpPr>
        <p:spPr>
          <a:xfrm>
            <a:off x="357809" y="518495"/>
            <a:ext cx="8481391" cy="1200329"/>
          </a:xfrm>
          <a:prstGeom prst="rect">
            <a:avLst/>
          </a:prstGeom>
        </p:spPr>
        <p:txBody>
          <a:bodyPr wrap="square">
            <a:spAutoFit/>
          </a:bodyPr>
          <a:lstStyle/>
          <a:p>
            <a:pPr>
              <a:defRPr/>
            </a:pPr>
            <a:r>
              <a:rPr lang="en-US" altLang="en-US" dirty="0">
                <a:solidFill>
                  <a:srgbClr val="FFFF00"/>
                </a:solidFill>
                <a:cs typeface="Calibri" panose="020F0502020204030204" pitchFamily="34" charset="0"/>
              </a:rPr>
              <a:t>Two studies planned involving asparagus germplasm (on hold):</a:t>
            </a:r>
          </a:p>
          <a:p>
            <a:pPr marL="285750" indent="-285750">
              <a:buFont typeface="Arial" panose="020B0604020202020204" pitchFamily="34" charset="0"/>
              <a:buChar char="•"/>
              <a:defRPr/>
            </a:pPr>
            <a:r>
              <a:rPr lang="en-US" altLang="en-US" dirty="0">
                <a:solidFill>
                  <a:srgbClr val="FFFF00"/>
                </a:solidFill>
                <a:cs typeface="Calibri" panose="020F0502020204030204" pitchFamily="34" charset="0"/>
              </a:rPr>
              <a:t>evaluate seed germination and synchronicity among several seed treatments</a:t>
            </a:r>
          </a:p>
          <a:p>
            <a:pPr>
              <a:defRPr/>
            </a:pPr>
            <a:r>
              <a:rPr lang="en-US" altLang="en-US" dirty="0">
                <a:solidFill>
                  <a:srgbClr val="FFFF00"/>
                </a:solidFill>
                <a:cs typeface="Calibri" panose="020F0502020204030204" pitchFamily="34" charset="0"/>
              </a:rPr>
              <a:t> </a:t>
            </a:r>
          </a:p>
          <a:p>
            <a:pPr marL="285750" indent="-285750">
              <a:buFont typeface="Arial" panose="020B0604020202020204" pitchFamily="34" charset="0"/>
              <a:buChar char="•"/>
              <a:defRPr/>
            </a:pPr>
            <a:r>
              <a:rPr lang="en-US" altLang="en-US" dirty="0">
                <a:solidFill>
                  <a:srgbClr val="FFFF00"/>
                </a:solidFill>
                <a:cs typeface="Calibri" panose="020F0502020204030204" pitchFamily="34" charset="0"/>
              </a:rPr>
              <a:t>genotyping-by-sequencing:</a:t>
            </a:r>
          </a:p>
        </p:txBody>
      </p:sp>
      <p:sp>
        <p:nvSpPr>
          <p:cNvPr id="4" name="Rectangle 3">
            <a:extLst>
              <a:ext uri="{FF2B5EF4-FFF2-40B4-BE49-F238E27FC236}">
                <a16:creationId xmlns:a16="http://schemas.microsoft.com/office/drawing/2014/main" id="{2990B100-6F7B-4E38-88F2-3FEE3C762112}"/>
              </a:ext>
            </a:extLst>
          </p:cNvPr>
          <p:cNvSpPr/>
          <p:nvPr/>
        </p:nvSpPr>
        <p:spPr>
          <a:xfrm>
            <a:off x="357809" y="149163"/>
            <a:ext cx="1492716" cy="369332"/>
          </a:xfrm>
          <a:prstGeom prst="rect">
            <a:avLst/>
          </a:prstGeom>
        </p:spPr>
        <p:txBody>
          <a:bodyPr wrap="none">
            <a:spAutoFit/>
          </a:bodyPr>
          <a:lstStyle/>
          <a:p>
            <a:pPr eaLnBrk="1" hangingPunct="1">
              <a:defRPr/>
            </a:pPr>
            <a:r>
              <a:rPr lang="en-US" altLang="en-US" u="sng" dirty="0">
                <a:solidFill>
                  <a:srgbClr val="FFFF00"/>
                </a:solidFill>
              </a:rPr>
              <a:t>Characterize</a:t>
            </a:r>
          </a:p>
        </p:txBody>
      </p:sp>
      <p:pic>
        <p:nvPicPr>
          <p:cNvPr id="5" name="Picture 4">
            <a:extLst>
              <a:ext uri="{FF2B5EF4-FFF2-40B4-BE49-F238E27FC236}">
                <a16:creationId xmlns:a16="http://schemas.microsoft.com/office/drawing/2014/main" id="{DB3D479B-62D3-468D-9AE8-C111BED4C68F}"/>
              </a:ext>
            </a:extLst>
          </p:cNvPr>
          <p:cNvPicPr>
            <a:picLocks noChangeAspect="1"/>
          </p:cNvPicPr>
          <p:nvPr/>
        </p:nvPicPr>
        <p:blipFill rotWithShape="1">
          <a:blip r:embed="rId4"/>
          <a:srcRect l="41667" t="6154" r="12500"/>
          <a:stretch/>
        </p:blipFill>
        <p:spPr>
          <a:xfrm>
            <a:off x="1114106" y="3276600"/>
            <a:ext cx="3816626" cy="3174739"/>
          </a:xfrm>
          <a:prstGeom prst="rect">
            <a:avLst/>
          </a:prstGeom>
        </p:spPr>
      </p:pic>
      <p:sp>
        <p:nvSpPr>
          <p:cNvPr id="6" name="Rectangle 5">
            <a:extLst>
              <a:ext uri="{FF2B5EF4-FFF2-40B4-BE49-F238E27FC236}">
                <a16:creationId xmlns:a16="http://schemas.microsoft.com/office/drawing/2014/main" id="{D475D0B7-7797-4B67-B770-8BFDD5E12949}"/>
              </a:ext>
            </a:extLst>
          </p:cNvPr>
          <p:cNvSpPr/>
          <p:nvPr/>
        </p:nvSpPr>
        <p:spPr>
          <a:xfrm>
            <a:off x="838200" y="1594234"/>
            <a:ext cx="8153400" cy="1477328"/>
          </a:xfrm>
          <a:prstGeom prst="rect">
            <a:avLst/>
          </a:prstGeom>
        </p:spPr>
        <p:txBody>
          <a:bodyPr wrap="square">
            <a:spAutoFit/>
          </a:bodyPr>
          <a:lstStyle/>
          <a:p>
            <a:pPr>
              <a:defRPr/>
            </a:pPr>
            <a:r>
              <a:rPr lang="en-US" altLang="en-US" dirty="0">
                <a:solidFill>
                  <a:srgbClr val="FFFF00"/>
                </a:solidFill>
                <a:cs typeface="Calibri" panose="020F0502020204030204" pitchFamily="34" charset="0"/>
              </a:rPr>
              <a:t>population structure, genetic diversity, and domestication footprints across NPGS, commercial, and contributor germplasm. Evaluate asparagus pedigree lineages and putative bottleneck events during the development of modern elite germplasm. Collaborators: A. </a:t>
            </a:r>
            <a:r>
              <a:rPr lang="en-US" altLang="en-US" dirty="0" err="1">
                <a:solidFill>
                  <a:srgbClr val="FFFF00"/>
                </a:solidFill>
                <a:cs typeface="Calibri" panose="020F0502020204030204" pitchFamily="34" charset="0"/>
              </a:rPr>
              <a:t>Harkess</a:t>
            </a:r>
            <a:r>
              <a:rPr lang="en-US" altLang="en-US" dirty="0">
                <a:solidFill>
                  <a:srgbClr val="FFFF00"/>
                </a:solidFill>
                <a:cs typeface="Calibri" panose="020F0502020204030204" pitchFamily="34" charset="0"/>
              </a:rPr>
              <a:t> (Hudson-Alpha), J. </a:t>
            </a:r>
            <a:r>
              <a:rPr lang="en-US" altLang="en-US" dirty="0" err="1">
                <a:solidFill>
                  <a:srgbClr val="FFFF00"/>
                </a:solidFill>
                <a:cs typeface="Calibri" panose="020F0502020204030204" pitchFamily="34" charset="0"/>
              </a:rPr>
              <a:t>Leebens</a:t>
            </a:r>
            <a:r>
              <a:rPr lang="en-US" altLang="en-US" dirty="0">
                <a:solidFill>
                  <a:srgbClr val="FFFF00"/>
                </a:solidFill>
                <a:cs typeface="Calibri" panose="020F0502020204030204" pitchFamily="34" charset="0"/>
              </a:rPr>
              <a:t>-Mack (University of Georgia), N. 	Stone, M. </a:t>
            </a:r>
            <a:r>
              <a:rPr lang="en-US" altLang="en-US" dirty="0" err="1">
                <a:solidFill>
                  <a:srgbClr val="FFFF00"/>
                </a:solidFill>
                <a:cs typeface="Calibri" panose="020F0502020204030204" pitchFamily="34" charset="0"/>
              </a:rPr>
              <a:t>Roose</a:t>
            </a:r>
            <a:r>
              <a:rPr lang="en-US" altLang="en-US" dirty="0">
                <a:solidFill>
                  <a:srgbClr val="FFFF00"/>
                </a:solidFill>
                <a:cs typeface="Calibri" panose="020F0502020204030204" pitchFamily="34" charset="0"/>
              </a:rPr>
              <a:t> (UC Riverside)</a:t>
            </a:r>
          </a:p>
        </p:txBody>
      </p:sp>
      <p:pic>
        <p:nvPicPr>
          <p:cNvPr id="3" name="Audio 2">
            <a:hlinkClick r:id="" action="ppaction://media"/>
            <a:extLst>
              <a:ext uri="{FF2B5EF4-FFF2-40B4-BE49-F238E27FC236}">
                <a16:creationId xmlns:a16="http://schemas.microsoft.com/office/drawing/2014/main" id="{CBE2D066-55FC-4BA8-B5BA-DDB26A6189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9776150"/>
      </p:ext>
    </p:extLst>
  </p:cSld>
  <p:clrMapOvr>
    <a:masterClrMapping/>
  </p:clrMapOvr>
  <mc:AlternateContent xmlns:mc="http://schemas.openxmlformats.org/markup-compatibility/2006" xmlns:p14="http://schemas.microsoft.com/office/powerpoint/2010/main">
    <mc:Choice Requires="p14">
      <p:transition spd="slow" p14:dur="2000" advTm="41167"/>
    </mc:Choice>
    <mc:Fallback xmlns="">
      <p:transition spd="slow" advTm="4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B2C3E911-8C2A-445D-A90D-6C4CEFF32DA3}"/>
              </a:ext>
            </a:extLst>
          </p:cNvPr>
          <p:cNvSpPr>
            <a:spLocks noChangeArrowheads="1"/>
          </p:cNvSpPr>
          <p:nvPr/>
        </p:nvSpPr>
        <p:spPr bwMode="auto">
          <a:xfrm>
            <a:off x="84138" y="609600"/>
            <a:ext cx="8907462" cy="3693319"/>
          </a:xfrm>
          <a:prstGeom prst="rect">
            <a:avLst/>
          </a:prstGeom>
          <a:noFill/>
          <a:ln>
            <a:noFill/>
          </a:ln>
        </p:spPr>
        <p:txBody>
          <a:bodyPr>
            <a:spAutoFit/>
          </a:bodyPr>
          <a:lstStyle>
            <a:lvl1pPr marL="285750" indent="-28575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defRPr/>
            </a:pPr>
            <a:r>
              <a:rPr lang="en-US" altLang="en-US" sz="1800" dirty="0">
                <a:solidFill>
                  <a:srgbClr val="FFFF00"/>
                </a:solidFill>
                <a:latin typeface="+mj-lt"/>
                <a:cs typeface="Calibri" panose="020F0502020204030204" pitchFamily="34" charset="0"/>
              </a:rPr>
              <a:t>895 onion SNPs including 284 mapped SNPs were published</a:t>
            </a:r>
          </a:p>
          <a:p>
            <a:pPr marL="0" indent="0">
              <a:spcBef>
                <a:spcPct val="0"/>
              </a:spcBef>
              <a:buNone/>
              <a:defRPr/>
            </a:pPr>
            <a:r>
              <a:rPr lang="en-US" altLang="en-US" sz="1800" dirty="0">
                <a:solidFill>
                  <a:srgbClr val="FFFF00"/>
                </a:solidFill>
                <a:latin typeface="+mj-lt"/>
                <a:cs typeface="Calibri" panose="020F0502020204030204" pitchFamily="34" charset="0"/>
              </a:rPr>
              <a:t>    - Labate, J.A., J.C. Glaubitz, and M.J. Havey.  2020.  Genotyping by sequencing</a:t>
            </a:r>
          </a:p>
          <a:p>
            <a:pPr marL="0" indent="0">
              <a:spcBef>
                <a:spcPct val="0"/>
              </a:spcBef>
              <a:buNone/>
              <a:defRPr/>
            </a:pPr>
            <a:r>
              <a:rPr lang="en-US" altLang="en-US" sz="1800" dirty="0">
                <a:solidFill>
                  <a:srgbClr val="FFFF00"/>
                </a:solidFill>
                <a:latin typeface="+mj-lt"/>
                <a:cs typeface="Calibri" panose="020F0502020204030204" pitchFamily="34" charset="0"/>
              </a:rPr>
              <a:t>      for SNP marker development in onion.  Genome (in press).     </a:t>
            </a:r>
          </a:p>
          <a:p>
            <a:pPr marL="0" indent="0">
              <a:spcBef>
                <a:spcPct val="0"/>
              </a:spcBef>
              <a:buFontTx/>
              <a:buNone/>
              <a:defRPr/>
            </a:pPr>
            <a:r>
              <a:rPr lang="en-US" altLang="en-US" sz="1800" dirty="0">
                <a:solidFill>
                  <a:srgbClr val="FFFF00"/>
                </a:solidFill>
                <a:latin typeface="+mj-lt"/>
                <a:cs typeface="Calibri" panose="020F0502020204030204" pitchFamily="34" charset="0"/>
              </a:rPr>
              <a:t>    - onion pseudoreference genome (https://doi.org/10.5061/dryad.6wwpzgmwg)</a:t>
            </a:r>
          </a:p>
          <a:p>
            <a:pPr marL="0" indent="0">
              <a:spcBef>
                <a:spcPct val="0"/>
              </a:spcBef>
              <a:buFontTx/>
              <a:buNone/>
              <a:defRPr/>
            </a:pPr>
            <a:r>
              <a:rPr lang="en-US" altLang="en-US" sz="1800" dirty="0">
                <a:solidFill>
                  <a:srgbClr val="FFFF00"/>
                </a:solidFill>
                <a:latin typeface="+mj-lt"/>
                <a:cs typeface="Calibri" panose="020F0502020204030204" pitchFamily="34" charset="0"/>
              </a:rPr>
              <a:t>    - raw genotyping-by-sequencing reads (49 </a:t>
            </a:r>
            <a:r>
              <a:rPr lang="en-US" altLang="en-US" sz="1800" dirty="0" err="1">
                <a:solidFill>
                  <a:srgbClr val="FFFF00"/>
                </a:solidFill>
                <a:latin typeface="+mj-lt"/>
                <a:cs typeface="Calibri" panose="020F0502020204030204" pitchFamily="34" charset="0"/>
              </a:rPr>
              <a:t>Gbases</a:t>
            </a:r>
            <a:r>
              <a:rPr lang="en-US" altLang="en-US" sz="1800" dirty="0">
                <a:solidFill>
                  <a:srgbClr val="FFFF00"/>
                </a:solidFill>
                <a:latin typeface="+mj-lt"/>
                <a:cs typeface="Calibri" panose="020F0502020204030204" pitchFamily="34" charset="0"/>
              </a:rPr>
              <a:t> from 380 DNA samples)</a:t>
            </a:r>
          </a:p>
          <a:p>
            <a:pPr marL="0" indent="0">
              <a:spcBef>
                <a:spcPct val="0"/>
              </a:spcBef>
              <a:buFontTx/>
              <a:buNone/>
              <a:defRPr/>
            </a:pPr>
            <a:r>
              <a:rPr lang="en-US" altLang="en-US" sz="1800" dirty="0">
                <a:solidFill>
                  <a:srgbClr val="FFFF00"/>
                </a:solidFill>
                <a:latin typeface="+mj-lt"/>
                <a:cs typeface="Calibri" panose="020F0502020204030204" pitchFamily="34" charset="0"/>
              </a:rPr>
              <a:t>	</a:t>
            </a:r>
          </a:p>
          <a:p>
            <a:pPr>
              <a:spcBef>
                <a:spcPct val="0"/>
              </a:spcBef>
              <a:defRPr/>
            </a:pPr>
            <a:r>
              <a:rPr lang="en-US" altLang="en-US" sz="1800" dirty="0">
                <a:solidFill>
                  <a:srgbClr val="FFFF00"/>
                </a:solidFill>
                <a:latin typeface="+mj-lt"/>
                <a:cs typeface="Calibri" panose="020F0502020204030204" pitchFamily="34" charset="0"/>
              </a:rPr>
              <a:t>Taxonomy and distributions of the wild relatives of the cultivated species of pumpkins, squashes, and gourds (</a:t>
            </a:r>
            <a:r>
              <a:rPr lang="en-US" altLang="en-US" sz="1800" i="1" dirty="0">
                <a:solidFill>
                  <a:srgbClr val="FFFF00"/>
                </a:solidFill>
                <a:latin typeface="+mj-lt"/>
                <a:cs typeface="Calibri" panose="020F0502020204030204" pitchFamily="34" charset="0"/>
              </a:rPr>
              <a:t>Cucurbita</a:t>
            </a:r>
            <a:r>
              <a:rPr lang="en-US" altLang="en-US" sz="1800" dirty="0">
                <a:solidFill>
                  <a:srgbClr val="FFFF00"/>
                </a:solidFill>
                <a:latin typeface="+mj-lt"/>
                <a:cs typeface="Calibri" panose="020F0502020204030204" pitchFamily="34" charset="0"/>
              </a:rPr>
              <a:t> L.) were analyzed. Ranges of all 16 currently known wild taxa in the genus were modelled and their conservation status was assessed. Khoury et al. Plants, People, Planet. 2019;00:1–15. https ://doi.org/10.1002/ppp3.10085.</a:t>
            </a:r>
          </a:p>
          <a:p>
            <a:pPr marL="0" indent="0">
              <a:spcBef>
                <a:spcPct val="0"/>
              </a:spcBef>
              <a:buNone/>
              <a:defRPr/>
            </a:pPr>
            <a:endParaRPr lang="en-US" altLang="en-US" sz="1800" dirty="0">
              <a:solidFill>
                <a:srgbClr val="FFFF00"/>
              </a:solidFill>
              <a:latin typeface="+mj-lt"/>
              <a:cs typeface="Calibri" panose="020F0502020204030204" pitchFamily="34" charset="0"/>
            </a:endParaRPr>
          </a:p>
          <a:p>
            <a:pPr>
              <a:spcBef>
                <a:spcPct val="0"/>
              </a:spcBef>
              <a:defRPr/>
            </a:pPr>
            <a:r>
              <a:rPr lang="en-US" altLang="en-US" sz="1800" dirty="0">
                <a:solidFill>
                  <a:srgbClr val="FFFF00"/>
                </a:solidFill>
                <a:latin typeface="+mj-lt"/>
                <a:cs typeface="Calibri" panose="020F0502020204030204" pitchFamily="34" charset="0"/>
              </a:rPr>
              <a:t>Fusarium basal rot resistance in onion seedlings and bulbs (Cramer)</a:t>
            </a:r>
          </a:p>
        </p:txBody>
      </p:sp>
      <p:sp>
        <p:nvSpPr>
          <p:cNvPr id="9222" name="Rectangle 3">
            <a:extLst>
              <a:ext uri="{FF2B5EF4-FFF2-40B4-BE49-F238E27FC236}">
                <a16:creationId xmlns:a16="http://schemas.microsoft.com/office/drawing/2014/main" id="{B79E475C-00A7-4B67-BD30-819C1E0DFA64}"/>
              </a:ext>
            </a:extLst>
          </p:cNvPr>
          <p:cNvSpPr>
            <a:spLocks noChangeArrowheads="1"/>
          </p:cNvSpPr>
          <p:nvPr/>
        </p:nvSpPr>
        <p:spPr bwMode="auto">
          <a:xfrm>
            <a:off x="357188" y="228600"/>
            <a:ext cx="8429625" cy="369888"/>
          </a:xfrm>
          <a:prstGeom prst="rect">
            <a:avLst/>
          </a:prstGeom>
          <a:noFill/>
          <a:ln>
            <a:noFill/>
          </a:ln>
          <a:effec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800" u="sng" dirty="0">
                <a:solidFill>
                  <a:srgbClr val="FFFF00"/>
                </a:solidFill>
                <a:latin typeface="+mj-lt"/>
              </a:rPr>
              <a:t>Characterize</a:t>
            </a:r>
          </a:p>
        </p:txBody>
      </p:sp>
      <p:pic>
        <p:nvPicPr>
          <p:cNvPr id="3" name="Picture 2" descr="A picture containing text, map&#10;&#10;Description automatically generated">
            <a:extLst>
              <a:ext uri="{FF2B5EF4-FFF2-40B4-BE49-F238E27FC236}">
                <a16:creationId xmlns:a16="http://schemas.microsoft.com/office/drawing/2014/main" id="{A2ADE077-23D5-4B88-83B4-7AA644221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644" y="4578626"/>
            <a:ext cx="2822610" cy="2203174"/>
          </a:xfrm>
          <a:prstGeom prst="rect">
            <a:avLst/>
          </a:prstGeom>
        </p:spPr>
      </p:pic>
      <p:pic>
        <p:nvPicPr>
          <p:cNvPr id="4" name="Picture 3">
            <a:extLst>
              <a:ext uri="{FF2B5EF4-FFF2-40B4-BE49-F238E27FC236}">
                <a16:creationId xmlns:a16="http://schemas.microsoft.com/office/drawing/2014/main" id="{BD924E09-697C-4D80-9A0E-5A0717E806E2}"/>
              </a:ext>
            </a:extLst>
          </p:cNvPr>
          <p:cNvPicPr>
            <a:picLocks noChangeAspect="1"/>
          </p:cNvPicPr>
          <p:nvPr/>
        </p:nvPicPr>
        <p:blipFill rotWithShape="1">
          <a:blip r:embed="rId5"/>
          <a:srcRect l="24166" r="20000"/>
          <a:stretch/>
        </p:blipFill>
        <p:spPr>
          <a:xfrm>
            <a:off x="33553" y="4634946"/>
            <a:ext cx="3335811" cy="1609155"/>
          </a:xfrm>
          <a:prstGeom prst="rect">
            <a:avLst/>
          </a:prstGeom>
        </p:spPr>
      </p:pic>
      <p:pic>
        <p:nvPicPr>
          <p:cNvPr id="1026" name="Picture 2" descr="Onion Disorder: Fusarium Basal Rot (A3114)">
            <a:extLst>
              <a:ext uri="{FF2B5EF4-FFF2-40B4-BE49-F238E27FC236}">
                <a16:creationId xmlns:a16="http://schemas.microsoft.com/office/drawing/2014/main" id="{CC6A419D-6593-4029-B619-12F07EFC5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533" y="4634946"/>
            <a:ext cx="2560784" cy="162546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591F2CD-4E4F-4CEE-84C9-9B80C4DA53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32"/>
    </mc:Choice>
    <mc:Fallback xmlns="">
      <p:transition spd="slow" advTm="4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966F320129C448A4BBBD265CB1C99D" ma:contentTypeVersion="13" ma:contentTypeDescription="Create a new document." ma:contentTypeScope="" ma:versionID="7f756c1c67962a996077ff6434981415">
  <xsd:schema xmlns:xsd="http://www.w3.org/2001/XMLSchema" xmlns:xs="http://www.w3.org/2001/XMLSchema" xmlns:p="http://schemas.microsoft.com/office/2006/metadata/properties" xmlns:ns1="http://schemas.microsoft.com/sharepoint/v3" xmlns:ns3="9edccccb-70a5-4535-a888-f9af71fd5dc5" xmlns:ns4="cb203ffb-8bd6-40b2-9728-6bb2c94010d5" targetNamespace="http://schemas.microsoft.com/office/2006/metadata/properties" ma:root="true" ma:fieldsID="3436e4120ba1ec3bd1846748846f53fd" ns1:_="" ns3:_="" ns4:_="">
    <xsd:import namespace="http://schemas.microsoft.com/sharepoint/v3"/>
    <xsd:import namespace="9edccccb-70a5-4535-a888-f9af71fd5dc5"/>
    <xsd:import namespace="cb203ffb-8bd6-40b2-9728-6bb2c94010d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dccccb-70a5-4535-a888-f9af71fd5dc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203ffb-8bd6-40b2-9728-6bb2c94010d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C0795CD-7EC2-496E-9F4A-B2163C07EF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edccccb-70a5-4535-a888-f9af71fd5dc5"/>
    <ds:schemaRef ds:uri="cb203ffb-8bd6-40b2-9728-6bb2c94010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61930D-69A6-4E20-8DAA-8418B18CE016}">
  <ds:schemaRefs>
    <ds:schemaRef ds:uri="http://schemas.microsoft.com/sharepoint/v3/contenttype/forms"/>
  </ds:schemaRefs>
</ds:datastoreItem>
</file>

<file path=customXml/itemProps3.xml><?xml version="1.0" encoding="utf-8"?>
<ds:datastoreItem xmlns:ds="http://schemas.openxmlformats.org/officeDocument/2006/customXml" ds:itemID="{D64FC220-B95C-41D2-B464-39E0AE5DA757}">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3438</TotalTime>
  <Words>969</Words>
  <Application>Microsoft Office PowerPoint</Application>
  <PresentationFormat>On-screen Show (4:3)</PresentationFormat>
  <Paragraphs>62</Paragraphs>
  <Slides>10</Slides>
  <Notes>0</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USDA-ARS, PGRU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Joanne Labate</dc:creator>
  <cp:lastModifiedBy>Labate, Joanne - ARS</cp:lastModifiedBy>
  <cp:revision>424</cp:revision>
  <cp:lastPrinted>2018-05-11T20:00:58Z</cp:lastPrinted>
  <dcterms:created xsi:type="dcterms:W3CDTF">2004-11-19T16:10:42Z</dcterms:created>
  <dcterms:modified xsi:type="dcterms:W3CDTF">2020-08-26T19:41:09Z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0x010100B6966F320129C448A4BBBD265CB1C99D</vt:lpwstr>
  </property>
</Properties>
</file>