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Default Extension="wdp" ContentType="image/vnd.ms-photo"/>
  <Override PartName="/ppt/charts/colors1.xml" ContentType="application/vnd.ms-office.chartcolorstyle+xml"/>
  <Override PartName="/ppt/slideLayouts/slideLayout10.xml" ContentType="application/vnd.openxmlformats-officedocument.presentationml.slideLayout+xml"/>
  <Default Extension="tiff" ContentType="image/tiff"/>
  <Default Extension="gif" ContentType="image/gif"/>
  <Default Extension="vml" ContentType="application/vnd.openxmlformats-officedocument.vmlDrawing"/>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5"/>
  </p:notesMasterIdLst>
  <p:handoutMasterIdLst>
    <p:handoutMasterId r:id="rId46"/>
  </p:handoutMasterIdLst>
  <p:sldIdLst>
    <p:sldId id="265" r:id="rId3"/>
    <p:sldId id="319" r:id="rId4"/>
    <p:sldId id="370" r:id="rId5"/>
    <p:sldId id="307" r:id="rId6"/>
    <p:sldId id="320" r:id="rId7"/>
    <p:sldId id="315" r:id="rId8"/>
    <p:sldId id="358" r:id="rId9"/>
    <p:sldId id="357" r:id="rId10"/>
    <p:sldId id="329" r:id="rId11"/>
    <p:sldId id="331" r:id="rId12"/>
    <p:sldId id="332" r:id="rId13"/>
    <p:sldId id="328" r:id="rId14"/>
    <p:sldId id="334" r:id="rId15"/>
    <p:sldId id="345" r:id="rId16"/>
    <p:sldId id="317" r:id="rId17"/>
    <p:sldId id="303" r:id="rId18"/>
    <p:sldId id="361" r:id="rId19"/>
    <p:sldId id="364" r:id="rId20"/>
    <p:sldId id="311" r:id="rId21"/>
    <p:sldId id="346" r:id="rId22"/>
    <p:sldId id="382" r:id="rId23"/>
    <p:sldId id="338" r:id="rId24"/>
    <p:sldId id="350" r:id="rId25"/>
    <p:sldId id="336" r:id="rId26"/>
    <p:sldId id="347" r:id="rId27"/>
    <p:sldId id="373" r:id="rId28"/>
    <p:sldId id="362" r:id="rId29"/>
    <p:sldId id="300" r:id="rId30"/>
    <p:sldId id="337" r:id="rId31"/>
    <p:sldId id="348" r:id="rId32"/>
    <p:sldId id="349" r:id="rId33"/>
    <p:sldId id="367" r:id="rId34"/>
    <p:sldId id="360" r:id="rId35"/>
    <p:sldId id="363" r:id="rId36"/>
    <p:sldId id="372" r:id="rId37"/>
    <p:sldId id="379" r:id="rId38"/>
    <p:sldId id="380" r:id="rId39"/>
    <p:sldId id="377" r:id="rId40"/>
    <p:sldId id="378" r:id="rId41"/>
    <p:sldId id="299" r:id="rId42"/>
    <p:sldId id="342" r:id="rId43"/>
    <p:sldId id="33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2880" userDrawn="1">
          <p15:clr>
            <a:srgbClr val="A4A3A4"/>
          </p15:clr>
        </p15:guide>
        <p15:guide id="2" pos="5112" userDrawn="1">
          <p15:clr>
            <a:srgbClr val="A4A3A4"/>
          </p15:clr>
        </p15:guide>
        <p15:guide id="3" pos="612" userDrawn="1">
          <p15:clr>
            <a:srgbClr val="A4A3A4"/>
          </p15:clr>
        </p15:guide>
        <p15:guide id="4" orient="horz" pos="216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07" autoAdjust="0"/>
    <p:restoredTop sz="79619" autoAdjust="0"/>
  </p:normalViewPr>
  <p:slideViewPr>
    <p:cSldViewPr>
      <p:cViewPr varScale="1">
        <p:scale>
          <a:sx n="73" d="100"/>
          <a:sy n="73" d="100"/>
        </p:scale>
        <p:origin x="-594" y="-102"/>
      </p:cViewPr>
      <p:guideLst>
        <p:guide orient="horz" pos="2160"/>
        <p:guide pos="2880"/>
        <p:guide pos="5112"/>
        <p:guide pos="612"/>
      </p:guideLst>
    </p:cSldViewPr>
  </p:slideViewPr>
  <p:outlineViewPr>
    <p:cViewPr>
      <p:scale>
        <a:sx n="33" d="100"/>
        <a:sy n="33" d="100"/>
      </p:scale>
      <p:origin x="0" y="12780"/>
    </p:cViewPr>
  </p:outlineViewPr>
  <p:notesTextViewPr>
    <p:cViewPr>
      <p:scale>
        <a:sx n="1" d="1"/>
        <a:sy n="1" d="1"/>
      </p:scale>
      <p:origin x="0" y="0"/>
    </p:cViewPr>
  </p:notesTextViewPr>
  <p:sorterViewPr>
    <p:cViewPr>
      <p:scale>
        <a:sx n="66" d="100"/>
        <a:sy n="66" d="100"/>
      </p:scale>
      <p:origin x="0" y="2634"/>
    </p:cViewPr>
  </p:sorterViewPr>
  <p:notesViewPr>
    <p:cSldViewPr>
      <p:cViewPr varScale="1">
        <p:scale>
          <a:sx n="95" d="100"/>
          <a:sy n="95" d="100"/>
        </p:scale>
        <p:origin x="3576" y="84"/>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5"/>
  <c:chart>
    <c:autoTitleDeleted val="1"/>
    <c:plotArea>
      <c:layout>
        <c:manualLayout>
          <c:layoutTarget val="inner"/>
          <c:xMode val="edge"/>
          <c:yMode val="edge"/>
          <c:x val="0.18974021936521909"/>
          <c:y val="4.1247949475065424E-2"/>
          <c:w val="0.80100042221009282"/>
          <c:h val="0.81555903130450014"/>
        </c:manualLayout>
      </c:layout>
      <c:barChart>
        <c:barDir val="col"/>
        <c:grouping val="clustered"/>
        <c:ser>
          <c:idx val="0"/>
          <c:order val="0"/>
          <c:tx>
            <c:strRef>
              <c:f>Sheet1!$B$1</c:f>
              <c:strCache>
                <c:ptCount val="1"/>
                <c:pt idx="0">
                  <c:v>2005</c:v>
                </c:pt>
              </c:strCache>
            </c:strRef>
          </c:tx>
          <c:spPr>
            <a:solidFill>
              <a:schemeClr val="accent3">
                <a:shade val="41000"/>
              </a:schemeClr>
            </a:solidFill>
            <a:ln w="6350" cap="flat" cmpd="sng" algn="ctr">
              <a:solidFill>
                <a:schemeClr val="accent3">
                  <a:shade val="50000"/>
                </a:schemeClr>
              </a:solidFill>
              <a:prstDash val="solid"/>
              <a:round/>
            </a:ln>
            <a:effectLst/>
          </c:spP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solidFill>
                    <a:latin typeface="+mn-lt"/>
                    <a:ea typeface="+mn-ea"/>
                    <a:cs typeface="+mn-cs"/>
                  </a:defRPr>
                </a:pPr>
                <a:endParaRPr lang="en-US"/>
              </a:p>
            </c:txPr>
            <c:showVal val="1"/>
            <c:extLst>
              <c:ext xmlns:c15="http://schemas.microsoft.com/office/drawing/2012/chart" uri="{CE6537A1-D6FC-4f65-9D91-7224C49458BB}">
                <c15:showLeaderLines val="0"/>
              </c:ext>
            </c:extLst>
          </c:dLbls>
          <c:cat>
            <c:strRef>
              <c:f>Sheet1!$A$2</c:f>
              <c:strCache>
                <c:ptCount val="1"/>
                <c:pt idx="0">
                  <c:v>Biochar Articles</c:v>
                </c:pt>
              </c:strCache>
            </c:strRef>
          </c:cat>
          <c:val>
            <c:numRef>
              <c:f>Sheet1!$B$2</c:f>
              <c:numCache>
                <c:formatCode>General</c:formatCode>
                <c:ptCount val="1"/>
                <c:pt idx="0">
                  <c:v>49</c:v>
                </c:pt>
              </c:numCache>
            </c:numRef>
          </c:val>
        </c:ser>
        <c:ser>
          <c:idx val="1"/>
          <c:order val="1"/>
          <c:tx>
            <c:strRef>
              <c:f>Sheet1!$C$1</c:f>
              <c:strCache>
                <c:ptCount val="1"/>
                <c:pt idx="0">
                  <c:v>2006</c:v>
                </c:pt>
              </c:strCache>
            </c:strRef>
          </c:tx>
          <c:spPr>
            <a:solidFill>
              <a:schemeClr val="accent3">
                <a:shade val="53000"/>
              </a:schemeClr>
            </a:solidFill>
            <a:ln w="6350" cap="flat" cmpd="sng" algn="ctr">
              <a:solidFill>
                <a:schemeClr val="accent3">
                  <a:shade val="50000"/>
                </a:schemeClr>
              </a:solidFill>
              <a:prstDash val="solid"/>
              <a:round/>
            </a:ln>
            <a:effectLst/>
          </c:spP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solidFill>
                    <a:latin typeface="+mn-lt"/>
                    <a:ea typeface="+mn-ea"/>
                    <a:cs typeface="+mn-cs"/>
                  </a:defRPr>
                </a:pPr>
                <a:endParaRPr lang="en-US"/>
              </a:p>
            </c:txPr>
            <c:showVal val="1"/>
            <c:extLst>
              <c:ext xmlns:c15="http://schemas.microsoft.com/office/drawing/2012/chart" uri="{CE6537A1-D6FC-4f65-9D91-7224C49458BB}">
                <c15:showLeaderLines val="0"/>
              </c:ext>
            </c:extLst>
          </c:dLbls>
          <c:cat>
            <c:strRef>
              <c:f>Sheet1!$A$2</c:f>
              <c:strCache>
                <c:ptCount val="1"/>
                <c:pt idx="0">
                  <c:v>Biochar Articles</c:v>
                </c:pt>
              </c:strCache>
            </c:strRef>
          </c:cat>
          <c:val>
            <c:numRef>
              <c:f>Sheet1!$C$2</c:f>
              <c:numCache>
                <c:formatCode>General</c:formatCode>
                <c:ptCount val="1"/>
                <c:pt idx="0">
                  <c:v>91</c:v>
                </c:pt>
              </c:numCache>
            </c:numRef>
          </c:val>
        </c:ser>
        <c:ser>
          <c:idx val="2"/>
          <c:order val="2"/>
          <c:tx>
            <c:strRef>
              <c:f>Sheet1!$D$1</c:f>
              <c:strCache>
                <c:ptCount val="1"/>
                <c:pt idx="0">
                  <c:v>2007</c:v>
                </c:pt>
              </c:strCache>
            </c:strRef>
          </c:tx>
          <c:spPr>
            <a:solidFill>
              <a:schemeClr val="accent3">
                <a:shade val="65000"/>
              </a:schemeClr>
            </a:solidFill>
            <a:ln w="6350" cap="flat" cmpd="sng" algn="ctr">
              <a:solidFill>
                <a:schemeClr val="accent3">
                  <a:shade val="50000"/>
                </a:schemeClr>
              </a:solidFill>
              <a:prstDash val="solid"/>
              <a:round/>
            </a:ln>
            <a:effectLst/>
          </c:spP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solidFill>
                    <a:latin typeface="+mn-lt"/>
                    <a:ea typeface="+mn-ea"/>
                    <a:cs typeface="+mn-cs"/>
                  </a:defRPr>
                </a:pPr>
                <a:endParaRPr lang="en-US"/>
              </a:p>
            </c:txPr>
            <c:showVal val="1"/>
            <c:extLst>
              <c:ext xmlns:c15="http://schemas.microsoft.com/office/drawing/2012/chart" uri="{CE6537A1-D6FC-4f65-9D91-7224C49458BB}">
                <c15:showLeaderLines val="0"/>
              </c:ext>
            </c:extLst>
          </c:dLbls>
          <c:cat>
            <c:strRef>
              <c:f>Sheet1!$A$2</c:f>
              <c:strCache>
                <c:ptCount val="1"/>
                <c:pt idx="0">
                  <c:v>Biochar Articles</c:v>
                </c:pt>
              </c:strCache>
            </c:strRef>
          </c:cat>
          <c:val>
            <c:numRef>
              <c:f>Sheet1!$D$2</c:f>
              <c:numCache>
                <c:formatCode>General</c:formatCode>
                <c:ptCount val="1"/>
                <c:pt idx="0">
                  <c:v>181</c:v>
                </c:pt>
              </c:numCache>
            </c:numRef>
          </c:val>
        </c:ser>
        <c:ser>
          <c:idx val="3"/>
          <c:order val="3"/>
          <c:tx>
            <c:strRef>
              <c:f>Sheet1!$E$1</c:f>
              <c:strCache>
                <c:ptCount val="1"/>
                <c:pt idx="0">
                  <c:v>2008</c:v>
                </c:pt>
              </c:strCache>
            </c:strRef>
          </c:tx>
          <c:spPr>
            <a:solidFill>
              <a:schemeClr val="accent3">
                <a:shade val="76000"/>
              </a:schemeClr>
            </a:solidFill>
            <a:ln w="6350" cap="flat" cmpd="sng" algn="ctr">
              <a:solidFill>
                <a:schemeClr val="accent3">
                  <a:shade val="50000"/>
                </a:schemeClr>
              </a:solidFill>
              <a:prstDash val="solid"/>
              <a:round/>
            </a:ln>
            <a:effectLst/>
          </c:spP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solidFill>
                    <a:latin typeface="+mn-lt"/>
                    <a:ea typeface="+mn-ea"/>
                    <a:cs typeface="+mn-cs"/>
                  </a:defRPr>
                </a:pPr>
                <a:endParaRPr lang="en-US"/>
              </a:p>
            </c:txPr>
            <c:showVal val="1"/>
            <c:extLst>
              <c:ext xmlns:c15="http://schemas.microsoft.com/office/drawing/2012/chart" uri="{CE6537A1-D6FC-4f65-9D91-7224C49458BB}">
                <c15:showLeaderLines val="0"/>
              </c:ext>
            </c:extLst>
          </c:dLbls>
          <c:cat>
            <c:strRef>
              <c:f>Sheet1!$A$2</c:f>
              <c:strCache>
                <c:ptCount val="1"/>
                <c:pt idx="0">
                  <c:v>Biochar Articles</c:v>
                </c:pt>
              </c:strCache>
            </c:strRef>
          </c:cat>
          <c:val>
            <c:numRef>
              <c:f>Sheet1!$E$2</c:f>
              <c:numCache>
                <c:formatCode>General</c:formatCode>
                <c:ptCount val="1"/>
                <c:pt idx="0">
                  <c:v>375</c:v>
                </c:pt>
              </c:numCache>
            </c:numRef>
          </c:val>
        </c:ser>
        <c:ser>
          <c:idx val="4"/>
          <c:order val="4"/>
          <c:tx>
            <c:strRef>
              <c:f>Sheet1!$F$1</c:f>
              <c:strCache>
                <c:ptCount val="1"/>
                <c:pt idx="0">
                  <c:v>2009</c:v>
                </c:pt>
              </c:strCache>
            </c:strRef>
          </c:tx>
          <c:spPr>
            <a:solidFill>
              <a:schemeClr val="accent3">
                <a:shade val="88000"/>
              </a:schemeClr>
            </a:solidFill>
            <a:ln w="6350" cap="flat" cmpd="sng" algn="ctr">
              <a:solidFill>
                <a:schemeClr val="accent3">
                  <a:shade val="50000"/>
                </a:schemeClr>
              </a:solidFill>
              <a:prstDash val="solid"/>
              <a:round/>
            </a:ln>
            <a:effectLst/>
          </c:spP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solidFill>
                    <a:latin typeface="+mn-lt"/>
                    <a:ea typeface="+mn-ea"/>
                    <a:cs typeface="+mn-cs"/>
                  </a:defRPr>
                </a:pPr>
                <a:endParaRPr lang="en-US"/>
              </a:p>
            </c:txPr>
            <c:showVal val="1"/>
            <c:extLst>
              <c:ext xmlns:c15="http://schemas.microsoft.com/office/drawing/2012/chart" uri="{CE6537A1-D6FC-4f65-9D91-7224C49458BB}">
                <c15:showLeaderLines val="0"/>
              </c:ext>
            </c:extLst>
          </c:dLbls>
          <c:cat>
            <c:strRef>
              <c:f>Sheet1!$A$2</c:f>
              <c:strCache>
                <c:ptCount val="1"/>
                <c:pt idx="0">
                  <c:v>Biochar Articles</c:v>
                </c:pt>
              </c:strCache>
            </c:strRef>
          </c:cat>
          <c:val>
            <c:numRef>
              <c:f>Sheet1!$F$2</c:f>
              <c:numCache>
                <c:formatCode>General</c:formatCode>
                <c:ptCount val="1"/>
                <c:pt idx="0">
                  <c:v>788</c:v>
                </c:pt>
              </c:numCache>
            </c:numRef>
          </c:val>
        </c:ser>
        <c:ser>
          <c:idx val="5"/>
          <c:order val="5"/>
          <c:tx>
            <c:strRef>
              <c:f>Sheet1!$G$1</c:f>
              <c:strCache>
                <c:ptCount val="1"/>
                <c:pt idx="0">
                  <c:v>2010</c:v>
                </c:pt>
              </c:strCache>
            </c:strRef>
          </c:tx>
          <c:spPr>
            <a:solidFill>
              <a:schemeClr val="accent3"/>
            </a:solidFill>
            <a:ln w="6350" cap="flat" cmpd="sng" algn="ctr">
              <a:solidFill>
                <a:schemeClr val="accent3">
                  <a:shade val="50000"/>
                </a:schemeClr>
              </a:solidFill>
              <a:prstDash val="solid"/>
              <a:round/>
            </a:ln>
            <a:effectLst/>
          </c:spP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solidFill>
                    <a:latin typeface="+mn-lt"/>
                    <a:ea typeface="+mn-ea"/>
                    <a:cs typeface="+mn-cs"/>
                  </a:defRPr>
                </a:pPr>
                <a:endParaRPr lang="en-US"/>
              </a:p>
            </c:txPr>
            <c:showVal val="1"/>
            <c:extLst>
              <c:ext xmlns:c15="http://schemas.microsoft.com/office/drawing/2012/chart" uri="{CE6537A1-D6FC-4f65-9D91-7224C49458BB}">
                <c15:showLeaderLines val="0"/>
              </c:ext>
            </c:extLst>
          </c:dLbls>
          <c:cat>
            <c:strRef>
              <c:f>Sheet1!$A$2</c:f>
              <c:strCache>
                <c:ptCount val="1"/>
                <c:pt idx="0">
                  <c:v>Biochar Articles</c:v>
                </c:pt>
              </c:strCache>
            </c:strRef>
          </c:cat>
          <c:val>
            <c:numRef>
              <c:f>Sheet1!$G$2</c:f>
              <c:numCache>
                <c:formatCode>General</c:formatCode>
                <c:ptCount val="1"/>
                <c:pt idx="0">
                  <c:v>1310</c:v>
                </c:pt>
              </c:numCache>
            </c:numRef>
          </c:val>
        </c:ser>
        <c:ser>
          <c:idx val="6"/>
          <c:order val="6"/>
          <c:tx>
            <c:strRef>
              <c:f>Sheet1!$H$1</c:f>
              <c:strCache>
                <c:ptCount val="1"/>
                <c:pt idx="0">
                  <c:v>2011</c:v>
                </c:pt>
              </c:strCache>
            </c:strRef>
          </c:tx>
          <c:spPr>
            <a:solidFill>
              <a:schemeClr val="accent3">
                <a:tint val="89000"/>
              </a:schemeClr>
            </a:solidFill>
            <a:ln w="6350" cap="flat" cmpd="sng" algn="ctr">
              <a:solidFill>
                <a:schemeClr val="accent3">
                  <a:shade val="50000"/>
                </a:schemeClr>
              </a:solidFill>
              <a:prstDash val="solid"/>
              <a:round/>
            </a:ln>
            <a:effectLst/>
          </c:spP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solidFill>
                    <a:latin typeface="+mn-lt"/>
                    <a:ea typeface="+mn-ea"/>
                    <a:cs typeface="+mn-cs"/>
                  </a:defRPr>
                </a:pPr>
                <a:endParaRPr lang="en-US"/>
              </a:p>
            </c:txPr>
            <c:showVal val="1"/>
            <c:extLst>
              <c:ext xmlns:c15="http://schemas.microsoft.com/office/drawing/2012/chart" uri="{CE6537A1-D6FC-4f65-9D91-7224C49458BB}">
                <c15:showLeaderLines val="0"/>
              </c:ext>
            </c:extLst>
          </c:dLbls>
          <c:cat>
            <c:strRef>
              <c:f>Sheet1!$A$2</c:f>
              <c:strCache>
                <c:ptCount val="1"/>
                <c:pt idx="0">
                  <c:v>Biochar Articles</c:v>
                </c:pt>
              </c:strCache>
            </c:strRef>
          </c:cat>
          <c:val>
            <c:numRef>
              <c:f>Sheet1!$H$2</c:f>
              <c:numCache>
                <c:formatCode>General</c:formatCode>
                <c:ptCount val="1"/>
                <c:pt idx="0">
                  <c:v>1830</c:v>
                </c:pt>
              </c:numCache>
            </c:numRef>
          </c:val>
        </c:ser>
        <c:ser>
          <c:idx val="7"/>
          <c:order val="7"/>
          <c:tx>
            <c:strRef>
              <c:f>Sheet1!$I$1</c:f>
              <c:strCache>
                <c:ptCount val="1"/>
                <c:pt idx="0">
                  <c:v>2012</c:v>
                </c:pt>
              </c:strCache>
            </c:strRef>
          </c:tx>
          <c:spPr>
            <a:solidFill>
              <a:schemeClr val="accent3">
                <a:tint val="77000"/>
              </a:schemeClr>
            </a:solidFill>
            <a:ln w="6350" cap="flat" cmpd="sng" algn="ctr">
              <a:solidFill>
                <a:schemeClr val="accent3">
                  <a:shade val="50000"/>
                </a:schemeClr>
              </a:solidFill>
              <a:prstDash val="solid"/>
              <a:round/>
            </a:ln>
            <a:effectLst/>
          </c:spP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solidFill>
                    <a:latin typeface="+mn-lt"/>
                    <a:ea typeface="+mn-ea"/>
                    <a:cs typeface="+mn-cs"/>
                  </a:defRPr>
                </a:pPr>
                <a:endParaRPr lang="en-US"/>
              </a:p>
            </c:txPr>
            <c:showVal val="1"/>
            <c:extLst>
              <c:ext xmlns:c15="http://schemas.microsoft.com/office/drawing/2012/chart" uri="{CE6537A1-D6FC-4f65-9D91-7224C49458BB}">
                <c15:showLeaderLines val="0"/>
              </c:ext>
            </c:extLst>
          </c:dLbls>
          <c:cat>
            <c:strRef>
              <c:f>Sheet1!$A$2</c:f>
              <c:strCache>
                <c:ptCount val="1"/>
                <c:pt idx="0">
                  <c:v>Biochar Articles</c:v>
                </c:pt>
              </c:strCache>
            </c:strRef>
          </c:cat>
          <c:val>
            <c:numRef>
              <c:f>Sheet1!$I$2</c:f>
              <c:numCache>
                <c:formatCode>General</c:formatCode>
                <c:ptCount val="1"/>
                <c:pt idx="0">
                  <c:v>2760</c:v>
                </c:pt>
              </c:numCache>
            </c:numRef>
          </c:val>
        </c:ser>
        <c:ser>
          <c:idx val="8"/>
          <c:order val="8"/>
          <c:tx>
            <c:strRef>
              <c:f>Sheet1!$J$1</c:f>
              <c:strCache>
                <c:ptCount val="1"/>
                <c:pt idx="0">
                  <c:v>2013</c:v>
                </c:pt>
              </c:strCache>
            </c:strRef>
          </c:tx>
          <c:spPr>
            <a:solidFill>
              <a:schemeClr val="accent3">
                <a:tint val="65000"/>
              </a:schemeClr>
            </a:solidFill>
            <a:ln w="6350" cap="flat" cmpd="sng" algn="ctr">
              <a:solidFill>
                <a:schemeClr val="accent3">
                  <a:shade val="50000"/>
                </a:schemeClr>
              </a:solidFill>
              <a:prstDash val="solid"/>
              <a:round/>
            </a:ln>
            <a:effectLst/>
          </c:spP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solidFill>
                    <a:latin typeface="+mn-lt"/>
                    <a:ea typeface="+mn-ea"/>
                    <a:cs typeface="+mn-cs"/>
                  </a:defRPr>
                </a:pPr>
                <a:endParaRPr lang="en-US"/>
              </a:p>
            </c:txPr>
            <c:showVal val="1"/>
            <c:extLst>
              <c:ext xmlns:c15="http://schemas.microsoft.com/office/drawing/2012/chart" uri="{CE6537A1-D6FC-4f65-9D91-7224C49458BB}">
                <c15:showLeaderLines val="0"/>
              </c:ext>
            </c:extLst>
          </c:dLbls>
          <c:cat>
            <c:strRef>
              <c:f>Sheet1!$A$2</c:f>
              <c:strCache>
                <c:ptCount val="1"/>
                <c:pt idx="0">
                  <c:v>Biochar Articles</c:v>
                </c:pt>
              </c:strCache>
            </c:strRef>
          </c:cat>
          <c:val>
            <c:numRef>
              <c:f>Sheet1!$J$2</c:f>
              <c:numCache>
                <c:formatCode>General</c:formatCode>
                <c:ptCount val="1"/>
                <c:pt idx="0">
                  <c:v>3500</c:v>
                </c:pt>
              </c:numCache>
            </c:numRef>
          </c:val>
        </c:ser>
        <c:ser>
          <c:idx val="9"/>
          <c:order val="9"/>
          <c:tx>
            <c:strRef>
              <c:f>Sheet1!$K$1</c:f>
              <c:strCache>
                <c:ptCount val="1"/>
                <c:pt idx="0">
                  <c:v>2014</c:v>
                </c:pt>
              </c:strCache>
            </c:strRef>
          </c:tx>
          <c:spPr>
            <a:solidFill>
              <a:schemeClr val="accent3">
                <a:tint val="54000"/>
              </a:schemeClr>
            </a:solidFill>
            <a:ln w="6350" cap="flat" cmpd="sng" algn="ctr">
              <a:solidFill>
                <a:schemeClr val="accent3">
                  <a:shade val="50000"/>
                </a:schemeClr>
              </a:solidFill>
              <a:prstDash val="solid"/>
              <a:round/>
            </a:ln>
            <a:effectLst/>
          </c:spPr>
          <c:dLbls>
            <c:spPr>
              <a:noFill/>
              <a:ln>
                <a:noFill/>
              </a:ln>
              <a:effectLst/>
            </c:spPr>
            <c:txPr>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showVal val="1"/>
            <c:extLst>
              <c:ext xmlns:c15="http://schemas.microsoft.com/office/drawing/2012/chart" uri="{CE6537A1-D6FC-4f65-9D91-7224C49458BB}">
                <c15:showLeaderLines val="0"/>
              </c:ext>
            </c:extLst>
          </c:dLbls>
          <c:cat>
            <c:strRef>
              <c:f>Sheet1!$A$2</c:f>
              <c:strCache>
                <c:ptCount val="1"/>
                <c:pt idx="0">
                  <c:v>Biochar Articles</c:v>
                </c:pt>
              </c:strCache>
            </c:strRef>
          </c:cat>
          <c:val>
            <c:numRef>
              <c:f>Sheet1!$K$2</c:f>
              <c:numCache>
                <c:formatCode>General</c:formatCode>
                <c:ptCount val="1"/>
                <c:pt idx="0">
                  <c:v>4490</c:v>
                </c:pt>
              </c:numCache>
            </c:numRef>
          </c:val>
        </c:ser>
        <c:ser>
          <c:idx val="10"/>
          <c:order val="10"/>
          <c:tx>
            <c:strRef>
              <c:f>Sheet1!$L$1</c:f>
              <c:strCache>
                <c:ptCount val="1"/>
                <c:pt idx="0">
                  <c:v>2015</c:v>
                </c:pt>
              </c:strCache>
            </c:strRef>
          </c:tx>
          <c:spPr>
            <a:solidFill>
              <a:schemeClr val="accent3">
                <a:tint val="42000"/>
              </a:schemeClr>
            </a:solidFill>
            <a:ln w="6350" cap="flat" cmpd="sng" algn="ctr">
              <a:solidFill>
                <a:schemeClr val="accent3">
                  <a:shade val="50000"/>
                </a:schemeClr>
              </a:solidFill>
              <a:prstDash val="solid"/>
              <a:round/>
            </a:ln>
            <a:effectLst/>
          </c:spP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dk1"/>
                    </a:solidFill>
                    <a:latin typeface="+mn-lt"/>
                    <a:ea typeface="+mn-ea"/>
                    <a:cs typeface="+mn-cs"/>
                  </a:defRPr>
                </a:pPr>
                <a:endParaRPr lang="en-US"/>
              </a:p>
            </c:txPr>
            <c:showVal val="1"/>
            <c:extLst>
              <c:ext xmlns:c15="http://schemas.microsoft.com/office/drawing/2012/chart" uri="{CE6537A1-D6FC-4f65-9D91-7224C49458BB}">
                <c15:showLeaderLines val="0"/>
              </c:ext>
            </c:extLst>
          </c:dLbls>
          <c:cat>
            <c:strRef>
              <c:f>Sheet1!$A$2</c:f>
              <c:strCache>
                <c:ptCount val="1"/>
                <c:pt idx="0">
                  <c:v>Biochar Articles</c:v>
                </c:pt>
              </c:strCache>
            </c:strRef>
          </c:cat>
          <c:val>
            <c:numRef>
              <c:f>Sheet1!$L$2</c:f>
              <c:numCache>
                <c:formatCode>General</c:formatCode>
                <c:ptCount val="1"/>
                <c:pt idx="0">
                  <c:v>5500</c:v>
                </c:pt>
              </c:numCache>
            </c:numRef>
          </c:val>
        </c:ser>
        <c:dLbls>
          <c:showVal val="1"/>
        </c:dLbls>
        <c:gapWidth val="75"/>
        <c:axId val="162029952"/>
        <c:axId val="162031488"/>
      </c:barChart>
      <c:catAx>
        <c:axId val="162029952"/>
        <c:scaling>
          <c:orientation val="minMax"/>
        </c:scaling>
        <c:delete val="1"/>
        <c:axPos val="b"/>
        <c:numFmt formatCode="General" sourceLinked="0"/>
        <c:majorTickMark val="none"/>
        <c:tickLblPos val="none"/>
        <c:crossAx val="162031488"/>
        <c:crosses val="autoZero"/>
        <c:auto val="1"/>
        <c:lblAlgn val="ctr"/>
        <c:lblOffset val="100"/>
      </c:catAx>
      <c:valAx>
        <c:axId val="162031488"/>
        <c:scaling>
          <c:orientation val="minMax"/>
        </c:scaling>
        <c:axPos val="l"/>
        <c:majorGridlines>
          <c:spPr>
            <a:ln w="6350" cap="flat" cmpd="sng" algn="ctr">
              <a:solidFill>
                <a:schemeClr val="dk1">
                  <a:tint val="75000"/>
                </a:schemeClr>
              </a:solidFill>
              <a:prstDash val="solid"/>
              <a:round/>
            </a:ln>
            <a:effectLst/>
          </c:spPr>
        </c:majorGridlines>
        <c:title>
          <c:tx>
            <c:rich>
              <a:bodyPr rot="-5400000" spcFirstLastPara="1" vertOverflow="ellipsis" vert="horz" wrap="square" anchor="ctr" anchorCtr="1"/>
              <a:lstStyle/>
              <a:p>
                <a:pPr>
                  <a:defRPr sz="1800" b="1" i="0" u="none" strike="noStrike" kern="1200" baseline="0">
                    <a:solidFill>
                      <a:schemeClr val="dk1"/>
                    </a:solidFill>
                    <a:latin typeface="+mn-lt"/>
                    <a:ea typeface="+mn-ea"/>
                    <a:cs typeface="+mn-cs"/>
                  </a:defRPr>
                </a:pPr>
                <a:r>
                  <a:rPr lang="en-US"/>
                  <a:t>Number of Manuscripts</a:t>
                </a:r>
              </a:p>
            </c:rich>
          </c:tx>
          <c:layout>
            <c:manualLayout>
              <c:xMode val="edge"/>
              <c:yMode val="edge"/>
              <c:x val="4.7898260598781134E-2"/>
              <c:y val="0.10330393700787401"/>
            </c:manualLayout>
          </c:layout>
          <c:spPr>
            <a:noFill/>
            <a:ln>
              <a:noFill/>
            </a:ln>
            <a:effectLst/>
          </c:spPr>
        </c:title>
        <c:numFmt formatCode="General" sourceLinked="1"/>
        <c:majorTickMark val="none"/>
        <c:tickLblPos val="nextTo"/>
        <c:spPr>
          <a:noFill/>
          <a:ln w="6350" cap="flat" cmpd="sng" algn="ctr">
            <a:solidFill>
              <a:schemeClr val="dk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crossAx val="162029952"/>
        <c:crosses val="autoZero"/>
        <c:crossBetween val="between"/>
      </c:valAx>
      <c:spPr>
        <a:solidFill>
          <a:schemeClr val="accent3">
            <a:tint val="20000"/>
          </a:schemeClr>
        </a:solidFill>
        <a:ln>
          <a:noFill/>
        </a:ln>
        <a:effectLst/>
      </c:spPr>
    </c:plotArea>
    <c:legend>
      <c:legendPos val="b"/>
      <c:layout>
        <c:manualLayout>
          <c:xMode val="edge"/>
          <c:yMode val="edge"/>
          <c:x val="0.21969338048845602"/>
          <c:y val="0.88649061175045452"/>
          <c:w val="0.7478207438053297"/>
          <c:h val="7.2279158464566853E-2"/>
        </c:manualLayout>
      </c:layout>
      <c:spPr>
        <a:noFill/>
        <a:ln>
          <a:noFill/>
        </a:ln>
        <a:effectLst/>
      </c:spPr>
      <c:txPr>
        <a:bodyPr rot="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en-US"/>
        </a:p>
      </c:txPr>
    </c:legend>
    <c:plotVisOnly val="1"/>
    <c:dispBlanksAs val="gap"/>
  </c:chart>
  <c:spPr>
    <a:solidFill>
      <a:schemeClr val="lt1"/>
    </a:solidFill>
    <a:ln w="6350" cap="flat" cmpd="sng" algn="ctr">
      <a:solidFill>
        <a:schemeClr val="dk1">
          <a:tint val="75000"/>
        </a:schemeClr>
      </a:solidFill>
      <a:prstDash val="solid"/>
      <a:round/>
    </a:ln>
    <a:effectLst/>
  </c:spPr>
  <c:txPr>
    <a:bodyPr/>
    <a:lstStyle/>
    <a:p>
      <a:pPr>
        <a:defRPr sz="1800"/>
      </a:pPr>
      <a:endParaRPr lang="en-US"/>
    </a:p>
  </c:txPr>
  <c:externalData r:id="rId1"/>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136">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92BBCC-6370-4073-A238-A925A8C429D6}" type="doc">
      <dgm:prSet loTypeId="urn:microsoft.com/office/officeart/2005/8/layout/chevronAccent+Icon" loCatId="officeonline" qsTypeId="urn:microsoft.com/office/officeart/2005/8/quickstyle/simple1" qsCatId="simple" csTypeId="urn:microsoft.com/office/officeart/2005/8/colors/accent3_1" csCatId="accent3" phldr="1"/>
      <dgm:spPr/>
    </dgm:pt>
    <dgm:pt modelId="{76ADDBC4-2C79-445A-9DD4-AE23AD984670}">
      <dgm:prSet phldrT="[Text]" custT="1"/>
      <dgm:spPr/>
      <dgm:t>
        <a:bodyPr/>
        <a:lstStyle/>
        <a:p>
          <a:r>
            <a:rPr lang="en-US" sz="1600" dirty="0" smtClean="0"/>
            <a:t>1800</a:t>
          </a:r>
          <a:endParaRPr lang="en-US" sz="1600" dirty="0"/>
        </a:p>
      </dgm:t>
    </dgm:pt>
    <dgm:pt modelId="{04F35A12-8637-48EE-9DBA-B3C798CD98C4}" type="parTrans" cxnId="{66607645-898A-4986-8BD0-2AB5431E786B}">
      <dgm:prSet/>
      <dgm:spPr/>
      <dgm:t>
        <a:bodyPr/>
        <a:lstStyle/>
        <a:p>
          <a:endParaRPr lang="en-US"/>
        </a:p>
      </dgm:t>
    </dgm:pt>
    <dgm:pt modelId="{440791FA-12BB-4197-8240-233E8E58232A}" type="sibTrans" cxnId="{66607645-898A-4986-8BD0-2AB5431E786B}">
      <dgm:prSet/>
      <dgm:spPr/>
      <dgm:t>
        <a:bodyPr/>
        <a:lstStyle/>
        <a:p>
          <a:endParaRPr lang="en-US"/>
        </a:p>
      </dgm:t>
    </dgm:pt>
    <dgm:pt modelId="{28FD5ECA-211E-4B6F-ABF1-9F9CCD0FB997}">
      <dgm:prSet phldrT="[Text]" custT="1"/>
      <dgm:spPr/>
      <dgm:t>
        <a:bodyPr/>
        <a:lstStyle/>
        <a:p>
          <a:r>
            <a:rPr lang="en-US" sz="1600" dirty="0" smtClean="0"/>
            <a:t>1900</a:t>
          </a:r>
          <a:endParaRPr lang="en-US" sz="1600" dirty="0"/>
        </a:p>
      </dgm:t>
    </dgm:pt>
    <dgm:pt modelId="{97DCFAC4-DD54-418C-B08C-05DDB6FAEE3F}" type="parTrans" cxnId="{421C91FD-205E-4941-B74D-B799FD1680A7}">
      <dgm:prSet/>
      <dgm:spPr/>
      <dgm:t>
        <a:bodyPr/>
        <a:lstStyle/>
        <a:p>
          <a:endParaRPr lang="en-US"/>
        </a:p>
      </dgm:t>
    </dgm:pt>
    <dgm:pt modelId="{C45E3620-A851-45FB-BEE6-DAD391439434}" type="sibTrans" cxnId="{421C91FD-205E-4941-B74D-B799FD1680A7}">
      <dgm:prSet/>
      <dgm:spPr/>
      <dgm:t>
        <a:bodyPr/>
        <a:lstStyle/>
        <a:p>
          <a:endParaRPr lang="en-US"/>
        </a:p>
      </dgm:t>
    </dgm:pt>
    <dgm:pt modelId="{B8C5D636-A685-4DCA-8155-063CA9969E6A}">
      <dgm:prSet phldrT="[Text]" custT="1"/>
      <dgm:spPr/>
      <dgm:t>
        <a:bodyPr/>
        <a:lstStyle/>
        <a:p>
          <a:r>
            <a:rPr lang="en-US" sz="1600" dirty="0" smtClean="0"/>
            <a:t>2000</a:t>
          </a:r>
          <a:endParaRPr lang="en-US" sz="1600" dirty="0"/>
        </a:p>
      </dgm:t>
    </dgm:pt>
    <dgm:pt modelId="{7FAAB363-E0E8-4F4B-BF2A-CABCD340D0B9}" type="parTrans" cxnId="{CBEBAA5D-565A-4D2F-99A2-F4327EF8C32C}">
      <dgm:prSet/>
      <dgm:spPr/>
      <dgm:t>
        <a:bodyPr/>
        <a:lstStyle/>
        <a:p>
          <a:endParaRPr lang="en-US"/>
        </a:p>
      </dgm:t>
    </dgm:pt>
    <dgm:pt modelId="{D8D4926D-3D64-4D53-AE56-B4E64866E74C}" type="sibTrans" cxnId="{CBEBAA5D-565A-4D2F-99A2-F4327EF8C32C}">
      <dgm:prSet/>
      <dgm:spPr/>
      <dgm:t>
        <a:bodyPr/>
        <a:lstStyle/>
        <a:p>
          <a:endParaRPr lang="en-US"/>
        </a:p>
      </dgm:t>
    </dgm:pt>
    <dgm:pt modelId="{8DE57E7D-582D-400C-8E3F-86FACA616188}" type="pres">
      <dgm:prSet presAssocID="{9492BBCC-6370-4073-A238-A925A8C429D6}" presName="Name0" presStyleCnt="0">
        <dgm:presLayoutVars>
          <dgm:dir/>
          <dgm:resizeHandles val="exact"/>
        </dgm:presLayoutVars>
      </dgm:prSet>
      <dgm:spPr/>
    </dgm:pt>
    <dgm:pt modelId="{25B5806E-B358-44EF-9154-D41E5CD0CF6E}" type="pres">
      <dgm:prSet presAssocID="{76ADDBC4-2C79-445A-9DD4-AE23AD984670}" presName="composite" presStyleCnt="0"/>
      <dgm:spPr/>
    </dgm:pt>
    <dgm:pt modelId="{13AFCAA4-0470-479D-850A-5D27DEFD4C00}" type="pres">
      <dgm:prSet presAssocID="{76ADDBC4-2C79-445A-9DD4-AE23AD984670}" presName="bgChev" presStyleLbl="node1" presStyleIdx="0" presStyleCnt="3"/>
      <dgm:spPr>
        <a:solidFill>
          <a:schemeClr val="accent3"/>
        </a:solidFill>
      </dgm:spPr>
    </dgm:pt>
    <dgm:pt modelId="{C1CD6F84-1C90-4C63-97D5-CE5AF008A894}" type="pres">
      <dgm:prSet presAssocID="{76ADDBC4-2C79-445A-9DD4-AE23AD984670}" presName="txNode" presStyleLbl="fgAcc1" presStyleIdx="0" presStyleCnt="3" custScaleX="46892">
        <dgm:presLayoutVars>
          <dgm:bulletEnabled val="1"/>
        </dgm:presLayoutVars>
      </dgm:prSet>
      <dgm:spPr/>
      <dgm:t>
        <a:bodyPr/>
        <a:lstStyle/>
        <a:p>
          <a:endParaRPr lang="en-US"/>
        </a:p>
      </dgm:t>
    </dgm:pt>
    <dgm:pt modelId="{F607EC08-CAC6-4684-ACA6-524E2F7110A9}" type="pres">
      <dgm:prSet presAssocID="{440791FA-12BB-4197-8240-233E8E58232A}" presName="compositeSpace" presStyleCnt="0"/>
      <dgm:spPr/>
    </dgm:pt>
    <dgm:pt modelId="{83552819-7F03-41E2-9A3C-95434A51A63D}" type="pres">
      <dgm:prSet presAssocID="{28FD5ECA-211E-4B6F-ABF1-9F9CCD0FB997}" presName="composite" presStyleCnt="0"/>
      <dgm:spPr/>
    </dgm:pt>
    <dgm:pt modelId="{00CE95B1-9DB6-4284-94F2-3035F9D17F74}" type="pres">
      <dgm:prSet presAssocID="{28FD5ECA-211E-4B6F-ABF1-9F9CCD0FB997}" presName="bgChev" presStyleLbl="node1" presStyleIdx="1" presStyleCnt="3"/>
      <dgm:spPr/>
    </dgm:pt>
    <dgm:pt modelId="{845911C5-203A-4CD1-9993-5FBA3405F019}" type="pres">
      <dgm:prSet presAssocID="{28FD5ECA-211E-4B6F-ABF1-9F9CCD0FB997}" presName="txNode" presStyleLbl="fgAcc1" presStyleIdx="1" presStyleCnt="3" custScaleX="41564">
        <dgm:presLayoutVars>
          <dgm:bulletEnabled val="1"/>
        </dgm:presLayoutVars>
      </dgm:prSet>
      <dgm:spPr/>
      <dgm:t>
        <a:bodyPr/>
        <a:lstStyle/>
        <a:p>
          <a:endParaRPr lang="en-US"/>
        </a:p>
      </dgm:t>
    </dgm:pt>
    <dgm:pt modelId="{1EEFBD35-D1F6-47DF-BC3F-E0DD9C6606C2}" type="pres">
      <dgm:prSet presAssocID="{C45E3620-A851-45FB-BEE6-DAD391439434}" presName="compositeSpace" presStyleCnt="0"/>
      <dgm:spPr/>
    </dgm:pt>
    <dgm:pt modelId="{2AF24E5A-E7D5-4214-9EDE-0760BA2322CC}" type="pres">
      <dgm:prSet presAssocID="{B8C5D636-A685-4DCA-8155-063CA9969E6A}" presName="composite" presStyleCnt="0"/>
      <dgm:spPr/>
    </dgm:pt>
    <dgm:pt modelId="{C02B9DE5-C6F6-4B6E-A382-90AA964BB7D9}" type="pres">
      <dgm:prSet presAssocID="{B8C5D636-A685-4DCA-8155-063CA9969E6A}" presName="bgChev" presStyleLbl="node1" presStyleIdx="2" presStyleCnt="3"/>
      <dgm:spPr/>
    </dgm:pt>
    <dgm:pt modelId="{F60EE4B6-900E-417A-9927-89A50B3E2C96}" type="pres">
      <dgm:prSet presAssocID="{B8C5D636-A685-4DCA-8155-063CA9969E6A}" presName="txNode" presStyleLbl="fgAcc1" presStyleIdx="2" presStyleCnt="3" custScaleX="49906">
        <dgm:presLayoutVars>
          <dgm:bulletEnabled val="1"/>
        </dgm:presLayoutVars>
      </dgm:prSet>
      <dgm:spPr/>
      <dgm:t>
        <a:bodyPr/>
        <a:lstStyle/>
        <a:p>
          <a:endParaRPr lang="en-US"/>
        </a:p>
      </dgm:t>
    </dgm:pt>
  </dgm:ptLst>
  <dgm:cxnLst>
    <dgm:cxn modelId="{69F1B9F1-7510-4C3B-AAF6-251C5FCAE457}" type="presOf" srcId="{76ADDBC4-2C79-445A-9DD4-AE23AD984670}" destId="{C1CD6F84-1C90-4C63-97D5-CE5AF008A894}" srcOrd="0" destOrd="0" presId="urn:microsoft.com/office/officeart/2005/8/layout/chevronAccent+Icon"/>
    <dgm:cxn modelId="{54F6DC3E-95B9-430F-B3ED-AD7CA56D2E47}" type="presOf" srcId="{28FD5ECA-211E-4B6F-ABF1-9F9CCD0FB997}" destId="{845911C5-203A-4CD1-9993-5FBA3405F019}" srcOrd="0" destOrd="0" presId="urn:microsoft.com/office/officeart/2005/8/layout/chevronAccent+Icon"/>
    <dgm:cxn modelId="{421C91FD-205E-4941-B74D-B799FD1680A7}" srcId="{9492BBCC-6370-4073-A238-A925A8C429D6}" destId="{28FD5ECA-211E-4B6F-ABF1-9F9CCD0FB997}" srcOrd="1" destOrd="0" parTransId="{97DCFAC4-DD54-418C-B08C-05DDB6FAEE3F}" sibTransId="{C45E3620-A851-45FB-BEE6-DAD391439434}"/>
    <dgm:cxn modelId="{CBEBAA5D-565A-4D2F-99A2-F4327EF8C32C}" srcId="{9492BBCC-6370-4073-A238-A925A8C429D6}" destId="{B8C5D636-A685-4DCA-8155-063CA9969E6A}" srcOrd="2" destOrd="0" parTransId="{7FAAB363-E0E8-4F4B-BF2A-CABCD340D0B9}" sibTransId="{D8D4926D-3D64-4D53-AE56-B4E64866E74C}"/>
    <dgm:cxn modelId="{55CF653F-A7C7-4981-B868-7A997D51FA3C}" type="presOf" srcId="{B8C5D636-A685-4DCA-8155-063CA9969E6A}" destId="{F60EE4B6-900E-417A-9927-89A50B3E2C96}" srcOrd="0" destOrd="0" presId="urn:microsoft.com/office/officeart/2005/8/layout/chevronAccent+Icon"/>
    <dgm:cxn modelId="{66607645-898A-4986-8BD0-2AB5431E786B}" srcId="{9492BBCC-6370-4073-A238-A925A8C429D6}" destId="{76ADDBC4-2C79-445A-9DD4-AE23AD984670}" srcOrd="0" destOrd="0" parTransId="{04F35A12-8637-48EE-9DBA-B3C798CD98C4}" sibTransId="{440791FA-12BB-4197-8240-233E8E58232A}"/>
    <dgm:cxn modelId="{A2B00269-A88C-4BA7-B2C6-1D49799E5A97}" type="presOf" srcId="{9492BBCC-6370-4073-A238-A925A8C429D6}" destId="{8DE57E7D-582D-400C-8E3F-86FACA616188}" srcOrd="0" destOrd="0" presId="urn:microsoft.com/office/officeart/2005/8/layout/chevronAccent+Icon"/>
    <dgm:cxn modelId="{F4D98A16-FAFC-4DF1-A374-13098A84217D}" type="presParOf" srcId="{8DE57E7D-582D-400C-8E3F-86FACA616188}" destId="{25B5806E-B358-44EF-9154-D41E5CD0CF6E}" srcOrd="0" destOrd="0" presId="urn:microsoft.com/office/officeart/2005/8/layout/chevronAccent+Icon"/>
    <dgm:cxn modelId="{32BD3E15-68F2-4B66-8350-8E26CDA4432D}" type="presParOf" srcId="{25B5806E-B358-44EF-9154-D41E5CD0CF6E}" destId="{13AFCAA4-0470-479D-850A-5D27DEFD4C00}" srcOrd="0" destOrd="0" presId="urn:microsoft.com/office/officeart/2005/8/layout/chevronAccent+Icon"/>
    <dgm:cxn modelId="{8CD48316-FA13-4386-A2DC-AE8D70CDF9E9}" type="presParOf" srcId="{25B5806E-B358-44EF-9154-D41E5CD0CF6E}" destId="{C1CD6F84-1C90-4C63-97D5-CE5AF008A894}" srcOrd="1" destOrd="0" presId="urn:microsoft.com/office/officeart/2005/8/layout/chevronAccent+Icon"/>
    <dgm:cxn modelId="{803D8780-1DA3-44E9-BCD0-B7EED536FFAE}" type="presParOf" srcId="{8DE57E7D-582D-400C-8E3F-86FACA616188}" destId="{F607EC08-CAC6-4684-ACA6-524E2F7110A9}" srcOrd="1" destOrd="0" presId="urn:microsoft.com/office/officeart/2005/8/layout/chevronAccent+Icon"/>
    <dgm:cxn modelId="{6FBE3BAA-2EA3-4569-BC22-866ED6CBEA0D}" type="presParOf" srcId="{8DE57E7D-582D-400C-8E3F-86FACA616188}" destId="{83552819-7F03-41E2-9A3C-95434A51A63D}" srcOrd="2" destOrd="0" presId="urn:microsoft.com/office/officeart/2005/8/layout/chevronAccent+Icon"/>
    <dgm:cxn modelId="{FC1B0E2A-75DB-438E-B30D-4A56D98B46FF}" type="presParOf" srcId="{83552819-7F03-41E2-9A3C-95434A51A63D}" destId="{00CE95B1-9DB6-4284-94F2-3035F9D17F74}" srcOrd="0" destOrd="0" presId="urn:microsoft.com/office/officeart/2005/8/layout/chevronAccent+Icon"/>
    <dgm:cxn modelId="{9593D46C-9790-440B-996A-A16207697322}" type="presParOf" srcId="{83552819-7F03-41E2-9A3C-95434A51A63D}" destId="{845911C5-203A-4CD1-9993-5FBA3405F019}" srcOrd="1" destOrd="0" presId="urn:microsoft.com/office/officeart/2005/8/layout/chevronAccent+Icon"/>
    <dgm:cxn modelId="{98ED09BC-3992-4B23-A3FC-3576D018306C}" type="presParOf" srcId="{8DE57E7D-582D-400C-8E3F-86FACA616188}" destId="{1EEFBD35-D1F6-47DF-BC3F-E0DD9C6606C2}" srcOrd="3" destOrd="0" presId="urn:microsoft.com/office/officeart/2005/8/layout/chevronAccent+Icon"/>
    <dgm:cxn modelId="{A3FF66F4-DF4C-4FE9-96D2-36647B38668C}" type="presParOf" srcId="{8DE57E7D-582D-400C-8E3F-86FACA616188}" destId="{2AF24E5A-E7D5-4214-9EDE-0760BA2322CC}" srcOrd="4" destOrd="0" presId="urn:microsoft.com/office/officeart/2005/8/layout/chevronAccent+Icon"/>
    <dgm:cxn modelId="{B61ADF79-408B-48FB-AB0B-E8EDD72D4C19}" type="presParOf" srcId="{2AF24E5A-E7D5-4214-9EDE-0760BA2322CC}" destId="{C02B9DE5-C6F6-4B6E-A382-90AA964BB7D9}" srcOrd="0" destOrd="0" presId="urn:microsoft.com/office/officeart/2005/8/layout/chevronAccent+Icon"/>
    <dgm:cxn modelId="{E0CE0C18-1B7F-4528-A384-6AFA178410D6}" type="presParOf" srcId="{2AF24E5A-E7D5-4214-9EDE-0760BA2322CC}" destId="{F60EE4B6-900E-417A-9927-89A50B3E2C96}" srcOrd="1" destOrd="0" presId="urn:microsoft.com/office/officeart/2005/8/layout/chevronAccent+Icon"/>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92BBCC-6370-4073-A238-A925A8C429D6}" type="doc">
      <dgm:prSet loTypeId="urn:microsoft.com/office/officeart/2005/8/layout/chevronAccent+Icon" loCatId="officeonline" qsTypeId="urn:microsoft.com/office/officeart/2005/8/quickstyle/simple1" qsCatId="simple" csTypeId="urn:microsoft.com/office/officeart/2005/8/colors/accent3_2" csCatId="accent3" phldr="1"/>
      <dgm:spPr/>
    </dgm:pt>
    <dgm:pt modelId="{76ADDBC4-2C79-445A-9DD4-AE23AD984670}">
      <dgm:prSet phldrT="[Text]" custT="1"/>
      <dgm:spPr/>
      <dgm:t>
        <a:bodyPr/>
        <a:lstStyle/>
        <a:p>
          <a:r>
            <a:rPr lang="en-US" sz="1400" dirty="0" smtClean="0"/>
            <a:t>1800</a:t>
          </a:r>
          <a:endParaRPr lang="en-US" sz="1400" dirty="0"/>
        </a:p>
      </dgm:t>
    </dgm:pt>
    <dgm:pt modelId="{04F35A12-8637-48EE-9DBA-B3C798CD98C4}" type="parTrans" cxnId="{66607645-898A-4986-8BD0-2AB5431E786B}">
      <dgm:prSet/>
      <dgm:spPr/>
      <dgm:t>
        <a:bodyPr/>
        <a:lstStyle/>
        <a:p>
          <a:endParaRPr lang="en-US"/>
        </a:p>
      </dgm:t>
    </dgm:pt>
    <dgm:pt modelId="{440791FA-12BB-4197-8240-233E8E58232A}" type="sibTrans" cxnId="{66607645-898A-4986-8BD0-2AB5431E786B}">
      <dgm:prSet/>
      <dgm:spPr/>
      <dgm:t>
        <a:bodyPr/>
        <a:lstStyle/>
        <a:p>
          <a:endParaRPr lang="en-US"/>
        </a:p>
      </dgm:t>
    </dgm:pt>
    <dgm:pt modelId="{28FD5ECA-211E-4B6F-ABF1-9F9CCD0FB997}">
      <dgm:prSet phldrT="[Text]" custT="1"/>
      <dgm:spPr/>
      <dgm:t>
        <a:bodyPr/>
        <a:lstStyle/>
        <a:p>
          <a:r>
            <a:rPr lang="en-US" sz="1400" dirty="0" smtClean="0"/>
            <a:t>1900</a:t>
          </a:r>
          <a:endParaRPr lang="en-US" sz="1400" dirty="0"/>
        </a:p>
      </dgm:t>
    </dgm:pt>
    <dgm:pt modelId="{97DCFAC4-DD54-418C-B08C-05DDB6FAEE3F}" type="parTrans" cxnId="{421C91FD-205E-4941-B74D-B799FD1680A7}">
      <dgm:prSet/>
      <dgm:spPr/>
      <dgm:t>
        <a:bodyPr/>
        <a:lstStyle/>
        <a:p>
          <a:endParaRPr lang="en-US"/>
        </a:p>
      </dgm:t>
    </dgm:pt>
    <dgm:pt modelId="{C45E3620-A851-45FB-BEE6-DAD391439434}" type="sibTrans" cxnId="{421C91FD-205E-4941-B74D-B799FD1680A7}">
      <dgm:prSet/>
      <dgm:spPr/>
      <dgm:t>
        <a:bodyPr/>
        <a:lstStyle/>
        <a:p>
          <a:endParaRPr lang="en-US"/>
        </a:p>
      </dgm:t>
    </dgm:pt>
    <dgm:pt modelId="{B8C5D636-A685-4DCA-8155-063CA9969E6A}">
      <dgm:prSet phldrT="[Text]" custT="1"/>
      <dgm:spPr/>
      <dgm:t>
        <a:bodyPr/>
        <a:lstStyle/>
        <a:p>
          <a:r>
            <a:rPr lang="en-US" sz="1400" dirty="0" smtClean="0"/>
            <a:t>2000</a:t>
          </a:r>
          <a:endParaRPr lang="en-US" sz="1400" dirty="0"/>
        </a:p>
      </dgm:t>
    </dgm:pt>
    <dgm:pt modelId="{7FAAB363-E0E8-4F4B-BF2A-CABCD340D0B9}" type="parTrans" cxnId="{CBEBAA5D-565A-4D2F-99A2-F4327EF8C32C}">
      <dgm:prSet/>
      <dgm:spPr/>
      <dgm:t>
        <a:bodyPr/>
        <a:lstStyle/>
        <a:p>
          <a:endParaRPr lang="en-US"/>
        </a:p>
      </dgm:t>
    </dgm:pt>
    <dgm:pt modelId="{D8D4926D-3D64-4D53-AE56-B4E64866E74C}" type="sibTrans" cxnId="{CBEBAA5D-565A-4D2F-99A2-F4327EF8C32C}">
      <dgm:prSet/>
      <dgm:spPr/>
      <dgm:t>
        <a:bodyPr/>
        <a:lstStyle/>
        <a:p>
          <a:endParaRPr lang="en-US"/>
        </a:p>
      </dgm:t>
    </dgm:pt>
    <dgm:pt modelId="{8DE57E7D-582D-400C-8E3F-86FACA616188}" type="pres">
      <dgm:prSet presAssocID="{9492BBCC-6370-4073-A238-A925A8C429D6}" presName="Name0" presStyleCnt="0">
        <dgm:presLayoutVars>
          <dgm:dir/>
          <dgm:resizeHandles val="exact"/>
        </dgm:presLayoutVars>
      </dgm:prSet>
      <dgm:spPr/>
    </dgm:pt>
    <dgm:pt modelId="{25B5806E-B358-44EF-9154-D41E5CD0CF6E}" type="pres">
      <dgm:prSet presAssocID="{76ADDBC4-2C79-445A-9DD4-AE23AD984670}" presName="composite" presStyleCnt="0"/>
      <dgm:spPr/>
    </dgm:pt>
    <dgm:pt modelId="{13AFCAA4-0470-479D-850A-5D27DEFD4C00}" type="pres">
      <dgm:prSet presAssocID="{76ADDBC4-2C79-445A-9DD4-AE23AD984670}" presName="bgChev" presStyleLbl="node1" presStyleIdx="0" presStyleCnt="3"/>
      <dgm:spPr/>
    </dgm:pt>
    <dgm:pt modelId="{C1CD6F84-1C90-4C63-97D5-CE5AF008A894}" type="pres">
      <dgm:prSet presAssocID="{76ADDBC4-2C79-445A-9DD4-AE23AD984670}" presName="txNode" presStyleLbl="fgAcc1" presStyleIdx="0" presStyleCnt="3" custScaleX="46892">
        <dgm:presLayoutVars>
          <dgm:bulletEnabled val="1"/>
        </dgm:presLayoutVars>
      </dgm:prSet>
      <dgm:spPr/>
      <dgm:t>
        <a:bodyPr/>
        <a:lstStyle/>
        <a:p>
          <a:endParaRPr lang="en-US"/>
        </a:p>
      </dgm:t>
    </dgm:pt>
    <dgm:pt modelId="{F607EC08-CAC6-4684-ACA6-524E2F7110A9}" type="pres">
      <dgm:prSet presAssocID="{440791FA-12BB-4197-8240-233E8E58232A}" presName="compositeSpace" presStyleCnt="0"/>
      <dgm:spPr/>
    </dgm:pt>
    <dgm:pt modelId="{83552819-7F03-41E2-9A3C-95434A51A63D}" type="pres">
      <dgm:prSet presAssocID="{28FD5ECA-211E-4B6F-ABF1-9F9CCD0FB997}" presName="composite" presStyleCnt="0"/>
      <dgm:spPr/>
    </dgm:pt>
    <dgm:pt modelId="{00CE95B1-9DB6-4284-94F2-3035F9D17F74}" type="pres">
      <dgm:prSet presAssocID="{28FD5ECA-211E-4B6F-ABF1-9F9CCD0FB997}" presName="bgChev" presStyleLbl="node1" presStyleIdx="1" presStyleCnt="3"/>
      <dgm:spPr/>
    </dgm:pt>
    <dgm:pt modelId="{845911C5-203A-4CD1-9993-5FBA3405F019}" type="pres">
      <dgm:prSet presAssocID="{28FD5ECA-211E-4B6F-ABF1-9F9CCD0FB997}" presName="txNode" presStyleLbl="fgAcc1" presStyleIdx="1" presStyleCnt="3" custScaleX="41564">
        <dgm:presLayoutVars>
          <dgm:bulletEnabled val="1"/>
        </dgm:presLayoutVars>
      </dgm:prSet>
      <dgm:spPr/>
      <dgm:t>
        <a:bodyPr/>
        <a:lstStyle/>
        <a:p>
          <a:endParaRPr lang="en-US"/>
        </a:p>
      </dgm:t>
    </dgm:pt>
    <dgm:pt modelId="{1EEFBD35-D1F6-47DF-BC3F-E0DD9C6606C2}" type="pres">
      <dgm:prSet presAssocID="{C45E3620-A851-45FB-BEE6-DAD391439434}" presName="compositeSpace" presStyleCnt="0"/>
      <dgm:spPr/>
    </dgm:pt>
    <dgm:pt modelId="{2AF24E5A-E7D5-4214-9EDE-0760BA2322CC}" type="pres">
      <dgm:prSet presAssocID="{B8C5D636-A685-4DCA-8155-063CA9969E6A}" presName="composite" presStyleCnt="0"/>
      <dgm:spPr/>
    </dgm:pt>
    <dgm:pt modelId="{C02B9DE5-C6F6-4B6E-A382-90AA964BB7D9}" type="pres">
      <dgm:prSet presAssocID="{B8C5D636-A685-4DCA-8155-063CA9969E6A}" presName="bgChev" presStyleLbl="node1" presStyleIdx="2" presStyleCnt="3"/>
      <dgm:spPr>
        <a:solidFill>
          <a:schemeClr val="bg1"/>
        </a:solidFill>
        <a:ln>
          <a:solidFill>
            <a:srgbClr val="0070C0"/>
          </a:solidFill>
        </a:ln>
      </dgm:spPr>
    </dgm:pt>
    <dgm:pt modelId="{F60EE4B6-900E-417A-9927-89A50B3E2C96}" type="pres">
      <dgm:prSet presAssocID="{B8C5D636-A685-4DCA-8155-063CA9969E6A}" presName="txNode" presStyleLbl="fgAcc1" presStyleIdx="2" presStyleCnt="3" custScaleX="49906">
        <dgm:presLayoutVars>
          <dgm:bulletEnabled val="1"/>
        </dgm:presLayoutVars>
      </dgm:prSet>
      <dgm:spPr/>
      <dgm:t>
        <a:bodyPr/>
        <a:lstStyle/>
        <a:p>
          <a:endParaRPr lang="en-US"/>
        </a:p>
      </dgm:t>
    </dgm:pt>
  </dgm:ptLst>
  <dgm:cxnLst>
    <dgm:cxn modelId="{53F2C506-82EB-42B8-8D7B-83AC3ECCAC55}" type="presOf" srcId="{9492BBCC-6370-4073-A238-A925A8C429D6}" destId="{8DE57E7D-582D-400C-8E3F-86FACA616188}" srcOrd="0" destOrd="0" presId="urn:microsoft.com/office/officeart/2005/8/layout/chevronAccent+Icon"/>
    <dgm:cxn modelId="{421C91FD-205E-4941-B74D-B799FD1680A7}" srcId="{9492BBCC-6370-4073-A238-A925A8C429D6}" destId="{28FD5ECA-211E-4B6F-ABF1-9F9CCD0FB997}" srcOrd="1" destOrd="0" parTransId="{97DCFAC4-DD54-418C-B08C-05DDB6FAEE3F}" sibTransId="{C45E3620-A851-45FB-BEE6-DAD391439434}"/>
    <dgm:cxn modelId="{0FB931FF-87EA-4D3D-ABA6-6CBCF5E36663}" type="presOf" srcId="{B8C5D636-A685-4DCA-8155-063CA9969E6A}" destId="{F60EE4B6-900E-417A-9927-89A50B3E2C96}" srcOrd="0" destOrd="0" presId="urn:microsoft.com/office/officeart/2005/8/layout/chevronAccent+Icon"/>
    <dgm:cxn modelId="{CBEBAA5D-565A-4D2F-99A2-F4327EF8C32C}" srcId="{9492BBCC-6370-4073-A238-A925A8C429D6}" destId="{B8C5D636-A685-4DCA-8155-063CA9969E6A}" srcOrd="2" destOrd="0" parTransId="{7FAAB363-E0E8-4F4B-BF2A-CABCD340D0B9}" sibTransId="{D8D4926D-3D64-4D53-AE56-B4E64866E74C}"/>
    <dgm:cxn modelId="{66607645-898A-4986-8BD0-2AB5431E786B}" srcId="{9492BBCC-6370-4073-A238-A925A8C429D6}" destId="{76ADDBC4-2C79-445A-9DD4-AE23AD984670}" srcOrd="0" destOrd="0" parTransId="{04F35A12-8637-48EE-9DBA-B3C798CD98C4}" sibTransId="{440791FA-12BB-4197-8240-233E8E58232A}"/>
    <dgm:cxn modelId="{D0DFE64B-F1BA-490F-B128-E951C7904D44}" type="presOf" srcId="{76ADDBC4-2C79-445A-9DD4-AE23AD984670}" destId="{C1CD6F84-1C90-4C63-97D5-CE5AF008A894}" srcOrd="0" destOrd="0" presId="urn:microsoft.com/office/officeart/2005/8/layout/chevronAccent+Icon"/>
    <dgm:cxn modelId="{9CA0B176-A3FD-4FD5-8377-BDD22681865B}" type="presOf" srcId="{28FD5ECA-211E-4B6F-ABF1-9F9CCD0FB997}" destId="{845911C5-203A-4CD1-9993-5FBA3405F019}" srcOrd="0" destOrd="0" presId="urn:microsoft.com/office/officeart/2005/8/layout/chevronAccent+Icon"/>
    <dgm:cxn modelId="{A3BC9827-E806-419A-9557-F8479F8616F8}" type="presParOf" srcId="{8DE57E7D-582D-400C-8E3F-86FACA616188}" destId="{25B5806E-B358-44EF-9154-D41E5CD0CF6E}" srcOrd="0" destOrd="0" presId="urn:microsoft.com/office/officeart/2005/8/layout/chevronAccent+Icon"/>
    <dgm:cxn modelId="{D7458F36-9A55-47CC-89BA-D763BAE98F65}" type="presParOf" srcId="{25B5806E-B358-44EF-9154-D41E5CD0CF6E}" destId="{13AFCAA4-0470-479D-850A-5D27DEFD4C00}" srcOrd="0" destOrd="0" presId="urn:microsoft.com/office/officeart/2005/8/layout/chevronAccent+Icon"/>
    <dgm:cxn modelId="{55C53363-36EC-460E-9A93-B3E4C9C1C61F}" type="presParOf" srcId="{25B5806E-B358-44EF-9154-D41E5CD0CF6E}" destId="{C1CD6F84-1C90-4C63-97D5-CE5AF008A894}" srcOrd="1" destOrd="0" presId="urn:microsoft.com/office/officeart/2005/8/layout/chevronAccent+Icon"/>
    <dgm:cxn modelId="{402F2A0F-BB3A-4E58-BCF3-AF8C2A7038F5}" type="presParOf" srcId="{8DE57E7D-582D-400C-8E3F-86FACA616188}" destId="{F607EC08-CAC6-4684-ACA6-524E2F7110A9}" srcOrd="1" destOrd="0" presId="urn:microsoft.com/office/officeart/2005/8/layout/chevronAccent+Icon"/>
    <dgm:cxn modelId="{C31F7915-90BF-41E8-B4E2-E3E37564C53E}" type="presParOf" srcId="{8DE57E7D-582D-400C-8E3F-86FACA616188}" destId="{83552819-7F03-41E2-9A3C-95434A51A63D}" srcOrd="2" destOrd="0" presId="urn:microsoft.com/office/officeart/2005/8/layout/chevronAccent+Icon"/>
    <dgm:cxn modelId="{E830F22B-ED00-4CDA-B4EF-9150334C07C5}" type="presParOf" srcId="{83552819-7F03-41E2-9A3C-95434A51A63D}" destId="{00CE95B1-9DB6-4284-94F2-3035F9D17F74}" srcOrd="0" destOrd="0" presId="urn:microsoft.com/office/officeart/2005/8/layout/chevronAccent+Icon"/>
    <dgm:cxn modelId="{51744D64-363C-4E53-A289-169BA349A2B2}" type="presParOf" srcId="{83552819-7F03-41E2-9A3C-95434A51A63D}" destId="{845911C5-203A-4CD1-9993-5FBA3405F019}" srcOrd="1" destOrd="0" presId="urn:microsoft.com/office/officeart/2005/8/layout/chevronAccent+Icon"/>
    <dgm:cxn modelId="{C1071419-15FC-4258-8D96-4323204A35A5}" type="presParOf" srcId="{8DE57E7D-582D-400C-8E3F-86FACA616188}" destId="{1EEFBD35-D1F6-47DF-BC3F-E0DD9C6606C2}" srcOrd="3" destOrd="0" presId="urn:microsoft.com/office/officeart/2005/8/layout/chevronAccent+Icon"/>
    <dgm:cxn modelId="{0256E189-57FD-4908-81E6-EC438C4BD098}" type="presParOf" srcId="{8DE57E7D-582D-400C-8E3F-86FACA616188}" destId="{2AF24E5A-E7D5-4214-9EDE-0760BA2322CC}" srcOrd="4" destOrd="0" presId="urn:microsoft.com/office/officeart/2005/8/layout/chevronAccent+Icon"/>
    <dgm:cxn modelId="{89CA1F7B-83C1-4829-B9E4-81628A11FE38}" type="presParOf" srcId="{2AF24E5A-E7D5-4214-9EDE-0760BA2322CC}" destId="{C02B9DE5-C6F6-4B6E-A382-90AA964BB7D9}" srcOrd="0" destOrd="0" presId="urn:microsoft.com/office/officeart/2005/8/layout/chevronAccent+Icon"/>
    <dgm:cxn modelId="{FBC33805-1BA0-450F-971F-CCD4C6452E66}" type="presParOf" srcId="{2AF24E5A-E7D5-4214-9EDE-0760BA2322CC}" destId="{F60EE4B6-900E-417A-9927-89A50B3E2C96}" srcOrd="1" destOrd="0" presId="urn:microsoft.com/office/officeart/2005/8/layout/chevronAccent+Icon"/>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92BBCC-6370-4073-A238-A925A8C429D6}" type="doc">
      <dgm:prSet loTypeId="urn:microsoft.com/office/officeart/2005/8/layout/chevronAccent+Icon" loCatId="officeonline" qsTypeId="urn:microsoft.com/office/officeart/2005/8/quickstyle/simple1" qsCatId="simple" csTypeId="urn:microsoft.com/office/officeart/2005/8/colors/accent3_2" csCatId="accent3" phldr="1"/>
      <dgm:spPr/>
    </dgm:pt>
    <dgm:pt modelId="{76ADDBC4-2C79-445A-9DD4-AE23AD984670}">
      <dgm:prSet phldrT="[Text]" custT="1"/>
      <dgm:spPr/>
      <dgm:t>
        <a:bodyPr/>
        <a:lstStyle/>
        <a:p>
          <a:r>
            <a:rPr lang="en-US" sz="1400" dirty="0" smtClean="0"/>
            <a:t>1800</a:t>
          </a:r>
          <a:endParaRPr lang="en-US" sz="1400" dirty="0"/>
        </a:p>
      </dgm:t>
    </dgm:pt>
    <dgm:pt modelId="{04F35A12-8637-48EE-9DBA-B3C798CD98C4}" type="parTrans" cxnId="{66607645-898A-4986-8BD0-2AB5431E786B}">
      <dgm:prSet/>
      <dgm:spPr/>
      <dgm:t>
        <a:bodyPr/>
        <a:lstStyle/>
        <a:p>
          <a:endParaRPr lang="en-US"/>
        </a:p>
      </dgm:t>
    </dgm:pt>
    <dgm:pt modelId="{440791FA-12BB-4197-8240-233E8E58232A}" type="sibTrans" cxnId="{66607645-898A-4986-8BD0-2AB5431E786B}">
      <dgm:prSet/>
      <dgm:spPr/>
      <dgm:t>
        <a:bodyPr/>
        <a:lstStyle/>
        <a:p>
          <a:endParaRPr lang="en-US"/>
        </a:p>
      </dgm:t>
    </dgm:pt>
    <dgm:pt modelId="{28FD5ECA-211E-4B6F-ABF1-9F9CCD0FB997}">
      <dgm:prSet phldrT="[Text]" custT="1"/>
      <dgm:spPr/>
      <dgm:t>
        <a:bodyPr/>
        <a:lstStyle/>
        <a:p>
          <a:r>
            <a:rPr lang="en-US" sz="1400" dirty="0" smtClean="0"/>
            <a:t>1900</a:t>
          </a:r>
          <a:endParaRPr lang="en-US" sz="1400" dirty="0"/>
        </a:p>
      </dgm:t>
    </dgm:pt>
    <dgm:pt modelId="{97DCFAC4-DD54-418C-B08C-05DDB6FAEE3F}" type="parTrans" cxnId="{421C91FD-205E-4941-B74D-B799FD1680A7}">
      <dgm:prSet/>
      <dgm:spPr/>
      <dgm:t>
        <a:bodyPr/>
        <a:lstStyle/>
        <a:p>
          <a:endParaRPr lang="en-US"/>
        </a:p>
      </dgm:t>
    </dgm:pt>
    <dgm:pt modelId="{C45E3620-A851-45FB-BEE6-DAD391439434}" type="sibTrans" cxnId="{421C91FD-205E-4941-B74D-B799FD1680A7}">
      <dgm:prSet/>
      <dgm:spPr/>
      <dgm:t>
        <a:bodyPr/>
        <a:lstStyle/>
        <a:p>
          <a:endParaRPr lang="en-US"/>
        </a:p>
      </dgm:t>
    </dgm:pt>
    <dgm:pt modelId="{B8C5D636-A685-4DCA-8155-063CA9969E6A}">
      <dgm:prSet phldrT="[Text]" custT="1"/>
      <dgm:spPr/>
      <dgm:t>
        <a:bodyPr/>
        <a:lstStyle/>
        <a:p>
          <a:r>
            <a:rPr lang="en-US" sz="1400" dirty="0" smtClean="0"/>
            <a:t>2000</a:t>
          </a:r>
          <a:endParaRPr lang="en-US" sz="1400" dirty="0"/>
        </a:p>
      </dgm:t>
    </dgm:pt>
    <dgm:pt modelId="{7FAAB363-E0E8-4F4B-BF2A-CABCD340D0B9}" type="parTrans" cxnId="{CBEBAA5D-565A-4D2F-99A2-F4327EF8C32C}">
      <dgm:prSet/>
      <dgm:spPr/>
      <dgm:t>
        <a:bodyPr/>
        <a:lstStyle/>
        <a:p>
          <a:endParaRPr lang="en-US"/>
        </a:p>
      </dgm:t>
    </dgm:pt>
    <dgm:pt modelId="{D8D4926D-3D64-4D53-AE56-B4E64866E74C}" type="sibTrans" cxnId="{CBEBAA5D-565A-4D2F-99A2-F4327EF8C32C}">
      <dgm:prSet/>
      <dgm:spPr/>
      <dgm:t>
        <a:bodyPr/>
        <a:lstStyle/>
        <a:p>
          <a:endParaRPr lang="en-US"/>
        </a:p>
      </dgm:t>
    </dgm:pt>
    <dgm:pt modelId="{8DE57E7D-582D-400C-8E3F-86FACA616188}" type="pres">
      <dgm:prSet presAssocID="{9492BBCC-6370-4073-A238-A925A8C429D6}" presName="Name0" presStyleCnt="0">
        <dgm:presLayoutVars>
          <dgm:dir/>
          <dgm:resizeHandles val="exact"/>
        </dgm:presLayoutVars>
      </dgm:prSet>
      <dgm:spPr/>
    </dgm:pt>
    <dgm:pt modelId="{25B5806E-B358-44EF-9154-D41E5CD0CF6E}" type="pres">
      <dgm:prSet presAssocID="{76ADDBC4-2C79-445A-9DD4-AE23AD984670}" presName="composite" presStyleCnt="0"/>
      <dgm:spPr/>
    </dgm:pt>
    <dgm:pt modelId="{13AFCAA4-0470-479D-850A-5D27DEFD4C00}" type="pres">
      <dgm:prSet presAssocID="{76ADDBC4-2C79-445A-9DD4-AE23AD984670}" presName="bgChev" presStyleLbl="node1" presStyleIdx="0" presStyleCnt="3"/>
      <dgm:spPr/>
    </dgm:pt>
    <dgm:pt modelId="{C1CD6F84-1C90-4C63-97D5-CE5AF008A894}" type="pres">
      <dgm:prSet presAssocID="{76ADDBC4-2C79-445A-9DD4-AE23AD984670}" presName="txNode" presStyleLbl="fgAcc1" presStyleIdx="0" presStyleCnt="3" custScaleX="46892">
        <dgm:presLayoutVars>
          <dgm:bulletEnabled val="1"/>
        </dgm:presLayoutVars>
      </dgm:prSet>
      <dgm:spPr/>
      <dgm:t>
        <a:bodyPr/>
        <a:lstStyle/>
        <a:p>
          <a:endParaRPr lang="en-US"/>
        </a:p>
      </dgm:t>
    </dgm:pt>
    <dgm:pt modelId="{F607EC08-CAC6-4684-ACA6-524E2F7110A9}" type="pres">
      <dgm:prSet presAssocID="{440791FA-12BB-4197-8240-233E8E58232A}" presName="compositeSpace" presStyleCnt="0"/>
      <dgm:spPr/>
    </dgm:pt>
    <dgm:pt modelId="{83552819-7F03-41E2-9A3C-95434A51A63D}" type="pres">
      <dgm:prSet presAssocID="{28FD5ECA-211E-4B6F-ABF1-9F9CCD0FB997}" presName="composite" presStyleCnt="0"/>
      <dgm:spPr/>
    </dgm:pt>
    <dgm:pt modelId="{00CE95B1-9DB6-4284-94F2-3035F9D17F74}" type="pres">
      <dgm:prSet presAssocID="{28FD5ECA-211E-4B6F-ABF1-9F9CCD0FB997}" presName="bgChev" presStyleLbl="node1" presStyleIdx="1" presStyleCnt="3"/>
      <dgm:spPr/>
    </dgm:pt>
    <dgm:pt modelId="{845911C5-203A-4CD1-9993-5FBA3405F019}" type="pres">
      <dgm:prSet presAssocID="{28FD5ECA-211E-4B6F-ABF1-9F9CCD0FB997}" presName="txNode" presStyleLbl="fgAcc1" presStyleIdx="1" presStyleCnt="3" custScaleX="41564">
        <dgm:presLayoutVars>
          <dgm:bulletEnabled val="1"/>
        </dgm:presLayoutVars>
      </dgm:prSet>
      <dgm:spPr/>
      <dgm:t>
        <a:bodyPr/>
        <a:lstStyle/>
        <a:p>
          <a:endParaRPr lang="en-US"/>
        </a:p>
      </dgm:t>
    </dgm:pt>
    <dgm:pt modelId="{1EEFBD35-D1F6-47DF-BC3F-E0DD9C6606C2}" type="pres">
      <dgm:prSet presAssocID="{C45E3620-A851-45FB-BEE6-DAD391439434}" presName="compositeSpace" presStyleCnt="0"/>
      <dgm:spPr/>
    </dgm:pt>
    <dgm:pt modelId="{2AF24E5A-E7D5-4214-9EDE-0760BA2322CC}" type="pres">
      <dgm:prSet presAssocID="{B8C5D636-A685-4DCA-8155-063CA9969E6A}" presName="composite" presStyleCnt="0"/>
      <dgm:spPr/>
    </dgm:pt>
    <dgm:pt modelId="{C02B9DE5-C6F6-4B6E-A382-90AA964BB7D9}" type="pres">
      <dgm:prSet presAssocID="{B8C5D636-A685-4DCA-8155-063CA9969E6A}" presName="bgChev" presStyleLbl="node1" presStyleIdx="2" presStyleCnt="3"/>
      <dgm:spPr>
        <a:solidFill>
          <a:schemeClr val="bg1"/>
        </a:solidFill>
        <a:ln>
          <a:solidFill>
            <a:srgbClr val="0070C0"/>
          </a:solidFill>
        </a:ln>
      </dgm:spPr>
    </dgm:pt>
    <dgm:pt modelId="{F60EE4B6-900E-417A-9927-89A50B3E2C96}" type="pres">
      <dgm:prSet presAssocID="{B8C5D636-A685-4DCA-8155-063CA9969E6A}" presName="txNode" presStyleLbl="fgAcc1" presStyleIdx="2" presStyleCnt="3" custScaleX="49906">
        <dgm:presLayoutVars>
          <dgm:bulletEnabled val="1"/>
        </dgm:presLayoutVars>
      </dgm:prSet>
      <dgm:spPr/>
      <dgm:t>
        <a:bodyPr/>
        <a:lstStyle/>
        <a:p>
          <a:endParaRPr lang="en-US"/>
        </a:p>
      </dgm:t>
    </dgm:pt>
  </dgm:ptLst>
  <dgm:cxnLst>
    <dgm:cxn modelId="{06D48235-A16D-4DC8-B6BF-CB547122196C}" type="presOf" srcId="{9492BBCC-6370-4073-A238-A925A8C429D6}" destId="{8DE57E7D-582D-400C-8E3F-86FACA616188}" srcOrd="0" destOrd="0" presId="urn:microsoft.com/office/officeart/2005/8/layout/chevronAccent+Icon"/>
    <dgm:cxn modelId="{421C91FD-205E-4941-B74D-B799FD1680A7}" srcId="{9492BBCC-6370-4073-A238-A925A8C429D6}" destId="{28FD5ECA-211E-4B6F-ABF1-9F9CCD0FB997}" srcOrd="1" destOrd="0" parTransId="{97DCFAC4-DD54-418C-B08C-05DDB6FAEE3F}" sibTransId="{C45E3620-A851-45FB-BEE6-DAD391439434}"/>
    <dgm:cxn modelId="{C8CCA675-0535-495F-8842-C25E4AB3764E}" type="presOf" srcId="{76ADDBC4-2C79-445A-9DD4-AE23AD984670}" destId="{C1CD6F84-1C90-4C63-97D5-CE5AF008A894}" srcOrd="0" destOrd="0" presId="urn:microsoft.com/office/officeart/2005/8/layout/chevronAccent+Icon"/>
    <dgm:cxn modelId="{CBEBAA5D-565A-4D2F-99A2-F4327EF8C32C}" srcId="{9492BBCC-6370-4073-A238-A925A8C429D6}" destId="{B8C5D636-A685-4DCA-8155-063CA9969E6A}" srcOrd="2" destOrd="0" parTransId="{7FAAB363-E0E8-4F4B-BF2A-CABCD340D0B9}" sibTransId="{D8D4926D-3D64-4D53-AE56-B4E64866E74C}"/>
    <dgm:cxn modelId="{7349A3E0-95BC-454E-B717-55A993C0FB9D}" type="presOf" srcId="{B8C5D636-A685-4DCA-8155-063CA9969E6A}" destId="{F60EE4B6-900E-417A-9927-89A50B3E2C96}" srcOrd="0" destOrd="0" presId="urn:microsoft.com/office/officeart/2005/8/layout/chevronAccent+Icon"/>
    <dgm:cxn modelId="{66607645-898A-4986-8BD0-2AB5431E786B}" srcId="{9492BBCC-6370-4073-A238-A925A8C429D6}" destId="{76ADDBC4-2C79-445A-9DD4-AE23AD984670}" srcOrd="0" destOrd="0" parTransId="{04F35A12-8637-48EE-9DBA-B3C798CD98C4}" sibTransId="{440791FA-12BB-4197-8240-233E8E58232A}"/>
    <dgm:cxn modelId="{55F3EF6D-92DE-4393-BCB7-0FCC43850381}" type="presOf" srcId="{28FD5ECA-211E-4B6F-ABF1-9F9CCD0FB997}" destId="{845911C5-203A-4CD1-9993-5FBA3405F019}" srcOrd="0" destOrd="0" presId="urn:microsoft.com/office/officeart/2005/8/layout/chevronAccent+Icon"/>
    <dgm:cxn modelId="{A92270F7-ABEC-4D39-8E9A-46AF306E33A8}" type="presParOf" srcId="{8DE57E7D-582D-400C-8E3F-86FACA616188}" destId="{25B5806E-B358-44EF-9154-D41E5CD0CF6E}" srcOrd="0" destOrd="0" presId="urn:microsoft.com/office/officeart/2005/8/layout/chevronAccent+Icon"/>
    <dgm:cxn modelId="{71E1F2C9-3265-47AA-BA10-EB44DB28A4B0}" type="presParOf" srcId="{25B5806E-B358-44EF-9154-D41E5CD0CF6E}" destId="{13AFCAA4-0470-479D-850A-5D27DEFD4C00}" srcOrd="0" destOrd="0" presId="urn:microsoft.com/office/officeart/2005/8/layout/chevronAccent+Icon"/>
    <dgm:cxn modelId="{79EE32A6-7F4E-4569-923F-778683DD2769}" type="presParOf" srcId="{25B5806E-B358-44EF-9154-D41E5CD0CF6E}" destId="{C1CD6F84-1C90-4C63-97D5-CE5AF008A894}" srcOrd="1" destOrd="0" presId="urn:microsoft.com/office/officeart/2005/8/layout/chevronAccent+Icon"/>
    <dgm:cxn modelId="{9B5DE348-584C-4E16-99E4-4E0FC958DC9D}" type="presParOf" srcId="{8DE57E7D-582D-400C-8E3F-86FACA616188}" destId="{F607EC08-CAC6-4684-ACA6-524E2F7110A9}" srcOrd="1" destOrd="0" presId="urn:microsoft.com/office/officeart/2005/8/layout/chevronAccent+Icon"/>
    <dgm:cxn modelId="{1A236920-0870-4E76-B9FC-14816B83AE2E}" type="presParOf" srcId="{8DE57E7D-582D-400C-8E3F-86FACA616188}" destId="{83552819-7F03-41E2-9A3C-95434A51A63D}" srcOrd="2" destOrd="0" presId="urn:microsoft.com/office/officeart/2005/8/layout/chevronAccent+Icon"/>
    <dgm:cxn modelId="{40476D0A-B83A-468D-94F1-A180ADB3C378}" type="presParOf" srcId="{83552819-7F03-41E2-9A3C-95434A51A63D}" destId="{00CE95B1-9DB6-4284-94F2-3035F9D17F74}" srcOrd="0" destOrd="0" presId="urn:microsoft.com/office/officeart/2005/8/layout/chevronAccent+Icon"/>
    <dgm:cxn modelId="{C05DA265-4A8C-4057-9A63-40082489FAA1}" type="presParOf" srcId="{83552819-7F03-41E2-9A3C-95434A51A63D}" destId="{845911C5-203A-4CD1-9993-5FBA3405F019}" srcOrd="1" destOrd="0" presId="urn:microsoft.com/office/officeart/2005/8/layout/chevronAccent+Icon"/>
    <dgm:cxn modelId="{8C22298C-D62D-4332-A6D3-27C1FEE3A69C}" type="presParOf" srcId="{8DE57E7D-582D-400C-8E3F-86FACA616188}" destId="{1EEFBD35-D1F6-47DF-BC3F-E0DD9C6606C2}" srcOrd="3" destOrd="0" presId="urn:microsoft.com/office/officeart/2005/8/layout/chevronAccent+Icon"/>
    <dgm:cxn modelId="{0824C58A-7CC1-4248-89FB-7BCFD69AC373}" type="presParOf" srcId="{8DE57E7D-582D-400C-8E3F-86FACA616188}" destId="{2AF24E5A-E7D5-4214-9EDE-0760BA2322CC}" srcOrd="4" destOrd="0" presId="urn:microsoft.com/office/officeart/2005/8/layout/chevronAccent+Icon"/>
    <dgm:cxn modelId="{42E76D43-8BBD-4BB8-8120-2531D1B78BFC}" type="presParOf" srcId="{2AF24E5A-E7D5-4214-9EDE-0760BA2322CC}" destId="{C02B9DE5-C6F6-4B6E-A382-90AA964BB7D9}" srcOrd="0" destOrd="0" presId="urn:microsoft.com/office/officeart/2005/8/layout/chevronAccent+Icon"/>
    <dgm:cxn modelId="{C81EC4FF-BAEA-40D6-812A-A513ED4B6715}" type="presParOf" srcId="{2AF24E5A-E7D5-4214-9EDE-0760BA2322CC}" destId="{F60EE4B6-900E-417A-9927-89A50B3E2C96}" srcOrd="1" destOrd="0" presId="urn:microsoft.com/office/officeart/2005/8/layout/chevronAccent+Icon"/>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92BBCC-6370-4073-A238-A925A8C429D6}" type="doc">
      <dgm:prSet loTypeId="urn:microsoft.com/office/officeart/2005/8/layout/chevronAccent+Icon" loCatId="officeonline" qsTypeId="urn:microsoft.com/office/officeart/2005/8/quickstyle/simple1" qsCatId="simple" csTypeId="urn:microsoft.com/office/officeart/2005/8/colors/accent1_2" csCatId="accent1" phldr="1"/>
      <dgm:spPr/>
    </dgm:pt>
    <dgm:pt modelId="{76ADDBC4-2C79-445A-9DD4-AE23AD984670}">
      <dgm:prSet phldrT="[Text]" custT="1"/>
      <dgm:spPr/>
      <dgm:t>
        <a:bodyPr/>
        <a:lstStyle/>
        <a:p>
          <a:r>
            <a:rPr lang="en-US" sz="1400" dirty="0" smtClean="0"/>
            <a:t>1800</a:t>
          </a:r>
          <a:endParaRPr lang="en-US" sz="1400" dirty="0"/>
        </a:p>
      </dgm:t>
    </dgm:pt>
    <dgm:pt modelId="{04F35A12-8637-48EE-9DBA-B3C798CD98C4}" type="parTrans" cxnId="{66607645-898A-4986-8BD0-2AB5431E786B}">
      <dgm:prSet/>
      <dgm:spPr/>
      <dgm:t>
        <a:bodyPr/>
        <a:lstStyle/>
        <a:p>
          <a:endParaRPr lang="en-US"/>
        </a:p>
      </dgm:t>
    </dgm:pt>
    <dgm:pt modelId="{440791FA-12BB-4197-8240-233E8E58232A}" type="sibTrans" cxnId="{66607645-898A-4986-8BD0-2AB5431E786B}">
      <dgm:prSet/>
      <dgm:spPr/>
      <dgm:t>
        <a:bodyPr/>
        <a:lstStyle/>
        <a:p>
          <a:endParaRPr lang="en-US"/>
        </a:p>
      </dgm:t>
    </dgm:pt>
    <dgm:pt modelId="{28FD5ECA-211E-4B6F-ABF1-9F9CCD0FB997}">
      <dgm:prSet phldrT="[Text]" custT="1"/>
      <dgm:spPr/>
      <dgm:t>
        <a:bodyPr/>
        <a:lstStyle/>
        <a:p>
          <a:r>
            <a:rPr lang="en-US" sz="1400" dirty="0" smtClean="0"/>
            <a:t>1900</a:t>
          </a:r>
          <a:endParaRPr lang="en-US" sz="1400" dirty="0"/>
        </a:p>
      </dgm:t>
    </dgm:pt>
    <dgm:pt modelId="{97DCFAC4-DD54-418C-B08C-05DDB6FAEE3F}" type="parTrans" cxnId="{421C91FD-205E-4941-B74D-B799FD1680A7}">
      <dgm:prSet/>
      <dgm:spPr/>
      <dgm:t>
        <a:bodyPr/>
        <a:lstStyle/>
        <a:p>
          <a:endParaRPr lang="en-US"/>
        </a:p>
      </dgm:t>
    </dgm:pt>
    <dgm:pt modelId="{C45E3620-A851-45FB-BEE6-DAD391439434}" type="sibTrans" cxnId="{421C91FD-205E-4941-B74D-B799FD1680A7}">
      <dgm:prSet/>
      <dgm:spPr/>
      <dgm:t>
        <a:bodyPr/>
        <a:lstStyle/>
        <a:p>
          <a:endParaRPr lang="en-US"/>
        </a:p>
      </dgm:t>
    </dgm:pt>
    <dgm:pt modelId="{B8C5D636-A685-4DCA-8155-063CA9969E6A}">
      <dgm:prSet phldrT="[Text]" custT="1"/>
      <dgm:spPr/>
      <dgm:t>
        <a:bodyPr/>
        <a:lstStyle/>
        <a:p>
          <a:r>
            <a:rPr lang="en-US" sz="1400" dirty="0" smtClean="0"/>
            <a:t>2000</a:t>
          </a:r>
          <a:endParaRPr lang="en-US" sz="1400" dirty="0"/>
        </a:p>
      </dgm:t>
    </dgm:pt>
    <dgm:pt modelId="{7FAAB363-E0E8-4F4B-BF2A-CABCD340D0B9}" type="parTrans" cxnId="{CBEBAA5D-565A-4D2F-99A2-F4327EF8C32C}">
      <dgm:prSet/>
      <dgm:spPr/>
      <dgm:t>
        <a:bodyPr/>
        <a:lstStyle/>
        <a:p>
          <a:endParaRPr lang="en-US"/>
        </a:p>
      </dgm:t>
    </dgm:pt>
    <dgm:pt modelId="{D8D4926D-3D64-4D53-AE56-B4E64866E74C}" type="sibTrans" cxnId="{CBEBAA5D-565A-4D2F-99A2-F4327EF8C32C}">
      <dgm:prSet/>
      <dgm:spPr/>
      <dgm:t>
        <a:bodyPr/>
        <a:lstStyle/>
        <a:p>
          <a:endParaRPr lang="en-US"/>
        </a:p>
      </dgm:t>
    </dgm:pt>
    <dgm:pt modelId="{8DE57E7D-582D-400C-8E3F-86FACA616188}" type="pres">
      <dgm:prSet presAssocID="{9492BBCC-6370-4073-A238-A925A8C429D6}" presName="Name0" presStyleCnt="0">
        <dgm:presLayoutVars>
          <dgm:dir/>
          <dgm:resizeHandles val="exact"/>
        </dgm:presLayoutVars>
      </dgm:prSet>
      <dgm:spPr/>
    </dgm:pt>
    <dgm:pt modelId="{25B5806E-B358-44EF-9154-D41E5CD0CF6E}" type="pres">
      <dgm:prSet presAssocID="{76ADDBC4-2C79-445A-9DD4-AE23AD984670}" presName="composite" presStyleCnt="0"/>
      <dgm:spPr/>
    </dgm:pt>
    <dgm:pt modelId="{13AFCAA4-0470-479D-850A-5D27DEFD4C00}" type="pres">
      <dgm:prSet presAssocID="{76ADDBC4-2C79-445A-9DD4-AE23AD984670}" presName="bgChev" presStyleLbl="node1" presStyleIdx="0" presStyleCnt="3"/>
      <dgm:spPr>
        <a:solidFill>
          <a:schemeClr val="accent1"/>
        </a:solidFill>
      </dgm:spPr>
    </dgm:pt>
    <dgm:pt modelId="{C1CD6F84-1C90-4C63-97D5-CE5AF008A894}" type="pres">
      <dgm:prSet presAssocID="{76ADDBC4-2C79-445A-9DD4-AE23AD984670}" presName="txNode" presStyleLbl="fgAcc1" presStyleIdx="0" presStyleCnt="3" custScaleX="46892">
        <dgm:presLayoutVars>
          <dgm:bulletEnabled val="1"/>
        </dgm:presLayoutVars>
      </dgm:prSet>
      <dgm:spPr/>
      <dgm:t>
        <a:bodyPr/>
        <a:lstStyle/>
        <a:p>
          <a:endParaRPr lang="en-US"/>
        </a:p>
      </dgm:t>
    </dgm:pt>
    <dgm:pt modelId="{F607EC08-CAC6-4684-ACA6-524E2F7110A9}" type="pres">
      <dgm:prSet presAssocID="{440791FA-12BB-4197-8240-233E8E58232A}" presName="compositeSpace" presStyleCnt="0"/>
      <dgm:spPr/>
    </dgm:pt>
    <dgm:pt modelId="{83552819-7F03-41E2-9A3C-95434A51A63D}" type="pres">
      <dgm:prSet presAssocID="{28FD5ECA-211E-4B6F-ABF1-9F9CCD0FB997}" presName="composite" presStyleCnt="0"/>
      <dgm:spPr/>
    </dgm:pt>
    <dgm:pt modelId="{00CE95B1-9DB6-4284-94F2-3035F9D17F74}" type="pres">
      <dgm:prSet presAssocID="{28FD5ECA-211E-4B6F-ABF1-9F9CCD0FB997}" presName="bgChev" presStyleLbl="node1" presStyleIdx="1" presStyleCnt="3"/>
      <dgm:spPr>
        <a:solidFill>
          <a:schemeClr val="bg2"/>
        </a:solidFill>
      </dgm:spPr>
    </dgm:pt>
    <dgm:pt modelId="{845911C5-203A-4CD1-9993-5FBA3405F019}" type="pres">
      <dgm:prSet presAssocID="{28FD5ECA-211E-4B6F-ABF1-9F9CCD0FB997}" presName="txNode" presStyleLbl="fgAcc1" presStyleIdx="1" presStyleCnt="3" custScaleX="41564">
        <dgm:presLayoutVars>
          <dgm:bulletEnabled val="1"/>
        </dgm:presLayoutVars>
      </dgm:prSet>
      <dgm:spPr/>
      <dgm:t>
        <a:bodyPr/>
        <a:lstStyle/>
        <a:p>
          <a:endParaRPr lang="en-US"/>
        </a:p>
      </dgm:t>
    </dgm:pt>
    <dgm:pt modelId="{1EEFBD35-D1F6-47DF-BC3F-E0DD9C6606C2}" type="pres">
      <dgm:prSet presAssocID="{C45E3620-A851-45FB-BEE6-DAD391439434}" presName="compositeSpace" presStyleCnt="0"/>
      <dgm:spPr/>
    </dgm:pt>
    <dgm:pt modelId="{2AF24E5A-E7D5-4214-9EDE-0760BA2322CC}" type="pres">
      <dgm:prSet presAssocID="{B8C5D636-A685-4DCA-8155-063CA9969E6A}" presName="composite" presStyleCnt="0"/>
      <dgm:spPr/>
    </dgm:pt>
    <dgm:pt modelId="{C02B9DE5-C6F6-4B6E-A382-90AA964BB7D9}" type="pres">
      <dgm:prSet presAssocID="{B8C5D636-A685-4DCA-8155-063CA9969E6A}" presName="bgChev" presStyleLbl="node1" presStyleIdx="2" presStyleCnt="3"/>
      <dgm:spPr/>
    </dgm:pt>
    <dgm:pt modelId="{F60EE4B6-900E-417A-9927-89A50B3E2C96}" type="pres">
      <dgm:prSet presAssocID="{B8C5D636-A685-4DCA-8155-063CA9969E6A}" presName="txNode" presStyleLbl="fgAcc1" presStyleIdx="2" presStyleCnt="3" custScaleX="49906">
        <dgm:presLayoutVars>
          <dgm:bulletEnabled val="1"/>
        </dgm:presLayoutVars>
      </dgm:prSet>
      <dgm:spPr/>
      <dgm:t>
        <a:bodyPr/>
        <a:lstStyle/>
        <a:p>
          <a:endParaRPr lang="en-US"/>
        </a:p>
      </dgm:t>
    </dgm:pt>
  </dgm:ptLst>
  <dgm:cxnLst>
    <dgm:cxn modelId="{AD861231-8ED2-46F7-97DE-10252761B58A}" type="presOf" srcId="{28FD5ECA-211E-4B6F-ABF1-9F9CCD0FB997}" destId="{845911C5-203A-4CD1-9993-5FBA3405F019}" srcOrd="0" destOrd="0" presId="urn:microsoft.com/office/officeart/2005/8/layout/chevronAccent+Icon"/>
    <dgm:cxn modelId="{1943E387-899A-4425-B3D9-7B1958A3254A}" type="presOf" srcId="{9492BBCC-6370-4073-A238-A925A8C429D6}" destId="{8DE57E7D-582D-400C-8E3F-86FACA616188}" srcOrd="0" destOrd="0" presId="urn:microsoft.com/office/officeart/2005/8/layout/chevronAccent+Icon"/>
    <dgm:cxn modelId="{421C91FD-205E-4941-B74D-B799FD1680A7}" srcId="{9492BBCC-6370-4073-A238-A925A8C429D6}" destId="{28FD5ECA-211E-4B6F-ABF1-9F9CCD0FB997}" srcOrd="1" destOrd="0" parTransId="{97DCFAC4-DD54-418C-B08C-05DDB6FAEE3F}" sibTransId="{C45E3620-A851-45FB-BEE6-DAD391439434}"/>
    <dgm:cxn modelId="{CBEBAA5D-565A-4D2F-99A2-F4327EF8C32C}" srcId="{9492BBCC-6370-4073-A238-A925A8C429D6}" destId="{B8C5D636-A685-4DCA-8155-063CA9969E6A}" srcOrd="2" destOrd="0" parTransId="{7FAAB363-E0E8-4F4B-BF2A-CABCD340D0B9}" sibTransId="{D8D4926D-3D64-4D53-AE56-B4E64866E74C}"/>
    <dgm:cxn modelId="{4F72FF73-7EAD-49A3-9CF8-A878577E54CE}" type="presOf" srcId="{B8C5D636-A685-4DCA-8155-063CA9969E6A}" destId="{F60EE4B6-900E-417A-9927-89A50B3E2C96}" srcOrd="0" destOrd="0" presId="urn:microsoft.com/office/officeart/2005/8/layout/chevronAccent+Icon"/>
    <dgm:cxn modelId="{66607645-898A-4986-8BD0-2AB5431E786B}" srcId="{9492BBCC-6370-4073-A238-A925A8C429D6}" destId="{76ADDBC4-2C79-445A-9DD4-AE23AD984670}" srcOrd="0" destOrd="0" parTransId="{04F35A12-8637-48EE-9DBA-B3C798CD98C4}" sibTransId="{440791FA-12BB-4197-8240-233E8E58232A}"/>
    <dgm:cxn modelId="{D6F1ACE1-3937-406C-9170-0AC741414794}" type="presOf" srcId="{76ADDBC4-2C79-445A-9DD4-AE23AD984670}" destId="{C1CD6F84-1C90-4C63-97D5-CE5AF008A894}" srcOrd="0" destOrd="0" presId="urn:microsoft.com/office/officeart/2005/8/layout/chevronAccent+Icon"/>
    <dgm:cxn modelId="{0A5E4D98-7379-453A-9278-D2C8C98C20CE}" type="presParOf" srcId="{8DE57E7D-582D-400C-8E3F-86FACA616188}" destId="{25B5806E-B358-44EF-9154-D41E5CD0CF6E}" srcOrd="0" destOrd="0" presId="urn:microsoft.com/office/officeart/2005/8/layout/chevronAccent+Icon"/>
    <dgm:cxn modelId="{994D56A5-118D-422F-80F4-7D906E72C81D}" type="presParOf" srcId="{25B5806E-B358-44EF-9154-D41E5CD0CF6E}" destId="{13AFCAA4-0470-479D-850A-5D27DEFD4C00}" srcOrd="0" destOrd="0" presId="urn:microsoft.com/office/officeart/2005/8/layout/chevronAccent+Icon"/>
    <dgm:cxn modelId="{7AD08082-7340-4085-B831-21E0EB57AC62}" type="presParOf" srcId="{25B5806E-B358-44EF-9154-D41E5CD0CF6E}" destId="{C1CD6F84-1C90-4C63-97D5-CE5AF008A894}" srcOrd="1" destOrd="0" presId="urn:microsoft.com/office/officeart/2005/8/layout/chevronAccent+Icon"/>
    <dgm:cxn modelId="{A35FA852-488E-4F04-91C6-170B2C4451CC}" type="presParOf" srcId="{8DE57E7D-582D-400C-8E3F-86FACA616188}" destId="{F607EC08-CAC6-4684-ACA6-524E2F7110A9}" srcOrd="1" destOrd="0" presId="urn:microsoft.com/office/officeart/2005/8/layout/chevronAccent+Icon"/>
    <dgm:cxn modelId="{A15CACB4-4F32-4BA3-945B-6F3DAE33869C}" type="presParOf" srcId="{8DE57E7D-582D-400C-8E3F-86FACA616188}" destId="{83552819-7F03-41E2-9A3C-95434A51A63D}" srcOrd="2" destOrd="0" presId="urn:microsoft.com/office/officeart/2005/8/layout/chevronAccent+Icon"/>
    <dgm:cxn modelId="{12522550-0803-44A5-9929-DA08F9DEA79C}" type="presParOf" srcId="{83552819-7F03-41E2-9A3C-95434A51A63D}" destId="{00CE95B1-9DB6-4284-94F2-3035F9D17F74}" srcOrd="0" destOrd="0" presId="urn:microsoft.com/office/officeart/2005/8/layout/chevronAccent+Icon"/>
    <dgm:cxn modelId="{38E6F160-BB65-4E77-A765-FCFF5F355119}" type="presParOf" srcId="{83552819-7F03-41E2-9A3C-95434A51A63D}" destId="{845911C5-203A-4CD1-9993-5FBA3405F019}" srcOrd="1" destOrd="0" presId="urn:microsoft.com/office/officeart/2005/8/layout/chevronAccent+Icon"/>
    <dgm:cxn modelId="{B84F79B5-9538-40F9-B234-3D4E89901F35}" type="presParOf" srcId="{8DE57E7D-582D-400C-8E3F-86FACA616188}" destId="{1EEFBD35-D1F6-47DF-BC3F-E0DD9C6606C2}" srcOrd="3" destOrd="0" presId="urn:microsoft.com/office/officeart/2005/8/layout/chevronAccent+Icon"/>
    <dgm:cxn modelId="{B0E0525A-95C7-4339-A514-1F0A1780A6F9}" type="presParOf" srcId="{8DE57E7D-582D-400C-8E3F-86FACA616188}" destId="{2AF24E5A-E7D5-4214-9EDE-0760BA2322CC}" srcOrd="4" destOrd="0" presId="urn:microsoft.com/office/officeart/2005/8/layout/chevronAccent+Icon"/>
    <dgm:cxn modelId="{5ED61C30-72A5-409D-9AB4-C46E241F0A81}" type="presParOf" srcId="{2AF24E5A-E7D5-4214-9EDE-0760BA2322CC}" destId="{C02B9DE5-C6F6-4B6E-A382-90AA964BB7D9}" srcOrd="0" destOrd="0" presId="urn:microsoft.com/office/officeart/2005/8/layout/chevronAccent+Icon"/>
    <dgm:cxn modelId="{93E2363E-4E4F-4355-B363-071BB07DC044}" type="presParOf" srcId="{2AF24E5A-E7D5-4214-9EDE-0760BA2322CC}" destId="{F60EE4B6-900E-417A-9927-89A50B3E2C96}" srcOrd="1" destOrd="0" presId="urn:microsoft.com/office/officeart/2005/8/layout/chevronAccent+Icon"/>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492BBCC-6370-4073-A238-A925A8C429D6}" type="doc">
      <dgm:prSet loTypeId="urn:microsoft.com/office/officeart/2005/8/layout/chevronAccent+Icon" loCatId="officeonline" qsTypeId="urn:microsoft.com/office/officeart/2005/8/quickstyle/simple1" qsCatId="simple" csTypeId="urn:microsoft.com/office/officeart/2005/8/colors/accent1_2" csCatId="accent1" phldr="1"/>
      <dgm:spPr/>
    </dgm:pt>
    <dgm:pt modelId="{76ADDBC4-2C79-445A-9DD4-AE23AD984670}">
      <dgm:prSet phldrT="[Text]" custT="1"/>
      <dgm:spPr/>
      <dgm:t>
        <a:bodyPr/>
        <a:lstStyle/>
        <a:p>
          <a:r>
            <a:rPr lang="en-US" sz="1400" dirty="0" smtClean="0"/>
            <a:t>1800</a:t>
          </a:r>
          <a:endParaRPr lang="en-US" sz="1400" dirty="0"/>
        </a:p>
      </dgm:t>
    </dgm:pt>
    <dgm:pt modelId="{04F35A12-8637-48EE-9DBA-B3C798CD98C4}" type="parTrans" cxnId="{66607645-898A-4986-8BD0-2AB5431E786B}">
      <dgm:prSet/>
      <dgm:spPr/>
      <dgm:t>
        <a:bodyPr/>
        <a:lstStyle/>
        <a:p>
          <a:endParaRPr lang="en-US"/>
        </a:p>
      </dgm:t>
    </dgm:pt>
    <dgm:pt modelId="{440791FA-12BB-4197-8240-233E8E58232A}" type="sibTrans" cxnId="{66607645-898A-4986-8BD0-2AB5431E786B}">
      <dgm:prSet/>
      <dgm:spPr/>
      <dgm:t>
        <a:bodyPr/>
        <a:lstStyle/>
        <a:p>
          <a:endParaRPr lang="en-US"/>
        </a:p>
      </dgm:t>
    </dgm:pt>
    <dgm:pt modelId="{28FD5ECA-211E-4B6F-ABF1-9F9CCD0FB997}">
      <dgm:prSet phldrT="[Text]" custT="1"/>
      <dgm:spPr/>
      <dgm:t>
        <a:bodyPr/>
        <a:lstStyle/>
        <a:p>
          <a:r>
            <a:rPr lang="en-US" sz="1400" dirty="0" smtClean="0"/>
            <a:t>1900</a:t>
          </a:r>
          <a:endParaRPr lang="en-US" sz="1400" dirty="0"/>
        </a:p>
      </dgm:t>
    </dgm:pt>
    <dgm:pt modelId="{97DCFAC4-DD54-418C-B08C-05DDB6FAEE3F}" type="parTrans" cxnId="{421C91FD-205E-4941-B74D-B799FD1680A7}">
      <dgm:prSet/>
      <dgm:spPr/>
      <dgm:t>
        <a:bodyPr/>
        <a:lstStyle/>
        <a:p>
          <a:endParaRPr lang="en-US"/>
        </a:p>
      </dgm:t>
    </dgm:pt>
    <dgm:pt modelId="{C45E3620-A851-45FB-BEE6-DAD391439434}" type="sibTrans" cxnId="{421C91FD-205E-4941-B74D-B799FD1680A7}">
      <dgm:prSet/>
      <dgm:spPr/>
      <dgm:t>
        <a:bodyPr/>
        <a:lstStyle/>
        <a:p>
          <a:endParaRPr lang="en-US"/>
        </a:p>
      </dgm:t>
    </dgm:pt>
    <dgm:pt modelId="{B8C5D636-A685-4DCA-8155-063CA9969E6A}">
      <dgm:prSet phldrT="[Text]" custT="1"/>
      <dgm:spPr/>
      <dgm:t>
        <a:bodyPr/>
        <a:lstStyle/>
        <a:p>
          <a:r>
            <a:rPr lang="en-US" sz="1400" dirty="0" smtClean="0"/>
            <a:t>2000</a:t>
          </a:r>
          <a:endParaRPr lang="en-US" sz="1400" dirty="0"/>
        </a:p>
      </dgm:t>
    </dgm:pt>
    <dgm:pt modelId="{7FAAB363-E0E8-4F4B-BF2A-CABCD340D0B9}" type="parTrans" cxnId="{CBEBAA5D-565A-4D2F-99A2-F4327EF8C32C}">
      <dgm:prSet/>
      <dgm:spPr/>
      <dgm:t>
        <a:bodyPr/>
        <a:lstStyle/>
        <a:p>
          <a:endParaRPr lang="en-US"/>
        </a:p>
      </dgm:t>
    </dgm:pt>
    <dgm:pt modelId="{D8D4926D-3D64-4D53-AE56-B4E64866E74C}" type="sibTrans" cxnId="{CBEBAA5D-565A-4D2F-99A2-F4327EF8C32C}">
      <dgm:prSet/>
      <dgm:spPr/>
      <dgm:t>
        <a:bodyPr/>
        <a:lstStyle/>
        <a:p>
          <a:endParaRPr lang="en-US"/>
        </a:p>
      </dgm:t>
    </dgm:pt>
    <dgm:pt modelId="{8DE57E7D-582D-400C-8E3F-86FACA616188}" type="pres">
      <dgm:prSet presAssocID="{9492BBCC-6370-4073-A238-A925A8C429D6}" presName="Name0" presStyleCnt="0">
        <dgm:presLayoutVars>
          <dgm:dir/>
          <dgm:resizeHandles val="exact"/>
        </dgm:presLayoutVars>
      </dgm:prSet>
      <dgm:spPr/>
    </dgm:pt>
    <dgm:pt modelId="{25B5806E-B358-44EF-9154-D41E5CD0CF6E}" type="pres">
      <dgm:prSet presAssocID="{76ADDBC4-2C79-445A-9DD4-AE23AD984670}" presName="composite" presStyleCnt="0"/>
      <dgm:spPr/>
    </dgm:pt>
    <dgm:pt modelId="{13AFCAA4-0470-479D-850A-5D27DEFD4C00}" type="pres">
      <dgm:prSet presAssocID="{76ADDBC4-2C79-445A-9DD4-AE23AD984670}" presName="bgChev" presStyleLbl="node1" presStyleIdx="0" presStyleCnt="3"/>
      <dgm:spPr>
        <a:solidFill>
          <a:schemeClr val="accent1"/>
        </a:solidFill>
      </dgm:spPr>
    </dgm:pt>
    <dgm:pt modelId="{C1CD6F84-1C90-4C63-97D5-CE5AF008A894}" type="pres">
      <dgm:prSet presAssocID="{76ADDBC4-2C79-445A-9DD4-AE23AD984670}" presName="txNode" presStyleLbl="fgAcc1" presStyleIdx="0" presStyleCnt="3" custScaleX="46892">
        <dgm:presLayoutVars>
          <dgm:bulletEnabled val="1"/>
        </dgm:presLayoutVars>
      </dgm:prSet>
      <dgm:spPr/>
      <dgm:t>
        <a:bodyPr/>
        <a:lstStyle/>
        <a:p>
          <a:endParaRPr lang="en-US"/>
        </a:p>
      </dgm:t>
    </dgm:pt>
    <dgm:pt modelId="{F607EC08-CAC6-4684-ACA6-524E2F7110A9}" type="pres">
      <dgm:prSet presAssocID="{440791FA-12BB-4197-8240-233E8E58232A}" presName="compositeSpace" presStyleCnt="0"/>
      <dgm:spPr/>
    </dgm:pt>
    <dgm:pt modelId="{83552819-7F03-41E2-9A3C-95434A51A63D}" type="pres">
      <dgm:prSet presAssocID="{28FD5ECA-211E-4B6F-ABF1-9F9CCD0FB997}" presName="composite" presStyleCnt="0"/>
      <dgm:spPr/>
    </dgm:pt>
    <dgm:pt modelId="{00CE95B1-9DB6-4284-94F2-3035F9D17F74}" type="pres">
      <dgm:prSet presAssocID="{28FD5ECA-211E-4B6F-ABF1-9F9CCD0FB997}" presName="bgChev" presStyleLbl="node1" presStyleIdx="1" presStyleCnt="3"/>
      <dgm:spPr>
        <a:solidFill>
          <a:schemeClr val="bg2"/>
        </a:solidFill>
      </dgm:spPr>
    </dgm:pt>
    <dgm:pt modelId="{845911C5-203A-4CD1-9993-5FBA3405F019}" type="pres">
      <dgm:prSet presAssocID="{28FD5ECA-211E-4B6F-ABF1-9F9CCD0FB997}" presName="txNode" presStyleLbl="fgAcc1" presStyleIdx="1" presStyleCnt="3" custScaleX="41564">
        <dgm:presLayoutVars>
          <dgm:bulletEnabled val="1"/>
        </dgm:presLayoutVars>
      </dgm:prSet>
      <dgm:spPr/>
      <dgm:t>
        <a:bodyPr/>
        <a:lstStyle/>
        <a:p>
          <a:endParaRPr lang="en-US"/>
        </a:p>
      </dgm:t>
    </dgm:pt>
    <dgm:pt modelId="{1EEFBD35-D1F6-47DF-BC3F-E0DD9C6606C2}" type="pres">
      <dgm:prSet presAssocID="{C45E3620-A851-45FB-BEE6-DAD391439434}" presName="compositeSpace" presStyleCnt="0"/>
      <dgm:spPr/>
    </dgm:pt>
    <dgm:pt modelId="{2AF24E5A-E7D5-4214-9EDE-0760BA2322CC}" type="pres">
      <dgm:prSet presAssocID="{B8C5D636-A685-4DCA-8155-063CA9969E6A}" presName="composite" presStyleCnt="0"/>
      <dgm:spPr/>
    </dgm:pt>
    <dgm:pt modelId="{C02B9DE5-C6F6-4B6E-A382-90AA964BB7D9}" type="pres">
      <dgm:prSet presAssocID="{B8C5D636-A685-4DCA-8155-063CA9969E6A}" presName="bgChev" presStyleLbl="node1" presStyleIdx="2" presStyleCnt="3"/>
      <dgm:spPr/>
    </dgm:pt>
    <dgm:pt modelId="{F60EE4B6-900E-417A-9927-89A50B3E2C96}" type="pres">
      <dgm:prSet presAssocID="{B8C5D636-A685-4DCA-8155-063CA9969E6A}" presName="txNode" presStyleLbl="fgAcc1" presStyleIdx="2" presStyleCnt="3" custScaleX="49906">
        <dgm:presLayoutVars>
          <dgm:bulletEnabled val="1"/>
        </dgm:presLayoutVars>
      </dgm:prSet>
      <dgm:spPr/>
      <dgm:t>
        <a:bodyPr/>
        <a:lstStyle/>
        <a:p>
          <a:endParaRPr lang="en-US"/>
        </a:p>
      </dgm:t>
    </dgm:pt>
  </dgm:ptLst>
  <dgm:cxnLst>
    <dgm:cxn modelId="{C7CA0232-F7F7-491F-98F7-60EB5BA7F442}" type="presOf" srcId="{76ADDBC4-2C79-445A-9DD4-AE23AD984670}" destId="{C1CD6F84-1C90-4C63-97D5-CE5AF008A894}" srcOrd="0" destOrd="0" presId="urn:microsoft.com/office/officeart/2005/8/layout/chevronAccent+Icon"/>
    <dgm:cxn modelId="{421C91FD-205E-4941-B74D-B799FD1680A7}" srcId="{9492BBCC-6370-4073-A238-A925A8C429D6}" destId="{28FD5ECA-211E-4B6F-ABF1-9F9CCD0FB997}" srcOrd="1" destOrd="0" parTransId="{97DCFAC4-DD54-418C-B08C-05DDB6FAEE3F}" sibTransId="{C45E3620-A851-45FB-BEE6-DAD391439434}"/>
    <dgm:cxn modelId="{CBEBAA5D-565A-4D2F-99A2-F4327EF8C32C}" srcId="{9492BBCC-6370-4073-A238-A925A8C429D6}" destId="{B8C5D636-A685-4DCA-8155-063CA9969E6A}" srcOrd="2" destOrd="0" parTransId="{7FAAB363-E0E8-4F4B-BF2A-CABCD340D0B9}" sibTransId="{D8D4926D-3D64-4D53-AE56-B4E64866E74C}"/>
    <dgm:cxn modelId="{04A08D9C-E351-4111-B653-C988B2500943}" type="presOf" srcId="{9492BBCC-6370-4073-A238-A925A8C429D6}" destId="{8DE57E7D-582D-400C-8E3F-86FACA616188}" srcOrd="0" destOrd="0" presId="urn:microsoft.com/office/officeart/2005/8/layout/chevronAccent+Icon"/>
    <dgm:cxn modelId="{66607645-898A-4986-8BD0-2AB5431E786B}" srcId="{9492BBCC-6370-4073-A238-A925A8C429D6}" destId="{76ADDBC4-2C79-445A-9DD4-AE23AD984670}" srcOrd="0" destOrd="0" parTransId="{04F35A12-8637-48EE-9DBA-B3C798CD98C4}" sibTransId="{440791FA-12BB-4197-8240-233E8E58232A}"/>
    <dgm:cxn modelId="{BEE462C8-DF49-46BC-BD09-098243EC6C7B}" type="presOf" srcId="{28FD5ECA-211E-4B6F-ABF1-9F9CCD0FB997}" destId="{845911C5-203A-4CD1-9993-5FBA3405F019}" srcOrd="0" destOrd="0" presId="urn:microsoft.com/office/officeart/2005/8/layout/chevronAccent+Icon"/>
    <dgm:cxn modelId="{CC5D881B-9646-4F17-BA54-BCE7969E90D6}" type="presOf" srcId="{B8C5D636-A685-4DCA-8155-063CA9969E6A}" destId="{F60EE4B6-900E-417A-9927-89A50B3E2C96}" srcOrd="0" destOrd="0" presId="urn:microsoft.com/office/officeart/2005/8/layout/chevronAccent+Icon"/>
    <dgm:cxn modelId="{E7BE4469-09D6-4525-902D-FC599DADB9DB}" type="presParOf" srcId="{8DE57E7D-582D-400C-8E3F-86FACA616188}" destId="{25B5806E-B358-44EF-9154-D41E5CD0CF6E}" srcOrd="0" destOrd="0" presId="urn:microsoft.com/office/officeart/2005/8/layout/chevronAccent+Icon"/>
    <dgm:cxn modelId="{3A72E095-B4A9-4F9A-9D78-0F82B64D2A0A}" type="presParOf" srcId="{25B5806E-B358-44EF-9154-D41E5CD0CF6E}" destId="{13AFCAA4-0470-479D-850A-5D27DEFD4C00}" srcOrd="0" destOrd="0" presId="urn:microsoft.com/office/officeart/2005/8/layout/chevronAccent+Icon"/>
    <dgm:cxn modelId="{342922C1-39B2-4EA1-876E-B626170D01D1}" type="presParOf" srcId="{25B5806E-B358-44EF-9154-D41E5CD0CF6E}" destId="{C1CD6F84-1C90-4C63-97D5-CE5AF008A894}" srcOrd="1" destOrd="0" presId="urn:microsoft.com/office/officeart/2005/8/layout/chevronAccent+Icon"/>
    <dgm:cxn modelId="{0A060F6A-DA2F-4510-8E79-7EC2BBD6156D}" type="presParOf" srcId="{8DE57E7D-582D-400C-8E3F-86FACA616188}" destId="{F607EC08-CAC6-4684-ACA6-524E2F7110A9}" srcOrd="1" destOrd="0" presId="urn:microsoft.com/office/officeart/2005/8/layout/chevronAccent+Icon"/>
    <dgm:cxn modelId="{CDF88183-AD06-449A-866A-EB71DD5578C2}" type="presParOf" srcId="{8DE57E7D-582D-400C-8E3F-86FACA616188}" destId="{83552819-7F03-41E2-9A3C-95434A51A63D}" srcOrd="2" destOrd="0" presId="urn:microsoft.com/office/officeart/2005/8/layout/chevronAccent+Icon"/>
    <dgm:cxn modelId="{769B7127-6C42-41FA-8535-2C92F77E8FBA}" type="presParOf" srcId="{83552819-7F03-41E2-9A3C-95434A51A63D}" destId="{00CE95B1-9DB6-4284-94F2-3035F9D17F74}" srcOrd="0" destOrd="0" presId="urn:microsoft.com/office/officeart/2005/8/layout/chevronAccent+Icon"/>
    <dgm:cxn modelId="{B7611710-264A-423F-AF98-EC4D19D51CFC}" type="presParOf" srcId="{83552819-7F03-41E2-9A3C-95434A51A63D}" destId="{845911C5-203A-4CD1-9993-5FBA3405F019}" srcOrd="1" destOrd="0" presId="urn:microsoft.com/office/officeart/2005/8/layout/chevronAccent+Icon"/>
    <dgm:cxn modelId="{95B90DF5-1BB3-4944-AE2F-507A38ABDC21}" type="presParOf" srcId="{8DE57E7D-582D-400C-8E3F-86FACA616188}" destId="{1EEFBD35-D1F6-47DF-BC3F-E0DD9C6606C2}" srcOrd="3" destOrd="0" presId="urn:microsoft.com/office/officeart/2005/8/layout/chevronAccent+Icon"/>
    <dgm:cxn modelId="{0FB17D12-7305-4EB3-B15A-5C338A1C0A60}" type="presParOf" srcId="{8DE57E7D-582D-400C-8E3F-86FACA616188}" destId="{2AF24E5A-E7D5-4214-9EDE-0760BA2322CC}" srcOrd="4" destOrd="0" presId="urn:microsoft.com/office/officeart/2005/8/layout/chevronAccent+Icon"/>
    <dgm:cxn modelId="{1AE8BF57-E9EA-4AA2-B01A-AA6E24E255BC}" type="presParOf" srcId="{2AF24E5A-E7D5-4214-9EDE-0760BA2322CC}" destId="{C02B9DE5-C6F6-4B6E-A382-90AA964BB7D9}" srcOrd="0" destOrd="0" presId="urn:microsoft.com/office/officeart/2005/8/layout/chevronAccent+Icon"/>
    <dgm:cxn modelId="{A55599BD-6ED1-48F6-AC7B-388AF5566FE2}" type="presParOf" srcId="{2AF24E5A-E7D5-4214-9EDE-0760BA2322CC}" destId="{F60EE4B6-900E-417A-9927-89A50B3E2C96}" srcOrd="1" destOrd="0" presId="urn:microsoft.com/office/officeart/2005/8/layout/chevronAccent+Icon"/>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92BBCC-6370-4073-A238-A925A8C429D6}" type="doc">
      <dgm:prSet loTypeId="urn:microsoft.com/office/officeart/2005/8/layout/chevronAccent+Icon" loCatId="officeonline" qsTypeId="urn:microsoft.com/office/officeart/2005/8/quickstyle/simple1" qsCatId="simple" csTypeId="urn:microsoft.com/office/officeart/2005/8/colors/accent1_2" csCatId="accent1" phldr="1"/>
      <dgm:spPr/>
    </dgm:pt>
    <dgm:pt modelId="{76ADDBC4-2C79-445A-9DD4-AE23AD984670}">
      <dgm:prSet phldrT="[Text]" custT="1"/>
      <dgm:spPr/>
      <dgm:t>
        <a:bodyPr/>
        <a:lstStyle/>
        <a:p>
          <a:r>
            <a:rPr lang="en-US" sz="1400" dirty="0" smtClean="0"/>
            <a:t>1800</a:t>
          </a:r>
          <a:endParaRPr lang="en-US" sz="1400" dirty="0"/>
        </a:p>
      </dgm:t>
    </dgm:pt>
    <dgm:pt modelId="{04F35A12-8637-48EE-9DBA-B3C798CD98C4}" type="parTrans" cxnId="{66607645-898A-4986-8BD0-2AB5431E786B}">
      <dgm:prSet/>
      <dgm:spPr/>
      <dgm:t>
        <a:bodyPr/>
        <a:lstStyle/>
        <a:p>
          <a:endParaRPr lang="en-US"/>
        </a:p>
      </dgm:t>
    </dgm:pt>
    <dgm:pt modelId="{440791FA-12BB-4197-8240-233E8E58232A}" type="sibTrans" cxnId="{66607645-898A-4986-8BD0-2AB5431E786B}">
      <dgm:prSet/>
      <dgm:spPr/>
      <dgm:t>
        <a:bodyPr/>
        <a:lstStyle/>
        <a:p>
          <a:endParaRPr lang="en-US"/>
        </a:p>
      </dgm:t>
    </dgm:pt>
    <dgm:pt modelId="{28FD5ECA-211E-4B6F-ABF1-9F9CCD0FB997}">
      <dgm:prSet phldrT="[Text]" custT="1"/>
      <dgm:spPr/>
      <dgm:t>
        <a:bodyPr/>
        <a:lstStyle/>
        <a:p>
          <a:r>
            <a:rPr lang="en-US" sz="1400" dirty="0" smtClean="0"/>
            <a:t>1900</a:t>
          </a:r>
          <a:endParaRPr lang="en-US" sz="1400" dirty="0"/>
        </a:p>
      </dgm:t>
    </dgm:pt>
    <dgm:pt modelId="{97DCFAC4-DD54-418C-B08C-05DDB6FAEE3F}" type="parTrans" cxnId="{421C91FD-205E-4941-B74D-B799FD1680A7}">
      <dgm:prSet/>
      <dgm:spPr/>
      <dgm:t>
        <a:bodyPr/>
        <a:lstStyle/>
        <a:p>
          <a:endParaRPr lang="en-US"/>
        </a:p>
      </dgm:t>
    </dgm:pt>
    <dgm:pt modelId="{C45E3620-A851-45FB-BEE6-DAD391439434}" type="sibTrans" cxnId="{421C91FD-205E-4941-B74D-B799FD1680A7}">
      <dgm:prSet/>
      <dgm:spPr/>
      <dgm:t>
        <a:bodyPr/>
        <a:lstStyle/>
        <a:p>
          <a:endParaRPr lang="en-US"/>
        </a:p>
      </dgm:t>
    </dgm:pt>
    <dgm:pt modelId="{B8C5D636-A685-4DCA-8155-063CA9969E6A}">
      <dgm:prSet phldrT="[Text]" custT="1"/>
      <dgm:spPr/>
      <dgm:t>
        <a:bodyPr/>
        <a:lstStyle/>
        <a:p>
          <a:r>
            <a:rPr lang="en-US" sz="1400" dirty="0" smtClean="0"/>
            <a:t>2000</a:t>
          </a:r>
          <a:endParaRPr lang="en-US" sz="1400" dirty="0"/>
        </a:p>
      </dgm:t>
    </dgm:pt>
    <dgm:pt modelId="{7FAAB363-E0E8-4F4B-BF2A-CABCD340D0B9}" type="parTrans" cxnId="{CBEBAA5D-565A-4D2F-99A2-F4327EF8C32C}">
      <dgm:prSet/>
      <dgm:spPr/>
      <dgm:t>
        <a:bodyPr/>
        <a:lstStyle/>
        <a:p>
          <a:endParaRPr lang="en-US"/>
        </a:p>
      </dgm:t>
    </dgm:pt>
    <dgm:pt modelId="{D8D4926D-3D64-4D53-AE56-B4E64866E74C}" type="sibTrans" cxnId="{CBEBAA5D-565A-4D2F-99A2-F4327EF8C32C}">
      <dgm:prSet/>
      <dgm:spPr/>
      <dgm:t>
        <a:bodyPr/>
        <a:lstStyle/>
        <a:p>
          <a:endParaRPr lang="en-US"/>
        </a:p>
      </dgm:t>
    </dgm:pt>
    <dgm:pt modelId="{8DE57E7D-582D-400C-8E3F-86FACA616188}" type="pres">
      <dgm:prSet presAssocID="{9492BBCC-6370-4073-A238-A925A8C429D6}" presName="Name0" presStyleCnt="0">
        <dgm:presLayoutVars>
          <dgm:dir/>
          <dgm:resizeHandles val="exact"/>
        </dgm:presLayoutVars>
      </dgm:prSet>
      <dgm:spPr/>
    </dgm:pt>
    <dgm:pt modelId="{25B5806E-B358-44EF-9154-D41E5CD0CF6E}" type="pres">
      <dgm:prSet presAssocID="{76ADDBC4-2C79-445A-9DD4-AE23AD984670}" presName="composite" presStyleCnt="0"/>
      <dgm:spPr/>
    </dgm:pt>
    <dgm:pt modelId="{13AFCAA4-0470-479D-850A-5D27DEFD4C00}" type="pres">
      <dgm:prSet presAssocID="{76ADDBC4-2C79-445A-9DD4-AE23AD984670}" presName="bgChev" presStyleLbl="node1" presStyleIdx="0" presStyleCnt="3"/>
      <dgm:spPr>
        <a:solidFill>
          <a:schemeClr val="accent1"/>
        </a:solidFill>
      </dgm:spPr>
    </dgm:pt>
    <dgm:pt modelId="{C1CD6F84-1C90-4C63-97D5-CE5AF008A894}" type="pres">
      <dgm:prSet presAssocID="{76ADDBC4-2C79-445A-9DD4-AE23AD984670}" presName="txNode" presStyleLbl="fgAcc1" presStyleIdx="0" presStyleCnt="3" custScaleX="46892">
        <dgm:presLayoutVars>
          <dgm:bulletEnabled val="1"/>
        </dgm:presLayoutVars>
      </dgm:prSet>
      <dgm:spPr/>
      <dgm:t>
        <a:bodyPr/>
        <a:lstStyle/>
        <a:p>
          <a:endParaRPr lang="en-US"/>
        </a:p>
      </dgm:t>
    </dgm:pt>
    <dgm:pt modelId="{F607EC08-CAC6-4684-ACA6-524E2F7110A9}" type="pres">
      <dgm:prSet presAssocID="{440791FA-12BB-4197-8240-233E8E58232A}" presName="compositeSpace" presStyleCnt="0"/>
      <dgm:spPr/>
    </dgm:pt>
    <dgm:pt modelId="{83552819-7F03-41E2-9A3C-95434A51A63D}" type="pres">
      <dgm:prSet presAssocID="{28FD5ECA-211E-4B6F-ABF1-9F9CCD0FB997}" presName="composite" presStyleCnt="0"/>
      <dgm:spPr/>
    </dgm:pt>
    <dgm:pt modelId="{00CE95B1-9DB6-4284-94F2-3035F9D17F74}" type="pres">
      <dgm:prSet presAssocID="{28FD5ECA-211E-4B6F-ABF1-9F9CCD0FB997}" presName="bgChev" presStyleLbl="node1" presStyleIdx="1" presStyleCnt="3"/>
      <dgm:spPr>
        <a:solidFill>
          <a:schemeClr val="bg2"/>
        </a:solidFill>
      </dgm:spPr>
    </dgm:pt>
    <dgm:pt modelId="{845911C5-203A-4CD1-9993-5FBA3405F019}" type="pres">
      <dgm:prSet presAssocID="{28FD5ECA-211E-4B6F-ABF1-9F9CCD0FB997}" presName="txNode" presStyleLbl="fgAcc1" presStyleIdx="1" presStyleCnt="3" custScaleX="41564">
        <dgm:presLayoutVars>
          <dgm:bulletEnabled val="1"/>
        </dgm:presLayoutVars>
      </dgm:prSet>
      <dgm:spPr/>
      <dgm:t>
        <a:bodyPr/>
        <a:lstStyle/>
        <a:p>
          <a:endParaRPr lang="en-US"/>
        </a:p>
      </dgm:t>
    </dgm:pt>
    <dgm:pt modelId="{1EEFBD35-D1F6-47DF-BC3F-E0DD9C6606C2}" type="pres">
      <dgm:prSet presAssocID="{C45E3620-A851-45FB-BEE6-DAD391439434}" presName="compositeSpace" presStyleCnt="0"/>
      <dgm:spPr/>
    </dgm:pt>
    <dgm:pt modelId="{2AF24E5A-E7D5-4214-9EDE-0760BA2322CC}" type="pres">
      <dgm:prSet presAssocID="{B8C5D636-A685-4DCA-8155-063CA9969E6A}" presName="composite" presStyleCnt="0"/>
      <dgm:spPr/>
    </dgm:pt>
    <dgm:pt modelId="{C02B9DE5-C6F6-4B6E-A382-90AA964BB7D9}" type="pres">
      <dgm:prSet presAssocID="{B8C5D636-A685-4DCA-8155-063CA9969E6A}" presName="bgChev" presStyleLbl="node1" presStyleIdx="2" presStyleCnt="3"/>
      <dgm:spPr/>
    </dgm:pt>
    <dgm:pt modelId="{F60EE4B6-900E-417A-9927-89A50B3E2C96}" type="pres">
      <dgm:prSet presAssocID="{B8C5D636-A685-4DCA-8155-063CA9969E6A}" presName="txNode" presStyleLbl="fgAcc1" presStyleIdx="2" presStyleCnt="3" custScaleX="49906">
        <dgm:presLayoutVars>
          <dgm:bulletEnabled val="1"/>
        </dgm:presLayoutVars>
      </dgm:prSet>
      <dgm:spPr/>
      <dgm:t>
        <a:bodyPr/>
        <a:lstStyle/>
        <a:p>
          <a:endParaRPr lang="en-US"/>
        </a:p>
      </dgm:t>
    </dgm:pt>
  </dgm:ptLst>
  <dgm:cxnLst>
    <dgm:cxn modelId="{93C6B483-EBFE-420B-816A-A3A156ECF630}" type="presOf" srcId="{9492BBCC-6370-4073-A238-A925A8C429D6}" destId="{8DE57E7D-582D-400C-8E3F-86FACA616188}" srcOrd="0" destOrd="0" presId="urn:microsoft.com/office/officeart/2005/8/layout/chevronAccent+Icon"/>
    <dgm:cxn modelId="{421C91FD-205E-4941-B74D-B799FD1680A7}" srcId="{9492BBCC-6370-4073-A238-A925A8C429D6}" destId="{28FD5ECA-211E-4B6F-ABF1-9F9CCD0FB997}" srcOrd="1" destOrd="0" parTransId="{97DCFAC4-DD54-418C-B08C-05DDB6FAEE3F}" sibTransId="{C45E3620-A851-45FB-BEE6-DAD391439434}"/>
    <dgm:cxn modelId="{CBEBAA5D-565A-4D2F-99A2-F4327EF8C32C}" srcId="{9492BBCC-6370-4073-A238-A925A8C429D6}" destId="{B8C5D636-A685-4DCA-8155-063CA9969E6A}" srcOrd="2" destOrd="0" parTransId="{7FAAB363-E0E8-4F4B-BF2A-CABCD340D0B9}" sibTransId="{D8D4926D-3D64-4D53-AE56-B4E64866E74C}"/>
    <dgm:cxn modelId="{BFBE2491-D7B9-42CB-BEEC-817C800960DF}" type="presOf" srcId="{B8C5D636-A685-4DCA-8155-063CA9969E6A}" destId="{F60EE4B6-900E-417A-9927-89A50B3E2C96}" srcOrd="0" destOrd="0" presId="urn:microsoft.com/office/officeart/2005/8/layout/chevronAccent+Icon"/>
    <dgm:cxn modelId="{66607645-898A-4986-8BD0-2AB5431E786B}" srcId="{9492BBCC-6370-4073-A238-A925A8C429D6}" destId="{76ADDBC4-2C79-445A-9DD4-AE23AD984670}" srcOrd="0" destOrd="0" parTransId="{04F35A12-8637-48EE-9DBA-B3C798CD98C4}" sibTransId="{440791FA-12BB-4197-8240-233E8E58232A}"/>
    <dgm:cxn modelId="{1501C5A5-0B5C-41C6-9731-F22D3434F104}" type="presOf" srcId="{76ADDBC4-2C79-445A-9DD4-AE23AD984670}" destId="{C1CD6F84-1C90-4C63-97D5-CE5AF008A894}" srcOrd="0" destOrd="0" presId="urn:microsoft.com/office/officeart/2005/8/layout/chevronAccent+Icon"/>
    <dgm:cxn modelId="{AF6E8EB7-7763-4147-B9AB-CDB387D045A9}" type="presOf" srcId="{28FD5ECA-211E-4B6F-ABF1-9F9CCD0FB997}" destId="{845911C5-203A-4CD1-9993-5FBA3405F019}" srcOrd="0" destOrd="0" presId="urn:microsoft.com/office/officeart/2005/8/layout/chevronAccent+Icon"/>
    <dgm:cxn modelId="{0686EA5E-98B7-4E60-AA6B-4828E21149EA}" type="presParOf" srcId="{8DE57E7D-582D-400C-8E3F-86FACA616188}" destId="{25B5806E-B358-44EF-9154-D41E5CD0CF6E}" srcOrd="0" destOrd="0" presId="urn:microsoft.com/office/officeart/2005/8/layout/chevronAccent+Icon"/>
    <dgm:cxn modelId="{3CA37849-A166-49E6-AAD2-8C04BF8E853B}" type="presParOf" srcId="{25B5806E-B358-44EF-9154-D41E5CD0CF6E}" destId="{13AFCAA4-0470-479D-850A-5D27DEFD4C00}" srcOrd="0" destOrd="0" presId="urn:microsoft.com/office/officeart/2005/8/layout/chevronAccent+Icon"/>
    <dgm:cxn modelId="{67BEC09F-BFE5-4096-A318-59FDC18FF7A8}" type="presParOf" srcId="{25B5806E-B358-44EF-9154-D41E5CD0CF6E}" destId="{C1CD6F84-1C90-4C63-97D5-CE5AF008A894}" srcOrd="1" destOrd="0" presId="urn:microsoft.com/office/officeart/2005/8/layout/chevronAccent+Icon"/>
    <dgm:cxn modelId="{0769773D-3321-4D5B-B497-D25DA3685DE9}" type="presParOf" srcId="{8DE57E7D-582D-400C-8E3F-86FACA616188}" destId="{F607EC08-CAC6-4684-ACA6-524E2F7110A9}" srcOrd="1" destOrd="0" presId="urn:microsoft.com/office/officeart/2005/8/layout/chevronAccent+Icon"/>
    <dgm:cxn modelId="{D01D4792-4631-47ED-A1DC-51845D2336CA}" type="presParOf" srcId="{8DE57E7D-582D-400C-8E3F-86FACA616188}" destId="{83552819-7F03-41E2-9A3C-95434A51A63D}" srcOrd="2" destOrd="0" presId="urn:microsoft.com/office/officeart/2005/8/layout/chevronAccent+Icon"/>
    <dgm:cxn modelId="{2612363E-271F-41CA-9D1E-C28A390FB35C}" type="presParOf" srcId="{83552819-7F03-41E2-9A3C-95434A51A63D}" destId="{00CE95B1-9DB6-4284-94F2-3035F9D17F74}" srcOrd="0" destOrd="0" presId="urn:microsoft.com/office/officeart/2005/8/layout/chevronAccent+Icon"/>
    <dgm:cxn modelId="{8BD89DC2-1FEB-4D92-B9B2-1414386B336C}" type="presParOf" srcId="{83552819-7F03-41E2-9A3C-95434A51A63D}" destId="{845911C5-203A-4CD1-9993-5FBA3405F019}" srcOrd="1" destOrd="0" presId="urn:microsoft.com/office/officeart/2005/8/layout/chevronAccent+Icon"/>
    <dgm:cxn modelId="{66845CBB-2389-4E55-8069-7E80626D309C}" type="presParOf" srcId="{8DE57E7D-582D-400C-8E3F-86FACA616188}" destId="{1EEFBD35-D1F6-47DF-BC3F-E0DD9C6606C2}" srcOrd="3" destOrd="0" presId="urn:microsoft.com/office/officeart/2005/8/layout/chevronAccent+Icon"/>
    <dgm:cxn modelId="{B3913E80-AC75-4B44-923A-502F77F32FF6}" type="presParOf" srcId="{8DE57E7D-582D-400C-8E3F-86FACA616188}" destId="{2AF24E5A-E7D5-4214-9EDE-0760BA2322CC}" srcOrd="4" destOrd="0" presId="urn:microsoft.com/office/officeart/2005/8/layout/chevronAccent+Icon"/>
    <dgm:cxn modelId="{321AF9FA-E0D6-4C9D-9E2F-F612AD51C0B4}" type="presParOf" srcId="{2AF24E5A-E7D5-4214-9EDE-0760BA2322CC}" destId="{C02B9DE5-C6F6-4B6E-A382-90AA964BB7D9}" srcOrd="0" destOrd="0" presId="urn:microsoft.com/office/officeart/2005/8/layout/chevronAccent+Icon"/>
    <dgm:cxn modelId="{FB922470-9651-42FF-8447-0A6EFF4BF04E}" type="presParOf" srcId="{2AF24E5A-E7D5-4214-9EDE-0760BA2322CC}" destId="{F60EE4B6-900E-417A-9927-89A50B3E2C96}" srcOrd="1" destOrd="0" presId="urn:microsoft.com/office/officeart/2005/8/layout/chevronAccent+Icon"/>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492BBCC-6370-4073-A238-A925A8C429D6}" type="doc">
      <dgm:prSet loTypeId="urn:microsoft.com/office/officeart/2005/8/layout/chevronAccent+Icon" loCatId="officeonline" qsTypeId="urn:microsoft.com/office/officeart/2005/8/quickstyle/simple1" qsCatId="simple" csTypeId="urn:microsoft.com/office/officeart/2005/8/colors/accent1_2" csCatId="accent1" phldr="1"/>
      <dgm:spPr/>
    </dgm:pt>
    <dgm:pt modelId="{76ADDBC4-2C79-445A-9DD4-AE23AD984670}">
      <dgm:prSet phldrT="[Text]" custT="1"/>
      <dgm:spPr/>
      <dgm:t>
        <a:bodyPr/>
        <a:lstStyle/>
        <a:p>
          <a:r>
            <a:rPr lang="en-US" sz="1400" dirty="0" smtClean="0"/>
            <a:t>1800</a:t>
          </a:r>
          <a:endParaRPr lang="en-US" sz="1400" dirty="0"/>
        </a:p>
      </dgm:t>
    </dgm:pt>
    <dgm:pt modelId="{04F35A12-8637-48EE-9DBA-B3C798CD98C4}" type="parTrans" cxnId="{66607645-898A-4986-8BD0-2AB5431E786B}">
      <dgm:prSet/>
      <dgm:spPr/>
      <dgm:t>
        <a:bodyPr/>
        <a:lstStyle/>
        <a:p>
          <a:endParaRPr lang="en-US"/>
        </a:p>
      </dgm:t>
    </dgm:pt>
    <dgm:pt modelId="{440791FA-12BB-4197-8240-233E8E58232A}" type="sibTrans" cxnId="{66607645-898A-4986-8BD0-2AB5431E786B}">
      <dgm:prSet/>
      <dgm:spPr/>
      <dgm:t>
        <a:bodyPr/>
        <a:lstStyle/>
        <a:p>
          <a:endParaRPr lang="en-US"/>
        </a:p>
      </dgm:t>
    </dgm:pt>
    <dgm:pt modelId="{28FD5ECA-211E-4B6F-ABF1-9F9CCD0FB997}">
      <dgm:prSet phldrT="[Text]" custT="1"/>
      <dgm:spPr/>
      <dgm:t>
        <a:bodyPr/>
        <a:lstStyle/>
        <a:p>
          <a:r>
            <a:rPr lang="en-US" sz="1400" dirty="0" smtClean="0"/>
            <a:t>1900</a:t>
          </a:r>
          <a:endParaRPr lang="en-US" sz="1400" dirty="0"/>
        </a:p>
      </dgm:t>
    </dgm:pt>
    <dgm:pt modelId="{97DCFAC4-DD54-418C-B08C-05DDB6FAEE3F}" type="parTrans" cxnId="{421C91FD-205E-4941-B74D-B799FD1680A7}">
      <dgm:prSet/>
      <dgm:spPr/>
      <dgm:t>
        <a:bodyPr/>
        <a:lstStyle/>
        <a:p>
          <a:endParaRPr lang="en-US"/>
        </a:p>
      </dgm:t>
    </dgm:pt>
    <dgm:pt modelId="{C45E3620-A851-45FB-BEE6-DAD391439434}" type="sibTrans" cxnId="{421C91FD-205E-4941-B74D-B799FD1680A7}">
      <dgm:prSet/>
      <dgm:spPr/>
      <dgm:t>
        <a:bodyPr/>
        <a:lstStyle/>
        <a:p>
          <a:endParaRPr lang="en-US"/>
        </a:p>
      </dgm:t>
    </dgm:pt>
    <dgm:pt modelId="{B8C5D636-A685-4DCA-8155-063CA9969E6A}">
      <dgm:prSet phldrT="[Text]" custT="1"/>
      <dgm:spPr/>
      <dgm:t>
        <a:bodyPr/>
        <a:lstStyle/>
        <a:p>
          <a:r>
            <a:rPr lang="en-US" sz="1400" dirty="0" smtClean="0"/>
            <a:t>2000</a:t>
          </a:r>
          <a:endParaRPr lang="en-US" sz="1400" dirty="0"/>
        </a:p>
      </dgm:t>
    </dgm:pt>
    <dgm:pt modelId="{7FAAB363-E0E8-4F4B-BF2A-CABCD340D0B9}" type="parTrans" cxnId="{CBEBAA5D-565A-4D2F-99A2-F4327EF8C32C}">
      <dgm:prSet/>
      <dgm:spPr/>
      <dgm:t>
        <a:bodyPr/>
        <a:lstStyle/>
        <a:p>
          <a:endParaRPr lang="en-US"/>
        </a:p>
      </dgm:t>
    </dgm:pt>
    <dgm:pt modelId="{D8D4926D-3D64-4D53-AE56-B4E64866E74C}" type="sibTrans" cxnId="{CBEBAA5D-565A-4D2F-99A2-F4327EF8C32C}">
      <dgm:prSet/>
      <dgm:spPr/>
      <dgm:t>
        <a:bodyPr/>
        <a:lstStyle/>
        <a:p>
          <a:endParaRPr lang="en-US"/>
        </a:p>
      </dgm:t>
    </dgm:pt>
    <dgm:pt modelId="{8DE57E7D-582D-400C-8E3F-86FACA616188}" type="pres">
      <dgm:prSet presAssocID="{9492BBCC-6370-4073-A238-A925A8C429D6}" presName="Name0" presStyleCnt="0">
        <dgm:presLayoutVars>
          <dgm:dir/>
          <dgm:resizeHandles val="exact"/>
        </dgm:presLayoutVars>
      </dgm:prSet>
      <dgm:spPr/>
    </dgm:pt>
    <dgm:pt modelId="{25B5806E-B358-44EF-9154-D41E5CD0CF6E}" type="pres">
      <dgm:prSet presAssocID="{76ADDBC4-2C79-445A-9DD4-AE23AD984670}" presName="composite" presStyleCnt="0"/>
      <dgm:spPr/>
    </dgm:pt>
    <dgm:pt modelId="{13AFCAA4-0470-479D-850A-5D27DEFD4C00}" type="pres">
      <dgm:prSet presAssocID="{76ADDBC4-2C79-445A-9DD4-AE23AD984670}" presName="bgChev" presStyleLbl="node1" presStyleIdx="0" presStyleCnt="3"/>
      <dgm:spPr>
        <a:solidFill>
          <a:schemeClr val="accent1"/>
        </a:solidFill>
      </dgm:spPr>
    </dgm:pt>
    <dgm:pt modelId="{C1CD6F84-1C90-4C63-97D5-CE5AF008A894}" type="pres">
      <dgm:prSet presAssocID="{76ADDBC4-2C79-445A-9DD4-AE23AD984670}" presName="txNode" presStyleLbl="fgAcc1" presStyleIdx="0" presStyleCnt="3" custScaleX="46892">
        <dgm:presLayoutVars>
          <dgm:bulletEnabled val="1"/>
        </dgm:presLayoutVars>
      </dgm:prSet>
      <dgm:spPr/>
      <dgm:t>
        <a:bodyPr/>
        <a:lstStyle/>
        <a:p>
          <a:endParaRPr lang="en-US"/>
        </a:p>
      </dgm:t>
    </dgm:pt>
    <dgm:pt modelId="{F607EC08-CAC6-4684-ACA6-524E2F7110A9}" type="pres">
      <dgm:prSet presAssocID="{440791FA-12BB-4197-8240-233E8E58232A}" presName="compositeSpace" presStyleCnt="0"/>
      <dgm:spPr/>
    </dgm:pt>
    <dgm:pt modelId="{83552819-7F03-41E2-9A3C-95434A51A63D}" type="pres">
      <dgm:prSet presAssocID="{28FD5ECA-211E-4B6F-ABF1-9F9CCD0FB997}" presName="composite" presStyleCnt="0"/>
      <dgm:spPr/>
    </dgm:pt>
    <dgm:pt modelId="{00CE95B1-9DB6-4284-94F2-3035F9D17F74}" type="pres">
      <dgm:prSet presAssocID="{28FD5ECA-211E-4B6F-ABF1-9F9CCD0FB997}" presName="bgChev" presStyleLbl="node1" presStyleIdx="1" presStyleCnt="3"/>
      <dgm:spPr>
        <a:solidFill>
          <a:schemeClr val="accent1"/>
        </a:solidFill>
      </dgm:spPr>
    </dgm:pt>
    <dgm:pt modelId="{845911C5-203A-4CD1-9993-5FBA3405F019}" type="pres">
      <dgm:prSet presAssocID="{28FD5ECA-211E-4B6F-ABF1-9F9CCD0FB997}" presName="txNode" presStyleLbl="fgAcc1" presStyleIdx="1" presStyleCnt="3" custScaleX="41564">
        <dgm:presLayoutVars>
          <dgm:bulletEnabled val="1"/>
        </dgm:presLayoutVars>
      </dgm:prSet>
      <dgm:spPr/>
      <dgm:t>
        <a:bodyPr/>
        <a:lstStyle/>
        <a:p>
          <a:endParaRPr lang="en-US"/>
        </a:p>
      </dgm:t>
    </dgm:pt>
    <dgm:pt modelId="{1EEFBD35-D1F6-47DF-BC3F-E0DD9C6606C2}" type="pres">
      <dgm:prSet presAssocID="{C45E3620-A851-45FB-BEE6-DAD391439434}" presName="compositeSpace" presStyleCnt="0"/>
      <dgm:spPr/>
    </dgm:pt>
    <dgm:pt modelId="{2AF24E5A-E7D5-4214-9EDE-0760BA2322CC}" type="pres">
      <dgm:prSet presAssocID="{B8C5D636-A685-4DCA-8155-063CA9969E6A}" presName="composite" presStyleCnt="0"/>
      <dgm:spPr/>
    </dgm:pt>
    <dgm:pt modelId="{C02B9DE5-C6F6-4B6E-A382-90AA964BB7D9}" type="pres">
      <dgm:prSet presAssocID="{B8C5D636-A685-4DCA-8155-063CA9969E6A}" presName="bgChev" presStyleLbl="node1" presStyleIdx="2" presStyleCnt="3"/>
      <dgm:spPr>
        <a:solidFill>
          <a:schemeClr val="bg2"/>
        </a:solidFill>
      </dgm:spPr>
    </dgm:pt>
    <dgm:pt modelId="{F60EE4B6-900E-417A-9927-89A50B3E2C96}" type="pres">
      <dgm:prSet presAssocID="{B8C5D636-A685-4DCA-8155-063CA9969E6A}" presName="txNode" presStyleLbl="fgAcc1" presStyleIdx="2" presStyleCnt="3" custScaleX="49906">
        <dgm:presLayoutVars>
          <dgm:bulletEnabled val="1"/>
        </dgm:presLayoutVars>
      </dgm:prSet>
      <dgm:spPr/>
      <dgm:t>
        <a:bodyPr/>
        <a:lstStyle/>
        <a:p>
          <a:endParaRPr lang="en-US"/>
        </a:p>
      </dgm:t>
    </dgm:pt>
  </dgm:ptLst>
  <dgm:cxnLst>
    <dgm:cxn modelId="{AE270BBF-45D9-46A1-85B7-878AF5CA0C37}" type="presOf" srcId="{28FD5ECA-211E-4B6F-ABF1-9F9CCD0FB997}" destId="{845911C5-203A-4CD1-9993-5FBA3405F019}" srcOrd="0" destOrd="0" presId="urn:microsoft.com/office/officeart/2005/8/layout/chevronAccent+Icon"/>
    <dgm:cxn modelId="{421C91FD-205E-4941-B74D-B799FD1680A7}" srcId="{9492BBCC-6370-4073-A238-A925A8C429D6}" destId="{28FD5ECA-211E-4B6F-ABF1-9F9CCD0FB997}" srcOrd="1" destOrd="0" parTransId="{97DCFAC4-DD54-418C-B08C-05DDB6FAEE3F}" sibTransId="{C45E3620-A851-45FB-BEE6-DAD391439434}"/>
    <dgm:cxn modelId="{CBEBAA5D-565A-4D2F-99A2-F4327EF8C32C}" srcId="{9492BBCC-6370-4073-A238-A925A8C429D6}" destId="{B8C5D636-A685-4DCA-8155-063CA9969E6A}" srcOrd="2" destOrd="0" parTransId="{7FAAB363-E0E8-4F4B-BF2A-CABCD340D0B9}" sibTransId="{D8D4926D-3D64-4D53-AE56-B4E64866E74C}"/>
    <dgm:cxn modelId="{68ED6289-2572-4125-9C21-F2F55DD0E19E}" type="presOf" srcId="{9492BBCC-6370-4073-A238-A925A8C429D6}" destId="{8DE57E7D-582D-400C-8E3F-86FACA616188}" srcOrd="0" destOrd="0" presId="urn:microsoft.com/office/officeart/2005/8/layout/chevronAccent+Icon"/>
    <dgm:cxn modelId="{5344021F-886A-4772-B02F-6FB3052E64E3}" type="presOf" srcId="{76ADDBC4-2C79-445A-9DD4-AE23AD984670}" destId="{C1CD6F84-1C90-4C63-97D5-CE5AF008A894}" srcOrd="0" destOrd="0" presId="urn:microsoft.com/office/officeart/2005/8/layout/chevronAccent+Icon"/>
    <dgm:cxn modelId="{66607645-898A-4986-8BD0-2AB5431E786B}" srcId="{9492BBCC-6370-4073-A238-A925A8C429D6}" destId="{76ADDBC4-2C79-445A-9DD4-AE23AD984670}" srcOrd="0" destOrd="0" parTransId="{04F35A12-8637-48EE-9DBA-B3C798CD98C4}" sibTransId="{440791FA-12BB-4197-8240-233E8E58232A}"/>
    <dgm:cxn modelId="{74F389DE-FAE8-4536-9AC2-CCC5B63A3350}" type="presOf" srcId="{B8C5D636-A685-4DCA-8155-063CA9969E6A}" destId="{F60EE4B6-900E-417A-9927-89A50B3E2C96}" srcOrd="0" destOrd="0" presId="urn:microsoft.com/office/officeart/2005/8/layout/chevronAccent+Icon"/>
    <dgm:cxn modelId="{604D66AD-CCDC-491F-B747-8CE4DB7451FF}" type="presParOf" srcId="{8DE57E7D-582D-400C-8E3F-86FACA616188}" destId="{25B5806E-B358-44EF-9154-D41E5CD0CF6E}" srcOrd="0" destOrd="0" presId="urn:microsoft.com/office/officeart/2005/8/layout/chevronAccent+Icon"/>
    <dgm:cxn modelId="{C826213D-3E02-4390-BF3D-CE1647E3A775}" type="presParOf" srcId="{25B5806E-B358-44EF-9154-D41E5CD0CF6E}" destId="{13AFCAA4-0470-479D-850A-5D27DEFD4C00}" srcOrd="0" destOrd="0" presId="urn:microsoft.com/office/officeart/2005/8/layout/chevronAccent+Icon"/>
    <dgm:cxn modelId="{24889235-AC79-4CA6-A93B-4F207D3CF97B}" type="presParOf" srcId="{25B5806E-B358-44EF-9154-D41E5CD0CF6E}" destId="{C1CD6F84-1C90-4C63-97D5-CE5AF008A894}" srcOrd="1" destOrd="0" presId="urn:microsoft.com/office/officeart/2005/8/layout/chevronAccent+Icon"/>
    <dgm:cxn modelId="{7D0BF330-E495-4D96-A373-9EC92E42612E}" type="presParOf" srcId="{8DE57E7D-582D-400C-8E3F-86FACA616188}" destId="{F607EC08-CAC6-4684-ACA6-524E2F7110A9}" srcOrd="1" destOrd="0" presId="urn:microsoft.com/office/officeart/2005/8/layout/chevronAccent+Icon"/>
    <dgm:cxn modelId="{117143A2-449D-4D3B-BE4A-71F746A80380}" type="presParOf" srcId="{8DE57E7D-582D-400C-8E3F-86FACA616188}" destId="{83552819-7F03-41E2-9A3C-95434A51A63D}" srcOrd="2" destOrd="0" presId="urn:microsoft.com/office/officeart/2005/8/layout/chevronAccent+Icon"/>
    <dgm:cxn modelId="{C72B531C-BC6C-4F2E-B999-5C853B6CCD21}" type="presParOf" srcId="{83552819-7F03-41E2-9A3C-95434A51A63D}" destId="{00CE95B1-9DB6-4284-94F2-3035F9D17F74}" srcOrd="0" destOrd="0" presId="urn:microsoft.com/office/officeart/2005/8/layout/chevronAccent+Icon"/>
    <dgm:cxn modelId="{6375D948-F08F-43C1-82F7-4F3E08E4AEBB}" type="presParOf" srcId="{83552819-7F03-41E2-9A3C-95434A51A63D}" destId="{845911C5-203A-4CD1-9993-5FBA3405F019}" srcOrd="1" destOrd="0" presId="urn:microsoft.com/office/officeart/2005/8/layout/chevronAccent+Icon"/>
    <dgm:cxn modelId="{D49A374A-70F9-4955-A8A0-1B2D8A4EEE96}" type="presParOf" srcId="{8DE57E7D-582D-400C-8E3F-86FACA616188}" destId="{1EEFBD35-D1F6-47DF-BC3F-E0DD9C6606C2}" srcOrd="3" destOrd="0" presId="urn:microsoft.com/office/officeart/2005/8/layout/chevronAccent+Icon"/>
    <dgm:cxn modelId="{F32EBCC4-76CF-4AF8-974D-4C77BD2F72F2}" type="presParOf" srcId="{8DE57E7D-582D-400C-8E3F-86FACA616188}" destId="{2AF24E5A-E7D5-4214-9EDE-0760BA2322CC}" srcOrd="4" destOrd="0" presId="urn:microsoft.com/office/officeart/2005/8/layout/chevronAccent+Icon"/>
    <dgm:cxn modelId="{1963E3A8-DC9D-4E63-AA17-A842EB80FCCF}" type="presParOf" srcId="{2AF24E5A-E7D5-4214-9EDE-0760BA2322CC}" destId="{C02B9DE5-C6F6-4B6E-A382-90AA964BB7D9}" srcOrd="0" destOrd="0" presId="urn:microsoft.com/office/officeart/2005/8/layout/chevronAccent+Icon"/>
    <dgm:cxn modelId="{42B0111A-16B0-4E83-A948-25CF20C63374}" type="presParOf" srcId="{2AF24E5A-E7D5-4214-9EDE-0760BA2322CC}" destId="{F60EE4B6-900E-417A-9927-89A50B3E2C96}" srcOrd="1" destOrd="0" presId="urn:microsoft.com/office/officeart/2005/8/layout/chevronAccent+Icon"/>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AFCAA4-0470-479D-850A-5D27DEFD4C00}">
      <dsp:nvSpPr>
        <dsp:cNvPr id="0" name=""/>
        <dsp:cNvSpPr/>
      </dsp:nvSpPr>
      <dsp:spPr>
        <a:xfrm>
          <a:off x="478" y="0"/>
          <a:ext cx="2189470" cy="487679"/>
        </a:xfrm>
        <a:prstGeom prst="chevron">
          <a:avLst>
            <a:gd name="adj" fmla="val 40000"/>
          </a:avLst>
        </a:prstGeom>
        <a:solidFill>
          <a:schemeClr val="accent3"/>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CD6F84-1C90-4C63-97D5-CE5AF008A894}">
      <dsp:nvSpPr>
        <dsp:cNvPr id="0" name=""/>
        <dsp:cNvSpPr/>
      </dsp:nvSpPr>
      <dsp:spPr>
        <a:xfrm>
          <a:off x="1075289" y="121920"/>
          <a:ext cx="866979" cy="487679"/>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1800</a:t>
          </a:r>
          <a:endParaRPr lang="en-US" sz="1600" kern="1200" dirty="0"/>
        </a:p>
      </dsp:txBody>
      <dsp:txXfrm>
        <a:off x="1075289" y="121920"/>
        <a:ext cx="866979" cy="487679"/>
      </dsp:txXfrm>
    </dsp:sp>
    <dsp:sp modelId="{00CE95B1-9DB6-4284-94F2-3035F9D17F74}">
      <dsp:nvSpPr>
        <dsp:cNvPr id="0" name=""/>
        <dsp:cNvSpPr/>
      </dsp:nvSpPr>
      <dsp:spPr>
        <a:xfrm>
          <a:off x="2258064" y="0"/>
          <a:ext cx="2189470" cy="487680"/>
        </a:xfrm>
        <a:prstGeom prst="chevron">
          <a:avLst>
            <a:gd name="adj" fmla="val 4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5911C5-203A-4CD1-9993-5FBA3405F019}">
      <dsp:nvSpPr>
        <dsp:cNvPr id="0" name=""/>
        <dsp:cNvSpPr/>
      </dsp:nvSpPr>
      <dsp:spPr>
        <a:xfrm>
          <a:off x="3382131" y="121920"/>
          <a:ext cx="768470" cy="487680"/>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1900</a:t>
          </a:r>
          <a:endParaRPr lang="en-US" sz="1600" kern="1200" dirty="0"/>
        </a:p>
      </dsp:txBody>
      <dsp:txXfrm>
        <a:off x="3382131" y="121920"/>
        <a:ext cx="768470" cy="487680"/>
      </dsp:txXfrm>
    </dsp:sp>
    <dsp:sp modelId="{C02B9DE5-C6F6-4B6E-A382-90AA964BB7D9}">
      <dsp:nvSpPr>
        <dsp:cNvPr id="0" name=""/>
        <dsp:cNvSpPr/>
      </dsp:nvSpPr>
      <dsp:spPr>
        <a:xfrm>
          <a:off x="4515651" y="0"/>
          <a:ext cx="2189470" cy="487680"/>
        </a:xfrm>
        <a:prstGeom prst="chevron">
          <a:avLst>
            <a:gd name="adj" fmla="val 4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0EE4B6-900E-417A-9927-89A50B3E2C96}">
      <dsp:nvSpPr>
        <dsp:cNvPr id="0" name=""/>
        <dsp:cNvSpPr/>
      </dsp:nvSpPr>
      <dsp:spPr>
        <a:xfrm>
          <a:off x="5562601" y="121920"/>
          <a:ext cx="922704" cy="487680"/>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2000</a:t>
          </a:r>
          <a:endParaRPr lang="en-US" sz="1600" kern="1200" dirty="0"/>
        </a:p>
      </dsp:txBody>
      <dsp:txXfrm>
        <a:off x="5562601" y="121920"/>
        <a:ext cx="922704" cy="4876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AFCAA4-0470-479D-850A-5D27DEFD4C00}">
      <dsp:nvSpPr>
        <dsp:cNvPr id="0" name=""/>
        <dsp:cNvSpPr/>
      </dsp:nvSpPr>
      <dsp:spPr>
        <a:xfrm>
          <a:off x="478" y="0"/>
          <a:ext cx="2189470" cy="487679"/>
        </a:xfrm>
        <a:prstGeom prst="chevron">
          <a:avLst>
            <a:gd name="adj" fmla="val 4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CD6F84-1C90-4C63-97D5-CE5AF008A894}">
      <dsp:nvSpPr>
        <dsp:cNvPr id="0" name=""/>
        <dsp:cNvSpPr/>
      </dsp:nvSpPr>
      <dsp:spPr>
        <a:xfrm>
          <a:off x="1075289" y="121920"/>
          <a:ext cx="866979" cy="48767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1800</a:t>
          </a:r>
          <a:endParaRPr lang="en-US" sz="1400" kern="1200" dirty="0"/>
        </a:p>
      </dsp:txBody>
      <dsp:txXfrm>
        <a:off x="1075289" y="121920"/>
        <a:ext cx="866979" cy="487679"/>
      </dsp:txXfrm>
    </dsp:sp>
    <dsp:sp modelId="{00CE95B1-9DB6-4284-94F2-3035F9D17F74}">
      <dsp:nvSpPr>
        <dsp:cNvPr id="0" name=""/>
        <dsp:cNvSpPr/>
      </dsp:nvSpPr>
      <dsp:spPr>
        <a:xfrm>
          <a:off x="2258064" y="0"/>
          <a:ext cx="2189470" cy="487680"/>
        </a:xfrm>
        <a:prstGeom prst="chevron">
          <a:avLst>
            <a:gd name="adj" fmla="val 4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5911C5-203A-4CD1-9993-5FBA3405F019}">
      <dsp:nvSpPr>
        <dsp:cNvPr id="0" name=""/>
        <dsp:cNvSpPr/>
      </dsp:nvSpPr>
      <dsp:spPr>
        <a:xfrm>
          <a:off x="3382131" y="121920"/>
          <a:ext cx="768470" cy="4876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1900</a:t>
          </a:r>
          <a:endParaRPr lang="en-US" sz="1400" kern="1200" dirty="0"/>
        </a:p>
      </dsp:txBody>
      <dsp:txXfrm>
        <a:off x="3382131" y="121920"/>
        <a:ext cx="768470" cy="487680"/>
      </dsp:txXfrm>
    </dsp:sp>
    <dsp:sp modelId="{C02B9DE5-C6F6-4B6E-A382-90AA964BB7D9}">
      <dsp:nvSpPr>
        <dsp:cNvPr id="0" name=""/>
        <dsp:cNvSpPr/>
      </dsp:nvSpPr>
      <dsp:spPr>
        <a:xfrm>
          <a:off x="4515651" y="0"/>
          <a:ext cx="2189470" cy="487680"/>
        </a:xfrm>
        <a:prstGeom prst="chevron">
          <a:avLst>
            <a:gd name="adj" fmla="val 40000"/>
          </a:avLst>
        </a:prstGeom>
        <a:solidFill>
          <a:schemeClr val="bg1"/>
        </a:solidFill>
        <a:ln w="127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sp>
    <dsp:sp modelId="{F60EE4B6-900E-417A-9927-89A50B3E2C96}">
      <dsp:nvSpPr>
        <dsp:cNvPr id="0" name=""/>
        <dsp:cNvSpPr/>
      </dsp:nvSpPr>
      <dsp:spPr>
        <a:xfrm>
          <a:off x="5562601" y="121920"/>
          <a:ext cx="922704" cy="4876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2000</a:t>
          </a:r>
          <a:endParaRPr lang="en-US" sz="1400" kern="1200" dirty="0"/>
        </a:p>
      </dsp:txBody>
      <dsp:txXfrm>
        <a:off x="5562601" y="121920"/>
        <a:ext cx="922704" cy="48768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AFCAA4-0470-479D-850A-5D27DEFD4C00}">
      <dsp:nvSpPr>
        <dsp:cNvPr id="0" name=""/>
        <dsp:cNvSpPr/>
      </dsp:nvSpPr>
      <dsp:spPr>
        <a:xfrm>
          <a:off x="478" y="0"/>
          <a:ext cx="2189470" cy="487679"/>
        </a:xfrm>
        <a:prstGeom prst="chevron">
          <a:avLst>
            <a:gd name="adj" fmla="val 4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CD6F84-1C90-4C63-97D5-CE5AF008A894}">
      <dsp:nvSpPr>
        <dsp:cNvPr id="0" name=""/>
        <dsp:cNvSpPr/>
      </dsp:nvSpPr>
      <dsp:spPr>
        <a:xfrm>
          <a:off x="1075289" y="121920"/>
          <a:ext cx="866979" cy="48767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1800</a:t>
          </a:r>
          <a:endParaRPr lang="en-US" sz="1400" kern="1200" dirty="0"/>
        </a:p>
      </dsp:txBody>
      <dsp:txXfrm>
        <a:off x="1075289" y="121920"/>
        <a:ext cx="866979" cy="487679"/>
      </dsp:txXfrm>
    </dsp:sp>
    <dsp:sp modelId="{00CE95B1-9DB6-4284-94F2-3035F9D17F74}">
      <dsp:nvSpPr>
        <dsp:cNvPr id="0" name=""/>
        <dsp:cNvSpPr/>
      </dsp:nvSpPr>
      <dsp:spPr>
        <a:xfrm>
          <a:off x="2258064" y="0"/>
          <a:ext cx="2189470" cy="487680"/>
        </a:xfrm>
        <a:prstGeom prst="chevron">
          <a:avLst>
            <a:gd name="adj" fmla="val 4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5911C5-203A-4CD1-9993-5FBA3405F019}">
      <dsp:nvSpPr>
        <dsp:cNvPr id="0" name=""/>
        <dsp:cNvSpPr/>
      </dsp:nvSpPr>
      <dsp:spPr>
        <a:xfrm>
          <a:off x="3382131" y="121920"/>
          <a:ext cx="768470" cy="4876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1900</a:t>
          </a:r>
          <a:endParaRPr lang="en-US" sz="1400" kern="1200" dirty="0"/>
        </a:p>
      </dsp:txBody>
      <dsp:txXfrm>
        <a:off x="3382131" y="121920"/>
        <a:ext cx="768470" cy="487680"/>
      </dsp:txXfrm>
    </dsp:sp>
    <dsp:sp modelId="{C02B9DE5-C6F6-4B6E-A382-90AA964BB7D9}">
      <dsp:nvSpPr>
        <dsp:cNvPr id="0" name=""/>
        <dsp:cNvSpPr/>
      </dsp:nvSpPr>
      <dsp:spPr>
        <a:xfrm>
          <a:off x="4515651" y="0"/>
          <a:ext cx="2189470" cy="487680"/>
        </a:xfrm>
        <a:prstGeom prst="chevron">
          <a:avLst>
            <a:gd name="adj" fmla="val 40000"/>
          </a:avLst>
        </a:prstGeom>
        <a:solidFill>
          <a:schemeClr val="bg1"/>
        </a:solidFill>
        <a:ln w="127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sp>
    <dsp:sp modelId="{F60EE4B6-900E-417A-9927-89A50B3E2C96}">
      <dsp:nvSpPr>
        <dsp:cNvPr id="0" name=""/>
        <dsp:cNvSpPr/>
      </dsp:nvSpPr>
      <dsp:spPr>
        <a:xfrm>
          <a:off x="5562601" y="121920"/>
          <a:ext cx="922704" cy="4876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2000</a:t>
          </a:r>
          <a:endParaRPr lang="en-US" sz="1400" kern="1200" dirty="0"/>
        </a:p>
      </dsp:txBody>
      <dsp:txXfrm>
        <a:off x="5562601" y="121920"/>
        <a:ext cx="922704" cy="48768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AFCAA4-0470-479D-850A-5D27DEFD4C00}">
      <dsp:nvSpPr>
        <dsp:cNvPr id="0" name=""/>
        <dsp:cNvSpPr/>
      </dsp:nvSpPr>
      <dsp:spPr>
        <a:xfrm>
          <a:off x="478" y="0"/>
          <a:ext cx="2189470" cy="487679"/>
        </a:xfrm>
        <a:prstGeom prst="chevron">
          <a:avLst>
            <a:gd name="adj" fmla="val 40000"/>
          </a:avLst>
        </a:prstGeom>
        <a:solidFill>
          <a:schemeClr val="accent1"/>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CD6F84-1C90-4C63-97D5-CE5AF008A894}">
      <dsp:nvSpPr>
        <dsp:cNvPr id="0" name=""/>
        <dsp:cNvSpPr/>
      </dsp:nvSpPr>
      <dsp:spPr>
        <a:xfrm>
          <a:off x="1075289" y="121920"/>
          <a:ext cx="866979" cy="4876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1800</a:t>
          </a:r>
          <a:endParaRPr lang="en-US" sz="1400" kern="1200" dirty="0"/>
        </a:p>
      </dsp:txBody>
      <dsp:txXfrm>
        <a:off x="1075289" y="121920"/>
        <a:ext cx="866979" cy="487679"/>
      </dsp:txXfrm>
    </dsp:sp>
    <dsp:sp modelId="{00CE95B1-9DB6-4284-94F2-3035F9D17F74}">
      <dsp:nvSpPr>
        <dsp:cNvPr id="0" name=""/>
        <dsp:cNvSpPr/>
      </dsp:nvSpPr>
      <dsp:spPr>
        <a:xfrm>
          <a:off x="2258064" y="0"/>
          <a:ext cx="2189470" cy="487680"/>
        </a:xfrm>
        <a:prstGeom prst="chevron">
          <a:avLst>
            <a:gd name="adj" fmla="val 40000"/>
          </a:avLst>
        </a:prstGeom>
        <a:solidFill>
          <a:schemeClr val="bg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5911C5-203A-4CD1-9993-5FBA3405F019}">
      <dsp:nvSpPr>
        <dsp:cNvPr id="0" name=""/>
        <dsp:cNvSpPr/>
      </dsp:nvSpPr>
      <dsp:spPr>
        <a:xfrm>
          <a:off x="3382131" y="121920"/>
          <a:ext cx="768470" cy="4876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1900</a:t>
          </a:r>
          <a:endParaRPr lang="en-US" sz="1400" kern="1200" dirty="0"/>
        </a:p>
      </dsp:txBody>
      <dsp:txXfrm>
        <a:off x="3382131" y="121920"/>
        <a:ext cx="768470" cy="487680"/>
      </dsp:txXfrm>
    </dsp:sp>
    <dsp:sp modelId="{C02B9DE5-C6F6-4B6E-A382-90AA964BB7D9}">
      <dsp:nvSpPr>
        <dsp:cNvPr id="0" name=""/>
        <dsp:cNvSpPr/>
      </dsp:nvSpPr>
      <dsp:spPr>
        <a:xfrm>
          <a:off x="4515651" y="0"/>
          <a:ext cx="2189470" cy="487680"/>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0EE4B6-900E-417A-9927-89A50B3E2C96}">
      <dsp:nvSpPr>
        <dsp:cNvPr id="0" name=""/>
        <dsp:cNvSpPr/>
      </dsp:nvSpPr>
      <dsp:spPr>
        <a:xfrm>
          <a:off x="5562601" y="121920"/>
          <a:ext cx="922704" cy="4876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2000</a:t>
          </a:r>
          <a:endParaRPr lang="en-US" sz="1400" kern="1200" dirty="0"/>
        </a:p>
      </dsp:txBody>
      <dsp:txXfrm>
        <a:off x="5562601" y="121920"/>
        <a:ext cx="922704" cy="48768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AFCAA4-0470-479D-850A-5D27DEFD4C00}">
      <dsp:nvSpPr>
        <dsp:cNvPr id="0" name=""/>
        <dsp:cNvSpPr/>
      </dsp:nvSpPr>
      <dsp:spPr>
        <a:xfrm>
          <a:off x="478" y="0"/>
          <a:ext cx="2189470" cy="487679"/>
        </a:xfrm>
        <a:prstGeom prst="chevron">
          <a:avLst>
            <a:gd name="adj" fmla="val 40000"/>
          </a:avLst>
        </a:prstGeom>
        <a:solidFill>
          <a:schemeClr val="accent1"/>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CD6F84-1C90-4C63-97D5-CE5AF008A894}">
      <dsp:nvSpPr>
        <dsp:cNvPr id="0" name=""/>
        <dsp:cNvSpPr/>
      </dsp:nvSpPr>
      <dsp:spPr>
        <a:xfrm>
          <a:off x="1075289" y="121920"/>
          <a:ext cx="866979" cy="4876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1800</a:t>
          </a:r>
          <a:endParaRPr lang="en-US" sz="1400" kern="1200" dirty="0"/>
        </a:p>
      </dsp:txBody>
      <dsp:txXfrm>
        <a:off x="1075289" y="121920"/>
        <a:ext cx="866979" cy="487679"/>
      </dsp:txXfrm>
    </dsp:sp>
    <dsp:sp modelId="{00CE95B1-9DB6-4284-94F2-3035F9D17F74}">
      <dsp:nvSpPr>
        <dsp:cNvPr id="0" name=""/>
        <dsp:cNvSpPr/>
      </dsp:nvSpPr>
      <dsp:spPr>
        <a:xfrm>
          <a:off x="2258064" y="0"/>
          <a:ext cx="2189470" cy="487680"/>
        </a:xfrm>
        <a:prstGeom prst="chevron">
          <a:avLst>
            <a:gd name="adj" fmla="val 40000"/>
          </a:avLst>
        </a:prstGeom>
        <a:solidFill>
          <a:schemeClr val="bg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5911C5-203A-4CD1-9993-5FBA3405F019}">
      <dsp:nvSpPr>
        <dsp:cNvPr id="0" name=""/>
        <dsp:cNvSpPr/>
      </dsp:nvSpPr>
      <dsp:spPr>
        <a:xfrm>
          <a:off x="3382131" y="121920"/>
          <a:ext cx="768470" cy="4876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1900</a:t>
          </a:r>
          <a:endParaRPr lang="en-US" sz="1400" kern="1200" dirty="0"/>
        </a:p>
      </dsp:txBody>
      <dsp:txXfrm>
        <a:off x="3382131" y="121920"/>
        <a:ext cx="768470" cy="487680"/>
      </dsp:txXfrm>
    </dsp:sp>
    <dsp:sp modelId="{C02B9DE5-C6F6-4B6E-A382-90AA964BB7D9}">
      <dsp:nvSpPr>
        <dsp:cNvPr id="0" name=""/>
        <dsp:cNvSpPr/>
      </dsp:nvSpPr>
      <dsp:spPr>
        <a:xfrm>
          <a:off x="4515651" y="0"/>
          <a:ext cx="2189470" cy="487680"/>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0EE4B6-900E-417A-9927-89A50B3E2C96}">
      <dsp:nvSpPr>
        <dsp:cNvPr id="0" name=""/>
        <dsp:cNvSpPr/>
      </dsp:nvSpPr>
      <dsp:spPr>
        <a:xfrm>
          <a:off x="5562601" y="121920"/>
          <a:ext cx="922704" cy="4876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2000</a:t>
          </a:r>
          <a:endParaRPr lang="en-US" sz="1400" kern="1200" dirty="0"/>
        </a:p>
      </dsp:txBody>
      <dsp:txXfrm>
        <a:off x="5562601" y="121920"/>
        <a:ext cx="922704" cy="48768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AFCAA4-0470-479D-850A-5D27DEFD4C00}">
      <dsp:nvSpPr>
        <dsp:cNvPr id="0" name=""/>
        <dsp:cNvSpPr/>
      </dsp:nvSpPr>
      <dsp:spPr>
        <a:xfrm>
          <a:off x="478" y="0"/>
          <a:ext cx="2189470" cy="487679"/>
        </a:xfrm>
        <a:prstGeom prst="chevron">
          <a:avLst>
            <a:gd name="adj" fmla="val 40000"/>
          </a:avLst>
        </a:prstGeom>
        <a:solidFill>
          <a:schemeClr val="accent1"/>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CD6F84-1C90-4C63-97D5-CE5AF008A894}">
      <dsp:nvSpPr>
        <dsp:cNvPr id="0" name=""/>
        <dsp:cNvSpPr/>
      </dsp:nvSpPr>
      <dsp:spPr>
        <a:xfrm>
          <a:off x="1075289" y="121920"/>
          <a:ext cx="866979" cy="4876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1800</a:t>
          </a:r>
          <a:endParaRPr lang="en-US" sz="1400" kern="1200" dirty="0"/>
        </a:p>
      </dsp:txBody>
      <dsp:txXfrm>
        <a:off x="1075289" y="121920"/>
        <a:ext cx="866979" cy="487679"/>
      </dsp:txXfrm>
    </dsp:sp>
    <dsp:sp modelId="{00CE95B1-9DB6-4284-94F2-3035F9D17F74}">
      <dsp:nvSpPr>
        <dsp:cNvPr id="0" name=""/>
        <dsp:cNvSpPr/>
      </dsp:nvSpPr>
      <dsp:spPr>
        <a:xfrm>
          <a:off x="2258064" y="0"/>
          <a:ext cx="2189470" cy="487680"/>
        </a:xfrm>
        <a:prstGeom prst="chevron">
          <a:avLst>
            <a:gd name="adj" fmla="val 40000"/>
          </a:avLst>
        </a:prstGeom>
        <a:solidFill>
          <a:schemeClr val="bg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5911C5-203A-4CD1-9993-5FBA3405F019}">
      <dsp:nvSpPr>
        <dsp:cNvPr id="0" name=""/>
        <dsp:cNvSpPr/>
      </dsp:nvSpPr>
      <dsp:spPr>
        <a:xfrm>
          <a:off x="3382131" y="121920"/>
          <a:ext cx="768470" cy="4876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1900</a:t>
          </a:r>
          <a:endParaRPr lang="en-US" sz="1400" kern="1200" dirty="0"/>
        </a:p>
      </dsp:txBody>
      <dsp:txXfrm>
        <a:off x="3382131" y="121920"/>
        <a:ext cx="768470" cy="487680"/>
      </dsp:txXfrm>
    </dsp:sp>
    <dsp:sp modelId="{C02B9DE5-C6F6-4B6E-A382-90AA964BB7D9}">
      <dsp:nvSpPr>
        <dsp:cNvPr id="0" name=""/>
        <dsp:cNvSpPr/>
      </dsp:nvSpPr>
      <dsp:spPr>
        <a:xfrm>
          <a:off x="4515651" y="0"/>
          <a:ext cx="2189470" cy="487680"/>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0EE4B6-900E-417A-9927-89A50B3E2C96}">
      <dsp:nvSpPr>
        <dsp:cNvPr id="0" name=""/>
        <dsp:cNvSpPr/>
      </dsp:nvSpPr>
      <dsp:spPr>
        <a:xfrm>
          <a:off x="5562601" y="121920"/>
          <a:ext cx="922704" cy="4876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2000</a:t>
          </a:r>
          <a:endParaRPr lang="en-US" sz="1400" kern="1200" dirty="0"/>
        </a:p>
      </dsp:txBody>
      <dsp:txXfrm>
        <a:off x="5562601" y="121920"/>
        <a:ext cx="922704" cy="48768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AFCAA4-0470-479D-850A-5D27DEFD4C00}">
      <dsp:nvSpPr>
        <dsp:cNvPr id="0" name=""/>
        <dsp:cNvSpPr/>
      </dsp:nvSpPr>
      <dsp:spPr>
        <a:xfrm>
          <a:off x="478" y="0"/>
          <a:ext cx="2189470" cy="487679"/>
        </a:xfrm>
        <a:prstGeom prst="chevron">
          <a:avLst>
            <a:gd name="adj" fmla="val 40000"/>
          </a:avLst>
        </a:prstGeom>
        <a:solidFill>
          <a:schemeClr val="accent1"/>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CD6F84-1C90-4C63-97D5-CE5AF008A894}">
      <dsp:nvSpPr>
        <dsp:cNvPr id="0" name=""/>
        <dsp:cNvSpPr/>
      </dsp:nvSpPr>
      <dsp:spPr>
        <a:xfrm>
          <a:off x="1075289" y="121920"/>
          <a:ext cx="866979" cy="4876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1800</a:t>
          </a:r>
          <a:endParaRPr lang="en-US" sz="1400" kern="1200" dirty="0"/>
        </a:p>
      </dsp:txBody>
      <dsp:txXfrm>
        <a:off x="1075289" y="121920"/>
        <a:ext cx="866979" cy="487679"/>
      </dsp:txXfrm>
    </dsp:sp>
    <dsp:sp modelId="{00CE95B1-9DB6-4284-94F2-3035F9D17F74}">
      <dsp:nvSpPr>
        <dsp:cNvPr id="0" name=""/>
        <dsp:cNvSpPr/>
      </dsp:nvSpPr>
      <dsp:spPr>
        <a:xfrm>
          <a:off x="2258064" y="0"/>
          <a:ext cx="2189470" cy="487680"/>
        </a:xfrm>
        <a:prstGeom prst="chevron">
          <a:avLst>
            <a:gd name="adj" fmla="val 40000"/>
          </a:avLst>
        </a:prstGeom>
        <a:solidFill>
          <a:schemeClr val="accent1"/>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5911C5-203A-4CD1-9993-5FBA3405F019}">
      <dsp:nvSpPr>
        <dsp:cNvPr id="0" name=""/>
        <dsp:cNvSpPr/>
      </dsp:nvSpPr>
      <dsp:spPr>
        <a:xfrm>
          <a:off x="3382131" y="121920"/>
          <a:ext cx="768470" cy="4876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1900</a:t>
          </a:r>
          <a:endParaRPr lang="en-US" sz="1400" kern="1200" dirty="0"/>
        </a:p>
      </dsp:txBody>
      <dsp:txXfrm>
        <a:off x="3382131" y="121920"/>
        <a:ext cx="768470" cy="487680"/>
      </dsp:txXfrm>
    </dsp:sp>
    <dsp:sp modelId="{C02B9DE5-C6F6-4B6E-A382-90AA964BB7D9}">
      <dsp:nvSpPr>
        <dsp:cNvPr id="0" name=""/>
        <dsp:cNvSpPr/>
      </dsp:nvSpPr>
      <dsp:spPr>
        <a:xfrm>
          <a:off x="4515651" y="0"/>
          <a:ext cx="2189470" cy="487680"/>
        </a:xfrm>
        <a:prstGeom prst="chevron">
          <a:avLst>
            <a:gd name="adj" fmla="val 40000"/>
          </a:avLst>
        </a:prstGeom>
        <a:solidFill>
          <a:schemeClr val="bg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0EE4B6-900E-417A-9927-89A50B3E2C96}">
      <dsp:nvSpPr>
        <dsp:cNvPr id="0" name=""/>
        <dsp:cNvSpPr/>
      </dsp:nvSpPr>
      <dsp:spPr>
        <a:xfrm>
          <a:off x="5562601" y="121920"/>
          <a:ext cx="922704" cy="4876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2000</a:t>
          </a:r>
          <a:endParaRPr lang="en-US" sz="1400" kern="1200" dirty="0"/>
        </a:p>
      </dsp:txBody>
      <dsp:txXfrm>
        <a:off x="5562601" y="121920"/>
        <a:ext cx="922704" cy="487680"/>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pPr/>
              <a:t>7/6/2015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pPr/>
              <a:t>‹#›</a:t>
            </a:fld>
            <a:endParaRPr/>
          </a:p>
        </p:txBody>
      </p:sp>
    </p:spTree>
    <p:extLst>
      <p:ext uri="{BB962C8B-B14F-4D97-AF65-F5344CB8AC3E}">
        <p14:creationId xmlns:p14="http://schemas.microsoft.com/office/powerpoint/2010/main" xmlns=""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pPr/>
              <a:t>7/6/2015</a:t>
            </a:fld>
            <a:endParaRP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pPr/>
              <a:t>‹#›</a:t>
            </a:fld>
            <a:endParaRPr/>
          </a:p>
        </p:txBody>
      </p:sp>
    </p:spTree>
    <p:extLst>
      <p:ext uri="{BB962C8B-B14F-4D97-AF65-F5344CB8AC3E}">
        <p14:creationId xmlns:p14="http://schemas.microsoft.com/office/powerpoint/2010/main" xmlns=""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FF9D7A-B765-4FE1-93A2-E55B4A9BE9FD}" type="slidenum">
              <a:rPr lang="en-US" smtClean="0"/>
              <a:pPr/>
              <a:t>16</a:t>
            </a:fld>
            <a:endParaRPr lang="en-US"/>
          </a:p>
        </p:txBody>
      </p:sp>
    </p:spTree>
    <p:extLst>
      <p:ext uri="{BB962C8B-B14F-4D97-AF65-F5344CB8AC3E}">
        <p14:creationId xmlns:p14="http://schemas.microsoft.com/office/powerpoint/2010/main" xmlns="" val="19020807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39" y="0"/>
            <a:ext cx="9141524" cy="4799300"/>
          </a:xfrm>
          <a:prstGeom prst="rect">
            <a:avLst/>
          </a:prstGeom>
        </p:spPr>
      </p:pic>
      <p:sp>
        <p:nvSpPr>
          <p:cNvPr id="4" name="Rectangle 3"/>
          <p:cNvSpPr/>
          <p:nvPr/>
        </p:nvSpPr>
        <p:spPr bwMode="ltGray">
          <a:xfrm>
            <a:off x="-2" y="4754880"/>
            <a:ext cx="9144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a:ln>
                <a:noFill/>
              </a:ln>
              <a:solidFill>
                <a:prstClr val="white"/>
              </a:solidFill>
              <a:effectLst/>
              <a:uLnTx/>
              <a:uFillTx/>
              <a:latin typeface="Euphemia"/>
              <a:ea typeface="+mn-ea"/>
              <a:cs typeface="+mn-cs"/>
            </a:endParaRPr>
          </a:p>
        </p:txBody>
      </p:sp>
      <p:sp>
        <p:nvSpPr>
          <p:cNvPr id="6" name="Rectangle 5"/>
          <p:cNvSpPr/>
          <p:nvPr/>
        </p:nvSpPr>
        <p:spPr bwMode="white">
          <a:xfrm>
            <a:off x="-96" y="4724400"/>
            <a:ext cx="9141620"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350"/>
          </a:p>
        </p:txBody>
      </p:sp>
      <p:sp>
        <p:nvSpPr>
          <p:cNvPr id="2" name="Title 1"/>
          <p:cNvSpPr>
            <a:spLocks noGrp="1"/>
          </p:cNvSpPr>
          <p:nvPr>
            <p:ph type="ctrTitle"/>
          </p:nvPr>
        </p:nvSpPr>
        <p:spPr>
          <a:xfrm>
            <a:off x="1142999" y="4800600"/>
            <a:ext cx="6858002" cy="1143000"/>
          </a:xfrm>
        </p:spPr>
        <p:txBody>
          <a:bodyPr anchor="b">
            <a:normAutofit/>
          </a:bodyPr>
          <a:lstStyle>
            <a:lvl1pPr algn="ctr">
              <a:defRPr sz="3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141810" y="5943600"/>
            <a:ext cx="6858002" cy="762000"/>
          </a:xfrm>
        </p:spPr>
        <p:txBody>
          <a:bodyPr>
            <a:normAutofit/>
          </a:bodyPr>
          <a:lstStyle>
            <a:lvl1pPr marL="0" indent="0" algn="ctr">
              <a:spcBef>
                <a:spcPts val="0"/>
              </a:spcBef>
              <a:buNone/>
              <a:defRPr sz="1500" cap="none" baseline="0">
                <a:solidFill>
                  <a:schemeClr val="bg1"/>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a:p>
        </p:txBody>
      </p:sp>
    </p:spTree>
    <p:extLst>
      <p:ext uri="{BB962C8B-B14F-4D97-AF65-F5344CB8AC3E}">
        <p14:creationId xmlns:p14="http://schemas.microsoft.com/office/powerpoint/2010/main" xmlns="" val="33828820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3655314"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570309" y="2362201"/>
            <a:ext cx="2400300" cy="1990725"/>
          </a:xfrm>
        </p:spPr>
        <p:txBody>
          <a:bodyPr anchor="b">
            <a:normAutofit/>
          </a:bodyPr>
          <a:lstStyle>
            <a:lvl1pPr>
              <a:defRPr sz="255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022169" y="685800"/>
            <a:ext cx="4777740" cy="5486400"/>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70309" y="4367308"/>
            <a:ext cx="2400300" cy="1622012"/>
          </a:xfrm>
        </p:spPr>
        <p:txBody>
          <a:bodyPr>
            <a:normAutofit/>
          </a:bodyPr>
          <a:lstStyle>
            <a:lvl1pPr marL="0" indent="0">
              <a:spcBef>
                <a:spcPts val="900"/>
              </a:spcBef>
              <a:buNone/>
              <a:defRPr sz="120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7/6/2015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xmlns="" val="3769307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5486400" y="0"/>
            <a:ext cx="3655314"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5942411" y="2362200"/>
            <a:ext cx="2400300" cy="1993392"/>
          </a:xfrm>
        </p:spPr>
        <p:txBody>
          <a:bodyPr anchor="b">
            <a:normAutofit/>
          </a:bodyPr>
          <a:lstStyle>
            <a:lvl1pPr>
              <a:defRPr sz="2550" b="0">
                <a:solidFill>
                  <a:schemeClr val="bg1"/>
                </a:solidFill>
              </a:defRPr>
            </a:lvl1pPr>
          </a:lstStyle>
          <a:p>
            <a:r>
              <a:rPr lang="en-US" smtClean="0"/>
              <a:t>Click to edit Master title style</a:t>
            </a:r>
            <a:endParaRPr/>
          </a:p>
        </p:txBody>
      </p:sp>
      <p:sp>
        <p:nvSpPr>
          <p:cNvPr id="3" name="Picture Placeholder 2"/>
          <p:cNvSpPr>
            <a:spLocks noGrp="1"/>
          </p:cNvSpPr>
          <p:nvPr>
            <p:ph type="pic" idx="1"/>
          </p:nvPr>
        </p:nvSpPr>
        <p:spPr>
          <a:xfrm>
            <a:off x="0" y="0"/>
            <a:ext cx="5486400" cy="6858000"/>
          </a:xfrm>
          <a:solidFill>
            <a:schemeClr val="bg2">
              <a:lumMod val="90000"/>
            </a:schemeClr>
          </a:solidFill>
        </p:spPr>
        <p:txBody>
          <a:bodyPr/>
          <a:lstStyle>
            <a:lvl1pPr marL="0" indent="0" algn="ctr">
              <a:buNone/>
              <a:defRPr sz="24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a:p>
        </p:txBody>
      </p:sp>
      <p:sp>
        <p:nvSpPr>
          <p:cNvPr id="4" name="Text Placeholder 3"/>
          <p:cNvSpPr>
            <a:spLocks noGrp="1"/>
          </p:cNvSpPr>
          <p:nvPr>
            <p:ph type="body" sz="half" idx="2"/>
          </p:nvPr>
        </p:nvSpPr>
        <p:spPr>
          <a:xfrm>
            <a:off x="5942411" y="4355592"/>
            <a:ext cx="2400300" cy="1644614"/>
          </a:xfrm>
        </p:spPr>
        <p:txBody>
          <a:bodyPr>
            <a:normAutofit/>
          </a:bodyPr>
          <a:lstStyle>
            <a:lvl1pPr marL="0" indent="0">
              <a:spcBef>
                <a:spcPts val="900"/>
              </a:spcBef>
              <a:buNone/>
              <a:defRPr sz="120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pPr/>
              <a:t>7/6/2015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xmlns="" val="13717346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pPr/>
              <a:t>7/6/2015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xmlns="" val="33385722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28650" y="274638"/>
            <a:ext cx="5800725"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pPr/>
              <a:t>7/6/2015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xmlns="" val="27515582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lumMod val="60000"/>
                    <a:lumOff val="40000"/>
                  </a:schemeClr>
                </a:solidFill>
              </a:defRPr>
            </a:lvl1pPr>
          </a:lstStyle>
          <a:p>
            <a:r>
              <a:rPr kumimoji="0" lang="en-US" smtClean="0"/>
              <a:t>Click to edit Master title style</a:t>
            </a:r>
            <a:endParaRPr kumimoji="0" lang="en-US" dirty="0"/>
          </a:p>
        </p:txBody>
      </p:sp>
      <p:sp>
        <p:nvSpPr>
          <p:cNvPr id="3" name="Content Placeholder 2"/>
          <p:cNvSpPr>
            <a:spLocks noGrp="1"/>
          </p:cNvSpPr>
          <p:nvPr>
            <p:ph idx="1"/>
          </p:nvPr>
        </p:nvSpPr>
        <p:spPr/>
        <p:txBody>
          <a:bodyPr/>
          <a:lstStyle>
            <a:lvl3pPr>
              <a:defRPr>
                <a:solidFill>
                  <a:schemeClr val="accent1">
                    <a:lumMod val="75000"/>
                  </a:schemeClr>
                </a:solidFill>
              </a:defRPr>
            </a:lvl3pPr>
            <a:lvl4pPr>
              <a:defRPr>
                <a:solidFill>
                  <a:schemeClr val="accent2">
                    <a:lumMod val="75000"/>
                  </a:schemeClr>
                </a:solidFill>
              </a:defRPr>
            </a:lvl4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fld id="{C3F416CD-67A3-4CF0-A210-F6AF31AC147F}" type="datetimeFigureOut">
              <a:rPr lang="en-US" smtClean="0"/>
              <a:pPr/>
              <a:t>7/6/2015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
        <p:nvSpPr>
          <p:cNvPr id="12" name="Picture Placeholder 11"/>
          <p:cNvSpPr>
            <a:spLocks noGrp="1" noChangeAspect="1"/>
          </p:cNvSpPr>
          <p:nvPr>
            <p:ph type="pic" sz="quarter" idx="13"/>
          </p:nvPr>
        </p:nvSpPr>
        <p:spPr>
          <a:xfrm>
            <a:off x="6830568" y="137160"/>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r>
              <a:rPr lang="en-US" smtClean="0"/>
              <a:t>Click icon to add picture</a:t>
            </a:r>
            <a:endParaRPr lang="en-US"/>
          </a:p>
        </p:txBody>
      </p:sp>
      <p:sp>
        <p:nvSpPr>
          <p:cNvPr id="13" name="Picture Placeholder 11"/>
          <p:cNvSpPr>
            <a:spLocks noGrp="1" noChangeAspect="1"/>
          </p:cNvSpPr>
          <p:nvPr>
            <p:ph type="pic" sz="quarter" idx="14"/>
          </p:nvPr>
        </p:nvSpPr>
        <p:spPr>
          <a:xfrm>
            <a:off x="7991526" y="137160"/>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r>
              <a:rPr lang="en-US" smtClean="0"/>
              <a:t>Click icon to add picture</a:t>
            </a:r>
            <a:endParaRPr lang="en-US"/>
          </a:p>
        </p:txBody>
      </p:sp>
      <p:sp>
        <p:nvSpPr>
          <p:cNvPr id="14" name="Picture Placeholder 11"/>
          <p:cNvSpPr>
            <a:spLocks noGrp="1" noChangeAspect="1"/>
          </p:cNvSpPr>
          <p:nvPr>
            <p:ph type="pic" sz="quarter" idx="15"/>
          </p:nvPr>
        </p:nvSpPr>
        <p:spPr>
          <a:xfrm>
            <a:off x="7991856" y="914400"/>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r>
              <a:rPr lang="en-US" smtClean="0"/>
              <a:t>Click icon to add picture</a:t>
            </a:r>
            <a:endParaRPr lang="en-US"/>
          </a:p>
        </p:txBody>
      </p:sp>
      <p:sp>
        <p:nvSpPr>
          <p:cNvPr id="15" name="Picture Placeholder 11"/>
          <p:cNvSpPr>
            <a:spLocks noGrp="1" noChangeAspect="1"/>
          </p:cNvSpPr>
          <p:nvPr>
            <p:ph type="pic" sz="quarter" idx="16"/>
          </p:nvPr>
        </p:nvSpPr>
        <p:spPr>
          <a:xfrm>
            <a:off x="7991856" y="1719072"/>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r>
              <a:rPr lang="en-US" smtClean="0"/>
              <a:t>Click icon to add picture</a:t>
            </a:r>
            <a:endParaRPr lang="en-US"/>
          </a:p>
        </p:txBody>
      </p:sp>
    </p:spTree>
    <p:extLst>
      <p:ext uri="{BB962C8B-B14F-4D97-AF65-F5344CB8AC3E}">
        <p14:creationId xmlns:p14="http://schemas.microsoft.com/office/powerpoint/2010/main" xmlns="" val="687302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lumMod val="60000"/>
                    <a:lumOff val="40000"/>
                  </a:schemeClr>
                </a:solidFill>
              </a:defRPr>
            </a:lvl1pPr>
          </a:lstStyle>
          <a:p>
            <a:r>
              <a:rPr kumimoji="0" lang="en-US" smtClean="0"/>
              <a:t>Click to edit Master title style</a:t>
            </a:r>
            <a:endParaRPr kumimoji="0" lang="en-US" dirty="0"/>
          </a:p>
        </p:txBody>
      </p:sp>
      <p:sp>
        <p:nvSpPr>
          <p:cNvPr id="3" name="Content Placeholder 2"/>
          <p:cNvSpPr>
            <a:spLocks noGrp="1"/>
          </p:cNvSpPr>
          <p:nvPr>
            <p:ph idx="1"/>
          </p:nvPr>
        </p:nvSpPr>
        <p:spPr/>
        <p:txBody>
          <a:bodyPr/>
          <a:lstStyle>
            <a:lvl3pPr>
              <a:defRPr>
                <a:solidFill>
                  <a:schemeClr val="accent1">
                    <a:lumMod val="75000"/>
                  </a:schemeClr>
                </a:solidFill>
              </a:defRPr>
            </a:lvl3pPr>
            <a:lvl4pPr>
              <a:defRPr>
                <a:solidFill>
                  <a:schemeClr val="accent2">
                    <a:lumMod val="75000"/>
                  </a:schemeClr>
                </a:solidFill>
              </a:defRPr>
            </a:lvl4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fld id="{C3F416CD-67A3-4CF0-A210-F6AF31AC147F}" type="datetimeFigureOut">
              <a:rPr lang="en-US" smtClean="0"/>
              <a:pPr/>
              <a:t>7/6/2015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
        <p:nvSpPr>
          <p:cNvPr id="12" name="Picture Placeholder 11"/>
          <p:cNvSpPr>
            <a:spLocks noGrp="1" noChangeAspect="1"/>
          </p:cNvSpPr>
          <p:nvPr>
            <p:ph type="pic" sz="quarter" idx="13"/>
          </p:nvPr>
        </p:nvSpPr>
        <p:spPr>
          <a:xfrm>
            <a:off x="6830568" y="137160"/>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r>
              <a:rPr lang="en-US" smtClean="0"/>
              <a:t>Click icon to add picture</a:t>
            </a:r>
            <a:endParaRPr lang="en-US"/>
          </a:p>
        </p:txBody>
      </p:sp>
      <p:sp>
        <p:nvSpPr>
          <p:cNvPr id="13" name="Picture Placeholder 11"/>
          <p:cNvSpPr>
            <a:spLocks noGrp="1" noChangeAspect="1"/>
          </p:cNvSpPr>
          <p:nvPr>
            <p:ph type="pic" sz="quarter" idx="14"/>
          </p:nvPr>
        </p:nvSpPr>
        <p:spPr>
          <a:xfrm>
            <a:off x="7991526" y="137160"/>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r>
              <a:rPr lang="en-US" smtClean="0"/>
              <a:t>Click icon to add picture</a:t>
            </a:r>
            <a:endParaRPr lang="en-US"/>
          </a:p>
        </p:txBody>
      </p:sp>
      <p:sp>
        <p:nvSpPr>
          <p:cNvPr id="14" name="Picture Placeholder 11"/>
          <p:cNvSpPr>
            <a:spLocks noGrp="1" noChangeAspect="1"/>
          </p:cNvSpPr>
          <p:nvPr>
            <p:ph type="pic" sz="quarter" idx="15"/>
          </p:nvPr>
        </p:nvSpPr>
        <p:spPr>
          <a:xfrm>
            <a:off x="7991856" y="914400"/>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r>
              <a:rPr lang="en-US" smtClean="0"/>
              <a:t>Click icon to add picture</a:t>
            </a:r>
            <a:endParaRPr lang="en-US"/>
          </a:p>
        </p:txBody>
      </p:sp>
      <p:sp>
        <p:nvSpPr>
          <p:cNvPr id="15" name="Picture Placeholder 11"/>
          <p:cNvSpPr>
            <a:spLocks noGrp="1" noChangeAspect="1"/>
          </p:cNvSpPr>
          <p:nvPr>
            <p:ph type="pic" sz="quarter" idx="16"/>
          </p:nvPr>
        </p:nvSpPr>
        <p:spPr>
          <a:xfrm>
            <a:off x="7991856" y="1719072"/>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r>
              <a:rPr lang="en-US" smtClean="0"/>
              <a:t>Click icon to add picture</a:t>
            </a:r>
            <a:endParaRPr lang="en-US"/>
          </a:p>
        </p:txBody>
      </p:sp>
    </p:spTree>
    <p:extLst>
      <p:ext uri="{BB962C8B-B14F-4D97-AF65-F5344CB8AC3E}">
        <p14:creationId xmlns:p14="http://schemas.microsoft.com/office/powerpoint/2010/main" xmlns="" val="3199125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pPr/>
              <a:t>7/6/2015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xmlns="" val="41593422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9141620"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sz="135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 y="411480"/>
            <a:ext cx="9141620"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350"/>
          </a:p>
        </p:txBody>
      </p:sp>
      <p:sp>
        <p:nvSpPr>
          <p:cNvPr id="2" name="Title 1"/>
          <p:cNvSpPr>
            <a:spLocks noGrp="1"/>
          </p:cNvSpPr>
          <p:nvPr>
            <p:ph type="title"/>
          </p:nvPr>
        </p:nvSpPr>
        <p:spPr>
          <a:xfrm>
            <a:off x="1143000" y="1143000"/>
            <a:ext cx="6858000" cy="2667000"/>
          </a:xfrm>
        </p:spPr>
        <p:txBody>
          <a:bodyPr anchor="b">
            <a:normAutofit/>
          </a:bodyPr>
          <a:lstStyle>
            <a:lvl1pPr algn="ctr">
              <a:defRPr sz="3900" b="0"/>
            </a:lvl1pPr>
          </a:lstStyle>
          <a:p>
            <a:r>
              <a:rPr lang="en-US" smtClean="0"/>
              <a:t>Click to edit Master title style</a:t>
            </a:r>
            <a:endParaRPr/>
          </a:p>
        </p:txBody>
      </p:sp>
      <p:sp>
        <p:nvSpPr>
          <p:cNvPr id="3" name="Text Placeholder 2"/>
          <p:cNvSpPr>
            <a:spLocks noGrp="1"/>
          </p:cNvSpPr>
          <p:nvPr>
            <p:ph type="body" idx="1"/>
          </p:nvPr>
        </p:nvSpPr>
        <p:spPr>
          <a:xfrm>
            <a:off x="1143000" y="3810000"/>
            <a:ext cx="6858000" cy="1143000"/>
          </a:xfrm>
        </p:spPr>
        <p:txBody>
          <a:bodyPr anchor="t">
            <a:normAutofit/>
          </a:bodyPr>
          <a:lstStyle>
            <a:lvl1pPr marL="0" indent="0" algn="ctr">
              <a:spcBef>
                <a:spcPts val="0"/>
              </a:spcBef>
              <a:buNone/>
              <a:defRPr sz="1800" cap="none" baseline="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583DDF-CA54-461A-A486-592D2374C532}" type="datetimeFigureOut">
              <a:rPr lang="en-US"/>
              <a:pPr/>
              <a:t>7/6/2015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xmlns=""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1143000"/>
            <a:ext cx="6858000" cy="2667000"/>
          </a:xfrm>
        </p:spPr>
        <p:txBody>
          <a:bodyPr anchor="b">
            <a:normAutofit/>
          </a:bodyPr>
          <a:lstStyle>
            <a:lvl1pPr algn="ctr">
              <a:defRPr sz="3900" b="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1141810" y="3810000"/>
            <a:ext cx="6858000" cy="1143000"/>
          </a:xfrm>
        </p:spPr>
        <p:txBody>
          <a:bodyPr anchor="t">
            <a:normAutofit/>
          </a:bodyPr>
          <a:lstStyle>
            <a:lvl1pPr marL="0" indent="0" algn="ctr">
              <a:spcBef>
                <a:spcPts val="0"/>
              </a:spcBef>
              <a:buNone/>
              <a:defRPr sz="1800" cap="none" baseline="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7/6/2015</a:t>
            </a:fld>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xmlns=""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05840" y="1901952"/>
            <a:ext cx="3429000" cy="4123944"/>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09160" y="1901952"/>
            <a:ext cx="3429000" cy="4123944"/>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DD7D43D-6574-4C7B-808D-C6C12215A4D4}" type="datetimeFigureOut">
              <a:rPr lang="en-US"/>
              <a:pPr/>
              <a:t>7/6/2015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0ECE5F2-81AA-4605-B028-6FBA391056AF}" type="slidenum">
              <a:rPr/>
              <a:pPr/>
              <a:t>‹#›</a:t>
            </a:fld>
            <a:endParaRPr/>
          </a:p>
        </p:txBody>
      </p:sp>
    </p:spTree>
    <p:extLst>
      <p:ext uri="{BB962C8B-B14F-4D97-AF65-F5344CB8AC3E}">
        <p14:creationId xmlns:p14="http://schemas.microsoft.com/office/powerpoint/2010/main" xmlns="" val="31170784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5840" y="466344"/>
            <a:ext cx="7132320" cy="1234440"/>
          </a:xfrm>
        </p:spPr>
        <p:txBody>
          <a:bodyPr/>
          <a:lstStyle/>
          <a:p>
            <a:r>
              <a:rPr lang="en-US" smtClean="0"/>
              <a:t>Click to edit Master title style</a:t>
            </a:r>
            <a:endParaRPr/>
          </a:p>
        </p:txBody>
      </p:sp>
      <p:sp>
        <p:nvSpPr>
          <p:cNvPr id="3" name="Text Placeholder 2"/>
          <p:cNvSpPr>
            <a:spLocks noGrp="1"/>
          </p:cNvSpPr>
          <p:nvPr>
            <p:ph type="body" idx="1"/>
          </p:nvPr>
        </p:nvSpPr>
        <p:spPr>
          <a:xfrm>
            <a:off x="1005840" y="1837464"/>
            <a:ext cx="3429000" cy="766588"/>
          </a:xfrm>
        </p:spPr>
        <p:txBody>
          <a:bodyPr anchor="ctr">
            <a:normAutofit/>
          </a:bodyPr>
          <a:lstStyle>
            <a:lvl1pPr marL="0" indent="0">
              <a:spcBef>
                <a:spcPts val="0"/>
              </a:spcBef>
              <a:buNone/>
              <a:defRPr sz="1650" b="0" cap="none"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05840" y="2740733"/>
            <a:ext cx="3429000" cy="3288847"/>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9160" y="1837464"/>
            <a:ext cx="3429000" cy="766588"/>
          </a:xfrm>
        </p:spPr>
        <p:txBody>
          <a:bodyPr anchor="ctr">
            <a:normAutofit/>
          </a:bodyPr>
          <a:lstStyle>
            <a:lvl1pPr marL="0" indent="0">
              <a:spcBef>
                <a:spcPts val="0"/>
              </a:spcBef>
              <a:buNone/>
              <a:defRPr sz="1650" b="0" cap="none"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09160" y="2740733"/>
            <a:ext cx="3429000" cy="3288847"/>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pPr/>
              <a:t>7/6/2015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xmlns="" val="40570808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pPr/>
              <a:t>7/6/2015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xmlns="" val="8420110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7/6/2015</a:t>
            </a:fld>
            <a:endParaRPr/>
          </a:p>
        </p:txBody>
      </p:sp>
      <p:sp>
        <p:nvSpPr>
          <p:cNvPr id="3" name="Footer Placeholder 2"/>
          <p:cNvSpPr>
            <a:spLocks noGrp="1"/>
          </p:cNvSpPr>
          <p:nvPr>
            <p:ph type="ftr" sz="quarter" idx="11"/>
          </p:nvPr>
        </p:nvSpPr>
        <p:spPr/>
        <p:txBody>
          <a:bodyPr/>
          <a:lstStyle>
            <a:lvl1pPr>
              <a:defRPr>
                <a:solidFill>
                  <a:schemeClr val="tx2"/>
                </a:solidFill>
              </a:defRPr>
            </a:lvl1pPr>
          </a:lstStyle>
          <a:p>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xmlns="" val="25590039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0309" y="2362201"/>
            <a:ext cx="2400300" cy="1990725"/>
          </a:xfrm>
        </p:spPr>
        <p:txBody>
          <a:bodyPr anchor="b">
            <a:normAutofit/>
          </a:bodyPr>
          <a:lstStyle>
            <a:lvl1pPr>
              <a:defRPr sz="2550" b="0"/>
            </a:lvl1pPr>
          </a:lstStyle>
          <a:p>
            <a:r>
              <a:rPr lang="en-US" smtClean="0"/>
              <a:t>Click to edit Master title style</a:t>
            </a:r>
            <a:endParaRPr/>
          </a:p>
        </p:txBody>
      </p:sp>
      <p:sp>
        <p:nvSpPr>
          <p:cNvPr id="3" name="Content Placeholder 2"/>
          <p:cNvSpPr>
            <a:spLocks noGrp="1"/>
          </p:cNvSpPr>
          <p:nvPr>
            <p:ph idx="1"/>
          </p:nvPr>
        </p:nvSpPr>
        <p:spPr>
          <a:xfrm>
            <a:off x="3370659" y="685800"/>
            <a:ext cx="5429251" cy="5486400"/>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70309" y="4367308"/>
            <a:ext cx="2400300" cy="1622012"/>
          </a:xfrm>
        </p:spPr>
        <p:txBody>
          <a:bodyPr>
            <a:normAutofit/>
          </a:bodyPr>
          <a:lstStyle>
            <a:lvl1pPr marL="0" indent="0">
              <a:spcBef>
                <a:spcPts val="90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pPr/>
              <a:t>7/6/2015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xmlns="" val="14359466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1190" y="6583680"/>
            <a:ext cx="9141620"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sz="135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190" y="6583680"/>
            <a:ext cx="9141620"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350"/>
          </a:p>
        </p:txBody>
      </p:sp>
      <p:sp>
        <p:nvSpPr>
          <p:cNvPr id="2" name="Title Placeholder 1"/>
          <p:cNvSpPr>
            <a:spLocks noGrp="1"/>
          </p:cNvSpPr>
          <p:nvPr>
            <p:ph type="title"/>
          </p:nvPr>
        </p:nvSpPr>
        <p:spPr>
          <a:xfrm>
            <a:off x="1005840" y="467360"/>
            <a:ext cx="7132320" cy="1233424"/>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05840" y="1901953"/>
            <a:ext cx="7132320" cy="41276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56832" y="6601968"/>
            <a:ext cx="720090" cy="237744"/>
          </a:xfrm>
          <a:prstGeom prst="rect">
            <a:avLst/>
          </a:prstGeom>
        </p:spPr>
        <p:txBody>
          <a:bodyPr vert="horz" lIns="91440" tIns="45720" rIns="91440" bIns="45720" rtlCol="0" anchor="ctr"/>
          <a:lstStyle>
            <a:lvl1pPr algn="r">
              <a:defRPr sz="600">
                <a:solidFill>
                  <a:schemeClr val="bg2"/>
                </a:solidFill>
              </a:defRPr>
            </a:lvl1pPr>
          </a:lstStyle>
          <a:p>
            <a:fld id="{9E583DDF-CA54-461A-A486-592D2374C532}" type="datetimeFigureOut">
              <a:rPr lang="en-US"/>
              <a:pPr/>
              <a:t>7/6/2015</a:t>
            </a:fld>
            <a:endParaRPr/>
          </a:p>
        </p:txBody>
      </p:sp>
      <p:sp>
        <p:nvSpPr>
          <p:cNvPr id="5" name="Footer Placeholder 4"/>
          <p:cNvSpPr>
            <a:spLocks noGrp="1"/>
          </p:cNvSpPr>
          <p:nvPr>
            <p:ph type="ftr" sz="quarter" idx="3"/>
          </p:nvPr>
        </p:nvSpPr>
        <p:spPr>
          <a:xfrm>
            <a:off x="1005840" y="6601968"/>
            <a:ext cx="5369814" cy="237744"/>
          </a:xfrm>
          <a:prstGeom prst="rect">
            <a:avLst/>
          </a:prstGeom>
        </p:spPr>
        <p:txBody>
          <a:bodyPr vert="horz" lIns="91440" tIns="45720" rIns="91440" bIns="45720" rtlCol="0" anchor="ctr"/>
          <a:lstStyle>
            <a:lvl1pPr algn="l">
              <a:defRPr sz="600" cap="all" baseline="0">
                <a:solidFill>
                  <a:schemeClr val="bg2"/>
                </a:solidFill>
              </a:defRPr>
            </a:lvl1pPr>
          </a:lstStyle>
          <a:p>
            <a:endParaRPr/>
          </a:p>
        </p:txBody>
      </p:sp>
      <p:sp>
        <p:nvSpPr>
          <p:cNvPr id="6" name="Slide Number Placeholder 5"/>
          <p:cNvSpPr>
            <a:spLocks noGrp="1"/>
          </p:cNvSpPr>
          <p:nvPr>
            <p:ph type="sldNum" sz="quarter" idx="4"/>
          </p:nvPr>
        </p:nvSpPr>
        <p:spPr>
          <a:xfrm>
            <a:off x="7658100" y="6601968"/>
            <a:ext cx="480060" cy="237744"/>
          </a:xfrm>
          <a:prstGeom prst="rect">
            <a:avLst/>
          </a:prstGeom>
        </p:spPr>
        <p:txBody>
          <a:bodyPr vert="horz" lIns="91440" tIns="45720" rIns="91440" bIns="45720" rtlCol="0" anchor="ctr"/>
          <a:lstStyle>
            <a:lvl1pPr algn="r">
              <a:defRPr sz="600">
                <a:solidFill>
                  <a:schemeClr val="bg2"/>
                </a:solidFill>
              </a:defRPr>
            </a:lvl1pPr>
          </a:lstStyle>
          <a:p>
            <a:fld id="{CA8D9AD5-F248-4919-864A-CFD76CC027D6}" type="slidenum">
              <a:rPr/>
              <a:pPr/>
              <a:t>‹#›</a:t>
            </a:fld>
            <a:endParaRPr/>
          </a:p>
        </p:txBody>
      </p:sp>
    </p:spTree>
    <p:extLst>
      <p:ext uri="{BB962C8B-B14F-4D97-AF65-F5344CB8AC3E}">
        <p14:creationId xmlns:p14="http://schemas.microsoft.com/office/powerpoint/2010/main" xmlns=""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 id="2147483666" r:id="rId14"/>
    <p:sldLayoutId id="2147483667" r:id="rId15"/>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marL="0" indent="0" algn="l" defTabSz="685800" rtl="0" eaLnBrk="1" latinLnBrk="0" hangingPunct="1">
        <a:lnSpc>
          <a:spcPct val="90000"/>
        </a:lnSpc>
        <a:spcBef>
          <a:spcPct val="0"/>
        </a:spcBef>
        <a:buFont typeface="Arial" pitchFamily="34" charset="0"/>
        <a:buNone/>
        <a:defRPr sz="2550" kern="1200">
          <a:solidFill>
            <a:schemeClr val="tx2">
              <a:lumMod val="75000"/>
            </a:schemeClr>
          </a:solidFill>
          <a:latin typeface="+mj-lt"/>
          <a:ea typeface="+mj-ea"/>
          <a:cs typeface="+mj-cs"/>
        </a:defRPr>
      </a:lvl1pPr>
    </p:titleStyle>
    <p:bodyStyle>
      <a:lvl1pPr marL="205740" indent="-171450" algn="l" defTabSz="685800" rtl="0" eaLnBrk="1" latinLnBrk="0" hangingPunct="1">
        <a:lnSpc>
          <a:spcPct val="90000"/>
        </a:lnSpc>
        <a:spcBef>
          <a:spcPts val="1350"/>
        </a:spcBef>
        <a:buClr>
          <a:schemeClr val="tx2"/>
        </a:buClr>
        <a:buSzPct val="80000"/>
        <a:buFont typeface="Wingdings" pitchFamily="2" charset="2"/>
        <a:buChar char="§"/>
        <a:defRPr sz="1500" kern="1200">
          <a:solidFill>
            <a:schemeClr val="tx2"/>
          </a:solidFill>
          <a:latin typeface="+mn-lt"/>
          <a:ea typeface="+mn-ea"/>
          <a:cs typeface="+mn-cs"/>
        </a:defRPr>
      </a:lvl1pPr>
      <a:lvl2pPr marL="445770" indent="-171450" algn="l" defTabSz="685800" rtl="0" eaLnBrk="1" latinLnBrk="0" hangingPunct="1">
        <a:lnSpc>
          <a:spcPct val="90000"/>
        </a:lnSpc>
        <a:spcBef>
          <a:spcPts val="750"/>
        </a:spcBef>
        <a:buClr>
          <a:schemeClr val="tx2"/>
        </a:buClr>
        <a:buSzPct val="80000"/>
        <a:buFont typeface="Wingdings" pitchFamily="2" charset="2"/>
        <a:buChar char="§"/>
        <a:defRPr sz="1350" kern="1200">
          <a:solidFill>
            <a:schemeClr val="tx2"/>
          </a:solidFill>
          <a:latin typeface="+mn-lt"/>
          <a:ea typeface="+mn-ea"/>
          <a:cs typeface="+mn-cs"/>
        </a:defRPr>
      </a:lvl2pPr>
      <a:lvl3pPr marL="685800" indent="-171450" algn="l" defTabSz="685800" rtl="0" eaLnBrk="1" latinLnBrk="0" hangingPunct="1">
        <a:lnSpc>
          <a:spcPct val="90000"/>
        </a:lnSpc>
        <a:spcBef>
          <a:spcPts val="600"/>
        </a:spcBef>
        <a:buClr>
          <a:schemeClr val="tx2"/>
        </a:buClr>
        <a:buSzPct val="80000"/>
        <a:buFont typeface="Wingdings" pitchFamily="2" charset="2"/>
        <a:buChar char="§"/>
        <a:defRPr sz="1200" kern="1200">
          <a:solidFill>
            <a:schemeClr val="tx2"/>
          </a:solidFill>
          <a:latin typeface="+mn-lt"/>
          <a:ea typeface="+mn-ea"/>
          <a:cs typeface="+mn-cs"/>
        </a:defRPr>
      </a:lvl3pPr>
      <a:lvl4pPr marL="925830" indent="-171450" algn="l" defTabSz="685800" rtl="0" eaLnBrk="1" latinLnBrk="0" hangingPunct="1">
        <a:lnSpc>
          <a:spcPct val="90000"/>
        </a:lnSpc>
        <a:spcBef>
          <a:spcPts val="600"/>
        </a:spcBef>
        <a:buClr>
          <a:schemeClr val="tx2"/>
        </a:buClr>
        <a:buSzPct val="80000"/>
        <a:buFont typeface="Wingdings" pitchFamily="2" charset="2"/>
        <a:buChar char="§"/>
        <a:defRPr sz="1050" kern="1200">
          <a:solidFill>
            <a:schemeClr val="tx2"/>
          </a:solidFill>
          <a:latin typeface="+mn-lt"/>
          <a:ea typeface="+mn-ea"/>
          <a:cs typeface="+mn-cs"/>
        </a:defRPr>
      </a:lvl4pPr>
      <a:lvl5pPr marL="1165860" indent="-171450" algn="l" defTabSz="685800" rtl="0" eaLnBrk="1" latinLnBrk="0" hangingPunct="1">
        <a:lnSpc>
          <a:spcPct val="90000"/>
        </a:lnSpc>
        <a:spcBef>
          <a:spcPts val="600"/>
        </a:spcBef>
        <a:buClr>
          <a:schemeClr val="tx2"/>
        </a:buClr>
        <a:buSzPct val="80000"/>
        <a:buFont typeface="Wingdings" pitchFamily="2" charset="2"/>
        <a:buChar char="§"/>
        <a:defRPr sz="1050" kern="1200">
          <a:solidFill>
            <a:schemeClr val="tx2"/>
          </a:solidFill>
          <a:latin typeface="+mn-lt"/>
          <a:ea typeface="+mn-ea"/>
          <a:cs typeface="+mn-cs"/>
        </a:defRPr>
      </a:lvl5pPr>
      <a:lvl6pPr marL="1405890" indent="-171450" algn="l" defTabSz="685800" rtl="0" eaLnBrk="1" latinLnBrk="0" hangingPunct="1">
        <a:lnSpc>
          <a:spcPct val="90000"/>
        </a:lnSpc>
        <a:spcBef>
          <a:spcPts val="600"/>
        </a:spcBef>
        <a:buSzPct val="80000"/>
        <a:buFont typeface="Wingdings" pitchFamily="2" charset="2"/>
        <a:buChar char="§"/>
        <a:defRPr sz="1050" kern="1200">
          <a:solidFill>
            <a:schemeClr val="tx2"/>
          </a:solidFill>
          <a:latin typeface="+mn-lt"/>
          <a:ea typeface="+mn-ea"/>
          <a:cs typeface="+mn-cs"/>
        </a:defRPr>
      </a:lvl6pPr>
      <a:lvl7pPr marL="1645920" indent="-171450" algn="l" defTabSz="685800" rtl="0" eaLnBrk="1" latinLnBrk="0" hangingPunct="1">
        <a:lnSpc>
          <a:spcPct val="90000"/>
        </a:lnSpc>
        <a:spcBef>
          <a:spcPts val="600"/>
        </a:spcBef>
        <a:buSzPct val="80000"/>
        <a:buFont typeface="Wingdings" pitchFamily="2" charset="2"/>
        <a:buChar char="§"/>
        <a:defRPr sz="1050" kern="1200" baseline="0">
          <a:solidFill>
            <a:schemeClr val="tx2"/>
          </a:solidFill>
          <a:latin typeface="+mn-lt"/>
          <a:ea typeface="+mn-ea"/>
          <a:cs typeface="+mn-cs"/>
        </a:defRPr>
      </a:lvl7pPr>
      <a:lvl8pPr marL="1885950" indent="-171450" algn="l" defTabSz="685800" rtl="0" eaLnBrk="1" latinLnBrk="0" hangingPunct="1">
        <a:lnSpc>
          <a:spcPct val="90000"/>
        </a:lnSpc>
        <a:spcBef>
          <a:spcPts val="600"/>
        </a:spcBef>
        <a:buSzPct val="80000"/>
        <a:buFont typeface="Wingdings" pitchFamily="2" charset="2"/>
        <a:buChar char="§"/>
        <a:defRPr sz="1050" kern="1200" baseline="0">
          <a:solidFill>
            <a:schemeClr val="tx2"/>
          </a:solidFill>
          <a:latin typeface="+mn-lt"/>
          <a:ea typeface="+mn-ea"/>
          <a:cs typeface="+mn-cs"/>
        </a:defRPr>
      </a:lvl8pPr>
      <a:lvl9pPr marL="2125980" indent="-171450" algn="l" defTabSz="685800" rtl="0" eaLnBrk="1" latinLnBrk="0" hangingPunct="1">
        <a:lnSpc>
          <a:spcPct val="90000"/>
        </a:lnSpc>
        <a:spcBef>
          <a:spcPts val="600"/>
        </a:spcBef>
        <a:buSzPct val="80000"/>
        <a:buFont typeface="Wingdings" pitchFamily="2" charset="2"/>
        <a:buChar char="§"/>
        <a:defRPr sz="1050" kern="1200" baseline="0">
          <a:solidFill>
            <a:schemeClr val="tx2"/>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360" userDrawn="1">
          <p15:clr>
            <a:srgbClr val="F26B43"/>
          </p15:clr>
        </p15:guide>
        <p15:guide id="2" pos="303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tiff"/><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0.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diagramLayout" Target="../diagrams/layout1.xml"/><Relationship Id="rId7" Type="http://schemas.openxmlformats.org/officeDocument/2006/relationships/image" Target="../media/image39.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1.jpeg"/></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png"/><Relationship Id="rId7" Type="http://schemas.openxmlformats.org/officeDocument/2006/relationships/image" Target="../media/image4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0.xml"/><Relationship Id="rId4" Type="http://schemas.openxmlformats.org/officeDocument/2006/relationships/image" Target="../media/image52.jpeg"/></Relationships>
</file>

<file path=ppt/slides/_rels/slide1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6.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diagramLayout" Target="../diagrams/layout3.xml"/><Relationship Id="rId7" Type="http://schemas.openxmlformats.org/officeDocument/2006/relationships/image" Target="../media/image56.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0.xml"/><Relationship Id="rId5" Type="http://schemas.openxmlformats.org/officeDocument/2006/relationships/image" Target="../media/image63.jpeg"/><Relationship Id="rId4" Type="http://schemas.openxmlformats.org/officeDocument/2006/relationships/image" Target="../media/image62.jpeg"/></Relationships>
</file>

<file path=ppt/slides/_rels/slide2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8" Type="http://schemas.openxmlformats.org/officeDocument/2006/relationships/image" Target="../media/image67.gif"/><Relationship Id="rId3" Type="http://schemas.openxmlformats.org/officeDocument/2006/relationships/diagramLayout" Target="../diagrams/layout5.xml"/><Relationship Id="rId7" Type="http://schemas.openxmlformats.org/officeDocument/2006/relationships/image" Target="../media/image66.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diagramLayout" Target="../diagrams/layout6.xml"/><Relationship Id="rId7" Type="http://schemas.openxmlformats.org/officeDocument/2006/relationships/image" Target="../media/image72.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image" Target="../media/image78.jpeg"/><Relationship Id="rId5" Type="http://schemas.openxmlformats.org/officeDocument/2006/relationships/diagramQuickStyle" Target="../diagrams/quickStyle7.xml"/><Relationship Id="rId10" Type="http://schemas.openxmlformats.org/officeDocument/2006/relationships/image" Target="../media/image77.jpeg"/><Relationship Id="rId4" Type="http://schemas.openxmlformats.org/officeDocument/2006/relationships/diagramLayout" Target="../diagrams/layout7.xml"/><Relationship Id="rId9" Type="http://schemas.openxmlformats.org/officeDocument/2006/relationships/image" Target="../media/image76.png"/></Relationships>
</file>

<file path=ppt/slides/_rels/slide3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8" Type="http://schemas.openxmlformats.org/officeDocument/2006/relationships/image" Target="../media/image92.jpeg"/><Relationship Id="rId13" Type="http://schemas.openxmlformats.org/officeDocument/2006/relationships/image" Target="../media/image97.jpeg"/><Relationship Id="rId18" Type="http://schemas.openxmlformats.org/officeDocument/2006/relationships/image" Target="../media/image102.jpeg"/><Relationship Id="rId26" Type="http://schemas.openxmlformats.org/officeDocument/2006/relationships/image" Target="../media/image110.jpeg"/><Relationship Id="rId3" Type="http://schemas.openxmlformats.org/officeDocument/2006/relationships/image" Target="../media/image87.png"/><Relationship Id="rId21" Type="http://schemas.openxmlformats.org/officeDocument/2006/relationships/image" Target="../media/image105.jpeg"/><Relationship Id="rId34" Type="http://schemas.openxmlformats.org/officeDocument/2006/relationships/image" Target="../media/image118.jpeg"/><Relationship Id="rId7" Type="http://schemas.openxmlformats.org/officeDocument/2006/relationships/image" Target="../media/image91.jpeg"/><Relationship Id="rId12" Type="http://schemas.openxmlformats.org/officeDocument/2006/relationships/image" Target="../media/image96.jpeg"/><Relationship Id="rId17" Type="http://schemas.openxmlformats.org/officeDocument/2006/relationships/image" Target="../media/image101.jpeg"/><Relationship Id="rId25" Type="http://schemas.openxmlformats.org/officeDocument/2006/relationships/image" Target="../media/image109.jpeg"/><Relationship Id="rId33" Type="http://schemas.openxmlformats.org/officeDocument/2006/relationships/image" Target="../media/image117.jpeg"/><Relationship Id="rId2" Type="http://schemas.openxmlformats.org/officeDocument/2006/relationships/image" Target="../media/image86.png"/><Relationship Id="rId16" Type="http://schemas.openxmlformats.org/officeDocument/2006/relationships/image" Target="../media/image100.jpeg"/><Relationship Id="rId20" Type="http://schemas.openxmlformats.org/officeDocument/2006/relationships/image" Target="../media/image104.jpeg"/><Relationship Id="rId29" Type="http://schemas.openxmlformats.org/officeDocument/2006/relationships/image" Target="../media/image113.jpeg"/><Relationship Id="rId1" Type="http://schemas.openxmlformats.org/officeDocument/2006/relationships/slideLayout" Target="../slideLayouts/slideLayout2.xml"/><Relationship Id="rId6" Type="http://schemas.openxmlformats.org/officeDocument/2006/relationships/image" Target="../media/image90.jpeg"/><Relationship Id="rId11" Type="http://schemas.openxmlformats.org/officeDocument/2006/relationships/image" Target="../media/image95.jpeg"/><Relationship Id="rId24" Type="http://schemas.openxmlformats.org/officeDocument/2006/relationships/image" Target="../media/image108.jpeg"/><Relationship Id="rId32" Type="http://schemas.openxmlformats.org/officeDocument/2006/relationships/image" Target="../media/image116.jpeg"/><Relationship Id="rId5" Type="http://schemas.openxmlformats.org/officeDocument/2006/relationships/image" Target="../media/image89.jpeg"/><Relationship Id="rId15" Type="http://schemas.openxmlformats.org/officeDocument/2006/relationships/image" Target="../media/image99.jpeg"/><Relationship Id="rId23" Type="http://schemas.openxmlformats.org/officeDocument/2006/relationships/image" Target="../media/image107.jpeg"/><Relationship Id="rId28" Type="http://schemas.openxmlformats.org/officeDocument/2006/relationships/image" Target="../media/image112.jpeg"/><Relationship Id="rId36" Type="http://schemas.openxmlformats.org/officeDocument/2006/relationships/image" Target="../media/image120.png"/><Relationship Id="rId10" Type="http://schemas.openxmlformats.org/officeDocument/2006/relationships/image" Target="../media/image94.jpeg"/><Relationship Id="rId19" Type="http://schemas.openxmlformats.org/officeDocument/2006/relationships/image" Target="../media/image103.jpeg"/><Relationship Id="rId31" Type="http://schemas.openxmlformats.org/officeDocument/2006/relationships/image" Target="../media/image115.jpeg"/><Relationship Id="rId4" Type="http://schemas.openxmlformats.org/officeDocument/2006/relationships/image" Target="../media/image88.jpeg"/><Relationship Id="rId9" Type="http://schemas.openxmlformats.org/officeDocument/2006/relationships/image" Target="../media/image93.jpeg"/><Relationship Id="rId14" Type="http://schemas.openxmlformats.org/officeDocument/2006/relationships/image" Target="../media/image98.jpeg"/><Relationship Id="rId22" Type="http://schemas.openxmlformats.org/officeDocument/2006/relationships/image" Target="../media/image106.jpeg"/><Relationship Id="rId27" Type="http://schemas.openxmlformats.org/officeDocument/2006/relationships/image" Target="../media/image111.jpeg"/><Relationship Id="rId30" Type="http://schemas.openxmlformats.org/officeDocument/2006/relationships/image" Target="../media/image114.jpeg"/><Relationship Id="rId35" Type="http://schemas.openxmlformats.org/officeDocument/2006/relationships/image" Target="../media/image119.png"/></Relationships>
</file>

<file path=ppt/slides/_rels/slide38.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121.jpeg"/><Relationship Id="rId1" Type="http://schemas.openxmlformats.org/officeDocument/2006/relationships/slideLayout" Target="../slideLayouts/slideLayout2.xml"/><Relationship Id="rId6" Type="http://schemas.openxmlformats.org/officeDocument/2006/relationships/image" Target="../media/image125.wmf"/><Relationship Id="rId5" Type="http://schemas.openxmlformats.org/officeDocument/2006/relationships/image" Target="../media/image124.wmf"/><Relationship Id="rId4" Type="http://schemas.openxmlformats.org/officeDocument/2006/relationships/image" Target="../media/image123.jpeg"/></Relationships>
</file>

<file path=ppt/slides/_rels/slide39.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image" Target="../media/image126.wmf"/><Relationship Id="rId1" Type="http://schemas.openxmlformats.org/officeDocument/2006/relationships/slideLayout" Target="../slideLayouts/slideLayout2.xml"/><Relationship Id="rId6" Type="http://schemas.openxmlformats.org/officeDocument/2006/relationships/image" Target="../media/image130.jpeg"/><Relationship Id="rId5" Type="http://schemas.openxmlformats.org/officeDocument/2006/relationships/image" Target="../media/image129.jpeg"/><Relationship Id="rId4" Type="http://schemas.openxmlformats.org/officeDocument/2006/relationships/image" Target="../media/image128.jpe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image" Target="../media/image18.jpeg"/><Relationship Id="rId5" Type="http://schemas.openxmlformats.org/officeDocument/2006/relationships/image" Target="../media/image13.jpeg"/><Relationship Id="rId10" Type="http://schemas.openxmlformats.org/officeDocument/2006/relationships/image" Target="../media/image17.jpeg"/><Relationship Id="rId4" Type="http://schemas.openxmlformats.org/officeDocument/2006/relationships/image" Target="../media/image12.jpeg"/><Relationship Id="rId9" Type="http://schemas.microsoft.com/office/2007/relationships/hdphoto" Target="../media/hdphoto1.wdp"/></Relationships>
</file>

<file path=ppt/slides/_rels/slide40.xml.rels><?xml version="1.0" encoding="UTF-8" standalone="yes"?>
<Relationships xmlns="http://schemas.openxmlformats.org/package/2006/relationships"><Relationship Id="rId2" Type="http://schemas.openxmlformats.org/officeDocument/2006/relationships/image" Target="../media/image131.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jpe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135.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0.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0.xml"/><Relationship Id="rId5" Type="http://schemas.openxmlformats.org/officeDocument/2006/relationships/image" Target="../media/image25.wmf"/><Relationship Id="rId4" Type="http://schemas.openxmlformats.org/officeDocument/2006/relationships/image" Target="../media/image24.wmf"/></Relationships>
</file>

<file path=ppt/slides/_rels/slide9.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2.jpeg"/><Relationship Id="rId7" Type="http://schemas.openxmlformats.org/officeDocument/2006/relationships/image" Target="../media/image27.wmf"/><Relationship Id="rId2" Type="http://schemas.openxmlformats.org/officeDocument/2006/relationships/image" Target="../media/image21.jpeg"/><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wmf"/><Relationship Id="rId10" Type="http://schemas.openxmlformats.org/officeDocument/2006/relationships/image" Target="../media/image30.png"/><Relationship Id="rId4" Type="http://schemas.openxmlformats.org/officeDocument/2006/relationships/image" Target="../media/image24.wmf"/><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767335"/>
            <a:ext cx="9144000" cy="622955"/>
          </a:xfrm>
        </p:spPr>
        <p:txBody>
          <a:bodyPr>
            <a:normAutofit/>
          </a:bodyPr>
          <a:lstStyle/>
          <a:p>
            <a:r>
              <a:rPr lang="en-US" dirty="0" err="1" smtClean="0"/>
              <a:t>Biochar</a:t>
            </a:r>
            <a:r>
              <a:rPr lang="en-US" dirty="0" smtClean="0">
                <a:solidFill>
                  <a:schemeClr val="bg1">
                    <a:lumMod val="85000"/>
                  </a:schemeClr>
                </a:solidFill>
              </a:rPr>
              <a:t>: Overcoming Historical Hurdles</a:t>
            </a:r>
            <a:endParaRPr lang="en-US" dirty="0">
              <a:solidFill>
                <a:schemeClr val="bg1">
                  <a:lumMod val="85000"/>
                </a:schemeClr>
              </a:solidFill>
            </a:endParaRPr>
          </a:p>
        </p:txBody>
      </p:sp>
      <p:sp>
        <p:nvSpPr>
          <p:cNvPr id="4" name="Subtitle 3"/>
          <p:cNvSpPr>
            <a:spLocks noGrp="1"/>
          </p:cNvSpPr>
          <p:nvPr>
            <p:ph type="subTitle" idx="1"/>
          </p:nvPr>
        </p:nvSpPr>
        <p:spPr>
          <a:xfrm>
            <a:off x="57151" y="5486400"/>
            <a:ext cx="8858249" cy="1371600"/>
          </a:xfrm>
        </p:spPr>
        <p:txBody>
          <a:bodyPr>
            <a:normAutofit fontScale="85000" lnSpcReduction="20000"/>
          </a:bodyPr>
          <a:lstStyle/>
          <a:p>
            <a:pPr algn="l"/>
            <a:r>
              <a:rPr lang="en-US" sz="3300" b="1" dirty="0" smtClean="0"/>
              <a:t>Kurt </a:t>
            </a:r>
            <a:r>
              <a:rPr lang="en-US" sz="3300" b="1" dirty="0" smtClean="0"/>
              <a:t>A</a:t>
            </a:r>
            <a:r>
              <a:rPr lang="en-US" sz="3300" b="1" dirty="0" smtClean="0"/>
              <a:t>. Spokas  </a:t>
            </a:r>
          </a:p>
          <a:p>
            <a:pPr algn="l">
              <a:spcBef>
                <a:spcPts val="300"/>
              </a:spcBef>
            </a:pPr>
            <a:r>
              <a:rPr lang="en-US" sz="1700" i="1" dirty="0" smtClean="0"/>
              <a:t>Research </a:t>
            </a:r>
            <a:r>
              <a:rPr lang="en-US" sz="1700" i="1" dirty="0" smtClean="0"/>
              <a:t>Soil Scientist </a:t>
            </a:r>
          </a:p>
          <a:p>
            <a:pPr algn="l"/>
            <a:r>
              <a:rPr lang="en-US" sz="1700" i="1" dirty="0" smtClean="0"/>
              <a:t>	</a:t>
            </a:r>
            <a:r>
              <a:rPr lang="en-US" sz="1700" i="1" dirty="0" smtClean="0"/>
              <a:t>	United </a:t>
            </a:r>
            <a:r>
              <a:rPr lang="en-US" sz="1700" i="1" dirty="0"/>
              <a:t>State Department of Agriculture – Agricultural Research </a:t>
            </a:r>
            <a:r>
              <a:rPr lang="en-US" sz="1700" i="1" dirty="0" smtClean="0"/>
              <a:t>Service    St</a:t>
            </a:r>
            <a:r>
              <a:rPr lang="en-US" sz="1700" i="1" dirty="0"/>
              <a:t>. Paul, MN </a:t>
            </a:r>
            <a:r>
              <a:rPr lang="en-US" sz="1700" i="1" dirty="0" smtClean="0"/>
              <a:t>USA</a:t>
            </a:r>
          </a:p>
          <a:p>
            <a:pPr algn="l"/>
            <a:endParaRPr lang="en-US" sz="975" dirty="0" smtClean="0"/>
          </a:p>
          <a:p>
            <a:pPr algn="l"/>
            <a:endParaRPr lang="en-US" sz="975" dirty="0"/>
          </a:p>
          <a:p>
            <a:endParaRPr lang="en-US" dirty="0" smtClean="0"/>
          </a:p>
          <a:p>
            <a:r>
              <a:rPr lang="en-US" dirty="0" smtClean="0"/>
              <a:t>ISMOM 15 - Soil Interfaces For Sustainable Development (July 5-10, 2015)</a:t>
            </a:r>
          </a:p>
          <a:p>
            <a:r>
              <a:rPr lang="en-US" dirty="0" smtClean="0"/>
              <a:t> </a:t>
            </a:r>
            <a:r>
              <a:rPr lang="en-US" sz="1200" dirty="0" smtClean="0"/>
              <a:t>McGill University Montreal, Canada</a:t>
            </a:r>
          </a:p>
          <a:p>
            <a:endParaRPr lang="en-US" dirty="0"/>
          </a:p>
        </p:txBody>
      </p:sp>
      <p:pic>
        <p:nvPicPr>
          <p:cNvPr id="3" name="Picture 2"/>
          <p:cNvPicPr>
            <a:picLocks noChangeAspect="1"/>
          </p:cNvPicPr>
          <p:nvPr/>
        </p:nvPicPr>
        <p:blipFill rotWithShape="1">
          <a:blip r:embed="rId2" cstate="print"/>
          <a:srcRect/>
          <a:stretch/>
        </p:blipFill>
        <p:spPr>
          <a:xfrm>
            <a:off x="7722705" y="6477000"/>
            <a:ext cx="1421295" cy="37147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48600" y="228600"/>
            <a:ext cx="1107142" cy="914400"/>
          </a:xfrm>
          <a:prstGeom prst="rect">
            <a:avLst/>
          </a:prstGeom>
        </p:spPr>
      </p:pic>
      <p:pic>
        <p:nvPicPr>
          <p:cNvPr id="7" name="Picture 7" descr="G:\Dissolved_Leachateanalysis\Box1-3-x2000-char.tif"/>
          <p:cNvPicPr>
            <a:picLocks noChangeArrowheads="1"/>
          </p:cNvPicPr>
          <p:nvPr/>
        </p:nvPicPr>
        <p:blipFill>
          <a:blip r:embed="rId4" cstate="print"/>
          <a:srcRect/>
          <a:stretch>
            <a:fillRect/>
          </a:stretch>
        </p:blipFill>
        <p:spPr bwMode="auto">
          <a:xfrm>
            <a:off x="7848600" y="2477578"/>
            <a:ext cx="1107142" cy="914400"/>
          </a:xfrm>
          <a:prstGeom prst="rect">
            <a:avLst/>
          </a:prstGeom>
          <a:noFill/>
        </p:spPr>
      </p:pic>
      <p:pic>
        <p:nvPicPr>
          <p:cNvPr id="8" name="Picture 9" descr="G:\Dissolved_Leachateanalysis\Box1-7-x6000.tif"/>
          <p:cNvPicPr>
            <a:picLocks noChangeArrowheads="1"/>
          </p:cNvPicPr>
          <p:nvPr/>
        </p:nvPicPr>
        <p:blipFill>
          <a:blip r:embed="rId5" cstate="print"/>
          <a:srcRect/>
          <a:stretch>
            <a:fillRect/>
          </a:stretch>
        </p:blipFill>
        <p:spPr bwMode="auto">
          <a:xfrm>
            <a:off x="7848600" y="1353089"/>
            <a:ext cx="1106424" cy="914400"/>
          </a:xfrm>
          <a:prstGeom prst="rect">
            <a:avLst/>
          </a:prstGeom>
          <a:noFill/>
        </p:spPr>
      </p:pic>
      <p:pic>
        <p:nvPicPr>
          <p:cNvPr id="10" name="Picture 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58864" y="6207489"/>
            <a:ext cx="831736" cy="569869"/>
          </a:xfrm>
          <a:prstGeom prst="rect">
            <a:avLst/>
          </a:prstGeom>
          <a:solidFill>
            <a:schemeClr val="bg1"/>
          </a:solidFill>
        </p:spPr>
      </p:pic>
      <p:pic>
        <p:nvPicPr>
          <p:cNvPr id="11" name="Picture 10"/>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808256" y="3602066"/>
            <a:ext cx="1090045" cy="81753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27988093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8600" y="1104901"/>
            <a:ext cx="4777740" cy="5486400"/>
          </a:xfrm>
        </p:spPr>
        <p:txBody>
          <a:bodyPr/>
          <a:lstStyle/>
          <a:p>
            <a:pPr marL="34290" indent="0">
              <a:buNone/>
            </a:pPr>
            <a:r>
              <a:rPr lang="en-US" sz="2800" u="sng" dirty="0" smtClean="0"/>
              <a:t>Theophrastus </a:t>
            </a:r>
            <a:r>
              <a:rPr lang="en-US" sz="2000" dirty="0" smtClean="0"/>
              <a:t>– </a:t>
            </a:r>
            <a:r>
              <a:rPr lang="en-US" sz="2000" dirty="0" smtClean="0"/>
              <a:t>“</a:t>
            </a:r>
            <a:r>
              <a:rPr lang="en-US" sz="2000" b="1" i="1" dirty="0" smtClean="0"/>
              <a:t>Enquiry </a:t>
            </a:r>
            <a:r>
              <a:rPr lang="en-US" sz="2000" b="1" i="1" dirty="0" smtClean="0"/>
              <a:t>into </a:t>
            </a:r>
            <a:r>
              <a:rPr lang="en-US" sz="2000" b="1" i="1" dirty="0" smtClean="0"/>
              <a:t>plants” </a:t>
            </a:r>
            <a:endParaRPr lang="en-US" sz="2000" b="1" i="1" dirty="0" smtClean="0"/>
          </a:p>
          <a:p>
            <a:pPr marL="34290" indent="0">
              <a:buNone/>
            </a:pPr>
            <a:r>
              <a:rPr lang="en-US" sz="2000" b="1" i="1" dirty="0"/>
              <a:t>	</a:t>
            </a:r>
            <a:r>
              <a:rPr lang="en-US" sz="2000" b="1" i="1" dirty="0" smtClean="0"/>
              <a:t>			~ 350-290 BC</a:t>
            </a:r>
          </a:p>
          <a:p>
            <a:pPr marL="34290" indent="0" algn="just">
              <a:buNone/>
            </a:pPr>
            <a:r>
              <a:rPr lang="en-US" sz="2000" dirty="0" smtClean="0"/>
              <a:t>Charcoal primarily for energy and silver mining :</a:t>
            </a:r>
          </a:p>
          <a:p>
            <a:r>
              <a:rPr lang="en-US" sz="2000" dirty="0" smtClean="0"/>
              <a:t>“</a:t>
            </a:r>
            <a:r>
              <a:rPr lang="en-US" sz="2000" i="1" dirty="0" smtClean="0"/>
              <a:t>Worst woods mentioned in the oak, since it contains most mineral matter (ash) and the wood of older trees is inferior to younger trees, and for the same reason charcoal from really old trees is especially bad</a:t>
            </a:r>
            <a:r>
              <a:rPr lang="en-US" sz="2000" dirty="0" smtClean="0"/>
              <a:t>.”  </a:t>
            </a:r>
          </a:p>
          <a:p>
            <a:r>
              <a:rPr lang="en-US" sz="2000" dirty="0" smtClean="0"/>
              <a:t>Good charcoal source – </a:t>
            </a:r>
          </a:p>
          <a:p>
            <a:pPr marL="274320" lvl="1" indent="0">
              <a:buNone/>
            </a:pPr>
            <a:r>
              <a:rPr lang="en-US" sz="1850" i="1" dirty="0" smtClean="0"/>
              <a:t>“…if the wood contains a large amount of moisture after drying..”</a:t>
            </a:r>
          </a:p>
          <a:p>
            <a:r>
              <a:rPr lang="en-US" sz="2000" dirty="0" smtClean="0"/>
              <a:t>Pigment for pottery; metal working; and </a:t>
            </a:r>
            <a:r>
              <a:rPr lang="en-US" sz="2000" dirty="0" smtClean="0"/>
              <a:t>energy – no direct mention of soils</a:t>
            </a:r>
            <a:endParaRPr lang="en-US" sz="2000" dirty="0" smtClean="0"/>
          </a:p>
          <a:p>
            <a:endParaRPr lang="en-US" dirty="0" smtClean="0"/>
          </a:p>
          <a:p>
            <a:endParaRPr lang="en-US" dirty="0"/>
          </a:p>
        </p:txBody>
      </p:sp>
      <p:pic>
        <p:nvPicPr>
          <p:cNvPr id="6146" name="Picture 2" descr="Teofrasto Orto botanico detai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0910" y="609600"/>
            <a:ext cx="2110582" cy="281762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le 1"/>
          <p:cNvSpPr txBox="1">
            <a:spLocks/>
          </p:cNvSpPr>
          <p:nvPr/>
        </p:nvSpPr>
        <p:spPr>
          <a:xfrm>
            <a:off x="985043" y="3883867"/>
            <a:ext cx="2400300" cy="1990725"/>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ct val="0"/>
              </a:spcBef>
              <a:buFont typeface="Arial" pitchFamily="34" charset="0"/>
              <a:buNone/>
              <a:defRPr sz="2550" b="0" kern="1200">
                <a:solidFill>
                  <a:schemeClr val="bg1"/>
                </a:solidFill>
                <a:latin typeface="+mj-lt"/>
                <a:ea typeface="+mj-ea"/>
                <a:cs typeface="+mj-cs"/>
              </a:defRPr>
            </a:lvl1pPr>
          </a:lstStyle>
          <a:p>
            <a:endParaRPr lang="en-US" dirty="0"/>
          </a:p>
        </p:txBody>
      </p:sp>
      <p:pic>
        <p:nvPicPr>
          <p:cNvPr id="6148" name="Picture 4" descr="161Theophrastus 161 frontespizi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62557" y="3848101"/>
            <a:ext cx="1767289" cy="2667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3733800" y="196334"/>
            <a:ext cx="3733800" cy="584775"/>
          </a:xfrm>
          <a:prstGeom prst="rect">
            <a:avLst/>
          </a:prstGeom>
          <a:noFill/>
        </p:spPr>
        <p:txBody>
          <a:bodyPr wrap="square" rtlCol="0">
            <a:spAutoFit/>
          </a:bodyPr>
          <a:lstStyle/>
          <a:p>
            <a:r>
              <a:rPr lang="en-US" sz="3200" b="1" dirty="0" smtClean="0">
                <a:latin typeface="+mj-lt"/>
              </a:rPr>
              <a:t>Ancient Greeks </a:t>
            </a:r>
            <a:endParaRPr lang="en-US" sz="3200" dirty="0">
              <a:latin typeface="+mj-lt"/>
            </a:endParaRPr>
          </a:p>
        </p:txBody>
      </p:sp>
    </p:spTree>
    <p:extLst>
      <p:ext uri="{BB962C8B-B14F-4D97-AF65-F5344CB8AC3E}">
        <p14:creationId xmlns:p14="http://schemas.microsoft.com/office/powerpoint/2010/main" xmlns="" val="34619496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85043" y="3883867"/>
            <a:ext cx="2400300" cy="1990725"/>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ct val="0"/>
              </a:spcBef>
              <a:buFont typeface="Arial" pitchFamily="34" charset="0"/>
              <a:buNone/>
              <a:defRPr sz="2550" b="0" kern="1200">
                <a:solidFill>
                  <a:schemeClr val="bg1"/>
                </a:solidFill>
                <a:latin typeface="+mj-lt"/>
                <a:ea typeface="+mj-ea"/>
                <a:cs typeface="+mj-cs"/>
              </a:defRPr>
            </a:lvl1pPr>
          </a:lstStyle>
          <a:p>
            <a:endParaRPr lang="en-US" dirty="0"/>
          </a:p>
        </p:txBody>
      </p:sp>
      <p:sp>
        <p:nvSpPr>
          <p:cNvPr id="5" name="TextBox 4"/>
          <p:cNvSpPr txBox="1"/>
          <p:nvPr/>
        </p:nvSpPr>
        <p:spPr>
          <a:xfrm>
            <a:off x="3733800" y="196334"/>
            <a:ext cx="4572000" cy="584775"/>
          </a:xfrm>
          <a:prstGeom prst="rect">
            <a:avLst/>
          </a:prstGeom>
          <a:noFill/>
        </p:spPr>
        <p:txBody>
          <a:bodyPr wrap="square" rtlCol="0">
            <a:spAutoFit/>
          </a:bodyPr>
          <a:lstStyle/>
          <a:p>
            <a:r>
              <a:rPr lang="en-US" sz="3200" b="1" dirty="0" smtClean="0">
                <a:latin typeface="+mj-lt"/>
              </a:rPr>
              <a:t>Ancient Romans</a:t>
            </a:r>
            <a:endParaRPr lang="en-US" sz="3200" b="1" dirty="0">
              <a:latin typeface="+mj-lt"/>
            </a:endParaRPr>
          </a:p>
        </p:txBody>
      </p:sp>
      <p:pic>
        <p:nvPicPr>
          <p:cNvPr id="8" name="Picture 2"/>
          <p:cNvPicPr>
            <a:picLocks noChangeAspect="1" noChangeArrowheads="1"/>
          </p:cNvPicPr>
          <p:nvPr/>
        </p:nvPicPr>
        <p:blipFill>
          <a:blip r:embed="rId2" cstate="print"/>
          <a:srcRect/>
          <a:stretch>
            <a:fillRect/>
          </a:stretch>
        </p:blipFill>
        <p:spPr bwMode="auto">
          <a:xfrm>
            <a:off x="228600" y="228599"/>
            <a:ext cx="2502878" cy="4648201"/>
          </a:xfrm>
          <a:prstGeom prst="rect">
            <a:avLst/>
          </a:prstGeom>
          <a:noFill/>
          <a:ln w="15875">
            <a:solidFill>
              <a:schemeClr val="tx1">
                <a:lumMod val="95000"/>
                <a:lumOff val="5000"/>
              </a:schemeClr>
            </a:solidFill>
            <a:miter lim="800000"/>
            <a:headEnd/>
            <a:tailEnd/>
          </a:ln>
          <a:effectLst>
            <a:outerShdw blurRad="50800" dist="38100" dir="5400000" algn="t" rotWithShape="0">
              <a:prstClr val="black">
                <a:alpha val="40000"/>
              </a:prstClr>
            </a:outerShdw>
          </a:effectLst>
        </p:spPr>
      </p:pic>
      <p:sp>
        <p:nvSpPr>
          <p:cNvPr id="9" name="TextBox 8"/>
          <p:cNvSpPr txBox="1"/>
          <p:nvPr/>
        </p:nvSpPr>
        <p:spPr>
          <a:xfrm>
            <a:off x="228600" y="4953000"/>
            <a:ext cx="2590800" cy="1200329"/>
          </a:xfrm>
          <a:prstGeom prst="rect">
            <a:avLst/>
          </a:prstGeom>
          <a:noFill/>
        </p:spPr>
        <p:txBody>
          <a:bodyPr wrap="square" rtlCol="0">
            <a:spAutoFit/>
          </a:bodyPr>
          <a:lstStyle/>
          <a:p>
            <a:r>
              <a:rPr lang="en-US" sz="1200" dirty="0">
                <a:solidFill>
                  <a:schemeClr val="bg1"/>
                </a:solidFill>
              </a:rPr>
              <a:t>“A Survey Of The Ancient Husbandry And Gardening, Collected From Cato, Varro, </a:t>
            </a:r>
            <a:r>
              <a:rPr lang="en-US" sz="1200" dirty="0" err="1">
                <a:solidFill>
                  <a:schemeClr val="bg1"/>
                </a:solidFill>
              </a:rPr>
              <a:t>Columella</a:t>
            </a:r>
            <a:r>
              <a:rPr lang="en-US" sz="1200" dirty="0">
                <a:solidFill>
                  <a:schemeClr val="bg1"/>
                </a:solidFill>
              </a:rPr>
              <a:t>, Virgil, And Others The Most Eminent Writers Among The Greeks And Romans” (Bradley, 1725)</a:t>
            </a:r>
            <a:br>
              <a:rPr lang="en-US" sz="1200" dirty="0">
                <a:solidFill>
                  <a:schemeClr val="bg1"/>
                </a:solidFill>
              </a:rPr>
            </a:br>
            <a:endParaRPr lang="en-US" sz="1200" dirty="0">
              <a:solidFill>
                <a:schemeClr val="bg1"/>
              </a:solidFill>
            </a:endParaRPr>
          </a:p>
        </p:txBody>
      </p:sp>
      <p:sp>
        <p:nvSpPr>
          <p:cNvPr id="10" name="TextBox 9"/>
          <p:cNvSpPr txBox="1"/>
          <p:nvPr/>
        </p:nvSpPr>
        <p:spPr>
          <a:xfrm>
            <a:off x="3733800" y="917912"/>
            <a:ext cx="5016500" cy="4401205"/>
          </a:xfrm>
          <a:prstGeom prst="rect">
            <a:avLst/>
          </a:prstGeom>
          <a:noFill/>
        </p:spPr>
        <p:txBody>
          <a:bodyPr wrap="square" rtlCol="0">
            <a:spAutoFit/>
          </a:bodyPr>
          <a:lstStyle/>
          <a:p>
            <a:r>
              <a:rPr lang="en-US" sz="2000" dirty="0" smtClean="0"/>
              <a:t>Direct </a:t>
            </a:r>
            <a:r>
              <a:rPr lang="en-US" sz="2000" dirty="0" smtClean="0"/>
              <a:t>mention of agricultural use</a:t>
            </a:r>
            <a:r>
              <a:rPr lang="en-US" sz="2000" dirty="0" smtClean="0"/>
              <a:t>.</a:t>
            </a:r>
          </a:p>
          <a:p>
            <a:endParaRPr lang="en-US" sz="2000" i="1" dirty="0" smtClean="0">
              <a:latin typeface="Arial Narrow" panose="020B0606020202030204" pitchFamily="34" charset="0"/>
            </a:endParaRPr>
          </a:p>
          <a:p>
            <a:r>
              <a:rPr lang="en-US" sz="2000" i="1" dirty="0" smtClean="0">
                <a:latin typeface="Arial Narrow" panose="020B0606020202030204" pitchFamily="34" charset="0"/>
              </a:rPr>
              <a:t>In burned vegetables “…</a:t>
            </a:r>
            <a:r>
              <a:rPr lang="en-US" sz="2000" i="1" dirty="0" smtClean="0">
                <a:latin typeface="Arial Narrow" panose="020B0606020202030204" pitchFamily="34" charset="0"/>
              </a:rPr>
              <a:t>there are abundance of the salts of vegetables, so they must greatly contribute to enrich the land</a:t>
            </a:r>
            <a:r>
              <a:rPr lang="en-US" sz="2000" i="1" dirty="0" smtClean="0">
                <a:latin typeface="Arial Narrow" panose="020B0606020202030204" pitchFamily="34" charset="0"/>
              </a:rPr>
              <a:t>”</a:t>
            </a:r>
          </a:p>
          <a:p>
            <a:endParaRPr lang="en-US" sz="2000" dirty="0" smtClean="0"/>
          </a:p>
          <a:p>
            <a:r>
              <a:rPr lang="en-US" sz="2000" dirty="0" smtClean="0"/>
              <a:t>Major </a:t>
            </a:r>
            <a:r>
              <a:rPr lang="en-US" sz="2000" dirty="0"/>
              <a:t>use to “</a:t>
            </a:r>
            <a:r>
              <a:rPr lang="en-US" sz="2000" i="1" dirty="0">
                <a:latin typeface="Arial Narrow" panose="020B0606020202030204" pitchFamily="34" charset="0"/>
              </a:rPr>
              <a:t>open stiff lands</a:t>
            </a:r>
            <a:r>
              <a:rPr lang="en-US" sz="2000" dirty="0"/>
              <a:t>” </a:t>
            </a:r>
            <a:endParaRPr lang="en-US" sz="2000" dirty="0" smtClean="0"/>
          </a:p>
          <a:p>
            <a:endParaRPr lang="en-US" sz="2000" dirty="0" smtClean="0"/>
          </a:p>
          <a:p>
            <a:r>
              <a:rPr lang="en-US" sz="2000" dirty="0" smtClean="0"/>
              <a:t>However,</a:t>
            </a:r>
            <a:endParaRPr lang="en-US" sz="2000" dirty="0" smtClean="0"/>
          </a:p>
          <a:p>
            <a:pPr lvl="1"/>
            <a:r>
              <a:rPr lang="en-US" sz="2000" dirty="0"/>
              <a:t>	</a:t>
            </a:r>
            <a:r>
              <a:rPr lang="en-US" sz="2000" dirty="0" smtClean="0"/>
              <a:t>1. </a:t>
            </a:r>
            <a:r>
              <a:rPr lang="en-US" sz="2000" dirty="0" smtClean="0"/>
              <a:t>“</a:t>
            </a:r>
            <a:r>
              <a:rPr lang="en-US" sz="2000" i="1" dirty="0" smtClean="0">
                <a:latin typeface="Arial Narrow" panose="020B0606020202030204" pitchFamily="34" charset="0"/>
              </a:rPr>
              <a:t>Keeping </a:t>
            </a:r>
            <a:r>
              <a:rPr lang="en-US" sz="2000" i="1" dirty="0" smtClean="0">
                <a:latin typeface="Arial Narrow" panose="020B0606020202030204" pitchFamily="34" charset="0"/>
              </a:rPr>
              <a:t>such mixtures </a:t>
            </a:r>
            <a:r>
              <a:rPr lang="en-US" sz="2000" i="1" dirty="0" smtClean="0">
                <a:latin typeface="Arial Narrow" panose="020B0606020202030204" pitchFamily="34" charset="0"/>
              </a:rPr>
              <a:t>wet”</a:t>
            </a:r>
            <a:endParaRPr lang="en-US" sz="2000" i="1" dirty="0" smtClean="0">
              <a:latin typeface="Arial Narrow" panose="020B0606020202030204" pitchFamily="34" charset="0"/>
            </a:endParaRPr>
          </a:p>
          <a:p>
            <a:pPr lvl="1"/>
            <a:r>
              <a:rPr lang="en-US" sz="2000" dirty="0" smtClean="0"/>
              <a:t>	2. </a:t>
            </a:r>
            <a:r>
              <a:rPr lang="en-US" sz="2000" dirty="0" smtClean="0"/>
              <a:t>“</a:t>
            </a:r>
            <a:r>
              <a:rPr lang="en-US" sz="2000" i="1" dirty="0" smtClean="0">
                <a:latin typeface="Arial Narrow" panose="020B0606020202030204" pitchFamily="34" charset="0"/>
              </a:rPr>
              <a:t>Must </a:t>
            </a:r>
            <a:r>
              <a:rPr lang="en-US" sz="2000" i="1" dirty="0" smtClean="0">
                <a:latin typeface="Arial Narrow" panose="020B0606020202030204" pitchFamily="34" charset="0"/>
              </a:rPr>
              <a:t>be used </a:t>
            </a:r>
            <a:r>
              <a:rPr lang="en-US" sz="2000" i="1" dirty="0" smtClean="0">
                <a:latin typeface="Arial Narrow" panose="020B0606020202030204" pitchFamily="34" charset="0"/>
              </a:rPr>
              <a:t>sparingly”</a:t>
            </a:r>
          </a:p>
          <a:p>
            <a:pPr lvl="2"/>
            <a:r>
              <a:rPr lang="en-US" sz="2000" i="1" dirty="0" smtClean="0">
                <a:latin typeface="Arial Narrow" panose="020B0606020202030204" pitchFamily="34" charset="0"/>
              </a:rPr>
              <a:t>3. </a:t>
            </a:r>
            <a:r>
              <a:rPr lang="en-US" sz="2000" i="1" dirty="0" smtClean="0">
                <a:latin typeface="Arial Narrow" panose="020B0606020202030204" pitchFamily="34" charset="0"/>
              </a:rPr>
              <a:t>“Only sprinkled on the ground 			just prior to harrow”</a:t>
            </a:r>
          </a:p>
          <a:p>
            <a:endParaRPr lang="en-US" sz="2000" dirty="0"/>
          </a:p>
        </p:txBody>
      </p:sp>
    </p:spTree>
    <p:extLst>
      <p:ext uri="{BB962C8B-B14F-4D97-AF65-F5344CB8AC3E}">
        <p14:creationId xmlns:p14="http://schemas.microsoft.com/office/powerpoint/2010/main" xmlns="" val="34992101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8600" y="533400"/>
            <a:ext cx="4777740" cy="5486400"/>
          </a:xfrm>
        </p:spPr>
        <p:txBody>
          <a:bodyPr/>
          <a:lstStyle/>
          <a:p>
            <a:pPr>
              <a:buNone/>
            </a:pPr>
            <a:r>
              <a:rPr lang="en-US" sz="3600" dirty="0" smtClean="0"/>
              <a:t>Arthur Young  (1770)</a:t>
            </a:r>
          </a:p>
          <a:p>
            <a:r>
              <a:rPr lang="en-US" sz="2000" dirty="0" smtClean="0"/>
              <a:t>Applied:</a:t>
            </a:r>
          </a:p>
          <a:p>
            <a:pPr lvl="2"/>
            <a:r>
              <a:rPr lang="en-US" sz="1700" dirty="0" smtClean="0"/>
              <a:t>Coal ash</a:t>
            </a:r>
          </a:p>
          <a:p>
            <a:pPr lvl="2"/>
            <a:r>
              <a:rPr lang="en-US" sz="1700" dirty="0" smtClean="0"/>
              <a:t>Charcoal</a:t>
            </a:r>
            <a:endParaRPr lang="en-US" sz="1700" dirty="0"/>
          </a:p>
          <a:p>
            <a:pPr lvl="2"/>
            <a:r>
              <a:rPr lang="en-US" sz="1700" dirty="0" smtClean="0"/>
              <a:t>Peat ash</a:t>
            </a:r>
          </a:p>
          <a:p>
            <a:pPr lvl="2"/>
            <a:r>
              <a:rPr lang="en-US" sz="1700" dirty="0" smtClean="0"/>
              <a:t>Bone char</a:t>
            </a:r>
          </a:p>
          <a:p>
            <a:r>
              <a:rPr lang="en-US" sz="2000" dirty="0" smtClean="0"/>
              <a:t>Occasional yield improvements</a:t>
            </a:r>
          </a:p>
          <a:p>
            <a:endParaRPr lang="en-US" sz="2000" dirty="0" smtClean="0"/>
          </a:p>
          <a:p>
            <a:r>
              <a:rPr lang="en-US" sz="2000" dirty="0" smtClean="0"/>
              <a:t>Conclusions mirrored hypotheses of the ancient Roman philosophers – </a:t>
            </a:r>
          </a:p>
          <a:p>
            <a:pPr>
              <a:buNone/>
            </a:pPr>
            <a:r>
              <a:rPr lang="en-US" sz="2000" dirty="0" smtClean="0"/>
              <a:t>Composed of plant  nutrients = must be good for plants</a:t>
            </a:r>
          </a:p>
          <a:p>
            <a:pPr lvl="1"/>
            <a:endParaRPr lang="en-US" sz="2400" dirty="0" smtClean="0"/>
          </a:p>
          <a:p>
            <a:pPr marL="34290" indent="0">
              <a:buNone/>
            </a:pPr>
            <a:endParaRPr lang="en-US" sz="2000" dirty="0"/>
          </a:p>
          <a:p>
            <a:endParaRPr lang="en-US" sz="2000" dirty="0"/>
          </a:p>
        </p:txBody>
      </p:sp>
      <p:pic>
        <p:nvPicPr>
          <p:cNvPr id="5" name="Picture 2"/>
          <p:cNvPicPr>
            <a:picLocks noChangeAspect="1" noChangeArrowheads="1"/>
          </p:cNvPicPr>
          <p:nvPr/>
        </p:nvPicPr>
        <p:blipFill>
          <a:blip r:embed="rId3" cstate="print"/>
          <a:srcRect/>
          <a:stretch>
            <a:fillRect/>
          </a:stretch>
        </p:blipFill>
        <p:spPr bwMode="auto">
          <a:xfrm>
            <a:off x="896148" y="3361336"/>
            <a:ext cx="1719432" cy="2210699"/>
          </a:xfrm>
          <a:prstGeom prst="rect">
            <a:avLst/>
          </a:prstGeom>
          <a:noFill/>
          <a:ln w="9525">
            <a:solidFill>
              <a:schemeClr val="accent1">
                <a:shade val="50000"/>
              </a:schemeClr>
            </a:solidFill>
            <a:miter lim="800000"/>
            <a:headEnd/>
            <a:tailEnd/>
          </a:ln>
        </p:spPr>
      </p:pic>
      <p:sp>
        <p:nvSpPr>
          <p:cNvPr id="6" name="Rectangle 5"/>
          <p:cNvSpPr/>
          <p:nvPr/>
        </p:nvSpPr>
        <p:spPr>
          <a:xfrm>
            <a:off x="0" y="5657671"/>
            <a:ext cx="3581400" cy="1200329"/>
          </a:xfrm>
          <a:prstGeom prst="rect">
            <a:avLst/>
          </a:prstGeom>
        </p:spPr>
        <p:txBody>
          <a:bodyPr wrap="square">
            <a:spAutoFit/>
          </a:bodyPr>
          <a:lstStyle/>
          <a:p>
            <a:r>
              <a:rPr lang="en-US" sz="900" dirty="0">
                <a:solidFill>
                  <a:schemeClr val="bg1"/>
                </a:solidFill>
              </a:rPr>
              <a:t>Young, A. (1771). </a:t>
            </a:r>
            <a:r>
              <a:rPr lang="en-US" sz="900" i="1" dirty="0">
                <a:solidFill>
                  <a:schemeClr val="bg1"/>
                </a:solidFill>
              </a:rPr>
              <a:t>The farmer's tour through the east of England: being the register of a journey through various counties of this kingdom, to enquire into the state of agriculture, &amp;c. containing, I. The particular methods of cultivating the soil; II. The conduct of live stock, and the modern system of breeding; III. The state of the population, the poor, </a:t>
            </a:r>
            <a:r>
              <a:rPr lang="en-US" sz="900" i="1" dirty="0" err="1">
                <a:solidFill>
                  <a:schemeClr val="bg1"/>
                </a:solidFill>
              </a:rPr>
              <a:t>labour</a:t>
            </a:r>
            <a:r>
              <a:rPr lang="en-US" sz="900" i="1" dirty="0">
                <a:solidFill>
                  <a:schemeClr val="bg1"/>
                </a:solidFill>
              </a:rPr>
              <a:t>, provisions, &amp;c.; IV. The rental and value of the soil, and its division into farms, with various circumstances attending their size and state; V. The minutes of ...</a:t>
            </a:r>
            <a:r>
              <a:rPr lang="en-US" sz="900" dirty="0">
                <a:solidFill>
                  <a:schemeClr val="bg1"/>
                </a:solidFill>
              </a:rPr>
              <a:t> (Vol. 4). Printed for W. </a:t>
            </a:r>
            <a:r>
              <a:rPr lang="en-US" sz="900" dirty="0" err="1">
                <a:solidFill>
                  <a:schemeClr val="bg1"/>
                </a:solidFill>
              </a:rPr>
              <a:t>Strahan</a:t>
            </a:r>
            <a:r>
              <a:rPr lang="en-US" sz="900" dirty="0">
                <a:solidFill>
                  <a:schemeClr val="bg1"/>
                </a:solidFill>
              </a:rPr>
              <a:t>.</a:t>
            </a:r>
          </a:p>
        </p:txBody>
      </p:sp>
      <p:pic>
        <p:nvPicPr>
          <p:cNvPr id="11266" name="Picture 2" descr="https://upload.wikimedia.org/wikipedia/commons/thumb/1/1b/Arthur_Young_%281741-1820%29.jpg/220px-Arthur_Young_%281741-1820%29.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2262" y="228600"/>
            <a:ext cx="2287203" cy="3056536"/>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8" name="Object 7"/>
          <p:cNvGraphicFramePr>
            <a:graphicFrameLocks noChangeAspect="1"/>
          </p:cNvGraphicFramePr>
          <p:nvPr/>
        </p:nvGraphicFramePr>
        <p:xfrm>
          <a:off x="4514850" y="3321050"/>
          <a:ext cx="114300" cy="215900"/>
        </p:xfrm>
        <a:graphic>
          <a:graphicData uri="http://schemas.openxmlformats.org/presentationml/2006/ole">
            <p:oleObj spid="_x0000_s1030" name="Equation" r:id="rId5" imgW="114151" imgH="215619" progId="Equation.3">
              <p:embed/>
            </p:oleObj>
          </a:graphicData>
        </a:graphic>
      </p:graphicFrame>
    </p:spTree>
    <p:extLst>
      <p:ext uri="{BB962C8B-B14F-4D97-AF65-F5344CB8AC3E}">
        <p14:creationId xmlns:p14="http://schemas.microsoft.com/office/powerpoint/2010/main" xmlns="" val="3196102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645" y="152400"/>
            <a:ext cx="2400300" cy="390526"/>
          </a:xfrm>
        </p:spPr>
        <p:txBody>
          <a:bodyPr>
            <a:normAutofit fontScale="90000"/>
          </a:bodyPr>
          <a:lstStyle/>
          <a:p>
            <a:r>
              <a:rPr lang="en-US" dirty="0" smtClean="0"/>
              <a:t>1700’s</a:t>
            </a:r>
            <a:endParaRPr lang="en-US" dirty="0"/>
          </a:p>
        </p:txBody>
      </p:sp>
      <p:sp>
        <p:nvSpPr>
          <p:cNvPr id="3" name="Content Placeholder 2"/>
          <p:cNvSpPr>
            <a:spLocks noGrp="1"/>
          </p:cNvSpPr>
          <p:nvPr>
            <p:ph idx="1"/>
          </p:nvPr>
        </p:nvSpPr>
        <p:spPr>
          <a:xfrm>
            <a:off x="3806235" y="228600"/>
            <a:ext cx="5024545" cy="5486400"/>
          </a:xfrm>
        </p:spPr>
        <p:txBody>
          <a:bodyPr>
            <a:normAutofit/>
          </a:bodyPr>
          <a:lstStyle/>
          <a:p>
            <a:r>
              <a:rPr lang="en-US" sz="2000" dirty="0" smtClean="0"/>
              <a:t>Scientific research still in its infancy</a:t>
            </a:r>
          </a:p>
          <a:p>
            <a:pPr hangingPunct="0">
              <a:buNone/>
            </a:pPr>
            <a:r>
              <a:rPr lang="en-US" sz="2800" b="1" dirty="0" smtClean="0"/>
              <a:t>Joseph Priestley</a:t>
            </a:r>
          </a:p>
          <a:p>
            <a:pPr hangingPunct="0">
              <a:buNone/>
            </a:pPr>
            <a:r>
              <a:rPr lang="en-US" sz="2800" b="1" dirty="0" smtClean="0"/>
              <a:t>	</a:t>
            </a:r>
            <a:r>
              <a:rPr lang="en-US" sz="2000" dirty="0" smtClean="0"/>
              <a:t>Properties </a:t>
            </a:r>
            <a:r>
              <a:rPr lang="en-US" sz="2000" dirty="0"/>
              <a:t>of charcoal,  primarily focused on electrical conductivity and gunpowder production  </a:t>
            </a:r>
            <a:endParaRPr lang="en-US" sz="2000" dirty="0" smtClean="0"/>
          </a:p>
          <a:p>
            <a:pPr lvl="1"/>
            <a:endParaRPr lang="en-US" dirty="0" smtClean="0"/>
          </a:p>
          <a:p>
            <a:r>
              <a:rPr lang="en-US" sz="2400" dirty="0" smtClean="0"/>
              <a:t>Electrical properties of charcoal</a:t>
            </a:r>
          </a:p>
          <a:p>
            <a:pPr lvl="1"/>
            <a:endParaRPr lang="en-US" sz="1800" dirty="0" smtClean="0"/>
          </a:p>
          <a:p>
            <a:pPr lvl="1"/>
            <a:r>
              <a:rPr lang="en-US" sz="1800" dirty="0" smtClean="0"/>
              <a:t>Significant differences  in electrical conductivity between similar pieces of wood charred within the same batch </a:t>
            </a:r>
            <a:endParaRPr lang="en-US" sz="1800" dirty="0" smtClean="0"/>
          </a:p>
          <a:p>
            <a:pPr lvl="1"/>
            <a:endParaRPr lang="en-US" sz="1800" dirty="0" smtClean="0"/>
          </a:p>
          <a:p>
            <a:pPr lvl="1"/>
            <a:r>
              <a:rPr lang="en-US" sz="1800" dirty="0" smtClean="0"/>
              <a:t>Alters REDOX conditions </a:t>
            </a:r>
          </a:p>
          <a:p>
            <a:pPr lvl="2">
              <a:buNone/>
            </a:pPr>
            <a:r>
              <a:rPr lang="en-US" sz="1500" dirty="0" smtClean="0"/>
              <a:t>(although not known yet)</a:t>
            </a:r>
          </a:p>
          <a:p>
            <a:pPr lvl="1"/>
            <a:endParaRPr lang="en-US" sz="1800" dirty="0" smtClean="0"/>
          </a:p>
          <a:p>
            <a:pPr lvl="1"/>
            <a:endParaRPr lang="en-US" dirty="0"/>
          </a:p>
        </p:txBody>
      </p:sp>
      <p:pic>
        <p:nvPicPr>
          <p:cNvPr id="5" name="Picture 2"/>
          <p:cNvPicPr>
            <a:picLocks noChangeAspect="1" noChangeArrowheads="1"/>
          </p:cNvPicPr>
          <p:nvPr/>
        </p:nvPicPr>
        <p:blipFill rotWithShape="1">
          <a:blip r:embed="rId2" cstate="print"/>
          <a:srcRect/>
          <a:stretch/>
        </p:blipFill>
        <p:spPr bwMode="auto">
          <a:xfrm>
            <a:off x="228600" y="3962400"/>
            <a:ext cx="3810000" cy="2362200"/>
          </a:xfrm>
          <a:prstGeom prst="rect">
            <a:avLst/>
          </a:prstGeom>
          <a:noFill/>
          <a:ln w="9525">
            <a:solidFill>
              <a:schemeClr val="tx1">
                <a:lumMod val="95000"/>
                <a:lumOff val="5000"/>
              </a:schemeClr>
            </a:solidFill>
            <a:miter lim="800000"/>
            <a:headEnd/>
            <a:tailEnd/>
          </a:ln>
        </p:spPr>
      </p:pic>
      <p:sp>
        <p:nvSpPr>
          <p:cNvPr id="36866" name="AutoShape 2" descr="Image result for joseph priestle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68" name="AutoShape 4" descr="Image result for joseph priestle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70" name="AutoShape 6" descr="data:image/jpeg;base64,/9j/4AAQSkZJRgABAQAAAQABAAD/2wCEAAkGBxQTEhUUExQWFhQXGRwXFxgYFxgYHRccFxgaHBUYGBocHCggHBolHBcXITEiJSksLi4uGB8zODMsNygtLisBCgoKBQUFDgUFDisZExkrKysrKysrKysrKysrKysrKysrKysrKysrKysrKysrKysrKysrKysrKysrKysrKysrK//AABEIAOEA4QMBIgACEQEDEQH/xAAcAAABBQEBAQAAAAAAAAAAAAACAAEDBAUGBwj/xAA/EAABAwIDBQYEBQEHBAMAAAABAAIRAyEEMUEFElFhcQYigZGh8DKxwdETQlLh8WIHFBUjcrLCQ4KSojM0c//EABQBAQAAAAAAAAAAAAAAAAAAAAD/xAAUEQEAAAAAAAAAAAAAAAAAAAAA/9oADAMBAAIRAxEAPwDz0nmmJ5oN5O05oCnmkXcCmItmmOeaAiZ4eSfd6IPFFPNAvJMPBM4pAdEDjwRgcggA6KQeCCRuWQTxfIIS4AaJGpwFzlZA+7y1QnoPNTMwLzf4QdeP0hQ1NnkX32+nylA4ZyQlvL1SbhnXJPjx5XkDzQsovJAAM8g362QG0cvVLd5eqVahUbJ3ZA6Hr8KrjEDUQfRBORy9U3BO3oExFhZA46acUpt+6XghI5eqAweXqkdbeqGER1t6oH4WSAv+6ZvRE3PJAbRYW9U8ctE0ckx6IB3eRST7qZBTASAQtPVGHXQGCmchCJ3VAgOadueaHe0RtPNAx8EhnmE7uqQQLyTGpHBNUqQpcDSLnANu9wtOTRq48gJQTYTDFxGRdnybzI+i6LZ2zf0Dux3qjiBvcYnT3ZTbK2Y0AWLt4zcXfzdGQOg0C6fDbMAAdUico4cAP2v1QYWH2Ox5gudUJMZEMHldx5T5K9iNjUmTFNpjOWggTxjXlJK36GGc10NaGTaSJJBzhoBm/E9VI5gDT3t4iTPA/mPCR43N+QcpV2AbEstE91rW62vmAqWGwDWuLagDQbh1jBEgRbO/C+RXWMwgeN6pIGdy7zkn7eCiqbNDyXCzABYzDo5eQuNctUGI/BC5Ia8cQD9xpzI6LmNq7OvYZm2fDK67qg1xlrBkN4NOo1ORg3b62WfjaVNwcSxwIneAh4PgDIvrZB504OYcrKVrpjJa+1WtN+8DF572WnwzxzusIuAygjNBYI6JioxUngmqGyCXengmd0UVPPTJSHVATeiLXJMzwRbqAmG2SJ3TRRs6Im300QN4Jk+8OHqkgpJAJpRb6Bkj1REpvNAPipQgjmnJ5oE53RJzufomJ5pqh5oAc7U6ac1v7KobjS4/E6wGp5dMvRYOHbL4F4+en3XU7Iw7q7g1tmDuTfvf0jlFyevFB0uwQ8xu3gw79Lb3A1cema6zC4eBvHvPORdkPfJU8NQZSYKbcgMgJvF4H1Nlp4aSN45x4tB9AgGtQEfFJ/NeSb6mQ0DlCjw26DuugDUEtlwGTQ0Wazy6XKuCCch0+/NRuobk7jRvHgJN8rcbckA4q7gXAuAgtAGZOpvH2UuJwYIk95xiZyHAAdVA7B12mWtEc3GTzOiY1KsQ6KcAyZDz4CSfCyDF3oxYLbAktmLGG/sfJNQqt33d2YJ3TYmJG8L2Mb2S1cJgRUG8QQ1s7hObt4Q57ud3easjZoa6RlERHH+EHF7dwdIy5r2B15a60/6dW9DP343aODYfy7hjOxafEZeUdF6rtbZDKgMjkIXDbc7MhjSWF087+cIODksdEK2BbRR4umQd12YsDHoU9B0tQG1vyRcckoTR0QFPRGPBCAnLUDjonCZrU7UCjknTzySQUvNNKRPVIoHDk5PVMfFOPFApSnqlPVM49UD8c1BXqKYHRUqmaC3hGkkMFi4x568zC9P7L4Wm0NY0d+I3eA4TGdpLuJhcFsCgZBBhxm+oaMyP6ibDxK9U7J4PcBAF2wHEmZPAG5t+yDoqGAdYOLWNyhoEu6nTwQ4uGdwCw0GpOpKsMqFnedeMjEdQ1ujeJN1l1K2+8k65zbPT3wQXME2B7+q1MHTuTHJZuG9ytWgUFh1EEKtUwTOA5K6x1lFWqIKe6o3tsk+reyjdUQRVQIKw9rUQWkEaLbqPELLx3e1QeVdo8H8UCCJt00XOYR2a73tLQiTmQuDFP/Md4n6hBZA6ZJvJMB0RNHRA7ZhE2ULfBGBfRAgOiTdLIgzokBlkgGeQTot3kkgoNPIpShBSCCRpzSPihlOPFAieqloU5ImVGwaLRZShpmzRYm8n+m2nzKCpXpgfC3Scr/7j8lWos3j8Jt/UAPGbwrBoyRaHaNbbzKuUMNBA3SHZyHNPqRnog19hwHAxvFtzAgOMEU6bRwuPZXo2x6jaFMbzgSSd48XEkvIHCSbrzvYb3NqgHdcWAkCZbTGZqVHTFjoDc62XU4OoA38R4Lg47rWfnqOz75NmM5AZC5sUHSYzaEWa65j/ALeZ58kOAFp85v6+fsrn6mKmoxtiT8IbZrbf9NvAau+66PDDujI+CC7hxeAtPDmMysKtiQxskgWzMe9Vy+0e27qbiGMmNTPoAPmg9Qb1UVZhjQrzPAf2mkH/ADaYgZwTPkt3C/2l4Opbf3TH5hH8oN+vTj9lXGXJV6m2GVILHAjkfd1GK0oJaovIlN/dyRfUIBVhVtobapUWy94E5DU9ALlBzPbDD7oK81xXdq31HuF322e0tCsC2YPE5SuF20zvNIy4oGZ4ImjoocO7mpB4IDjoiYL6IR4JwL6ICB6JxpkmI5hKnpkgknokl/4pIMwJ4SDUQbyQNHJEExbyTn3dAzbGVpOxe80NcBDJeCJE3mDzk5rNLVYaf8t/IAef73QaOz6JFMvdZ1W88Gi5J5QDbmFexVdgbuUwRHxHd3iTrJDT9hzVZ3/Sudzdg/8AYWk/+wC3Th2soS+A5w3y3UNP5nfQcwEGbhKdQgWcGSJAaxu8T8IhoBcZjPiF0O0Kf4dRjXG1NmQ1J3Q6ZzJ3nE8k/ZvG/hkOe3vG1OmBG6DHeJjMTfmQBfOHtJh6ndAEky4kZOJBDQOQn0CAdgnerb+ZOv6QDlfrnrK7lhhvhxXnXZi1cibR/tc4fIBegYh3dkcAgxNq1DUtoPmuf2gykzvOHS/z5rZ2hivw2mWuJOQa0mfJcbWxJD5c0Go5wFNrrtZORfz5IDxNF7wSyg4t4mywMZgt09+mWc5srNTamKqOAfWqQbQDuiZgNAb5ZLTx9I06u45xeyMzciM54hBL2e3mEEOP0K9AwNYkA6Lj8Bg3MIEGxOnFdrsjDksysPv/AAgze0W1hSbM6QF5nicQ6s/vucRrFytztpWe7Emlk1sGffL5qtT23QowxmG3tN5xiY+LQoK1HCUXjcEg85BlZ20MOabXMN7iCdFtY+sx9QA0zSccxmDPwkEarI2287waTN8xqBr1QQUWyA4kWEeWXjdO08beCD8TQEef0jNXG0m7kxunTMzJ55Ry4FBDPNF4jyQ+KeUBg2zHknaMroB1RA5XQHujiEkO8OPokgohEhARFARCjRx0800IGup6FRvea4wHtieBCjDVLQLbh+7B1cCQOhEQUE+GxkvbvOkDUa7uS68P3txpMkNBdN5tr0XAYipcFsbotYQL5x+62tnbU32VAT3nwwf0hx73/rI8EHWMP4dNtVxNyDOcg/A2M9S6OJngtVuN/Ew8mLbgBGheS1318lz+0Nriq+nTI7jYa0A8wC48zkpcbtUMpGk0WJDiRxYQPQN80F/B4JrMQ4tiJgDhH0gDzXb4CkHN0K4HYuJJuZnekScwRAIPDuru9k1RHs5+/wBkEW0tkgtIAj91z+K2CCzutFsra/zxXb1/hNrx58FXZhAD78UHn3+FuBu0hwvIYyf/ADhBTwjt6+9J4uBK7nEbOJOZg80sJsdjTvG58vRBl4fDFzRvXga5wtXZGHgObyKkrU905I8C6HBB572q2YP75TcR8XzbBEnwUGO7KU534cGkkmAw5m43h3g1dB28p7oY9ubagPzU5aKlIOY6zh4TrPMIOA7RVGPe0ZumO6CA0eNyVze1bVADpqu4x+zBvwAS78xi2ellxfaGn/mG/sII3VXAiQXTrMg9CArbJJBqZxIaNObuGlln4OvunddMcvYU4qg2AiczH3uSgNwF7pHxTpz4oHGt/RPOV/RNxzSGmaAvPySSjmUkFMeCR8EzWpEIF5eqYkwMrIiE0IEzP+VK0kQQAY0mx6qNreikgwgHGkPnSNDHpCq4F0PHVTV2a5e+SjpYdzj3RlcnQRqSg6fGYJ5pCrTE7tnRmNWujgtDBBlUNefzd6MviO69o8fopOz2IOUw8ASOM5W6K5t+ncOiGkCP6TIm2XBBPh8KGUmszLd8DiADIB4WPoV0OyMQREnr45Wjp/C4DC4GqXElzsyfE6nzNhmuywBgAHhc8eKDtKVWRn79+7J3PusTCYmNR5EZSMlcp4jvZ+xl4oNNreUe/fvJF4CrOxQb5e/p5rH2xtY/BSE1DlwCCztPa1JhDXOvlHDqjw1QOgg5riP7x/d8QW4i5I3muOV84WtsXa1J9SWPbfMcxr/CC724p71F0Z2PksTsvjmupxpMrZ7W7Uotov7wu2L8chC897OYrdcRMa+eiDtNoVmNY6IAievv3z8q2rVDqveymfZXZ7axvDob5LhMY4ueTmJ8vNA9ZgDhBMcM7KzTYBoVTpXNhHIZq4zxyQEMjmkR18k4OeaXmgcDPNC0ZZp+OaaeuaA/ApJvNJBQaUY8FGDZStCAYTu8PNOAkR0QM0dE8dEh4JSOSBni8wDynNSYaqxp1n9Nzfp9FETkBcnJauz9nWBcQCRPM8eg+6ClV2k9tUPALQBF8zfM87rZxHaf8VrGEDMSeMZW0WDtctFhBOpkHy7xVPCDvA80HpWBaY45DqtbDn4fmuf2RipGcRf9lqCuJ4E2+/vqg3g+OOfr9lKypYRe/His+lUG7c2UuEeSPH2EE20doQOeXv380+wqG6d52Z9P3VDEOG8JUf8AjjWO3S4TwlB0W1NkUsQ0fiMa6MiRl0XnfafsecORVw02uQCdOC7fCbcp7t3AcyQM0sVtNri0AtNpdqICDxfFY2pVP+Y5xPA+7K5s1xaVfxuFZvOcBqfmqmGbILhlMIJ8XX+/8Ln2O3nHmVoY+r3TOZVTZ9PWDy8v4QWGM4CEU5J44gpA9UCnzTAoS7qnJ5FBKXZ5oRlrmhLr6o25a5oHg80kU8kkGW2SPBSAqGlkjbZBIPBOAhjoiaOiBwxD5KRruijqOsgZk71viyWvUxzKVJzC4FzokSefd6BZG/A4TwzPTgoHszJt8ygjr1S43yWnsjBmpbiRHX8vh+6zqdEuk6Bdp2Awoqbt/i7rv6S27D75IKtNlSi8scN1zTuuHAjT5ea0GYuYMxou+2r2Ubi6IMbtdndn9QGQJ+RXl218LWw7yyoDbUiJvrZB12CxAIkHP2VbwdQk58fAArluz20pbuk3HsrWweMirwB+aDU2hRP4bi03OXiqGF7EU6lLeqF4rSTvBxuJsCMoW9SIOfvwV9laBbRByrf7P2bsipDuBeZ8JsVg7U2ZWpS1htcTcHnMLvcdWtMErmto0Gvkukcrj3+yDha2EdTG7+JeLgaTxur+DYG4dvHeJPO91PisJu8gcvDgVnYl260DhPqgqYnva526cUdFkaFKmwgZI4vkgceKGIjNGB1zQ8LFABF9UoPNEEhNpBQMdc9FIJ5pt25zTg21QHH+ry/dOm3uqSDGoKwfBRuoFpuIU26gEBEwdEvBO3wQLdTDdB71xnHH3dF5KKoLzogarWMnIT0sqpMkDMk+7J6jouPfmjwLd590G0ymAyMgR9bfOD11GW1/ZVVBqvpxcd9vgfpZY1PWYJA0nI3k/wBJ/fWUHZnG/wB2xrHGY3oM/pdn858EH0VgakgOj4s1T7T9mqeMpkHuv0dHo7iEWx6wcHNnImP9JuCtOnV0d5/LoUHzttnZNbA1yyoCNQRkRxB1CgbtiCDrr9Sveu1OwKeLpbrxJGRGY6Lw/tT2QrYY7w3X0zk7KOTtJ8boOq2TtgPaIN10NBw+h1XjGExbqZlpg8JXWbL7VCIdA9OqD0WpViAOCo7QqBzchw/dYA7UsgSR4FU9pdp2R3SDPogzdsvawmPD7Ln2gvdra6bH48vJJy05o8AZbPG5vzQT7pvmmjkU5FsjMpyORQM1pvmgGmaMjS+aYNysUAAX1TzbIp93qnAtr0QMeF0h4pETxyQkZ55oJt4cHJ1HHI+iSDoaldjzu1GNeTOYNN3gciVRxGyGun8F3e/Q+zvDir/+OsqNh7WVBqWgB3i0jos2pAn8Eh7c902c0/056/wgx8TTLTDhB4EKMFbn+INeC2PxBHe3gd9loz/NH0WRWoxcd5uiCJwQGwKcvGkKpXr8PNBHVdJ4BXNmAATlJ9Bn75qi0WWlg7bsaAnzsPt5IJWvl5kZnS1+XP587otoYckW+Jt7cOWtuGYVVnHj79/VarHzFwZznXodHengDAemf2Y9oRiKIaT/AJ1IQf626X5fUL0RjgRvDx+q+bMBjX4OuytTsA6eWkgjofGQveOz23aVekK1M90mHt1pv1B5ZEcc0G8RwWVtLZrXB3dDmus5kSCtMmLi495JNeDkZQeG9uuyH4ZNWg0/h6tvLT9ua4TdMwbddF9F9qKFJ7e/lxG8CJ/03XkPaXZdFrt5t51O9fzQciAOKcN5ypqlGDZvogqN7vnbggDdLj8hwWph6UCw0WK3EOFpsrFLH/qHvog0z0UhZyVak+b/AFVnwQCG3y1unEWsfNHuZ21Qsby1QKL5JFnJFu8ihcw8CgB465cUIFjb1ReByQnWxQHu8kkHgUkB4zZRZJBIgxexBvne2VnZFVhiHgy+Zy3gBNv1DVdDtasHWGY4Q61/gd+Zl/hOWnAZr6ILMp4W0tcfqb8tEFLEP7wdO678r2e887FM2vukAQH6nNr+ZHFR14aIMA65weH8qhiMRo3JBLj6wnu68slUAQomhBK5tleYYm8QI6k/dUge8AbKbe+Ic8vsgNrrdPr9NFZw9S0ehy/br4clCREZafz0NvRRtMHh7+XuyDYcGukGRI1zHInVs65i5N5i72V27UwVYH4qbu45p/M2bMdwcM2u8MssujUMQRlcRmOY5ZWHgk91xMOaRB4Hh0gzlleJCD6F2PtJtVn4lJ28w6fmaf0uGhClr3uJHTTpFwvJP7P+034DjRqvLQb03OI8Wn3Gq9Sdi965AcOLc/ETdBR2vVcG3AIjP3y5LzHb20t50EU5HB5P/FehbWxJ3SKb2E6B53HDwcL/ALLzbbLqpcQ52U5bnzCDBxLXOEhtup+yzq9PdY6c+CvV6bpi/jA9NVn7SEd3z+nzQUETM0KOmLhBeweZC0d22Xqs7BfEeg9FoinbRAQ6DzSY7K3qm3bnJCG9M0EwdyQvPuUDW3TFttECLeXqhLZ0RlukDrPpmnazOw8+SAL8Ekf4SSCOtjA0Q6LZAC/IjlBWfiMe52VunNVqtQuMnMpNQM7nmgIUiZAACNuaMMlCc0Bx3vfBSYXvOHAGSoaeZPJWsAABvHU26D3/ADoB13S77cdf3UTjb7JC/uP4KF59/caH7oJ6daY+h+XD3zU2/IP8X52ztny4KiDHv5q0zh/PnqJ9ygdh32R+Zpscojjy+U6jLpeyvbd+HcGVZLBaOEaifh6C3ILlcI6HelvSDx4eSgrO7x9+wg93qbYp16csY+owjRm8Lj3dcH2gfSLoFNrXf1ktyJ0C4vAYypSdvUnlh5Gx4yux2d24L2GliQ0h0HecN9p8Ce7I4IOfrVGgGIn9Lcjy4lZmKdBv8Rz5cvJehYnY7XUqtSiyAzVpkwACARk5pG9BEGwledY0Q/x+iCq8XUmFMOngCUNUao6dmOPG3p9fogVKsWmVr0qgI0WI9SYetunkg24vomOkIKNVroIhSQOSBgy6HyRR0QA9EBFvRIa5IQOiRtwQPHT1STSOSdBhcUYz8UkkCKfX3xCSSB2adSmq5+P1KdJA7PzdD9VYof8AxH3+VJJBG383T/iE9fIdHfMpJIIn6dD9FYp/l6/8QmSQM383j81BV+J3+o/NJJBJR+Lw+iCvm7q75pJIPXexv/0an/5O/wBrl5Rj/i/7j8gnSQVanvzT/kTpIArIAkkgt7OzV12nVJJA41Q6pJIHelomSQMkkk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72" name="AutoShape 8" descr="data:image/jpeg;base64,/9j/4AAQSkZJRgABAQAAAQABAAD/2wCEAAkGBxQTEhUUExQWFhQXGRwXFxgYFxgYHRccFxgaHBUYGBocHCggHBolHBcXITEiJSksLi4uGB8zODMsNygtLisBCgoKBQUFDgUFDisZExkrKysrKysrKysrKysrKysrKysrKysrKysrKysrKysrKysrKysrKysrKysrKysrKysrK//AABEIAOEA4QMBIgACEQEDEQH/xAAcAAABBQEBAQAAAAAAAAAAAAACAAEDBAUGBwj/xAA/EAABAwIDBQYEBQEHBAMAAAABAAIRAyEEMUEFElFhcQYigZGh8DKxwdETQlLh8WIHFBUjcrLCQ4KSojM0c//EABQBAQAAAAAAAAAAAAAAAAAAAAD/xAAUEQEAAAAAAAAAAAAAAAAAAAAA/9oADAMBAAIRAxEAPwDz0nmmJ5oN5O05oCnmkXcCmItmmOeaAiZ4eSfd6IPFFPNAvJMPBM4pAdEDjwRgcggA6KQeCCRuWQTxfIIS4AaJGpwFzlZA+7y1QnoPNTMwLzf4QdeP0hQ1NnkX32+nylA4ZyQlvL1SbhnXJPjx5XkDzQsovJAAM8g362QG0cvVLd5eqVahUbJ3ZA6Hr8KrjEDUQfRBORy9U3BO3oExFhZA46acUpt+6XghI5eqAweXqkdbeqGER1t6oH4WSAv+6ZvRE3PJAbRYW9U8ctE0ckx6IB3eRST7qZBTASAQtPVGHXQGCmchCJ3VAgOadueaHe0RtPNAx8EhnmE7uqQQLyTGpHBNUqQpcDSLnANu9wtOTRq48gJQTYTDFxGRdnybzI+i6LZ2zf0Dux3qjiBvcYnT3ZTbK2Y0AWLt4zcXfzdGQOg0C6fDbMAAdUico4cAP2v1QYWH2Ox5gudUJMZEMHldx5T5K9iNjUmTFNpjOWggTxjXlJK36GGc10NaGTaSJJBzhoBm/E9VI5gDT3t4iTPA/mPCR43N+QcpV2AbEstE91rW62vmAqWGwDWuLagDQbh1jBEgRbO/C+RXWMwgeN6pIGdy7zkn7eCiqbNDyXCzABYzDo5eQuNctUGI/BC5Ia8cQD9xpzI6LmNq7OvYZm2fDK67qg1xlrBkN4NOo1ORg3b62WfjaVNwcSxwIneAh4PgDIvrZB504OYcrKVrpjJa+1WtN+8DF572WnwzxzusIuAygjNBYI6JioxUngmqGyCXengmd0UVPPTJSHVATeiLXJMzwRbqAmG2SJ3TRRs6Im300QN4Jk+8OHqkgpJAJpRb6Bkj1REpvNAPipQgjmnJ5oE53RJzufomJ5pqh5oAc7U6ac1v7KobjS4/E6wGp5dMvRYOHbL4F4+en3XU7Iw7q7g1tmDuTfvf0jlFyevFB0uwQ8xu3gw79Lb3A1cema6zC4eBvHvPORdkPfJU8NQZSYKbcgMgJvF4H1Nlp4aSN45x4tB9AgGtQEfFJ/NeSb6mQ0DlCjw26DuugDUEtlwGTQ0Wazy6XKuCCch0+/NRuobk7jRvHgJN8rcbckA4q7gXAuAgtAGZOpvH2UuJwYIk95xiZyHAAdVA7B12mWtEc3GTzOiY1KsQ6KcAyZDz4CSfCyDF3oxYLbAktmLGG/sfJNQqt33d2YJ3TYmJG8L2Mb2S1cJgRUG8QQ1s7hObt4Q57ud3easjZoa6RlERHH+EHF7dwdIy5r2B15a60/6dW9DP343aODYfy7hjOxafEZeUdF6rtbZDKgMjkIXDbc7MhjSWF087+cIODksdEK2BbRR4umQd12YsDHoU9B0tQG1vyRcckoTR0QFPRGPBCAnLUDjonCZrU7UCjknTzySQUvNNKRPVIoHDk5PVMfFOPFApSnqlPVM49UD8c1BXqKYHRUqmaC3hGkkMFi4x568zC9P7L4Wm0NY0d+I3eA4TGdpLuJhcFsCgZBBhxm+oaMyP6ibDxK9U7J4PcBAF2wHEmZPAG5t+yDoqGAdYOLWNyhoEu6nTwQ4uGdwCw0GpOpKsMqFnedeMjEdQ1ujeJN1l1K2+8k65zbPT3wQXME2B7+q1MHTuTHJZuG9ytWgUFh1EEKtUwTOA5K6x1lFWqIKe6o3tsk+reyjdUQRVQIKw9rUQWkEaLbqPELLx3e1QeVdo8H8UCCJt00XOYR2a73tLQiTmQuDFP/Md4n6hBZA6ZJvJMB0RNHRA7ZhE2ULfBGBfRAgOiTdLIgzokBlkgGeQTot3kkgoNPIpShBSCCRpzSPihlOPFAieqloU5ImVGwaLRZShpmzRYm8n+m2nzKCpXpgfC3Scr/7j8lWos3j8Jt/UAPGbwrBoyRaHaNbbzKuUMNBA3SHZyHNPqRnog19hwHAxvFtzAgOMEU6bRwuPZXo2x6jaFMbzgSSd48XEkvIHCSbrzvYb3NqgHdcWAkCZbTGZqVHTFjoDc62XU4OoA38R4Lg47rWfnqOz75NmM5AZC5sUHSYzaEWa65j/ALeZ58kOAFp85v6+fsrn6mKmoxtiT8IbZrbf9NvAau+66PDDujI+CC7hxeAtPDmMysKtiQxskgWzMe9Vy+0e27qbiGMmNTPoAPmg9Qb1UVZhjQrzPAf2mkH/ADaYgZwTPkt3C/2l4Opbf3TH5hH8oN+vTj9lXGXJV6m2GVILHAjkfd1GK0oJaovIlN/dyRfUIBVhVtobapUWy94E5DU9ALlBzPbDD7oK81xXdq31HuF322e0tCsC2YPE5SuF20zvNIy4oGZ4ImjoocO7mpB4IDjoiYL6IR4JwL6ICB6JxpkmI5hKnpkgknokl/4pIMwJ4SDUQbyQNHJEExbyTn3dAzbGVpOxe80NcBDJeCJE3mDzk5rNLVYaf8t/IAef73QaOz6JFMvdZ1W88Gi5J5QDbmFexVdgbuUwRHxHd3iTrJDT9hzVZ3/Sudzdg/8AYWk/+wC3Th2soS+A5w3y3UNP5nfQcwEGbhKdQgWcGSJAaxu8T8IhoBcZjPiF0O0Kf4dRjXG1NmQ1J3Q6ZzJ3nE8k/ZvG/hkOe3vG1OmBG6DHeJjMTfmQBfOHtJh6ndAEky4kZOJBDQOQn0CAdgnerb+ZOv6QDlfrnrK7lhhvhxXnXZi1cibR/tc4fIBegYh3dkcAgxNq1DUtoPmuf2gykzvOHS/z5rZ2hivw2mWuJOQa0mfJcbWxJD5c0Go5wFNrrtZORfz5IDxNF7wSyg4t4mywMZgt09+mWc5srNTamKqOAfWqQbQDuiZgNAb5ZLTx9I06u45xeyMzciM54hBL2e3mEEOP0K9AwNYkA6Lj8Bg3MIEGxOnFdrsjDksysPv/AAgze0W1hSbM6QF5nicQ6s/vucRrFytztpWe7Emlk1sGffL5qtT23QowxmG3tN5xiY+LQoK1HCUXjcEg85BlZ20MOabXMN7iCdFtY+sx9QA0zSccxmDPwkEarI2287waTN8xqBr1QQUWyA4kWEeWXjdO08beCD8TQEef0jNXG0m7kxunTMzJ55Ry4FBDPNF4jyQ+KeUBg2zHknaMroB1RA5XQHujiEkO8OPokgohEhARFARCjRx0800IGup6FRvea4wHtieBCjDVLQLbh+7B1cCQOhEQUE+GxkvbvOkDUa7uS68P3txpMkNBdN5tr0XAYipcFsbotYQL5x+62tnbU32VAT3nwwf0hx73/rI8EHWMP4dNtVxNyDOcg/A2M9S6OJngtVuN/Ew8mLbgBGheS1318lz+0Nriq+nTI7jYa0A8wC48zkpcbtUMpGk0WJDiRxYQPQN80F/B4JrMQ4tiJgDhH0gDzXb4CkHN0K4HYuJJuZnekScwRAIPDuru9k1RHs5+/wBkEW0tkgtIAj91z+K2CCzutFsra/zxXb1/hNrx58FXZhAD78UHn3+FuBu0hwvIYyf/ADhBTwjt6+9J4uBK7nEbOJOZg80sJsdjTvG58vRBl4fDFzRvXga5wtXZGHgObyKkrU905I8C6HBB572q2YP75TcR8XzbBEnwUGO7KU534cGkkmAw5m43h3g1dB28p7oY9ubagPzU5aKlIOY6zh4TrPMIOA7RVGPe0ZumO6CA0eNyVze1bVADpqu4x+zBvwAS78xi2ellxfaGn/mG/sII3VXAiQXTrMg9CArbJJBqZxIaNObuGlln4OvunddMcvYU4qg2AiczH3uSgNwF7pHxTpz4oHGt/RPOV/RNxzSGmaAvPySSjmUkFMeCR8EzWpEIF5eqYkwMrIiE0IEzP+VK0kQQAY0mx6qNreikgwgHGkPnSNDHpCq4F0PHVTV2a5e+SjpYdzj3RlcnQRqSg6fGYJ5pCrTE7tnRmNWujgtDBBlUNefzd6MviO69o8fopOz2IOUw8ASOM5W6K5t+ncOiGkCP6TIm2XBBPh8KGUmszLd8DiADIB4WPoV0OyMQREnr45Wjp/C4DC4GqXElzsyfE6nzNhmuywBgAHhc8eKDtKVWRn79+7J3PusTCYmNR5EZSMlcp4jvZ+xl4oNNreUe/fvJF4CrOxQb5e/p5rH2xtY/BSE1DlwCCztPa1JhDXOvlHDqjw1QOgg5riP7x/d8QW4i5I3muOV84WtsXa1J9SWPbfMcxr/CC724p71F0Z2PksTsvjmupxpMrZ7W7Uotov7wu2L8chC897OYrdcRMa+eiDtNoVmNY6IAievv3z8q2rVDqveymfZXZ7axvDob5LhMY4ueTmJ8vNA9ZgDhBMcM7KzTYBoVTpXNhHIZq4zxyQEMjmkR18k4OeaXmgcDPNC0ZZp+OaaeuaA/ApJvNJBQaUY8FGDZStCAYTu8PNOAkR0QM0dE8dEh4JSOSBni8wDynNSYaqxp1n9Nzfp9FETkBcnJauz9nWBcQCRPM8eg+6ClV2k9tUPALQBF8zfM87rZxHaf8VrGEDMSeMZW0WDtctFhBOpkHy7xVPCDvA80HpWBaY45DqtbDn4fmuf2RipGcRf9lqCuJ4E2+/vqg3g+OOfr9lKypYRe/His+lUG7c2UuEeSPH2EE20doQOeXv380+wqG6d52Z9P3VDEOG8JUf8AjjWO3S4TwlB0W1NkUsQ0fiMa6MiRl0XnfafsecORVw02uQCdOC7fCbcp7t3AcyQM0sVtNri0AtNpdqICDxfFY2pVP+Y5xPA+7K5s1xaVfxuFZvOcBqfmqmGbILhlMIJ8XX+/8Ln2O3nHmVoY+r3TOZVTZ9PWDy8v4QWGM4CEU5J44gpA9UCnzTAoS7qnJ5FBKXZ5oRlrmhLr6o25a5oHg80kU8kkGW2SPBSAqGlkjbZBIPBOAhjoiaOiBwxD5KRruijqOsgZk71viyWvUxzKVJzC4FzokSefd6BZG/A4TwzPTgoHszJt8ygjr1S43yWnsjBmpbiRHX8vh+6zqdEuk6Bdp2Awoqbt/i7rv6S27D75IKtNlSi8scN1zTuuHAjT5ea0GYuYMxou+2r2Ubi6IMbtdndn9QGQJ+RXl218LWw7yyoDbUiJvrZB12CxAIkHP2VbwdQk58fAArluz20pbuk3HsrWweMirwB+aDU2hRP4bi03OXiqGF7EU6lLeqF4rSTvBxuJsCMoW9SIOfvwV9laBbRByrf7P2bsipDuBeZ8JsVg7U2ZWpS1htcTcHnMLvcdWtMErmto0Gvkukcrj3+yDha2EdTG7+JeLgaTxur+DYG4dvHeJPO91PisJu8gcvDgVnYl260DhPqgqYnva526cUdFkaFKmwgZI4vkgceKGIjNGB1zQ8LFABF9UoPNEEhNpBQMdc9FIJ5pt25zTg21QHH+ry/dOm3uqSDGoKwfBRuoFpuIU26gEBEwdEvBO3wQLdTDdB71xnHH3dF5KKoLzogarWMnIT0sqpMkDMk+7J6jouPfmjwLd590G0ymAyMgR9bfOD11GW1/ZVVBqvpxcd9vgfpZY1PWYJA0nI3k/wBJ/fWUHZnG/wB2xrHGY3oM/pdn858EH0VgakgOj4s1T7T9mqeMpkHuv0dHo7iEWx6wcHNnImP9JuCtOnV0d5/LoUHzttnZNbA1yyoCNQRkRxB1CgbtiCDrr9Sveu1OwKeLpbrxJGRGY6Lw/tT2QrYY7w3X0zk7KOTtJ8boOq2TtgPaIN10NBw+h1XjGExbqZlpg8JXWbL7VCIdA9OqD0WpViAOCo7QqBzchw/dYA7UsgSR4FU9pdp2R3SDPogzdsvawmPD7Ln2gvdra6bH48vJJy05o8AZbPG5vzQT7pvmmjkU5FsjMpyORQM1pvmgGmaMjS+aYNysUAAX1TzbIp93qnAtr0QMeF0h4pETxyQkZ55oJt4cHJ1HHI+iSDoaldjzu1GNeTOYNN3gciVRxGyGun8F3e/Q+zvDir/+OsqNh7WVBqWgB3i0jos2pAn8Eh7c902c0/056/wgx8TTLTDhB4EKMFbn+INeC2PxBHe3gd9loz/NH0WRWoxcd5uiCJwQGwKcvGkKpXr8PNBHVdJ4BXNmAATlJ9Bn75qi0WWlg7bsaAnzsPt5IJWvl5kZnS1+XP587otoYckW+Jt7cOWtuGYVVnHj79/VarHzFwZznXodHengDAemf2Y9oRiKIaT/AJ1IQf626X5fUL0RjgRvDx+q+bMBjX4OuytTsA6eWkgjofGQveOz23aVekK1M90mHt1pv1B5ZEcc0G8RwWVtLZrXB3dDmus5kSCtMmLi495JNeDkZQeG9uuyH4ZNWg0/h6tvLT9ua4TdMwbddF9F9qKFJ7e/lxG8CJ/03XkPaXZdFrt5t51O9fzQciAOKcN5ypqlGDZvogqN7vnbggDdLj8hwWph6UCw0WK3EOFpsrFLH/qHvog0z0UhZyVak+b/AFVnwQCG3y1unEWsfNHuZ21Qsby1QKL5JFnJFu8ihcw8CgB465cUIFjb1ReByQnWxQHu8kkHgUkB4zZRZJBIgxexBvne2VnZFVhiHgy+Zy3gBNv1DVdDtasHWGY4Q61/gd+Zl/hOWnAZr6ILMp4W0tcfqb8tEFLEP7wdO678r2e887FM2vukAQH6nNr+ZHFR14aIMA65weH8qhiMRo3JBLj6wnu68slUAQomhBK5tleYYm8QI6k/dUge8AbKbe+Ic8vsgNrrdPr9NFZw9S0ehy/br4clCREZafz0NvRRtMHh7+XuyDYcGukGRI1zHInVs65i5N5i72V27UwVYH4qbu45p/M2bMdwcM2u8MssujUMQRlcRmOY5ZWHgk91xMOaRB4Hh0gzlleJCD6F2PtJtVn4lJ28w6fmaf0uGhClr3uJHTTpFwvJP7P+034DjRqvLQb03OI8Wn3Gq9Sdi965AcOLc/ETdBR2vVcG3AIjP3y5LzHb20t50EU5HB5P/FehbWxJ3SKb2E6B53HDwcL/ALLzbbLqpcQ52U5bnzCDBxLXOEhtup+yzq9PdY6c+CvV6bpi/jA9NVn7SEd3z+nzQUETM0KOmLhBeweZC0d22Xqs7BfEeg9FoinbRAQ6DzSY7K3qm3bnJCG9M0EwdyQvPuUDW3TFttECLeXqhLZ0RlukDrPpmnazOw8+SAL8Ekf4SSCOtjA0Q6LZAC/IjlBWfiMe52VunNVqtQuMnMpNQM7nmgIUiZAACNuaMMlCc0Bx3vfBSYXvOHAGSoaeZPJWsAABvHU26D3/ADoB13S77cdf3UTjb7JC/uP4KF59/caH7oJ6daY+h+XD3zU2/IP8X52ztny4KiDHv5q0zh/PnqJ9ygdh32R+Zpscojjy+U6jLpeyvbd+HcGVZLBaOEaifh6C3ILlcI6HelvSDx4eSgrO7x9+wg93qbYp16csY+owjRm8Lj3dcH2gfSLoFNrXf1ktyJ0C4vAYypSdvUnlh5Gx4yux2d24L2GliQ0h0HecN9p8Ce7I4IOfrVGgGIn9Lcjy4lZmKdBv8Rz5cvJehYnY7XUqtSiyAzVpkwACARk5pG9BEGwledY0Q/x+iCq8XUmFMOngCUNUao6dmOPG3p9fogVKsWmVr0qgI0WI9SYetunkg24vomOkIKNVroIhSQOSBgy6HyRR0QA9EBFvRIa5IQOiRtwQPHT1STSOSdBhcUYz8UkkCKfX3xCSSB2adSmq5+P1KdJA7PzdD9VYof8AxH3+VJJBG383T/iE9fIdHfMpJIIn6dD9FYp/l6/8QmSQM383j81BV+J3+o/NJJBJR+Lw+iCvm7q75pJIPXexv/0an/5O/wBrl5Rj/i/7j8gnSQVanvzT/kTpIArIAkkgt7OzV12nVJJA41Q6pJIHelomSQMkkk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8" descr="MTE5NTU2MzE2MzUwMDIzMTc5.jpg"/>
          <p:cNvPicPr>
            <a:picLocks noChangeAspect="1"/>
          </p:cNvPicPr>
          <p:nvPr/>
        </p:nvPicPr>
        <p:blipFill>
          <a:blip r:embed="rId3" cstate="print"/>
          <a:stretch>
            <a:fillRect/>
          </a:stretch>
        </p:blipFill>
        <p:spPr>
          <a:xfrm>
            <a:off x="381000" y="609600"/>
            <a:ext cx="2971800" cy="2971800"/>
          </a:xfrm>
          <a:prstGeom prst="rect">
            <a:avLst/>
          </a:prstGeom>
        </p:spPr>
      </p:pic>
    </p:spTree>
    <p:extLst>
      <p:ext uri="{BB962C8B-B14F-4D97-AF65-F5344CB8AC3E}">
        <p14:creationId xmlns:p14="http://schemas.microsoft.com/office/powerpoint/2010/main" xmlns="" val="13818136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914400" y="0"/>
            <a:ext cx="8229600" cy="609600"/>
          </a:xfrm>
        </p:spPr>
        <p:txBody>
          <a:bodyPr>
            <a:normAutofit/>
          </a:bodyPr>
          <a:lstStyle/>
          <a:p>
            <a:pPr eaLnBrk="1" hangingPunct="1"/>
            <a:r>
              <a:rPr lang="en-US" dirty="0" smtClean="0">
                <a:solidFill>
                  <a:schemeClr val="tx1"/>
                </a:solidFill>
              </a:rPr>
              <a:t>Biochar Research – Modern History</a:t>
            </a:r>
          </a:p>
        </p:txBody>
      </p:sp>
      <p:graphicFrame>
        <p:nvGraphicFramePr>
          <p:cNvPr id="4" name="Content Placeholder 3"/>
          <p:cNvGraphicFramePr>
            <a:graphicFrameLocks/>
          </p:cNvGraphicFramePr>
          <p:nvPr>
            <p:extLst>
              <p:ext uri="{D42A27DB-BD31-4B8C-83A1-F6EECF244321}">
                <p14:modId xmlns:p14="http://schemas.microsoft.com/office/powerpoint/2010/main" xmlns="" val="2732633904"/>
              </p:ext>
            </p:extLst>
          </p:nvPr>
        </p:nvGraphicFramePr>
        <p:xfrm>
          <a:off x="990600" y="914400"/>
          <a:ext cx="67056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057400" y="1671638"/>
            <a:ext cx="7086600" cy="2785378"/>
          </a:xfrm>
          <a:prstGeom prst="rect">
            <a:avLst/>
          </a:prstGeom>
          <a:noFill/>
        </p:spPr>
        <p:txBody>
          <a:bodyPr>
            <a:spAutoFit/>
          </a:bodyPr>
          <a:lstStyle/>
          <a:p>
            <a:pPr marL="342900" indent="-342900">
              <a:defRPr/>
            </a:pPr>
            <a:r>
              <a:rPr lang="en-US" sz="2400" b="1" dirty="0">
                <a:latin typeface="Arial" charset="0"/>
              </a:rPr>
              <a:t>Gunpowder Years (1810 – 1920’s)</a:t>
            </a:r>
          </a:p>
          <a:p>
            <a:pPr marL="342900" indent="-342900">
              <a:defRPr/>
            </a:pPr>
            <a:endParaRPr lang="en-US" sz="2000" dirty="0">
              <a:latin typeface="Arial" charset="0"/>
            </a:endParaRPr>
          </a:p>
          <a:p>
            <a:pPr marL="342900" indent="-342900">
              <a:defRPr/>
            </a:pPr>
            <a:endParaRPr lang="en-US" b="1" dirty="0">
              <a:latin typeface="Gill Sans MT"/>
            </a:endParaRPr>
          </a:p>
          <a:p>
            <a:pPr lvl="1">
              <a:buFont typeface="Arial" pitchFamily="34" charset="0"/>
              <a:buChar char="•"/>
              <a:defRPr/>
            </a:pPr>
            <a:r>
              <a:rPr lang="en-US" sz="2800" b="1" kern="0" dirty="0" smtClean="0">
                <a:latin typeface="Calibri" pitchFamily="34" charset="0"/>
              </a:rPr>
              <a:t>Charles E </a:t>
            </a:r>
            <a:r>
              <a:rPr lang="en-US" sz="2800" b="1" kern="0" dirty="0" smtClean="0">
                <a:latin typeface="Calibri" pitchFamily="34" charset="0"/>
              </a:rPr>
              <a:t>Munroe (</a:t>
            </a:r>
            <a:r>
              <a:rPr lang="en-US" sz="2800" b="1" kern="0" dirty="0" smtClean="0">
                <a:latin typeface="Calibri" pitchFamily="34" charset="0"/>
              </a:rPr>
              <a:t>1885</a:t>
            </a:r>
            <a:r>
              <a:rPr lang="en-US" sz="2800" b="1" kern="0" dirty="0">
                <a:latin typeface="Calibri" pitchFamily="34" charset="0"/>
              </a:rPr>
              <a:t>) </a:t>
            </a:r>
          </a:p>
          <a:p>
            <a:pPr lvl="1">
              <a:defRPr/>
            </a:pPr>
            <a:r>
              <a:rPr lang="en-US" sz="2000" kern="0" dirty="0">
                <a:latin typeface="Calibri" pitchFamily="34" charset="0"/>
              </a:rPr>
              <a:t>	"</a:t>
            </a:r>
            <a:r>
              <a:rPr lang="en-US" sz="2000" i="1" kern="0" dirty="0">
                <a:latin typeface="Calibri" pitchFamily="34" charset="0"/>
              </a:rPr>
              <a:t>Gunpowder is such a nervous and </a:t>
            </a:r>
            <a:r>
              <a:rPr lang="en-US" sz="2000" i="1" kern="0" dirty="0" smtClean="0">
                <a:latin typeface="Calibri" pitchFamily="34" charset="0"/>
              </a:rPr>
              <a:t>sensitive spirit</a:t>
            </a:r>
            <a:r>
              <a:rPr lang="en-US" sz="2000" i="1" kern="0" dirty="0">
                <a:latin typeface="Calibri" pitchFamily="34" charset="0"/>
              </a:rPr>
              <a:t>, that in </a:t>
            </a:r>
            <a:r>
              <a:rPr lang="en-US" sz="2000" i="1" kern="0" dirty="0" smtClean="0">
                <a:latin typeface="Calibri" pitchFamily="34" charset="0"/>
              </a:rPr>
              <a:t>	almost </a:t>
            </a:r>
            <a:r>
              <a:rPr lang="en-US" sz="2000" i="1" kern="0" dirty="0">
                <a:latin typeface="Calibri" pitchFamily="34" charset="0"/>
              </a:rPr>
              <a:t>every process of manufacture;  it changes under </a:t>
            </a:r>
            <a:r>
              <a:rPr lang="en-US" sz="2000" i="1" kern="0" dirty="0" smtClean="0">
                <a:latin typeface="Calibri" pitchFamily="34" charset="0"/>
              </a:rPr>
              <a:t>	our </a:t>
            </a:r>
            <a:r>
              <a:rPr lang="en-US" sz="2000" i="1" kern="0" dirty="0">
                <a:latin typeface="Calibri" pitchFamily="34" charset="0"/>
              </a:rPr>
              <a:t>hands as the weather changes.</a:t>
            </a:r>
            <a:r>
              <a:rPr lang="en-US" sz="2000" kern="0" dirty="0">
                <a:latin typeface="Calibri" pitchFamily="34" charset="0"/>
              </a:rPr>
              <a:t>“</a:t>
            </a:r>
            <a:endParaRPr lang="en-US" sz="2500" kern="0" dirty="0">
              <a:latin typeface="Calibri" pitchFamily="34" charset="0"/>
            </a:endParaRPr>
          </a:p>
          <a:p>
            <a:pPr marL="342900" indent="-342900">
              <a:lnSpc>
                <a:spcPct val="80000"/>
              </a:lnSpc>
              <a:spcBef>
                <a:spcPct val="20000"/>
              </a:spcBef>
              <a:buSzPts val="2700"/>
              <a:defRPr/>
            </a:pPr>
            <a:r>
              <a:rPr lang="en-US" sz="2500" kern="0" dirty="0">
                <a:latin typeface="Calibri" pitchFamily="34" charset="0"/>
              </a:rPr>
              <a:t> </a:t>
            </a:r>
            <a:endParaRPr lang="en-US" dirty="0">
              <a:latin typeface="Gill Sans MT"/>
            </a:endParaRPr>
          </a:p>
        </p:txBody>
      </p:sp>
      <p:sp>
        <p:nvSpPr>
          <p:cNvPr id="6" name="Rectangle 23"/>
          <p:cNvSpPr>
            <a:spLocks noChangeArrowheads="1"/>
          </p:cNvSpPr>
          <p:nvPr/>
        </p:nvSpPr>
        <p:spPr bwMode="auto">
          <a:xfrm>
            <a:off x="1752600" y="5162550"/>
            <a:ext cx="8382000" cy="366713"/>
          </a:xfrm>
          <a:prstGeom prst="rect">
            <a:avLst/>
          </a:prstGeom>
          <a:noFill/>
          <a:ln w="9525">
            <a:noFill/>
            <a:miter lim="800000"/>
            <a:headEnd/>
            <a:tailEnd/>
          </a:ln>
        </p:spPr>
        <p:txBody>
          <a:bodyPr>
            <a:spAutoFit/>
          </a:bodyPr>
          <a:lstStyle/>
          <a:p>
            <a:pPr>
              <a:defRPr/>
            </a:pPr>
            <a:r>
              <a:rPr lang="en-US" b="1" dirty="0">
                <a:latin typeface="Arial" charset="0"/>
              </a:rPr>
              <a:t>	6 KNO</a:t>
            </a:r>
            <a:r>
              <a:rPr lang="en-US" b="1" baseline="-25000" dirty="0">
                <a:latin typeface="Arial" charset="0"/>
              </a:rPr>
              <a:t>3</a:t>
            </a:r>
            <a:r>
              <a:rPr lang="en-US" b="1" dirty="0">
                <a:latin typeface="Arial" charset="0"/>
              </a:rPr>
              <a:t> + C</a:t>
            </a:r>
            <a:r>
              <a:rPr lang="en-US" b="1" baseline="-25000" dirty="0">
                <a:latin typeface="Arial" charset="0"/>
              </a:rPr>
              <a:t>7</a:t>
            </a:r>
            <a:r>
              <a:rPr lang="en-US" b="1" dirty="0">
                <a:latin typeface="Arial" charset="0"/>
              </a:rPr>
              <a:t>H</a:t>
            </a:r>
            <a:r>
              <a:rPr lang="en-US" b="1" baseline="-25000" dirty="0">
                <a:latin typeface="Arial" charset="0"/>
              </a:rPr>
              <a:t>4</a:t>
            </a:r>
            <a:r>
              <a:rPr lang="en-US" b="1" dirty="0">
                <a:latin typeface="Arial" charset="0"/>
              </a:rPr>
              <a:t>O —&gt; 3 K</a:t>
            </a:r>
            <a:r>
              <a:rPr lang="en-US" b="1" baseline="-25000" dirty="0">
                <a:latin typeface="Arial" charset="0"/>
              </a:rPr>
              <a:t>2</a:t>
            </a:r>
            <a:r>
              <a:rPr lang="en-US" b="1" dirty="0">
                <a:latin typeface="Arial" charset="0"/>
              </a:rPr>
              <a:t>CO</a:t>
            </a:r>
            <a:r>
              <a:rPr lang="en-US" b="1" baseline="-25000" dirty="0">
                <a:latin typeface="Arial" charset="0"/>
              </a:rPr>
              <a:t>3</a:t>
            </a:r>
            <a:r>
              <a:rPr lang="en-US" b="1" dirty="0">
                <a:latin typeface="Arial" charset="0"/>
              </a:rPr>
              <a:t> + CO</a:t>
            </a:r>
            <a:r>
              <a:rPr lang="en-US" b="1" baseline="-25000" dirty="0">
                <a:latin typeface="Arial" charset="0"/>
              </a:rPr>
              <a:t>2</a:t>
            </a:r>
            <a:r>
              <a:rPr lang="en-US" b="1" dirty="0">
                <a:latin typeface="Arial" charset="0"/>
              </a:rPr>
              <a:t> + 6 CO + 2 H</a:t>
            </a:r>
            <a:r>
              <a:rPr lang="en-US" b="1" baseline="-25000" dirty="0">
                <a:latin typeface="Arial" charset="0"/>
              </a:rPr>
              <a:t>2</a:t>
            </a:r>
            <a:r>
              <a:rPr lang="en-US" b="1" dirty="0">
                <a:latin typeface="Arial" charset="0"/>
              </a:rPr>
              <a:t>O + 2 N</a:t>
            </a:r>
            <a:r>
              <a:rPr lang="en-US" b="1" baseline="-25000" dirty="0">
                <a:latin typeface="Arial" charset="0"/>
              </a:rPr>
              <a:t>2</a:t>
            </a:r>
            <a:endParaRPr lang="en-US" b="1" dirty="0">
              <a:latin typeface="Arial" charset="0"/>
            </a:endParaRPr>
          </a:p>
        </p:txBody>
      </p:sp>
      <p:sp>
        <p:nvSpPr>
          <p:cNvPr id="7" name="TextBox 31"/>
          <p:cNvSpPr txBox="1">
            <a:spLocks noChangeArrowheads="1"/>
          </p:cNvSpPr>
          <p:nvPr/>
        </p:nvSpPr>
        <p:spPr bwMode="auto">
          <a:xfrm>
            <a:off x="3733800" y="5562600"/>
            <a:ext cx="1143000" cy="338137"/>
          </a:xfrm>
          <a:prstGeom prst="rect">
            <a:avLst/>
          </a:prstGeom>
          <a:noFill/>
          <a:ln w="9525">
            <a:noFill/>
            <a:miter lim="800000"/>
            <a:headEnd/>
            <a:tailEnd/>
          </a:ln>
        </p:spPr>
        <p:txBody>
          <a:bodyPr wrap="square">
            <a:spAutoFit/>
          </a:bodyPr>
          <a:lstStyle/>
          <a:p>
            <a:pPr>
              <a:defRPr/>
            </a:pPr>
            <a:r>
              <a:rPr lang="en-US" sz="1600" i="1" dirty="0">
                <a:latin typeface="Arial" charset="0"/>
              </a:rPr>
              <a:t>Charcoal</a:t>
            </a:r>
          </a:p>
        </p:txBody>
      </p:sp>
      <p:sp>
        <p:nvSpPr>
          <p:cNvPr id="8" name="AutoShape 24"/>
          <p:cNvSpPr>
            <a:spLocks noChangeArrowheads="1"/>
          </p:cNvSpPr>
          <p:nvPr/>
        </p:nvSpPr>
        <p:spPr bwMode="auto">
          <a:xfrm>
            <a:off x="3733800" y="5110163"/>
            <a:ext cx="762000" cy="457200"/>
          </a:xfrm>
          <a:prstGeom prst="roundRect">
            <a:avLst>
              <a:gd name="adj" fmla="val 16667"/>
            </a:avLst>
          </a:prstGeom>
          <a:noFill/>
          <a:ln w="9525">
            <a:solidFill>
              <a:schemeClr val="bg2"/>
            </a:solidFill>
            <a:round/>
            <a:headEnd/>
            <a:tailEnd/>
          </a:ln>
          <a:effectLst/>
        </p:spPr>
        <p:txBody>
          <a:bodyPr wrap="none" anchor="ctr"/>
          <a:lstStyle/>
          <a:p>
            <a:pPr>
              <a:defRPr/>
            </a:pPr>
            <a:endParaRPr lang="en-US">
              <a:latin typeface="Arial" charset="0"/>
            </a:endParaRPr>
          </a:p>
        </p:txBody>
      </p:sp>
      <p:sp>
        <p:nvSpPr>
          <p:cNvPr id="9" name="TextBox 31"/>
          <p:cNvSpPr txBox="1">
            <a:spLocks noChangeArrowheads="1"/>
          </p:cNvSpPr>
          <p:nvPr/>
        </p:nvSpPr>
        <p:spPr bwMode="auto">
          <a:xfrm>
            <a:off x="2362200" y="4648200"/>
            <a:ext cx="3810000" cy="369888"/>
          </a:xfrm>
          <a:prstGeom prst="rect">
            <a:avLst/>
          </a:prstGeom>
          <a:noFill/>
          <a:ln w="9525">
            <a:noFill/>
            <a:miter lim="800000"/>
            <a:headEnd/>
            <a:tailEnd/>
          </a:ln>
        </p:spPr>
        <p:txBody>
          <a:bodyPr>
            <a:spAutoFit/>
          </a:bodyPr>
          <a:lstStyle/>
          <a:p>
            <a:pPr>
              <a:defRPr/>
            </a:pPr>
            <a:r>
              <a:rPr lang="en-US" dirty="0">
                <a:latin typeface="Arial" charset="0"/>
              </a:rPr>
              <a:t>Overall gunpowder reaction:</a:t>
            </a:r>
          </a:p>
        </p:txBody>
      </p:sp>
      <p:pic>
        <p:nvPicPr>
          <p:cNvPr id="10" name="Picture 9" descr="cosmetics01_gunpowder.jpg"/>
          <p:cNvPicPr>
            <a:picLocks noChangeAspect="1"/>
          </p:cNvPicPr>
          <p:nvPr/>
        </p:nvPicPr>
        <p:blipFill>
          <a:blip r:embed="rId7" cstate="print"/>
          <a:stretch>
            <a:fillRect/>
          </a:stretch>
        </p:blipFill>
        <p:spPr>
          <a:xfrm>
            <a:off x="152400" y="2286000"/>
            <a:ext cx="2133600" cy="1592262"/>
          </a:xfrm>
          <a:prstGeom prst="rect">
            <a:avLst/>
          </a:prstGeom>
          <a:ln w="15875">
            <a:solidFill>
              <a:schemeClr val="tx2"/>
            </a:solidFill>
          </a:ln>
          <a:effectLst>
            <a:outerShdw blurRad="50800" dist="38100" dir="5400000" algn="t" rotWithShape="0">
              <a:prstClr val="black">
                <a:alpha val="40000"/>
              </a:prstClr>
            </a:outerShdw>
          </a:effectLst>
        </p:spPr>
      </p:pic>
      <p:pic>
        <p:nvPicPr>
          <p:cNvPr id="11" name="Picture 4" descr="C:\Documents and Settings\Kurt Spokas\Local Settings\Temporary Internet Files\Content.IE5\ZF8QMCX0\MC900133737[1].wmf"/>
          <p:cNvPicPr>
            <a:picLocks noChangeAspect="1" noChangeArrowheads="1"/>
          </p:cNvPicPr>
          <p:nvPr/>
        </p:nvPicPr>
        <p:blipFill>
          <a:blip r:embed="rId8" cstate="print"/>
          <a:srcRect/>
          <a:stretch>
            <a:fillRect/>
          </a:stretch>
        </p:blipFill>
        <p:spPr bwMode="auto">
          <a:xfrm>
            <a:off x="152400" y="4038600"/>
            <a:ext cx="2133600" cy="2357033"/>
          </a:xfrm>
          <a:prstGeom prst="rect">
            <a:avLst/>
          </a:prstGeom>
          <a:solidFill>
            <a:schemeClr val="bg1">
              <a:lumMod val="20000"/>
              <a:lumOff val="80000"/>
            </a:schemeClr>
          </a:solidFill>
          <a:ln w="15875">
            <a:solidFill>
              <a:schemeClr val="bg1"/>
            </a:solidFill>
            <a:miter lim="800000"/>
            <a:headEnd/>
            <a:tailEnd/>
          </a:ln>
          <a:effectLst>
            <a:outerShdw blurRad="50800" dist="38100" dir="5400000" algn="t" rotWithShape="0">
              <a:prstClr val="black">
                <a:alpha val="40000"/>
              </a:prstClr>
            </a:outerShdw>
          </a:effectLst>
        </p:spPr>
      </p:pic>
      <p:sp>
        <p:nvSpPr>
          <p:cNvPr id="12" name="TextBox 31"/>
          <p:cNvSpPr txBox="1">
            <a:spLocks noChangeArrowheads="1"/>
          </p:cNvSpPr>
          <p:nvPr/>
        </p:nvSpPr>
        <p:spPr bwMode="auto">
          <a:xfrm>
            <a:off x="2667000" y="5562600"/>
            <a:ext cx="1143000" cy="338137"/>
          </a:xfrm>
          <a:prstGeom prst="rect">
            <a:avLst/>
          </a:prstGeom>
          <a:noFill/>
          <a:ln w="9525">
            <a:noFill/>
            <a:miter lim="800000"/>
            <a:headEnd/>
            <a:tailEnd/>
          </a:ln>
        </p:spPr>
        <p:txBody>
          <a:bodyPr wrap="square">
            <a:spAutoFit/>
          </a:bodyPr>
          <a:lstStyle/>
          <a:p>
            <a:pPr>
              <a:defRPr/>
            </a:pPr>
            <a:r>
              <a:rPr lang="en-US" sz="1600" i="1" dirty="0" smtClean="0">
                <a:latin typeface="Arial" charset="0"/>
              </a:rPr>
              <a:t>Nitrate</a:t>
            </a:r>
            <a:endParaRPr lang="en-US" sz="1600" i="1" dirty="0">
              <a:latin typeface="Arial" charset="0"/>
            </a:endParaRPr>
          </a:p>
        </p:txBody>
      </p:sp>
      <p:pic>
        <p:nvPicPr>
          <p:cNvPr id="81922" name="Picture 2" descr="https://upload.wikimedia.org/wikipedia/commons/thumb/4/46/Charles_Edward_Munroe.jpg/800px-Charles_Edward_Munroe.jpg"/>
          <p:cNvPicPr>
            <a:picLocks noChangeAspect="1" noChangeArrowheads="1"/>
          </p:cNvPicPr>
          <p:nvPr/>
        </p:nvPicPr>
        <p:blipFill>
          <a:blip r:embed="rId9" cstate="print"/>
          <a:srcRect/>
          <a:stretch>
            <a:fillRect/>
          </a:stretch>
        </p:blipFill>
        <p:spPr bwMode="auto">
          <a:xfrm>
            <a:off x="7620000" y="1447800"/>
            <a:ext cx="1255275" cy="1676400"/>
          </a:xfrm>
          <a:prstGeom prst="rect">
            <a:avLst/>
          </a:prstGeom>
          <a:noFill/>
        </p:spPr>
      </p:pic>
    </p:spTree>
    <p:extLst>
      <p:ext uri="{BB962C8B-B14F-4D97-AF65-F5344CB8AC3E}">
        <p14:creationId xmlns:p14="http://schemas.microsoft.com/office/powerpoint/2010/main" xmlns="" val="31747656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645" y="152400"/>
            <a:ext cx="2400300" cy="390526"/>
          </a:xfrm>
        </p:spPr>
        <p:txBody>
          <a:bodyPr>
            <a:normAutofit fontScale="90000"/>
          </a:bodyPr>
          <a:lstStyle/>
          <a:p>
            <a:r>
              <a:rPr lang="en-US" dirty="0" smtClean="0"/>
              <a:t>1800’s</a:t>
            </a:r>
            <a:endParaRPr lang="en-US" dirty="0"/>
          </a:p>
        </p:txBody>
      </p:sp>
      <p:sp>
        <p:nvSpPr>
          <p:cNvPr id="3" name="Content Placeholder 2"/>
          <p:cNvSpPr>
            <a:spLocks noGrp="1"/>
          </p:cNvSpPr>
          <p:nvPr>
            <p:ph idx="1"/>
          </p:nvPr>
        </p:nvSpPr>
        <p:spPr>
          <a:xfrm>
            <a:off x="3806235" y="228600"/>
            <a:ext cx="5024545" cy="5486400"/>
          </a:xfrm>
        </p:spPr>
        <p:txBody>
          <a:bodyPr/>
          <a:lstStyle/>
          <a:p>
            <a:r>
              <a:rPr lang="en-US" sz="2000" dirty="0" smtClean="0"/>
              <a:t>Scientific research still in its infancy</a:t>
            </a:r>
          </a:p>
          <a:p>
            <a:r>
              <a:rPr lang="en-US" sz="2000" dirty="0" smtClean="0"/>
              <a:t>Artificial manures for agriculture:</a:t>
            </a:r>
          </a:p>
          <a:p>
            <a:pPr lvl="1"/>
            <a:r>
              <a:rPr lang="en-US" sz="2400" b="1" dirty="0" smtClean="0"/>
              <a:t>Sir John Lawes</a:t>
            </a:r>
            <a:endParaRPr lang="en-US" sz="1850" b="1" dirty="0" smtClean="0"/>
          </a:p>
          <a:p>
            <a:pPr marL="274320" lvl="1" indent="0">
              <a:buNone/>
            </a:pPr>
            <a:r>
              <a:rPr lang="en-US" sz="1800" dirty="0" smtClean="0"/>
              <a:t>	 </a:t>
            </a:r>
            <a:r>
              <a:rPr lang="en-US" sz="1800" dirty="0" smtClean="0"/>
              <a:t>“Father </a:t>
            </a:r>
            <a:r>
              <a:rPr lang="en-US" sz="1800" dirty="0"/>
              <a:t>of inorganic fertilizer </a:t>
            </a:r>
            <a:r>
              <a:rPr lang="en-US" sz="1800" dirty="0" smtClean="0"/>
              <a:t>industry”</a:t>
            </a:r>
            <a:endParaRPr lang="en-US" sz="1800" dirty="0"/>
          </a:p>
          <a:p>
            <a:pPr marL="274320" lvl="1" indent="0">
              <a:buNone/>
            </a:pPr>
            <a:endParaRPr lang="en-US" sz="2000" b="1" dirty="0" smtClean="0"/>
          </a:p>
          <a:p>
            <a:pPr marL="274320" lvl="1" indent="0">
              <a:buNone/>
            </a:pPr>
            <a:r>
              <a:rPr lang="en-US" sz="2000" b="1" dirty="0" err="1" smtClean="0"/>
              <a:t>Rothamsted</a:t>
            </a:r>
            <a:r>
              <a:rPr lang="en-US" sz="2000" b="1" dirty="0" smtClean="0"/>
              <a:t> Ag Research Plots in </a:t>
            </a:r>
            <a:r>
              <a:rPr lang="en-US" sz="2000" b="1" dirty="0"/>
              <a:t>the </a:t>
            </a:r>
            <a:r>
              <a:rPr lang="en-US" sz="2000" b="1" dirty="0" smtClean="0"/>
              <a:t>UK</a:t>
            </a:r>
          </a:p>
          <a:p>
            <a:pPr marL="274320" lvl="1" indent="0">
              <a:buNone/>
            </a:pPr>
            <a:endParaRPr lang="en-US" sz="2000" dirty="0" smtClean="0"/>
          </a:p>
          <a:p>
            <a:pPr marL="274320" lvl="1" indent="0">
              <a:buNone/>
            </a:pPr>
            <a:r>
              <a:rPr lang="en-US" sz="2000" dirty="0" smtClean="0"/>
              <a:t>One </a:t>
            </a:r>
            <a:r>
              <a:rPr lang="en-US" sz="2000" dirty="0" smtClean="0"/>
              <a:t>treatment examined was </a:t>
            </a:r>
            <a:r>
              <a:rPr lang="en-US" sz="2000" dirty="0" smtClean="0"/>
              <a:t>charcoal</a:t>
            </a:r>
            <a:endParaRPr lang="en-US" dirty="0" smtClean="0"/>
          </a:p>
        </p:txBody>
      </p:sp>
      <p:pic>
        <p:nvPicPr>
          <p:cNvPr id="6" name="Picture 5" descr="ACME Mapper 2.1 - 26.0 km WxNW of Hoddesdon - Google Chrome"/>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228600" y="3810000"/>
            <a:ext cx="6013937" cy="2895599"/>
          </a:xfrm>
          <a:prstGeom prst="rect">
            <a:avLst/>
          </a:prstGeom>
          <a:ln w="15875">
            <a:solidFill>
              <a:schemeClr val="tx2">
                <a:lumMod val="50000"/>
              </a:schemeClr>
            </a:solidFill>
          </a:ln>
          <a:effectLst>
            <a:outerShdw blurRad="50800" dist="38100" dir="5400000" algn="t" rotWithShape="0">
              <a:prstClr val="black">
                <a:alpha val="40000"/>
              </a:prstClr>
            </a:outerShdw>
          </a:effectLst>
        </p:spPr>
      </p:pic>
      <p:pic>
        <p:nvPicPr>
          <p:cNvPr id="10242" name="Picture 2" descr="John Bennet Lawes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685800"/>
            <a:ext cx="2348647" cy="2882432"/>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6400800" y="4572000"/>
            <a:ext cx="2438400" cy="1077218"/>
          </a:xfrm>
          <a:prstGeom prst="rect">
            <a:avLst/>
          </a:prstGeom>
          <a:noFill/>
        </p:spPr>
        <p:txBody>
          <a:bodyPr wrap="square" rtlCol="0">
            <a:spAutoFit/>
          </a:bodyPr>
          <a:lstStyle/>
          <a:p>
            <a:pPr hangingPunct="0"/>
            <a:r>
              <a:rPr lang="en-US" sz="1600" dirty="0" smtClean="0"/>
              <a:t>Peat charcoal </a:t>
            </a:r>
            <a:r>
              <a:rPr lang="en-US" sz="1600" dirty="0"/>
              <a:t>(unknown application rate) </a:t>
            </a:r>
            <a:r>
              <a:rPr lang="en-US" sz="1600" dirty="0" smtClean="0"/>
              <a:t>increased </a:t>
            </a:r>
            <a:r>
              <a:rPr lang="en-US" sz="1600" dirty="0"/>
              <a:t>turnip yields, compared to the control </a:t>
            </a:r>
            <a:r>
              <a:rPr lang="en-US" sz="1600" dirty="0" smtClean="0"/>
              <a:t>plots</a:t>
            </a:r>
            <a:endParaRPr lang="en-US" sz="1600" dirty="0"/>
          </a:p>
        </p:txBody>
      </p:sp>
      <p:sp>
        <p:nvSpPr>
          <p:cNvPr id="8" name="TextBox 7"/>
          <p:cNvSpPr txBox="1"/>
          <p:nvPr/>
        </p:nvSpPr>
        <p:spPr>
          <a:xfrm>
            <a:off x="304800" y="6629400"/>
            <a:ext cx="2590800" cy="261610"/>
          </a:xfrm>
          <a:prstGeom prst="rect">
            <a:avLst/>
          </a:prstGeom>
          <a:noFill/>
        </p:spPr>
        <p:txBody>
          <a:bodyPr wrap="square" rtlCol="0">
            <a:spAutoFit/>
          </a:bodyPr>
          <a:lstStyle/>
          <a:p>
            <a:r>
              <a:rPr lang="en-US" sz="1050" dirty="0" smtClean="0">
                <a:solidFill>
                  <a:schemeClr val="bg1"/>
                </a:solidFill>
              </a:rPr>
              <a:t>Google Earth View</a:t>
            </a:r>
            <a:endParaRPr lang="en-US" sz="1050" dirty="0">
              <a:solidFill>
                <a:schemeClr val="bg1"/>
              </a:solidFill>
            </a:endParaRPr>
          </a:p>
        </p:txBody>
      </p:sp>
    </p:spTree>
    <p:extLst>
      <p:ext uri="{BB962C8B-B14F-4D97-AF65-F5344CB8AC3E}">
        <p14:creationId xmlns:p14="http://schemas.microsoft.com/office/powerpoint/2010/main" xmlns="" val="28410382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Content Placeholder 2"/>
          <p:cNvSpPr txBox="1">
            <a:spLocks/>
          </p:cNvSpPr>
          <p:nvPr/>
        </p:nvSpPr>
        <p:spPr bwMode="auto">
          <a:xfrm>
            <a:off x="228600" y="1524000"/>
            <a:ext cx="6543675" cy="2497931"/>
          </a:xfrm>
          <a:prstGeom prst="rect">
            <a:avLst/>
          </a:prstGeom>
          <a:noFill/>
          <a:ln w="9525">
            <a:noFill/>
            <a:miter lim="800000"/>
            <a:headEnd/>
            <a:tailEnd/>
          </a:ln>
        </p:spPr>
        <p:txBody>
          <a:bodyPr/>
          <a:lstStyle/>
          <a:p>
            <a:pPr marL="257175" indent="-257175">
              <a:spcBef>
                <a:spcPct val="20000"/>
              </a:spcBef>
            </a:pPr>
            <a:r>
              <a:rPr lang="en-US" sz="2400" dirty="0">
                <a:solidFill>
                  <a:schemeClr val="accent3"/>
                </a:solidFill>
                <a:latin typeface="Calibri" pitchFamily="34" charset="0"/>
              </a:rPr>
              <a:t>“The use of </a:t>
            </a:r>
            <a:r>
              <a:rPr lang="en-US" sz="2400" u="sng" dirty="0">
                <a:solidFill>
                  <a:schemeClr val="accent3"/>
                </a:solidFill>
                <a:latin typeface="Calibri" pitchFamily="34" charset="0"/>
              </a:rPr>
              <a:t>charcoal </a:t>
            </a:r>
            <a:r>
              <a:rPr lang="en-US" sz="2400" dirty="0">
                <a:solidFill>
                  <a:schemeClr val="accent3"/>
                </a:solidFill>
                <a:latin typeface="Calibri" pitchFamily="34" charset="0"/>
              </a:rPr>
              <a:t>(</a:t>
            </a:r>
            <a:r>
              <a:rPr lang="en-US" sz="2400" i="1" dirty="0">
                <a:solidFill>
                  <a:schemeClr val="accent3"/>
                </a:solidFill>
                <a:latin typeface="Calibri" pitchFamily="34" charset="0"/>
              </a:rPr>
              <a:t>biochar</a:t>
            </a:r>
            <a:r>
              <a:rPr lang="en-US" sz="2400" dirty="0">
                <a:solidFill>
                  <a:schemeClr val="accent3"/>
                </a:solidFill>
                <a:latin typeface="Calibri" pitchFamily="34" charset="0"/>
              </a:rPr>
              <a:t>) as a fertilizer is not a new thing, but only in the last few years that agriculturists have taken notice of it.” </a:t>
            </a:r>
          </a:p>
        </p:txBody>
      </p:sp>
      <p:pic>
        <p:nvPicPr>
          <p:cNvPr id="51" name="Picture 50"/>
          <p:cNvPicPr>
            <a:picLocks noChangeAspect="1" noChangeArrowheads="1"/>
          </p:cNvPicPr>
          <p:nvPr/>
        </p:nvPicPr>
        <p:blipFill>
          <a:blip r:embed="rId3" cstate="print"/>
          <a:srcRect/>
          <a:stretch>
            <a:fillRect/>
          </a:stretch>
        </p:blipFill>
        <p:spPr bwMode="auto">
          <a:xfrm rot="619192">
            <a:off x="6215506" y="2710256"/>
            <a:ext cx="2483349" cy="3311131"/>
          </a:xfrm>
          <a:prstGeom prst="rect">
            <a:avLst/>
          </a:prstGeom>
          <a:solidFill>
            <a:schemeClr val="tx1"/>
          </a:solidFill>
          <a:ln w="9525">
            <a:solidFill>
              <a:srgbClr val="002060"/>
            </a:solidFill>
            <a:miter lim="800000"/>
            <a:headEnd/>
            <a:tailEnd/>
          </a:ln>
          <a:effectLst>
            <a:outerShdw blurRad="50800" dist="38100" dir="5400000" algn="t" rotWithShape="0">
              <a:prstClr val="black">
                <a:alpha val="40000"/>
              </a:prstClr>
            </a:outerShdw>
          </a:effectLst>
        </p:spPr>
      </p:pic>
      <p:sp>
        <p:nvSpPr>
          <p:cNvPr id="52" name="Title 1"/>
          <p:cNvSpPr txBox="1">
            <a:spLocks/>
          </p:cNvSpPr>
          <p:nvPr/>
        </p:nvSpPr>
        <p:spPr bwMode="auto">
          <a:xfrm>
            <a:off x="762000" y="3219450"/>
            <a:ext cx="5118225" cy="129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Times New Roman" panose="02020603050405020304" pitchFamily="18" charset="0"/>
              </a:defRPr>
            </a:lvl2pPr>
            <a:lvl3pPr algn="l" rtl="0" eaLnBrk="1" fontAlgn="base" hangingPunct="1">
              <a:spcBef>
                <a:spcPct val="0"/>
              </a:spcBef>
              <a:spcAft>
                <a:spcPct val="0"/>
              </a:spcAft>
              <a:defRPr sz="4000">
                <a:solidFill>
                  <a:schemeClr val="tx2"/>
                </a:solidFill>
                <a:latin typeface="Times New Roman" panose="02020603050405020304" pitchFamily="18" charset="0"/>
              </a:defRPr>
            </a:lvl3pPr>
            <a:lvl4pPr algn="l" rtl="0" eaLnBrk="1" fontAlgn="base" hangingPunct="1">
              <a:spcBef>
                <a:spcPct val="0"/>
              </a:spcBef>
              <a:spcAft>
                <a:spcPct val="0"/>
              </a:spcAft>
              <a:defRPr sz="4000">
                <a:solidFill>
                  <a:schemeClr val="tx2"/>
                </a:solidFill>
                <a:latin typeface="Times New Roman" panose="02020603050405020304" pitchFamily="18" charset="0"/>
              </a:defRPr>
            </a:lvl4pPr>
            <a:lvl5pPr algn="l" rtl="0" eaLnBrk="1" fontAlgn="base" hangingPunct="1">
              <a:spcBef>
                <a:spcPct val="0"/>
              </a:spcBef>
              <a:spcAft>
                <a:spcPct val="0"/>
              </a:spcAft>
              <a:defRPr sz="4000">
                <a:solidFill>
                  <a:schemeClr val="tx2"/>
                </a:solidFill>
                <a:latin typeface="Times New Roman" panose="02020603050405020304" pitchFamily="18" charset="0"/>
              </a:defRPr>
            </a:lvl5pPr>
            <a:lvl6pPr marL="457200" algn="l" rtl="0" eaLnBrk="1" fontAlgn="base" hangingPunct="1">
              <a:spcBef>
                <a:spcPct val="0"/>
              </a:spcBef>
              <a:spcAft>
                <a:spcPct val="0"/>
              </a:spcAft>
              <a:defRPr sz="4000">
                <a:solidFill>
                  <a:schemeClr val="tx2"/>
                </a:solidFill>
                <a:latin typeface="Times New Roman" panose="02020603050405020304" pitchFamily="18" charset="0"/>
              </a:defRPr>
            </a:lvl6pPr>
            <a:lvl7pPr marL="914400" algn="l" rtl="0" eaLnBrk="1" fontAlgn="base" hangingPunct="1">
              <a:spcBef>
                <a:spcPct val="0"/>
              </a:spcBef>
              <a:spcAft>
                <a:spcPct val="0"/>
              </a:spcAft>
              <a:defRPr sz="4000">
                <a:solidFill>
                  <a:schemeClr val="tx2"/>
                </a:solidFill>
                <a:latin typeface="Times New Roman" panose="02020603050405020304" pitchFamily="18" charset="0"/>
              </a:defRPr>
            </a:lvl7pPr>
            <a:lvl8pPr marL="1371600" algn="l" rtl="0" eaLnBrk="1" fontAlgn="base" hangingPunct="1">
              <a:spcBef>
                <a:spcPct val="0"/>
              </a:spcBef>
              <a:spcAft>
                <a:spcPct val="0"/>
              </a:spcAft>
              <a:defRPr sz="4000">
                <a:solidFill>
                  <a:schemeClr val="tx2"/>
                </a:solidFill>
                <a:latin typeface="Times New Roman" panose="02020603050405020304" pitchFamily="18" charset="0"/>
              </a:defRPr>
            </a:lvl8pPr>
            <a:lvl9pPr marL="1828800" algn="l" rtl="0" eaLnBrk="1" fontAlgn="base" hangingPunct="1">
              <a:spcBef>
                <a:spcPct val="0"/>
              </a:spcBef>
              <a:spcAft>
                <a:spcPct val="0"/>
              </a:spcAft>
              <a:defRPr sz="4000">
                <a:solidFill>
                  <a:schemeClr val="tx2"/>
                </a:solidFill>
                <a:latin typeface="Times New Roman" panose="02020603050405020304" pitchFamily="18" charset="0"/>
              </a:defRPr>
            </a:lvl9pPr>
          </a:lstStyle>
          <a:p>
            <a:r>
              <a:rPr lang="en-US" sz="2800" i="1" dirty="0">
                <a:solidFill>
                  <a:schemeClr val="tx1"/>
                </a:solidFill>
              </a:rPr>
              <a:t>Editorial in the 1</a:t>
            </a:r>
            <a:r>
              <a:rPr lang="en-US" sz="2800" i="1" baseline="30000" dirty="0">
                <a:solidFill>
                  <a:schemeClr val="tx1"/>
                </a:solidFill>
              </a:rPr>
              <a:t>St</a:t>
            </a:r>
            <a:r>
              <a:rPr lang="en-US" sz="2800" i="1" dirty="0">
                <a:solidFill>
                  <a:schemeClr val="tx1"/>
                </a:solidFill>
              </a:rPr>
              <a:t> volume of the </a:t>
            </a:r>
          </a:p>
          <a:p>
            <a:r>
              <a:rPr lang="en-US" sz="2800" i="1" dirty="0">
                <a:solidFill>
                  <a:schemeClr val="tx1"/>
                </a:solidFill>
              </a:rPr>
              <a:t>Pennsylvania Farm Journal </a:t>
            </a:r>
            <a:endParaRPr lang="en-US" sz="2800" i="1" dirty="0" smtClean="0">
              <a:solidFill>
                <a:schemeClr val="tx1"/>
              </a:solidFill>
            </a:endParaRPr>
          </a:p>
          <a:p>
            <a:r>
              <a:rPr lang="en-US" sz="2800" i="1" dirty="0" smtClean="0">
                <a:solidFill>
                  <a:schemeClr val="tx1"/>
                </a:solidFill>
              </a:rPr>
              <a:t>(</a:t>
            </a:r>
            <a:r>
              <a:rPr lang="en-US" sz="2800" i="1" dirty="0">
                <a:solidFill>
                  <a:schemeClr val="tx1"/>
                </a:solidFill>
              </a:rPr>
              <a:t>Haldeman, 1852)</a:t>
            </a:r>
          </a:p>
        </p:txBody>
      </p:sp>
      <p:pic>
        <p:nvPicPr>
          <p:cNvPr id="53" name="Picture 5" descr="18th-century-plough.JPG"/>
          <p:cNvPicPr>
            <a:picLocks noChangeAspect="1"/>
          </p:cNvPicPr>
          <p:nvPr/>
        </p:nvPicPr>
        <p:blipFill>
          <a:blip r:embed="rId4" cstate="print"/>
          <a:srcRect/>
          <a:stretch>
            <a:fillRect/>
          </a:stretch>
        </p:blipFill>
        <p:spPr bwMode="auto">
          <a:xfrm rot="20961676">
            <a:off x="2914144" y="4379940"/>
            <a:ext cx="2477511" cy="1909141"/>
          </a:xfrm>
          <a:prstGeom prst="rect">
            <a:avLst/>
          </a:prstGeom>
          <a:noFill/>
          <a:ln w="9525">
            <a:solidFill>
              <a:schemeClr val="accent3">
                <a:lumMod val="50000"/>
              </a:schemeClr>
            </a:solidFill>
            <a:miter lim="800000"/>
            <a:headEnd/>
            <a:tailEnd/>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00400" y="135496"/>
            <a:ext cx="1038537" cy="778903"/>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905311" y="135496"/>
            <a:ext cx="1026561" cy="778903"/>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598246" y="135497"/>
            <a:ext cx="937758" cy="778903"/>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8202379" y="135496"/>
            <a:ext cx="865447" cy="778903"/>
          </a:xfrm>
          <a:prstGeom prst="rect">
            <a:avLst/>
          </a:prstGeom>
          <a:effectLst>
            <a:outerShdw blurRad="50800" dist="38100" dir="2700000" algn="tl" rotWithShape="0">
              <a:prstClr val="black">
                <a:alpha val="40000"/>
              </a:prstClr>
            </a:outerShdw>
          </a:effectLst>
        </p:spPr>
      </p:pic>
      <p:cxnSp>
        <p:nvCxnSpPr>
          <p:cNvPr id="12" name="Straight Connector 11"/>
          <p:cNvCxnSpPr/>
          <p:nvPr/>
        </p:nvCxnSpPr>
        <p:spPr>
          <a:xfrm>
            <a:off x="0" y="1143000"/>
            <a:ext cx="8534400" cy="0"/>
          </a:xfrm>
          <a:prstGeom prst="line">
            <a:avLst/>
          </a:prstGeom>
          <a:ln w="127000" cmpd="thickThi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6532169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cstate="print"/>
          <a:srcRect/>
          <a:stretch>
            <a:fillRect/>
          </a:stretch>
        </p:blipFill>
        <p:spPr bwMode="auto">
          <a:xfrm rot="541760">
            <a:off x="620755" y="3208162"/>
            <a:ext cx="2296628" cy="3236699"/>
          </a:xfrm>
          <a:prstGeom prst="rect">
            <a:avLst/>
          </a:prstGeom>
          <a:noFill/>
          <a:ln w="9525">
            <a:noFill/>
            <a:miter lim="800000"/>
            <a:headEnd/>
            <a:tailEnd/>
          </a:ln>
        </p:spPr>
      </p:pic>
      <p:sp>
        <p:nvSpPr>
          <p:cNvPr id="6" name="TextBox 7"/>
          <p:cNvSpPr txBox="1">
            <a:spLocks noChangeArrowheads="1"/>
          </p:cNvSpPr>
          <p:nvPr/>
        </p:nvSpPr>
        <p:spPr bwMode="auto">
          <a:xfrm>
            <a:off x="0" y="6324600"/>
            <a:ext cx="1381532" cy="338554"/>
          </a:xfrm>
          <a:prstGeom prst="rect">
            <a:avLst/>
          </a:prstGeom>
          <a:noFill/>
          <a:ln w="9525">
            <a:noFill/>
            <a:miter lim="800000"/>
            <a:headEnd/>
            <a:tailEnd/>
          </a:ln>
        </p:spPr>
        <p:txBody>
          <a:bodyPr wrap="none">
            <a:spAutoFit/>
          </a:bodyPr>
          <a:lstStyle/>
          <a:p>
            <a:r>
              <a:rPr lang="en-US" sz="1600" dirty="0">
                <a:solidFill>
                  <a:schemeClr val="bg1"/>
                </a:solidFill>
              </a:rPr>
              <a:t>(</a:t>
            </a:r>
            <a:r>
              <a:rPr lang="en-US" sz="1600" dirty="0" err="1">
                <a:solidFill>
                  <a:schemeClr val="bg1"/>
                </a:solidFill>
              </a:rPr>
              <a:t>LeFroy</a:t>
            </a:r>
            <a:r>
              <a:rPr lang="en-US" sz="1600" dirty="0">
                <a:solidFill>
                  <a:schemeClr val="bg1"/>
                </a:solidFill>
              </a:rPr>
              <a:t>, 1883)</a:t>
            </a:r>
          </a:p>
        </p:txBody>
      </p:sp>
      <p:pic>
        <p:nvPicPr>
          <p:cNvPr id="7" name="Picture 3"/>
          <p:cNvPicPr>
            <a:picLocks noChangeAspect="1" noChangeArrowheads="1"/>
          </p:cNvPicPr>
          <p:nvPr/>
        </p:nvPicPr>
        <p:blipFill>
          <a:blip r:embed="rId3" cstate="print"/>
          <a:srcRect/>
          <a:stretch>
            <a:fillRect/>
          </a:stretch>
        </p:blipFill>
        <p:spPr bwMode="auto">
          <a:xfrm>
            <a:off x="3276600" y="1039511"/>
            <a:ext cx="5791200" cy="4370689"/>
          </a:xfrm>
          <a:prstGeom prst="rect">
            <a:avLst/>
          </a:prstGeom>
          <a:noFill/>
          <a:ln w="9525">
            <a:noFill/>
            <a:round/>
            <a:headEnd/>
            <a:tailEnd/>
          </a:ln>
        </p:spPr>
      </p:pic>
      <p:sp>
        <p:nvSpPr>
          <p:cNvPr id="8" name="TextBox 12"/>
          <p:cNvSpPr txBox="1">
            <a:spLocks noChangeArrowheads="1"/>
          </p:cNvSpPr>
          <p:nvPr/>
        </p:nvSpPr>
        <p:spPr bwMode="auto">
          <a:xfrm>
            <a:off x="3657601" y="5657671"/>
            <a:ext cx="5486400" cy="1200329"/>
          </a:xfrm>
          <a:prstGeom prst="rect">
            <a:avLst/>
          </a:prstGeom>
          <a:noFill/>
          <a:ln w="9525">
            <a:noFill/>
            <a:miter lim="800000"/>
            <a:headEnd/>
            <a:tailEnd/>
          </a:ln>
        </p:spPr>
        <p:txBody>
          <a:bodyPr wrap="square">
            <a:spAutoFit/>
          </a:bodyPr>
          <a:lstStyle/>
          <a:p>
            <a:r>
              <a:rPr lang="en-US" sz="2400" dirty="0" smtClean="0">
                <a:solidFill>
                  <a:schemeClr val="bg2">
                    <a:lumMod val="10000"/>
                  </a:schemeClr>
                </a:solidFill>
                <a:sym typeface="Symbol" pitchFamily="18" charset="2"/>
              </a:rPr>
              <a:t>1 lb per sq yd = 5000 </a:t>
            </a:r>
            <a:r>
              <a:rPr lang="en-US" sz="2400" dirty="0">
                <a:solidFill>
                  <a:schemeClr val="bg2">
                    <a:lumMod val="10000"/>
                  </a:schemeClr>
                </a:solidFill>
                <a:sym typeface="Symbol" pitchFamily="18" charset="2"/>
              </a:rPr>
              <a:t>lb/ac</a:t>
            </a:r>
          </a:p>
          <a:p>
            <a:pPr algn="ctr"/>
            <a:r>
              <a:rPr lang="en-US" sz="2400" dirty="0">
                <a:solidFill>
                  <a:schemeClr val="bg2">
                    <a:lumMod val="10000"/>
                  </a:schemeClr>
                </a:solidFill>
                <a:sym typeface="Symbol" pitchFamily="18" charset="2"/>
              </a:rPr>
              <a:t>(5500 kg/ha)</a:t>
            </a:r>
          </a:p>
          <a:p>
            <a:pPr algn="ctr"/>
            <a:endParaRPr lang="en-US" sz="2400" dirty="0">
              <a:solidFill>
                <a:schemeClr val="bg2">
                  <a:lumMod val="10000"/>
                </a:schemeClr>
              </a:solidFill>
            </a:endParaRPr>
          </a:p>
        </p:txBody>
      </p:sp>
      <p:sp>
        <p:nvSpPr>
          <p:cNvPr id="9" name="Rectangle 8"/>
          <p:cNvSpPr/>
          <p:nvPr/>
        </p:nvSpPr>
        <p:spPr>
          <a:xfrm>
            <a:off x="3429000" y="2334911"/>
            <a:ext cx="5638800" cy="2819400"/>
          </a:xfrm>
          <a:prstGeom prst="rect">
            <a:avLst/>
          </a:prstGeom>
          <a:solidFill>
            <a:srgbClr val="FFFF00">
              <a:alpha val="2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10000" y="228600"/>
            <a:ext cx="4800600" cy="584775"/>
          </a:xfrm>
          <a:prstGeom prst="rect">
            <a:avLst/>
          </a:prstGeom>
          <a:noFill/>
        </p:spPr>
        <p:txBody>
          <a:bodyPr wrap="square" rtlCol="0">
            <a:spAutoFit/>
          </a:bodyPr>
          <a:lstStyle/>
          <a:p>
            <a:r>
              <a:rPr lang="en-US" sz="3200" b="1" dirty="0" smtClean="0"/>
              <a:t>Sir John Henry </a:t>
            </a:r>
            <a:r>
              <a:rPr lang="en-US" sz="3200" b="1" dirty="0" err="1" smtClean="0"/>
              <a:t>LeFroy</a:t>
            </a:r>
            <a:endParaRPr lang="en-US" sz="3200" b="1" dirty="0"/>
          </a:p>
        </p:txBody>
      </p:sp>
      <p:pic>
        <p:nvPicPr>
          <p:cNvPr id="79874" name="Picture 2" descr="https://upload.wikimedia.org/wikipedia/commons/thumb/9/90/John_Henry_Lefroy.jpg/220px-John_Henry_Lefroy.jpg"/>
          <p:cNvPicPr>
            <a:picLocks noChangeAspect="1" noChangeArrowheads="1"/>
          </p:cNvPicPr>
          <p:nvPr/>
        </p:nvPicPr>
        <p:blipFill>
          <a:blip r:embed="rId4" cstate="print"/>
          <a:srcRect/>
          <a:stretch>
            <a:fillRect/>
          </a:stretch>
        </p:blipFill>
        <p:spPr bwMode="auto">
          <a:xfrm>
            <a:off x="76200" y="123824"/>
            <a:ext cx="2095500" cy="2847976"/>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0" y="0"/>
            <a:ext cx="8229600" cy="609600"/>
          </a:xfrm>
        </p:spPr>
        <p:txBody>
          <a:bodyPr/>
          <a:lstStyle/>
          <a:p>
            <a:pPr eaLnBrk="1" hangingPunct="1"/>
            <a:r>
              <a:rPr lang="en-US" dirty="0" smtClean="0">
                <a:solidFill>
                  <a:schemeClr val="tx1"/>
                </a:solidFill>
              </a:rPr>
              <a:t>Documented  Uses</a:t>
            </a:r>
            <a:endParaRPr lang="en-US" dirty="0" smtClean="0">
              <a:solidFill>
                <a:schemeClr val="tx1"/>
              </a:solidFill>
            </a:endParaRPr>
          </a:p>
        </p:txBody>
      </p:sp>
      <p:sp>
        <p:nvSpPr>
          <p:cNvPr id="4" name="Content Placeholder 17"/>
          <p:cNvSpPr>
            <a:spLocks noGrp="1"/>
          </p:cNvSpPr>
          <p:nvPr>
            <p:ph idx="1"/>
          </p:nvPr>
        </p:nvSpPr>
        <p:spPr>
          <a:xfrm>
            <a:off x="3581400" y="762000"/>
            <a:ext cx="5562600" cy="5867400"/>
          </a:xfrm>
        </p:spPr>
        <p:txBody>
          <a:bodyPr rtlCol="0">
            <a:normAutofit fontScale="62500" lnSpcReduction="20000"/>
          </a:bodyPr>
          <a:lstStyle/>
          <a:p>
            <a:pPr lvl="1" eaLnBrk="1" hangingPunct="1">
              <a:defRPr/>
            </a:pPr>
            <a:r>
              <a:rPr lang="en-US" sz="3800" b="1" dirty="0" smtClean="0">
                <a:solidFill>
                  <a:schemeClr val="bg2">
                    <a:lumMod val="10000"/>
                  </a:schemeClr>
                </a:solidFill>
              </a:rPr>
              <a:t>Improving yields (peat charcoal)</a:t>
            </a:r>
          </a:p>
          <a:p>
            <a:pPr lvl="2" eaLnBrk="1" hangingPunct="1">
              <a:defRPr/>
            </a:pPr>
            <a:r>
              <a:rPr lang="en-US" sz="3100" dirty="0" smtClean="0">
                <a:solidFill>
                  <a:schemeClr val="bg2">
                    <a:lumMod val="10000"/>
                  </a:schemeClr>
                </a:solidFill>
              </a:rPr>
              <a:t>Oats – 2-fold increases reported</a:t>
            </a:r>
          </a:p>
          <a:p>
            <a:pPr lvl="2" eaLnBrk="1" hangingPunct="1">
              <a:defRPr/>
            </a:pPr>
            <a:r>
              <a:rPr lang="en-US" sz="3100" dirty="0" smtClean="0">
                <a:solidFill>
                  <a:schemeClr val="bg2">
                    <a:lumMod val="10000"/>
                  </a:schemeClr>
                </a:solidFill>
              </a:rPr>
              <a:t>Grasses  - improved growth &amp; color</a:t>
            </a:r>
          </a:p>
          <a:p>
            <a:pPr lvl="2" eaLnBrk="1" hangingPunct="1">
              <a:defRPr/>
            </a:pPr>
            <a:r>
              <a:rPr lang="en-US" sz="3100" dirty="0" smtClean="0">
                <a:solidFill>
                  <a:schemeClr val="bg2">
                    <a:lumMod val="10000"/>
                  </a:schemeClr>
                </a:solidFill>
              </a:rPr>
              <a:t>Potatoes – Improved yield </a:t>
            </a:r>
            <a:r>
              <a:rPr lang="en-US" sz="3100" dirty="0" smtClean="0">
                <a:solidFill>
                  <a:schemeClr val="bg2">
                    <a:lumMod val="10000"/>
                  </a:schemeClr>
                </a:solidFill>
              </a:rPr>
              <a:t>2-fold</a:t>
            </a:r>
          </a:p>
          <a:p>
            <a:pPr lvl="2" eaLnBrk="1" hangingPunct="1">
              <a:defRPr/>
            </a:pPr>
            <a:r>
              <a:rPr lang="en-US" sz="3100" dirty="0" smtClean="0">
                <a:solidFill>
                  <a:schemeClr val="bg2">
                    <a:lumMod val="10000"/>
                  </a:schemeClr>
                </a:solidFill>
              </a:rPr>
              <a:t>Corn – near doubling of yield</a:t>
            </a:r>
            <a:endParaRPr lang="en-US" sz="3100" dirty="0" smtClean="0">
              <a:solidFill>
                <a:schemeClr val="bg2">
                  <a:lumMod val="10000"/>
                </a:schemeClr>
              </a:solidFill>
            </a:endParaRPr>
          </a:p>
          <a:p>
            <a:pPr lvl="2" eaLnBrk="1" hangingPunct="1">
              <a:defRPr/>
            </a:pPr>
            <a:endParaRPr lang="en-US" sz="2600" dirty="0" smtClean="0">
              <a:solidFill>
                <a:schemeClr val="bg2">
                  <a:lumMod val="10000"/>
                </a:schemeClr>
              </a:solidFill>
            </a:endParaRPr>
          </a:p>
          <a:p>
            <a:pPr lvl="1" eaLnBrk="1" hangingPunct="1">
              <a:defRPr/>
            </a:pPr>
            <a:r>
              <a:rPr lang="en-US" sz="3800" b="1" dirty="0" smtClean="0">
                <a:solidFill>
                  <a:schemeClr val="bg2">
                    <a:lumMod val="10000"/>
                  </a:schemeClr>
                </a:solidFill>
              </a:rPr>
              <a:t>Increasing soil temperature</a:t>
            </a:r>
          </a:p>
          <a:p>
            <a:pPr lvl="2" eaLnBrk="1" hangingPunct="1">
              <a:defRPr/>
            </a:pPr>
            <a:r>
              <a:rPr lang="en-US" sz="3000" dirty="0" smtClean="0">
                <a:solidFill>
                  <a:schemeClr val="bg2">
                    <a:lumMod val="10000"/>
                  </a:schemeClr>
                </a:solidFill>
              </a:rPr>
              <a:t>Earlier crop germination/emergence</a:t>
            </a:r>
            <a:r>
              <a:rPr lang="en-US" sz="2200" dirty="0" smtClean="0">
                <a:solidFill>
                  <a:schemeClr val="bg2">
                    <a:lumMod val="10000"/>
                  </a:schemeClr>
                </a:solidFill>
              </a:rPr>
              <a:t> </a:t>
            </a:r>
            <a:r>
              <a:rPr lang="en-US" sz="2200" dirty="0" smtClean="0">
                <a:solidFill>
                  <a:schemeClr val="bg2">
                    <a:lumMod val="10000"/>
                  </a:schemeClr>
                </a:solidFill>
              </a:rPr>
              <a:t>(1730</a:t>
            </a:r>
            <a:r>
              <a:rPr lang="en-US" sz="2200" dirty="0" smtClean="0">
                <a:solidFill>
                  <a:schemeClr val="bg2">
                    <a:lumMod val="10000"/>
                  </a:schemeClr>
                </a:solidFill>
              </a:rPr>
              <a:t>)</a:t>
            </a:r>
            <a:endParaRPr lang="en-US" sz="3000" dirty="0" smtClean="0">
              <a:solidFill>
                <a:schemeClr val="bg2">
                  <a:lumMod val="10000"/>
                </a:schemeClr>
              </a:solidFill>
            </a:endParaRPr>
          </a:p>
          <a:p>
            <a:pPr lvl="1" eaLnBrk="1" hangingPunct="1">
              <a:defRPr/>
            </a:pPr>
            <a:endParaRPr lang="en-US" sz="3400" dirty="0" smtClean="0">
              <a:solidFill>
                <a:schemeClr val="bg2">
                  <a:lumMod val="10000"/>
                </a:schemeClr>
              </a:solidFill>
            </a:endParaRPr>
          </a:p>
          <a:p>
            <a:pPr lvl="1" eaLnBrk="1" hangingPunct="1">
              <a:defRPr/>
            </a:pPr>
            <a:r>
              <a:rPr lang="en-US" sz="3800" b="1" dirty="0" smtClean="0">
                <a:solidFill>
                  <a:schemeClr val="bg2">
                    <a:lumMod val="10000"/>
                  </a:schemeClr>
                </a:solidFill>
              </a:rPr>
              <a:t>Charcoal mixed with manures </a:t>
            </a:r>
          </a:p>
          <a:p>
            <a:pPr lvl="2" eaLnBrk="1" hangingPunct="1">
              <a:defRPr/>
            </a:pPr>
            <a:r>
              <a:rPr lang="en-US" sz="3100" dirty="0" smtClean="0">
                <a:solidFill>
                  <a:schemeClr val="bg2">
                    <a:lumMod val="10000"/>
                  </a:schemeClr>
                </a:solidFill>
              </a:rPr>
              <a:t>“Improved fertilization action” </a:t>
            </a:r>
            <a:r>
              <a:rPr lang="en-US" sz="2200" dirty="0" smtClean="0">
                <a:solidFill>
                  <a:schemeClr val="bg2">
                    <a:lumMod val="10000"/>
                  </a:schemeClr>
                </a:solidFill>
              </a:rPr>
              <a:t>(1834)</a:t>
            </a:r>
            <a:endParaRPr lang="en-US" sz="3100" dirty="0" smtClean="0">
              <a:solidFill>
                <a:schemeClr val="bg2">
                  <a:lumMod val="10000"/>
                </a:schemeClr>
              </a:solidFill>
            </a:endParaRPr>
          </a:p>
          <a:p>
            <a:pPr lvl="1" eaLnBrk="1" hangingPunct="1">
              <a:defRPr/>
            </a:pPr>
            <a:endParaRPr lang="en-US" sz="3400" dirty="0" smtClean="0">
              <a:solidFill>
                <a:schemeClr val="bg2">
                  <a:lumMod val="10000"/>
                </a:schemeClr>
              </a:solidFill>
            </a:endParaRPr>
          </a:p>
          <a:p>
            <a:pPr lvl="1" eaLnBrk="1" hangingPunct="1">
              <a:defRPr/>
            </a:pPr>
            <a:r>
              <a:rPr lang="en-US" sz="3800" b="1" dirty="0" smtClean="0">
                <a:solidFill>
                  <a:schemeClr val="bg2">
                    <a:lumMod val="10000"/>
                  </a:schemeClr>
                </a:solidFill>
              </a:rPr>
              <a:t>Reducing plant pathogens</a:t>
            </a:r>
          </a:p>
          <a:p>
            <a:pPr lvl="2" eaLnBrk="1" hangingPunct="1">
              <a:defRPr/>
            </a:pPr>
            <a:r>
              <a:rPr lang="en-US" sz="3100" dirty="0" smtClean="0">
                <a:solidFill>
                  <a:schemeClr val="bg2">
                    <a:lumMod val="10000"/>
                  </a:schemeClr>
                </a:solidFill>
              </a:rPr>
              <a:t>Particularly for potatoes, peach trees </a:t>
            </a:r>
          </a:p>
          <a:p>
            <a:pPr marL="914400" lvl="2" indent="0" eaLnBrk="1" hangingPunct="1">
              <a:buFontTx/>
              <a:buNone/>
              <a:defRPr/>
            </a:pPr>
            <a:r>
              <a:rPr lang="en-US" sz="3100" i="1" dirty="0" smtClean="0">
                <a:solidFill>
                  <a:schemeClr val="bg2">
                    <a:lumMod val="10000"/>
                  </a:schemeClr>
                </a:solidFill>
              </a:rPr>
              <a:t>“One handful of charcoal with each seed” </a:t>
            </a:r>
            <a:r>
              <a:rPr lang="en-US" sz="2000" i="1" dirty="0" smtClean="0">
                <a:solidFill>
                  <a:schemeClr val="bg2">
                    <a:lumMod val="10000"/>
                  </a:schemeClr>
                </a:solidFill>
              </a:rPr>
              <a:t>(1834)</a:t>
            </a:r>
            <a:endParaRPr lang="en-US" sz="3100" i="1" dirty="0" smtClean="0">
              <a:solidFill>
                <a:schemeClr val="bg2">
                  <a:lumMod val="10000"/>
                </a:schemeClr>
              </a:solidFill>
            </a:endParaRPr>
          </a:p>
          <a:p>
            <a:pPr lvl="3" eaLnBrk="1" hangingPunct="1">
              <a:buFontTx/>
              <a:buNone/>
              <a:defRPr/>
            </a:pPr>
            <a:endParaRPr lang="en-US" sz="3100" dirty="0" smtClean="0">
              <a:solidFill>
                <a:schemeClr val="bg2">
                  <a:lumMod val="10000"/>
                </a:schemeClr>
              </a:solidFill>
            </a:endParaRPr>
          </a:p>
          <a:p>
            <a:pPr lvl="1" eaLnBrk="1" hangingPunct="1">
              <a:defRPr/>
            </a:pPr>
            <a:r>
              <a:rPr lang="en-US" sz="3800" b="1" dirty="0" smtClean="0">
                <a:solidFill>
                  <a:schemeClr val="bg2">
                    <a:lumMod val="10000"/>
                  </a:schemeClr>
                </a:solidFill>
              </a:rPr>
              <a:t>US Patents </a:t>
            </a:r>
            <a:r>
              <a:rPr lang="en-US" sz="3800" b="1" dirty="0" smtClean="0">
                <a:solidFill>
                  <a:schemeClr val="bg2">
                    <a:lumMod val="10000"/>
                  </a:schemeClr>
                </a:solidFill>
              </a:rPr>
              <a:t>in the 1850’s for </a:t>
            </a:r>
          </a:p>
          <a:p>
            <a:pPr lvl="1" eaLnBrk="1" hangingPunct="1">
              <a:buFontTx/>
              <a:buNone/>
              <a:defRPr/>
            </a:pPr>
            <a:r>
              <a:rPr lang="en-US" sz="3800" b="1" dirty="0" smtClean="0">
                <a:solidFill>
                  <a:schemeClr val="bg2">
                    <a:lumMod val="10000"/>
                  </a:schemeClr>
                </a:solidFill>
              </a:rPr>
              <a:t>   “Antiseptic fertilizer” </a:t>
            </a:r>
            <a:r>
              <a:rPr lang="en-US" sz="3800" dirty="0" smtClean="0">
                <a:solidFill>
                  <a:schemeClr val="bg2">
                    <a:lumMod val="10000"/>
                  </a:schemeClr>
                </a:solidFill>
              </a:rPr>
              <a:t>	</a:t>
            </a:r>
            <a:r>
              <a:rPr lang="en-US" sz="3100" dirty="0" smtClean="0">
                <a:solidFill>
                  <a:schemeClr val="bg2">
                    <a:lumMod val="10000"/>
                  </a:schemeClr>
                </a:solidFill>
              </a:rPr>
              <a:t>	</a:t>
            </a:r>
          </a:p>
        </p:txBody>
      </p:sp>
      <p:pic>
        <p:nvPicPr>
          <p:cNvPr id="6" name="Picture 5" descr="harvester.gif"/>
          <p:cNvPicPr>
            <a:picLocks noChangeAspect="1"/>
          </p:cNvPicPr>
          <p:nvPr/>
        </p:nvPicPr>
        <p:blipFill>
          <a:blip r:embed="rId2" cstate="print"/>
          <a:stretch>
            <a:fillRect/>
          </a:stretch>
        </p:blipFill>
        <p:spPr>
          <a:xfrm>
            <a:off x="152400" y="990600"/>
            <a:ext cx="3505200" cy="2239931"/>
          </a:xfrm>
          <a:prstGeom prst="rect">
            <a:avLst/>
          </a:prstGeom>
          <a:ln w="15875">
            <a:solidFill>
              <a:schemeClr val="bg1"/>
            </a:solidFill>
          </a:ln>
          <a:effectLst>
            <a:outerShdw blurRad="50800" dist="38100" dir="2700000" algn="tl" rotWithShape="0">
              <a:prstClr val="black">
                <a:alpha val="40000"/>
              </a:prstClr>
            </a:outerShdw>
          </a:effectLst>
        </p:spPr>
      </p:pic>
      <p:pic>
        <p:nvPicPr>
          <p:cNvPr id="7" name="Picture 6" descr="DSC_0109.jpg"/>
          <p:cNvPicPr>
            <a:picLocks noChangeAspect="1"/>
          </p:cNvPicPr>
          <p:nvPr/>
        </p:nvPicPr>
        <p:blipFill>
          <a:blip r:embed="rId3" cstate="print">
            <a:grayscl/>
          </a:blip>
          <a:stretch>
            <a:fillRect/>
          </a:stretch>
        </p:blipFill>
        <p:spPr>
          <a:xfrm>
            <a:off x="152400" y="3505200"/>
            <a:ext cx="3525345" cy="2336800"/>
          </a:xfrm>
          <a:prstGeom prst="rect">
            <a:avLst/>
          </a:prstGeom>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7" name="Text Placeholder 6"/>
          <p:cNvSpPr>
            <a:spLocks noGrp="1"/>
          </p:cNvSpPr>
          <p:nvPr>
            <p:ph type="body" sz="half" idx="2"/>
          </p:nvPr>
        </p:nvSpPr>
        <p:spPr/>
        <p:txBody>
          <a:bodyPr/>
          <a:lstStyle/>
          <a:p>
            <a:endParaRPr lang="en-US" dirty="0"/>
          </a:p>
        </p:txBody>
      </p:sp>
      <p:pic>
        <p:nvPicPr>
          <p:cNvPr id="9" name="Picture 2"/>
          <p:cNvPicPr>
            <a:picLocks noGrp="1" noChangeAspect="1" noChangeArrowheads="1"/>
          </p:cNvPicPr>
          <p:nvPr>
            <p:ph idx="1"/>
          </p:nvPr>
        </p:nvPicPr>
        <p:blipFill rotWithShape="1">
          <a:blip r:embed="rId2" cstate="print"/>
          <a:srcRect/>
          <a:stretch/>
        </p:blipFill>
        <p:spPr bwMode="auto">
          <a:xfrm>
            <a:off x="152400" y="609600"/>
            <a:ext cx="3505200" cy="3359150"/>
          </a:xfrm>
          <a:prstGeom prst="rect">
            <a:avLst/>
          </a:prstGeom>
          <a:noFill/>
          <a:ln w="9525">
            <a:noFill/>
            <a:miter lim="800000"/>
            <a:headEnd/>
            <a:tailEnd/>
          </a:ln>
        </p:spPr>
      </p:pic>
      <p:sp>
        <p:nvSpPr>
          <p:cNvPr id="8" name="Content Placeholder 7"/>
          <p:cNvSpPr>
            <a:spLocks noGrp="1"/>
          </p:cNvSpPr>
          <p:nvPr>
            <p:ph idx="1"/>
          </p:nvPr>
        </p:nvSpPr>
        <p:spPr>
          <a:xfrm>
            <a:off x="3717369" y="1447800"/>
            <a:ext cx="5426631" cy="6400800"/>
          </a:xfrm>
        </p:spPr>
        <p:txBody>
          <a:bodyPr>
            <a:normAutofit/>
          </a:bodyPr>
          <a:lstStyle/>
          <a:p>
            <a:r>
              <a:rPr lang="en-US" sz="2000" dirty="0" smtClean="0"/>
              <a:t>“If </a:t>
            </a:r>
            <a:r>
              <a:rPr lang="en-US" sz="2000" dirty="0"/>
              <a:t>compost or stable manure </a:t>
            </a:r>
            <a:r>
              <a:rPr lang="en-US" sz="2000" dirty="0" smtClean="0"/>
              <a:t>is applied it is best </a:t>
            </a:r>
            <a:r>
              <a:rPr lang="en-US" sz="2000" dirty="0"/>
              <a:t>with </a:t>
            </a:r>
            <a:r>
              <a:rPr lang="en-US" sz="2000" dirty="0" smtClean="0"/>
              <a:t>charcoal”  </a:t>
            </a:r>
            <a:r>
              <a:rPr lang="en-US" sz="2000" dirty="0"/>
              <a:t>-- </a:t>
            </a:r>
            <a:r>
              <a:rPr lang="en-US" sz="2000" dirty="0" smtClean="0"/>
              <a:t>  “</a:t>
            </a:r>
            <a:r>
              <a:rPr lang="en-US" sz="2000" dirty="0" smtClean="0"/>
              <a:t>hold </a:t>
            </a:r>
            <a:r>
              <a:rPr lang="en-US" sz="2000" dirty="0"/>
              <a:t>nutrients (ammonia) until plant </a:t>
            </a:r>
            <a:r>
              <a:rPr lang="en-US" sz="2000" dirty="0" smtClean="0"/>
              <a:t>	needs </a:t>
            </a:r>
            <a:r>
              <a:rPr lang="en-US" sz="2000" dirty="0"/>
              <a:t>it</a:t>
            </a:r>
            <a:r>
              <a:rPr lang="en-US" sz="2000" dirty="0" smtClean="0"/>
              <a:t>…” (p. </a:t>
            </a:r>
            <a:r>
              <a:rPr lang="en-US" sz="2000" dirty="0"/>
              <a:t>151)</a:t>
            </a:r>
          </a:p>
          <a:p>
            <a:r>
              <a:rPr lang="en-US" sz="2000" dirty="0" smtClean="0"/>
              <a:t/>
            </a:r>
            <a:br>
              <a:rPr lang="en-US" sz="2000" dirty="0" smtClean="0"/>
            </a:br>
            <a:r>
              <a:rPr lang="en-US" sz="2000" dirty="0" smtClean="0"/>
              <a:t>Additional reports during this time period of the need for additional fertilizer to be applied with charcoal  </a:t>
            </a:r>
          </a:p>
          <a:p>
            <a:endParaRPr lang="en-US" sz="2000" dirty="0" smtClean="0"/>
          </a:p>
          <a:p>
            <a:pPr lvl="1"/>
            <a:r>
              <a:rPr lang="en-US" sz="2400" dirty="0" smtClean="0"/>
              <a:t>“Nutrient Bandit”  ?</a:t>
            </a:r>
          </a:p>
          <a:p>
            <a:pPr lvl="1"/>
            <a:endParaRPr lang="en-US" sz="1850" dirty="0" smtClean="0"/>
          </a:p>
          <a:p>
            <a:pPr lvl="1"/>
            <a:endParaRPr lang="en-US" sz="1850" dirty="0"/>
          </a:p>
        </p:txBody>
      </p:sp>
    </p:spTree>
    <p:extLst>
      <p:ext uri="{BB962C8B-B14F-4D97-AF65-F5344CB8AC3E}">
        <p14:creationId xmlns:p14="http://schemas.microsoft.com/office/powerpoint/2010/main" xmlns="" val="22092323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a:t>
            </a:r>
            <a:r>
              <a:rPr lang="en-US" dirty="0" err="1" smtClean="0"/>
              <a:t>Scholar</a:t>
            </a:r>
            <a:r>
              <a:rPr lang="en-US" sz="1600" baseline="100000" dirty="0" err="1"/>
              <a:t>TM</a:t>
            </a:r>
            <a:r>
              <a:rPr lang="en-US" dirty="0" smtClean="0"/>
              <a:t/>
            </a:r>
            <a:br>
              <a:rPr lang="en-US" dirty="0" smtClean="0"/>
            </a:br>
            <a:r>
              <a:rPr lang="en-US" dirty="0"/>
              <a:t>	</a:t>
            </a:r>
            <a:r>
              <a:rPr lang="en-US" dirty="0" smtClean="0"/>
              <a:t>	</a:t>
            </a:r>
            <a:r>
              <a:rPr lang="en-US" i="1" dirty="0" smtClean="0"/>
              <a:t>Biochar   “Explosion”</a:t>
            </a:r>
            <a:endParaRPr lang="en-US"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871979080"/>
              </p:ext>
            </p:extLst>
          </p:nvPr>
        </p:nvGraphicFramePr>
        <p:xfrm>
          <a:off x="152400" y="1828800"/>
          <a:ext cx="8839200" cy="4127500"/>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72400" y="152400"/>
            <a:ext cx="1257300" cy="501098"/>
          </a:xfrm>
          <a:prstGeom prst="rect">
            <a:avLst/>
          </a:prstGeom>
        </p:spPr>
      </p:pic>
      <p:sp>
        <p:nvSpPr>
          <p:cNvPr id="10" name="TextBox 9"/>
          <p:cNvSpPr txBox="1"/>
          <p:nvPr/>
        </p:nvSpPr>
        <p:spPr>
          <a:xfrm>
            <a:off x="304800" y="6096000"/>
            <a:ext cx="7833360" cy="276999"/>
          </a:xfrm>
          <a:prstGeom prst="rect">
            <a:avLst/>
          </a:prstGeom>
          <a:noFill/>
        </p:spPr>
        <p:txBody>
          <a:bodyPr wrap="square" rtlCol="0">
            <a:spAutoFit/>
          </a:bodyPr>
          <a:lstStyle/>
          <a:p>
            <a:r>
              <a:rPr lang="en-US" sz="1200" dirty="0" smtClean="0"/>
              <a:t>* Number of returned items within each year from Google </a:t>
            </a:r>
            <a:r>
              <a:rPr lang="en-US" sz="1200" dirty="0" err="1" smtClean="0"/>
              <a:t>Scholar</a:t>
            </a:r>
            <a:r>
              <a:rPr lang="en-US" sz="1200" baseline="30000" dirty="0" err="1" smtClean="0"/>
              <a:t>TM</a:t>
            </a:r>
            <a:r>
              <a:rPr lang="en-US" sz="1200" dirty="0" smtClean="0"/>
              <a:t> search. Not solely peer-reviewed manuscripts.</a:t>
            </a:r>
            <a:endParaRPr lang="en-US" sz="1200" dirty="0"/>
          </a:p>
        </p:txBody>
      </p:sp>
    </p:spTree>
    <p:extLst>
      <p:ext uri="{BB962C8B-B14F-4D97-AF65-F5344CB8AC3E}">
        <p14:creationId xmlns:p14="http://schemas.microsoft.com/office/powerpoint/2010/main" xmlns="" val="38742403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914400" y="0"/>
            <a:ext cx="8229600" cy="609600"/>
          </a:xfrm>
        </p:spPr>
        <p:txBody>
          <a:bodyPr>
            <a:normAutofit/>
          </a:bodyPr>
          <a:lstStyle/>
          <a:p>
            <a:pPr eaLnBrk="1" hangingPunct="1"/>
            <a:r>
              <a:rPr lang="en-US" dirty="0" smtClean="0">
                <a:solidFill>
                  <a:schemeClr val="tx1"/>
                </a:solidFill>
              </a:rPr>
              <a:t>Biochar Research History</a:t>
            </a:r>
          </a:p>
        </p:txBody>
      </p:sp>
      <p:graphicFrame>
        <p:nvGraphicFramePr>
          <p:cNvPr id="13" name="Content Placeholder 3"/>
          <p:cNvGraphicFramePr>
            <a:graphicFrameLocks noGrp="1"/>
          </p:cNvGraphicFramePr>
          <p:nvPr>
            <p:ph idx="1"/>
            <p:extLst>
              <p:ext uri="{D42A27DB-BD31-4B8C-83A1-F6EECF244321}">
                <p14:modId xmlns:p14="http://schemas.microsoft.com/office/powerpoint/2010/main" xmlns="" val="465374529"/>
              </p:ext>
            </p:extLst>
          </p:nvPr>
        </p:nvGraphicFramePr>
        <p:xfrm>
          <a:off x="762000" y="914400"/>
          <a:ext cx="67056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angle 13"/>
          <p:cNvSpPr/>
          <p:nvPr/>
        </p:nvSpPr>
        <p:spPr>
          <a:xfrm>
            <a:off x="457200" y="1595438"/>
            <a:ext cx="8686800" cy="3354765"/>
          </a:xfrm>
          <a:prstGeom prst="rect">
            <a:avLst/>
          </a:prstGeom>
        </p:spPr>
        <p:txBody>
          <a:bodyPr wrap="square">
            <a:spAutoFit/>
          </a:bodyPr>
          <a:lstStyle/>
          <a:p>
            <a:pPr>
              <a:buFont typeface="Wingdings 2" pitchFamily="18" charset="2"/>
              <a:buNone/>
              <a:defRPr/>
            </a:pPr>
            <a:r>
              <a:rPr lang="en-US" sz="2400" u="sng" dirty="0">
                <a:latin typeface="Arial" charset="0"/>
              </a:rPr>
              <a:t>1900’s:</a:t>
            </a:r>
          </a:p>
          <a:p>
            <a:pPr lvl="1">
              <a:buFont typeface="Arial" pitchFamily="34" charset="0"/>
              <a:buChar char="•"/>
              <a:defRPr/>
            </a:pPr>
            <a:r>
              <a:rPr lang="en-US" sz="2400" dirty="0">
                <a:latin typeface="Arial" charset="0"/>
              </a:rPr>
              <a:t>Discovery of charcoal activation</a:t>
            </a:r>
          </a:p>
          <a:p>
            <a:pPr lvl="2">
              <a:defRPr/>
            </a:pPr>
            <a:r>
              <a:rPr lang="en-US" sz="2400" dirty="0">
                <a:latin typeface="Arial" charset="0"/>
              </a:rPr>
              <a:t>&gt; Steam activation </a:t>
            </a:r>
            <a:r>
              <a:rPr lang="en-US" dirty="0">
                <a:latin typeface="Arial" charset="0"/>
              </a:rPr>
              <a:t>(</a:t>
            </a:r>
            <a:r>
              <a:rPr lang="en-US" dirty="0" err="1">
                <a:latin typeface="Arial" charset="0"/>
              </a:rPr>
              <a:t>Ostreijko</a:t>
            </a:r>
            <a:r>
              <a:rPr lang="en-US" dirty="0">
                <a:latin typeface="Arial" charset="0"/>
              </a:rPr>
              <a:t>, 1900)</a:t>
            </a:r>
            <a:endParaRPr lang="en-US" sz="2400" dirty="0">
              <a:latin typeface="Arial" charset="0"/>
            </a:endParaRPr>
          </a:p>
          <a:p>
            <a:pPr lvl="2">
              <a:defRPr/>
            </a:pPr>
            <a:r>
              <a:rPr lang="en-US" sz="2400" dirty="0">
                <a:latin typeface="Arial" charset="0"/>
              </a:rPr>
              <a:t>&gt; Chemical activation </a:t>
            </a:r>
            <a:r>
              <a:rPr lang="en-US" dirty="0">
                <a:latin typeface="Arial" charset="0"/>
              </a:rPr>
              <a:t>(Bayer, 1915)</a:t>
            </a:r>
          </a:p>
          <a:p>
            <a:pPr lvl="2">
              <a:buFont typeface="Arial" pitchFamily="34" charset="0"/>
              <a:buChar char="•"/>
              <a:defRPr/>
            </a:pPr>
            <a:endParaRPr lang="en-US" sz="2400" dirty="0">
              <a:latin typeface="Arial" charset="0"/>
            </a:endParaRPr>
          </a:p>
          <a:p>
            <a:pPr lvl="2">
              <a:defRPr/>
            </a:pPr>
            <a:r>
              <a:rPr lang="en-US" sz="2400" i="1" dirty="0">
                <a:latin typeface="Arial" charset="0"/>
              </a:rPr>
              <a:t>Took over 4000 years from discovery of sorption processes by charcoal before optimization.</a:t>
            </a:r>
          </a:p>
          <a:p>
            <a:pPr lvl="2">
              <a:buFont typeface="Arial" pitchFamily="34" charset="0"/>
              <a:buChar char="•"/>
              <a:defRPr/>
            </a:pPr>
            <a:endParaRPr lang="en-US" sz="2400" dirty="0">
              <a:latin typeface="Arial" charset="0"/>
            </a:endParaRPr>
          </a:p>
          <a:p>
            <a:pPr lvl="2">
              <a:defRPr/>
            </a:pPr>
            <a:endParaRPr lang="en-US" sz="2000" dirty="0">
              <a:latin typeface="Arial" charset="0"/>
            </a:endParaRPr>
          </a:p>
        </p:txBody>
      </p:sp>
      <p:pic>
        <p:nvPicPr>
          <p:cNvPr id="15" name="Picture 14" descr="images (5).jpg"/>
          <p:cNvPicPr>
            <a:picLocks noChangeAspect="1"/>
          </p:cNvPicPr>
          <p:nvPr/>
        </p:nvPicPr>
        <p:blipFill>
          <a:blip r:embed="rId7" cstate="print"/>
          <a:stretch>
            <a:fillRect/>
          </a:stretch>
        </p:blipFill>
        <p:spPr>
          <a:xfrm>
            <a:off x="5791200" y="4343400"/>
            <a:ext cx="3094037" cy="2058987"/>
          </a:xfrm>
          <a:prstGeom prst="rect">
            <a:avLst/>
          </a:prstGeom>
          <a:ln w="15875">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26794862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914400" y="0"/>
            <a:ext cx="8229600" cy="609600"/>
          </a:xfrm>
        </p:spPr>
        <p:txBody>
          <a:bodyPr>
            <a:normAutofit/>
          </a:bodyPr>
          <a:lstStyle/>
          <a:p>
            <a:pPr eaLnBrk="1" hangingPunct="1"/>
            <a:r>
              <a:rPr lang="en-US" dirty="0" smtClean="0">
                <a:solidFill>
                  <a:schemeClr val="tx1"/>
                </a:solidFill>
              </a:rPr>
              <a:t>Biochar Research History</a:t>
            </a:r>
          </a:p>
        </p:txBody>
      </p:sp>
      <p:graphicFrame>
        <p:nvGraphicFramePr>
          <p:cNvPr id="13" name="Content Placeholder 3"/>
          <p:cNvGraphicFramePr>
            <a:graphicFrameLocks noGrp="1"/>
          </p:cNvGraphicFramePr>
          <p:nvPr>
            <p:ph idx="1"/>
            <p:extLst>
              <p:ext uri="{D42A27DB-BD31-4B8C-83A1-F6EECF244321}">
                <p14:modId xmlns:p14="http://schemas.microsoft.com/office/powerpoint/2010/main" xmlns="" val="465374529"/>
              </p:ext>
            </p:extLst>
          </p:nvPr>
        </p:nvGraphicFramePr>
        <p:xfrm>
          <a:off x="762000" y="914400"/>
          <a:ext cx="67056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angle 13"/>
          <p:cNvSpPr/>
          <p:nvPr/>
        </p:nvSpPr>
        <p:spPr>
          <a:xfrm>
            <a:off x="457200" y="1595438"/>
            <a:ext cx="8686800" cy="2616101"/>
          </a:xfrm>
          <a:prstGeom prst="rect">
            <a:avLst/>
          </a:prstGeom>
        </p:spPr>
        <p:txBody>
          <a:bodyPr wrap="square">
            <a:spAutoFit/>
          </a:bodyPr>
          <a:lstStyle/>
          <a:p>
            <a:pPr>
              <a:buFont typeface="Wingdings 2" pitchFamily="18" charset="2"/>
              <a:buNone/>
              <a:defRPr/>
            </a:pPr>
            <a:r>
              <a:rPr lang="en-US" sz="2400" u="sng" dirty="0">
                <a:latin typeface="Arial" charset="0"/>
              </a:rPr>
              <a:t>1900’s:</a:t>
            </a:r>
          </a:p>
          <a:p>
            <a:pPr lvl="1">
              <a:buFont typeface="Arial" pitchFamily="34" charset="0"/>
              <a:buChar char="•"/>
              <a:defRPr/>
            </a:pPr>
            <a:r>
              <a:rPr lang="en-US" sz="2400" dirty="0" smtClean="0">
                <a:latin typeface="Arial" charset="0"/>
              </a:rPr>
              <a:t> Carl </a:t>
            </a:r>
            <a:r>
              <a:rPr lang="en-US" sz="2400" dirty="0" err="1" smtClean="0">
                <a:latin typeface="Arial" charset="0"/>
              </a:rPr>
              <a:t>Gassner</a:t>
            </a:r>
            <a:r>
              <a:rPr lang="en-US" sz="2400" dirty="0" smtClean="0">
                <a:latin typeface="Arial" charset="0"/>
              </a:rPr>
              <a:t> – </a:t>
            </a:r>
          </a:p>
          <a:p>
            <a:pPr lvl="1">
              <a:buFont typeface="Arial" pitchFamily="34" charset="0"/>
              <a:buChar char="•"/>
              <a:defRPr/>
            </a:pPr>
            <a:endParaRPr lang="en-US" sz="2400" dirty="0" smtClean="0">
              <a:latin typeface="Arial" charset="0"/>
            </a:endParaRPr>
          </a:p>
          <a:p>
            <a:pPr lvl="1">
              <a:defRPr/>
            </a:pPr>
            <a:r>
              <a:rPr lang="en-US" sz="2400" dirty="0" smtClean="0">
                <a:latin typeface="Arial" charset="0"/>
              </a:rPr>
              <a:t>	</a:t>
            </a:r>
            <a:r>
              <a:rPr lang="en-US" sz="2400" dirty="0" smtClean="0">
                <a:latin typeface="Arial" charset="0"/>
              </a:rPr>
              <a:t>Development of dry cell battery –</a:t>
            </a:r>
          </a:p>
          <a:p>
            <a:pPr lvl="1">
              <a:defRPr/>
            </a:pPr>
            <a:r>
              <a:rPr lang="en-US" sz="2400" dirty="0" smtClean="0">
                <a:latin typeface="Arial" charset="0"/>
              </a:rPr>
              <a:t>	</a:t>
            </a:r>
            <a:r>
              <a:rPr lang="en-US" sz="2400" dirty="0" smtClean="0">
                <a:latin typeface="Arial" charset="0"/>
              </a:rPr>
              <a:t>	catalyst for metal </a:t>
            </a:r>
            <a:r>
              <a:rPr lang="en-US" sz="2400" dirty="0" err="1" smtClean="0">
                <a:latin typeface="Arial" charset="0"/>
              </a:rPr>
              <a:t>cations</a:t>
            </a:r>
            <a:r>
              <a:rPr lang="en-US" sz="2400" dirty="0" smtClean="0">
                <a:latin typeface="Arial" charset="0"/>
              </a:rPr>
              <a:t>: Zn, Fe, Al,… </a:t>
            </a:r>
          </a:p>
          <a:p>
            <a:pPr lvl="2">
              <a:buFont typeface="Arial" pitchFamily="34" charset="0"/>
              <a:buChar char="•"/>
              <a:defRPr/>
            </a:pPr>
            <a:endParaRPr lang="en-US" sz="2400" dirty="0">
              <a:latin typeface="Arial" charset="0"/>
            </a:endParaRPr>
          </a:p>
          <a:p>
            <a:pPr lvl="2">
              <a:defRPr/>
            </a:pPr>
            <a:endParaRPr lang="en-US" sz="2000" dirty="0">
              <a:latin typeface="Arial" charset="0"/>
            </a:endParaRPr>
          </a:p>
        </p:txBody>
      </p:sp>
      <p:pic>
        <p:nvPicPr>
          <p:cNvPr id="15" name="Picture 14" descr="images (5).jpg"/>
          <p:cNvPicPr>
            <a:picLocks noChangeAspect="1"/>
          </p:cNvPicPr>
          <p:nvPr/>
        </p:nvPicPr>
        <p:blipFill>
          <a:blip r:embed="rId7" cstate="print"/>
          <a:stretch>
            <a:fillRect/>
          </a:stretch>
        </p:blipFill>
        <p:spPr>
          <a:xfrm>
            <a:off x="5791200" y="4343400"/>
            <a:ext cx="3094037" cy="2058987"/>
          </a:xfrm>
          <a:prstGeom prst="rect">
            <a:avLst/>
          </a:prstGeom>
          <a:ln w="15875">
            <a:solidFill>
              <a:schemeClr val="bg1"/>
            </a:solidFill>
          </a:ln>
          <a:effectLst>
            <a:outerShdw blurRad="50800" dist="38100" dir="2700000" algn="tl" rotWithShape="0">
              <a:prstClr val="black">
                <a:alpha val="40000"/>
              </a:prstClr>
            </a:outerShdw>
          </a:effectLst>
        </p:spPr>
      </p:pic>
      <p:pic>
        <p:nvPicPr>
          <p:cNvPr id="63490" name="Picture 2" descr="https://upload.wikimedia.org/wikipedia/commons/thumb/2/20/Zincbattery_%281%29.png/500px-Zincbattery_%281%29.png"/>
          <p:cNvPicPr>
            <a:picLocks noChangeAspect="1" noChangeArrowheads="1"/>
          </p:cNvPicPr>
          <p:nvPr/>
        </p:nvPicPr>
        <p:blipFill>
          <a:blip r:embed="rId8" cstate="print"/>
          <a:srcRect/>
          <a:stretch>
            <a:fillRect/>
          </a:stretch>
        </p:blipFill>
        <p:spPr bwMode="auto">
          <a:xfrm>
            <a:off x="533400" y="4267200"/>
            <a:ext cx="3962400" cy="2163471"/>
          </a:xfrm>
          <a:prstGeom prst="rect">
            <a:avLst/>
          </a:prstGeom>
          <a:noFill/>
        </p:spPr>
      </p:pic>
    </p:spTree>
    <p:extLst>
      <p:ext uri="{BB962C8B-B14F-4D97-AF65-F5344CB8AC3E}">
        <p14:creationId xmlns:p14="http://schemas.microsoft.com/office/powerpoint/2010/main" xmlns="" val="26794862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2400300" cy="542926"/>
          </a:xfrm>
        </p:spPr>
        <p:txBody>
          <a:bodyPr/>
          <a:lstStyle/>
          <a:p>
            <a:r>
              <a:rPr lang="en-US" dirty="0" smtClean="0"/>
              <a:t>1920</a:t>
            </a:r>
            <a:endParaRPr lang="en-US" dirty="0"/>
          </a:p>
        </p:txBody>
      </p:sp>
      <p:sp>
        <p:nvSpPr>
          <p:cNvPr id="4" name="Text Placeholder 3"/>
          <p:cNvSpPr>
            <a:spLocks noGrp="1"/>
          </p:cNvSpPr>
          <p:nvPr>
            <p:ph type="body" sz="half" idx="2"/>
          </p:nvPr>
        </p:nvSpPr>
        <p:spPr/>
        <p:txBody>
          <a:bodyPr/>
          <a:lstStyle/>
          <a:p>
            <a:endParaRPr lang="en-US" dirty="0"/>
          </a:p>
        </p:txBody>
      </p:sp>
      <p:pic>
        <p:nvPicPr>
          <p:cNvPr id="5" name="Picture 2"/>
          <p:cNvPicPr>
            <a:picLocks noChangeAspect="1" noChangeArrowheads="1"/>
          </p:cNvPicPr>
          <p:nvPr/>
        </p:nvPicPr>
        <p:blipFill>
          <a:blip r:embed="rId2" cstate="print"/>
          <a:srcRect/>
          <a:stretch>
            <a:fillRect/>
          </a:stretch>
        </p:blipFill>
        <p:spPr bwMode="auto">
          <a:xfrm rot="638946">
            <a:off x="843525" y="2920221"/>
            <a:ext cx="2248219" cy="3565971"/>
          </a:xfrm>
          <a:prstGeom prst="rect">
            <a:avLst/>
          </a:prstGeom>
          <a:noFill/>
          <a:ln w="9525">
            <a:noFill/>
            <a:round/>
            <a:headEnd/>
            <a:tailEnd/>
          </a:ln>
        </p:spPr>
      </p:pic>
      <p:sp>
        <p:nvSpPr>
          <p:cNvPr id="6" name="Title 1"/>
          <p:cNvSpPr txBox="1">
            <a:spLocks/>
          </p:cNvSpPr>
          <p:nvPr/>
        </p:nvSpPr>
        <p:spPr bwMode="auto">
          <a:xfrm>
            <a:off x="3886200" y="1066800"/>
            <a:ext cx="4965699" cy="2938452"/>
          </a:xfrm>
          <a:prstGeom prst="rect">
            <a:avLst/>
          </a:prstGeom>
          <a:noFill/>
          <a:ln w="9525">
            <a:noFill/>
            <a:round/>
            <a:headEnd/>
            <a:tailEnd/>
          </a:ln>
        </p:spPr>
        <p:txBody>
          <a:bodyPr lIns="0" tIns="0" rIns="0" bIns="0"/>
          <a:lstStyle/>
          <a:p>
            <a:pPr eaLnBrk="0" hangingPunct="0">
              <a:lnSpc>
                <a:spcPct val="93000"/>
              </a:lnSpc>
              <a:buClr>
                <a:schemeClr val="bg1"/>
              </a:buClr>
              <a:buSzPct val="100000"/>
              <a:defRPr/>
            </a:pPr>
            <a:r>
              <a:rPr lang="en-US" sz="2000" kern="0" dirty="0" smtClean="0">
                <a:latin typeface="+mj-lt"/>
                <a:cs typeface="+mj-cs"/>
              </a:rPr>
              <a:t> - Surface </a:t>
            </a:r>
            <a:r>
              <a:rPr lang="en-US" sz="2000" kern="0" dirty="0">
                <a:latin typeface="+mj-lt"/>
                <a:cs typeface="+mj-cs"/>
              </a:rPr>
              <a:t>modification of charcoal </a:t>
            </a:r>
            <a:endParaRPr lang="en-US" sz="2000" kern="0" dirty="0" smtClean="0">
              <a:latin typeface="+mj-lt"/>
              <a:cs typeface="+mj-cs"/>
            </a:endParaRPr>
          </a:p>
          <a:p>
            <a:pPr eaLnBrk="0" hangingPunct="0">
              <a:lnSpc>
                <a:spcPct val="93000"/>
              </a:lnSpc>
              <a:buClr>
                <a:schemeClr val="bg1"/>
              </a:buClr>
              <a:buSzPct val="100000"/>
              <a:defRPr/>
            </a:pPr>
            <a:r>
              <a:rPr lang="en-US" sz="2000" kern="0" dirty="0" smtClean="0">
                <a:latin typeface="+mj-lt"/>
                <a:cs typeface="+mj-cs"/>
              </a:rPr>
              <a:t>	- Ambient conditions</a:t>
            </a:r>
          </a:p>
          <a:p>
            <a:pPr eaLnBrk="0" hangingPunct="0">
              <a:lnSpc>
                <a:spcPct val="93000"/>
              </a:lnSpc>
              <a:buClr>
                <a:schemeClr val="bg1"/>
              </a:buClr>
              <a:buSzPct val="100000"/>
              <a:defRPr/>
            </a:pPr>
            <a:r>
              <a:rPr lang="en-US" sz="2000" kern="0" dirty="0">
                <a:latin typeface="+mj-lt"/>
                <a:cs typeface="+mj-cs"/>
              </a:rPr>
              <a:t>	</a:t>
            </a:r>
            <a:r>
              <a:rPr lang="en-US" sz="2000" kern="0" dirty="0" smtClean="0">
                <a:latin typeface="+mj-lt"/>
                <a:cs typeface="+mj-cs"/>
              </a:rPr>
              <a:t>	Water vapor (humidity)</a:t>
            </a:r>
            <a:endParaRPr lang="en-US" sz="2000" i="1" u="sng" kern="0" dirty="0">
              <a:latin typeface="+mj-lt"/>
              <a:cs typeface="+mj-cs"/>
            </a:endParaRPr>
          </a:p>
          <a:p>
            <a:pPr lvl="2" eaLnBrk="0" hangingPunct="0">
              <a:lnSpc>
                <a:spcPct val="93000"/>
              </a:lnSpc>
              <a:buClr>
                <a:schemeClr val="bg1"/>
              </a:buClr>
              <a:buSzPct val="100000"/>
              <a:buFont typeface="Wingdings" pitchFamily="2" charset="2"/>
              <a:buChar char="Ø"/>
              <a:defRPr/>
            </a:pPr>
            <a:endParaRPr lang="en-US" sz="2000" kern="0" dirty="0">
              <a:latin typeface="+mj-lt"/>
              <a:cs typeface="+mj-cs"/>
            </a:endParaRPr>
          </a:p>
          <a:p>
            <a:pPr lvl="1" eaLnBrk="0" hangingPunct="0">
              <a:lnSpc>
                <a:spcPct val="93000"/>
              </a:lnSpc>
              <a:buClr>
                <a:schemeClr val="bg1"/>
              </a:buClr>
              <a:buSzPct val="100000"/>
              <a:buFont typeface="Arial" pitchFamily="34" charset="0"/>
              <a:buChar char="•"/>
              <a:defRPr/>
            </a:pPr>
            <a:r>
              <a:rPr lang="en-US" sz="2000" kern="0" dirty="0" smtClean="0">
                <a:latin typeface="+mj-lt"/>
                <a:cs typeface="+mj-cs"/>
              </a:rPr>
              <a:t> 	- Three fold </a:t>
            </a:r>
            <a:r>
              <a:rPr lang="en-US" sz="2000" kern="0" dirty="0">
                <a:latin typeface="+mj-lt"/>
                <a:cs typeface="+mj-cs"/>
              </a:rPr>
              <a:t>increase in N</a:t>
            </a:r>
            <a:r>
              <a:rPr lang="en-US" sz="2000" kern="0" baseline="-25000" dirty="0">
                <a:latin typeface="+mj-lt"/>
                <a:cs typeface="+mj-cs"/>
              </a:rPr>
              <a:t>2</a:t>
            </a:r>
            <a:r>
              <a:rPr lang="en-US" sz="2000" kern="0" dirty="0">
                <a:latin typeface="+mj-lt"/>
                <a:cs typeface="+mj-cs"/>
              </a:rPr>
              <a:t> </a:t>
            </a:r>
            <a:r>
              <a:rPr lang="en-US" sz="2000" kern="0" dirty="0" smtClean="0">
                <a:latin typeface="+mj-lt"/>
                <a:cs typeface="+mj-cs"/>
              </a:rPr>
              <a:t>sorption</a:t>
            </a:r>
          </a:p>
          <a:p>
            <a:pPr lvl="3" eaLnBrk="0" hangingPunct="0">
              <a:lnSpc>
                <a:spcPct val="93000"/>
              </a:lnSpc>
              <a:buClr>
                <a:schemeClr val="bg1"/>
              </a:buClr>
              <a:buSzPct val="100000"/>
              <a:defRPr/>
            </a:pPr>
            <a:r>
              <a:rPr lang="en-US" sz="2000" kern="0" dirty="0" smtClean="0">
                <a:latin typeface="+mj-lt"/>
                <a:cs typeface="+mj-cs"/>
              </a:rPr>
              <a:t>4 </a:t>
            </a:r>
            <a:r>
              <a:rPr lang="en-US" sz="2000" kern="0" dirty="0" err="1" smtClean="0">
                <a:latin typeface="+mj-lt"/>
                <a:cs typeface="+mj-cs"/>
              </a:rPr>
              <a:t>yrs</a:t>
            </a:r>
            <a:r>
              <a:rPr lang="en-US" sz="2000" kern="0" dirty="0" smtClean="0">
                <a:latin typeface="+mj-lt"/>
                <a:cs typeface="+mj-cs"/>
              </a:rPr>
              <a:t> of laboratory </a:t>
            </a:r>
            <a:r>
              <a:rPr lang="en-US" sz="2000" kern="0" dirty="0">
                <a:latin typeface="+mj-lt"/>
                <a:cs typeface="+mj-cs"/>
              </a:rPr>
              <a:t>storage (Sheldon, 1920)</a:t>
            </a:r>
          </a:p>
          <a:p>
            <a:pPr eaLnBrk="0" hangingPunct="0">
              <a:lnSpc>
                <a:spcPct val="93000"/>
              </a:lnSpc>
              <a:buClr>
                <a:schemeClr val="bg1"/>
              </a:buClr>
              <a:buSzPct val="100000"/>
              <a:buFont typeface="Wingdings" pitchFamily="2" charset="2"/>
              <a:buChar char="Ø"/>
              <a:defRPr/>
            </a:pPr>
            <a:endParaRPr lang="en-US" sz="2000" kern="0" dirty="0">
              <a:latin typeface="+mj-lt"/>
              <a:cs typeface="+mj-cs"/>
            </a:endParaRPr>
          </a:p>
          <a:p>
            <a:pPr lvl="2" eaLnBrk="0" hangingPunct="0">
              <a:lnSpc>
                <a:spcPct val="93000"/>
              </a:lnSpc>
              <a:buClr>
                <a:schemeClr val="bg1"/>
              </a:buClr>
              <a:buSzPct val="100000"/>
              <a:defRPr/>
            </a:pPr>
            <a:r>
              <a:rPr lang="en-US" sz="2000" kern="0" dirty="0" smtClean="0">
                <a:latin typeface="+mj-lt"/>
                <a:cs typeface="+mj-cs"/>
              </a:rPr>
              <a:t>- Linked to increase </a:t>
            </a:r>
            <a:r>
              <a:rPr lang="en-US" sz="2000" kern="0" dirty="0">
                <a:latin typeface="+mj-lt"/>
                <a:cs typeface="+mj-cs"/>
              </a:rPr>
              <a:t>in surface </a:t>
            </a:r>
            <a:r>
              <a:rPr lang="en-US" sz="2000" kern="0" dirty="0" smtClean="0">
                <a:latin typeface="+mj-lt"/>
                <a:cs typeface="+mj-cs"/>
              </a:rPr>
              <a:t>carboxyl acid </a:t>
            </a:r>
            <a:r>
              <a:rPr lang="en-US" sz="2000" kern="0" dirty="0">
                <a:latin typeface="+mj-lt"/>
                <a:cs typeface="+mj-cs"/>
              </a:rPr>
              <a:t>groups</a:t>
            </a:r>
          </a:p>
          <a:p>
            <a:pPr eaLnBrk="0" hangingPunct="0">
              <a:lnSpc>
                <a:spcPct val="93000"/>
              </a:lnSpc>
              <a:buClr>
                <a:schemeClr val="bg1"/>
              </a:buClr>
              <a:buSzPct val="100000"/>
              <a:buFont typeface="Wingdings" pitchFamily="2" charset="2"/>
              <a:buChar char="Ø"/>
              <a:defRPr/>
            </a:pPr>
            <a:endParaRPr lang="en-US" sz="2000" kern="0" dirty="0">
              <a:latin typeface="+mj-lt"/>
              <a:cs typeface="+mj-cs"/>
            </a:endParaRPr>
          </a:p>
          <a:p>
            <a:pPr lvl="1" eaLnBrk="0" hangingPunct="0">
              <a:lnSpc>
                <a:spcPct val="93000"/>
              </a:lnSpc>
              <a:buClr>
                <a:schemeClr val="bg1"/>
              </a:buClr>
              <a:buSzPct val="100000"/>
              <a:defRPr/>
            </a:pPr>
            <a:endParaRPr lang="en-US" sz="2000" kern="0" dirty="0">
              <a:latin typeface="+mj-lt"/>
              <a:cs typeface="+mj-cs"/>
            </a:endParaRPr>
          </a:p>
          <a:p>
            <a:pPr lvl="1" eaLnBrk="0" hangingPunct="0">
              <a:lnSpc>
                <a:spcPct val="93000"/>
              </a:lnSpc>
              <a:buClr>
                <a:schemeClr val="bg1"/>
              </a:buClr>
              <a:buSzPct val="100000"/>
              <a:defRPr/>
            </a:pPr>
            <a:endParaRPr lang="en-US" sz="2000" kern="0" dirty="0">
              <a:latin typeface="+mj-lt"/>
              <a:cs typeface="+mj-cs"/>
            </a:endParaRPr>
          </a:p>
          <a:p>
            <a:pPr lvl="1" eaLnBrk="0" hangingPunct="0">
              <a:lnSpc>
                <a:spcPct val="93000"/>
              </a:lnSpc>
              <a:buClr>
                <a:schemeClr val="bg1"/>
              </a:buClr>
              <a:buSzPct val="100000"/>
              <a:buFont typeface="Wingdings" pitchFamily="2" charset="2"/>
              <a:buChar char="Ø"/>
              <a:defRPr/>
            </a:pPr>
            <a:endParaRPr lang="en-US" sz="2000" kern="0" dirty="0">
              <a:latin typeface="+mj-lt"/>
              <a:cs typeface="+mj-cs"/>
            </a:endParaRPr>
          </a:p>
          <a:p>
            <a:pPr eaLnBrk="0" hangingPunct="0">
              <a:lnSpc>
                <a:spcPct val="93000"/>
              </a:lnSpc>
              <a:buClr>
                <a:srgbClr val="000000"/>
              </a:buClr>
              <a:buSzPct val="100000"/>
              <a:buFont typeface="Times New Roman" pitchFamily="18" charset="0"/>
              <a:buNone/>
              <a:defRPr/>
            </a:pPr>
            <a:endParaRPr lang="en-US" sz="2000" kern="0" dirty="0">
              <a:latin typeface="+mj-lt"/>
              <a:cs typeface="+mj-cs"/>
            </a:endParaRPr>
          </a:p>
        </p:txBody>
      </p:sp>
      <p:pic>
        <p:nvPicPr>
          <p:cNvPr id="7" name="Picture 6" descr="biochar-1.jpg"/>
          <p:cNvPicPr>
            <a:picLocks noChangeAspect="1"/>
          </p:cNvPicPr>
          <p:nvPr/>
        </p:nvPicPr>
        <p:blipFill>
          <a:blip r:embed="rId3" cstate="print"/>
          <a:stretch>
            <a:fillRect/>
          </a:stretch>
        </p:blipFill>
        <p:spPr>
          <a:xfrm rot="20383142">
            <a:off x="796223" y="745017"/>
            <a:ext cx="1914525" cy="1419225"/>
          </a:xfrm>
          <a:prstGeom prst="rect">
            <a:avLst/>
          </a:prstGeom>
        </p:spPr>
      </p:pic>
      <p:sp>
        <p:nvSpPr>
          <p:cNvPr id="8" name="Rectangle 7"/>
          <p:cNvSpPr/>
          <p:nvPr/>
        </p:nvSpPr>
        <p:spPr>
          <a:xfrm>
            <a:off x="3810000" y="4800600"/>
            <a:ext cx="5334000" cy="951030"/>
          </a:xfrm>
          <a:prstGeom prst="rect">
            <a:avLst/>
          </a:prstGeom>
        </p:spPr>
        <p:txBody>
          <a:bodyPr wrap="square">
            <a:spAutoFit/>
          </a:bodyPr>
          <a:lstStyle/>
          <a:p>
            <a:pPr eaLnBrk="0" hangingPunct="0">
              <a:lnSpc>
                <a:spcPct val="93000"/>
              </a:lnSpc>
              <a:buClr>
                <a:schemeClr val="bg1"/>
              </a:buClr>
              <a:buSzPct val="100000"/>
              <a:buFont typeface="Wingdings" pitchFamily="2" charset="2"/>
              <a:buChar char="Ø"/>
              <a:defRPr/>
            </a:pPr>
            <a:r>
              <a:rPr lang="en-US" sz="2000" kern="0" dirty="0"/>
              <a:t>Charcoal’s adsorption behavior is a function of how charcoal is stored, treated and conditioned (activation) </a:t>
            </a:r>
            <a:r>
              <a:rPr lang="en-US" sz="1600" kern="0" dirty="0" smtClean="0"/>
              <a:t>(</a:t>
            </a:r>
            <a:r>
              <a:rPr lang="en-US" sz="1600" kern="0" dirty="0" err="1"/>
              <a:t>Rideal</a:t>
            </a:r>
            <a:r>
              <a:rPr lang="en-US" sz="1600" kern="0" dirty="0"/>
              <a:t> and Wright, 1925; Adams et al., 1988)</a:t>
            </a:r>
          </a:p>
        </p:txBody>
      </p:sp>
    </p:spTree>
    <p:extLst>
      <p:ext uri="{BB962C8B-B14F-4D97-AF65-F5344CB8AC3E}">
        <p14:creationId xmlns:p14="http://schemas.microsoft.com/office/powerpoint/2010/main" xmlns="" val="40210522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657600" y="0"/>
            <a:ext cx="5486400" cy="6629400"/>
          </a:xfrm>
          <a:prstGeom prst="rect">
            <a:avLst/>
          </a:prstGeom>
        </p:spPr>
        <p:txBody>
          <a:bodyPr vert="horz" lIns="91440" tIns="45720" rIns="91440" bIns="45720" rtlCol="0">
            <a:normAutofit fontScale="77500" lnSpcReduction="20000"/>
          </a:bodyPr>
          <a:lstStyle>
            <a:lvl1pPr marL="205740" indent="-171450" algn="l" defTabSz="685800" rtl="0" eaLnBrk="1" latinLnBrk="0" hangingPunct="1">
              <a:lnSpc>
                <a:spcPct val="90000"/>
              </a:lnSpc>
              <a:spcBef>
                <a:spcPts val="1350"/>
              </a:spcBef>
              <a:buClr>
                <a:schemeClr val="tx2"/>
              </a:buClr>
              <a:buSzPct val="80000"/>
              <a:buFont typeface="Wingdings" pitchFamily="2" charset="2"/>
              <a:buChar char="§"/>
              <a:defRPr sz="1500" kern="1200">
                <a:solidFill>
                  <a:schemeClr val="tx2"/>
                </a:solidFill>
                <a:latin typeface="+mn-lt"/>
                <a:ea typeface="+mn-ea"/>
                <a:cs typeface="+mn-cs"/>
              </a:defRPr>
            </a:lvl1pPr>
            <a:lvl2pPr marL="445770" indent="-171450" algn="l" defTabSz="685800" rtl="0" eaLnBrk="1" latinLnBrk="0" hangingPunct="1">
              <a:lnSpc>
                <a:spcPct val="90000"/>
              </a:lnSpc>
              <a:spcBef>
                <a:spcPts val="750"/>
              </a:spcBef>
              <a:buClr>
                <a:schemeClr val="tx2"/>
              </a:buClr>
              <a:buSzPct val="80000"/>
              <a:buFont typeface="Wingdings" pitchFamily="2" charset="2"/>
              <a:buChar char="§"/>
              <a:defRPr sz="1350" kern="1200">
                <a:solidFill>
                  <a:schemeClr val="tx2"/>
                </a:solidFill>
                <a:latin typeface="+mn-lt"/>
                <a:ea typeface="+mn-ea"/>
                <a:cs typeface="+mn-cs"/>
              </a:defRPr>
            </a:lvl2pPr>
            <a:lvl3pPr marL="685800" indent="-171450" algn="l" defTabSz="685800" rtl="0" eaLnBrk="1" latinLnBrk="0" hangingPunct="1">
              <a:lnSpc>
                <a:spcPct val="90000"/>
              </a:lnSpc>
              <a:spcBef>
                <a:spcPts val="600"/>
              </a:spcBef>
              <a:buClr>
                <a:schemeClr val="tx2"/>
              </a:buClr>
              <a:buSzPct val="80000"/>
              <a:buFont typeface="Wingdings" pitchFamily="2" charset="2"/>
              <a:buChar char="§"/>
              <a:defRPr sz="1200" kern="1200">
                <a:solidFill>
                  <a:schemeClr val="tx2"/>
                </a:solidFill>
                <a:latin typeface="+mn-lt"/>
                <a:ea typeface="+mn-ea"/>
                <a:cs typeface="+mn-cs"/>
              </a:defRPr>
            </a:lvl3pPr>
            <a:lvl4pPr marL="925830" indent="-171450" algn="l" defTabSz="685800" rtl="0" eaLnBrk="1" latinLnBrk="0" hangingPunct="1">
              <a:lnSpc>
                <a:spcPct val="90000"/>
              </a:lnSpc>
              <a:spcBef>
                <a:spcPts val="600"/>
              </a:spcBef>
              <a:buClr>
                <a:schemeClr val="tx2"/>
              </a:buClr>
              <a:buSzPct val="80000"/>
              <a:buFont typeface="Wingdings" pitchFamily="2" charset="2"/>
              <a:buChar char="§"/>
              <a:defRPr sz="1050" kern="1200">
                <a:solidFill>
                  <a:schemeClr val="tx2"/>
                </a:solidFill>
                <a:latin typeface="+mn-lt"/>
                <a:ea typeface="+mn-ea"/>
                <a:cs typeface="+mn-cs"/>
              </a:defRPr>
            </a:lvl4pPr>
            <a:lvl5pPr marL="1165860" indent="-171450" algn="l" defTabSz="685800" rtl="0" eaLnBrk="1" latinLnBrk="0" hangingPunct="1">
              <a:lnSpc>
                <a:spcPct val="90000"/>
              </a:lnSpc>
              <a:spcBef>
                <a:spcPts val="600"/>
              </a:spcBef>
              <a:buClr>
                <a:schemeClr val="tx2"/>
              </a:buClr>
              <a:buSzPct val="80000"/>
              <a:buFont typeface="Wingdings" pitchFamily="2" charset="2"/>
              <a:buChar char="§"/>
              <a:defRPr sz="1050" kern="1200">
                <a:solidFill>
                  <a:schemeClr val="tx2"/>
                </a:solidFill>
                <a:latin typeface="+mn-lt"/>
                <a:ea typeface="+mn-ea"/>
                <a:cs typeface="+mn-cs"/>
              </a:defRPr>
            </a:lvl5pPr>
            <a:lvl6pPr marL="1405890" indent="-171450" algn="l" defTabSz="685800" rtl="0" eaLnBrk="1" latinLnBrk="0" hangingPunct="1">
              <a:lnSpc>
                <a:spcPct val="90000"/>
              </a:lnSpc>
              <a:spcBef>
                <a:spcPts val="600"/>
              </a:spcBef>
              <a:buSzPct val="80000"/>
              <a:buFont typeface="Wingdings" pitchFamily="2" charset="2"/>
              <a:buChar char="§"/>
              <a:defRPr sz="1050" kern="1200">
                <a:solidFill>
                  <a:schemeClr val="tx2"/>
                </a:solidFill>
                <a:latin typeface="+mn-lt"/>
                <a:ea typeface="+mn-ea"/>
                <a:cs typeface="+mn-cs"/>
              </a:defRPr>
            </a:lvl6pPr>
            <a:lvl7pPr marL="1645920" indent="-171450" algn="l" defTabSz="685800" rtl="0" eaLnBrk="1" latinLnBrk="0" hangingPunct="1">
              <a:lnSpc>
                <a:spcPct val="90000"/>
              </a:lnSpc>
              <a:spcBef>
                <a:spcPts val="600"/>
              </a:spcBef>
              <a:buSzPct val="80000"/>
              <a:buFont typeface="Wingdings" pitchFamily="2" charset="2"/>
              <a:buChar char="§"/>
              <a:defRPr sz="1050" kern="1200" baseline="0">
                <a:solidFill>
                  <a:schemeClr val="tx2"/>
                </a:solidFill>
                <a:latin typeface="+mn-lt"/>
                <a:ea typeface="+mn-ea"/>
                <a:cs typeface="+mn-cs"/>
              </a:defRPr>
            </a:lvl7pPr>
            <a:lvl8pPr marL="1885950" indent="-171450" algn="l" defTabSz="685800" rtl="0" eaLnBrk="1" latinLnBrk="0" hangingPunct="1">
              <a:lnSpc>
                <a:spcPct val="90000"/>
              </a:lnSpc>
              <a:spcBef>
                <a:spcPts val="600"/>
              </a:spcBef>
              <a:buSzPct val="80000"/>
              <a:buFont typeface="Wingdings" pitchFamily="2" charset="2"/>
              <a:buChar char="§"/>
              <a:defRPr sz="1050" kern="1200" baseline="0">
                <a:solidFill>
                  <a:schemeClr val="tx2"/>
                </a:solidFill>
                <a:latin typeface="+mn-lt"/>
                <a:ea typeface="+mn-ea"/>
                <a:cs typeface="+mn-cs"/>
              </a:defRPr>
            </a:lvl8pPr>
            <a:lvl9pPr marL="2125980" indent="-171450" algn="l" defTabSz="685800" rtl="0" eaLnBrk="1" latinLnBrk="0" hangingPunct="1">
              <a:lnSpc>
                <a:spcPct val="90000"/>
              </a:lnSpc>
              <a:spcBef>
                <a:spcPts val="600"/>
              </a:spcBef>
              <a:buSzPct val="80000"/>
              <a:buFont typeface="Wingdings" pitchFamily="2" charset="2"/>
              <a:buChar char="§"/>
              <a:defRPr sz="1050" kern="1200" baseline="0">
                <a:solidFill>
                  <a:schemeClr val="tx2"/>
                </a:solidFill>
                <a:latin typeface="+mn-lt"/>
                <a:ea typeface="+mn-ea"/>
                <a:cs typeface="+mn-cs"/>
              </a:defRPr>
            </a:lvl9pPr>
          </a:lstStyle>
          <a:p>
            <a:pPr marL="34290" indent="0">
              <a:buClr>
                <a:schemeClr val="accent1">
                  <a:lumMod val="50000"/>
                </a:schemeClr>
              </a:buClr>
              <a:buNone/>
              <a:defRPr/>
            </a:pPr>
            <a:r>
              <a:rPr lang="en-US" sz="3200" dirty="0" smtClean="0">
                <a:solidFill>
                  <a:schemeClr val="accent1">
                    <a:lumMod val="50000"/>
                  </a:schemeClr>
                </a:solidFill>
              </a:rPr>
              <a:t>Coal</a:t>
            </a:r>
          </a:p>
          <a:p>
            <a:pPr marL="34290" indent="0">
              <a:buClr>
                <a:schemeClr val="accent1">
                  <a:lumMod val="50000"/>
                </a:schemeClr>
              </a:buClr>
              <a:buNone/>
              <a:defRPr/>
            </a:pPr>
            <a:endParaRPr lang="en-US" sz="2400" dirty="0" smtClean="0">
              <a:solidFill>
                <a:schemeClr val="accent1">
                  <a:lumMod val="50000"/>
                </a:schemeClr>
              </a:solidFill>
            </a:endParaRPr>
          </a:p>
          <a:p>
            <a:pPr marL="283464" lvl="1" indent="0">
              <a:buClr>
                <a:schemeClr val="accent1">
                  <a:lumMod val="50000"/>
                </a:schemeClr>
              </a:buClr>
              <a:buNone/>
              <a:defRPr/>
            </a:pPr>
            <a:r>
              <a:rPr lang="en-US" sz="2400" dirty="0" smtClean="0">
                <a:solidFill>
                  <a:schemeClr val="accent1">
                    <a:lumMod val="50000"/>
                  </a:schemeClr>
                </a:solidFill>
              </a:rPr>
              <a:t>Coal was promoted as an agricultural fertilizer  </a:t>
            </a:r>
            <a:r>
              <a:rPr lang="en-US" sz="2000" dirty="0" smtClean="0">
                <a:solidFill>
                  <a:schemeClr val="accent1">
                    <a:lumMod val="50000"/>
                  </a:schemeClr>
                </a:solidFill>
              </a:rPr>
              <a:t>(</a:t>
            </a:r>
            <a:r>
              <a:rPr lang="en-US" sz="2000" dirty="0" err="1" smtClean="0">
                <a:solidFill>
                  <a:schemeClr val="accent1">
                    <a:lumMod val="50000"/>
                  </a:schemeClr>
                </a:solidFill>
              </a:rPr>
              <a:t>Lieske</a:t>
            </a:r>
            <a:r>
              <a:rPr lang="en-US" sz="2000" dirty="0" smtClean="0">
                <a:solidFill>
                  <a:schemeClr val="accent1">
                    <a:lumMod val="50000"/>
                  </a:schemeClr>
                </a:solidFill>
              </a:rPr>
              <a:t> 1929, 1931)</a:t>
            </a:r>
          </a:p>
          <a:p>
            <a:pPr marL="283464" lvl="1" indent="0">
              <a:buClr>
                <a:schemeClr val="accent1">
                  <a:lumMod val="50000"/>
                </a:schemeClr>
              </a:buClr>
              <a:buFont typeface="Wingdings" pitchFamily="2" charset="2"/>
              <a:buNone/>
              <a:defRPr/>
            </a:pPr>
            <a:endParaRPr lang="en-US" sz="2400" dirty="0" smtClean="0">
              <a:solidFill>
                <a:schemeClr val="accent1">
                  <a:lumMod val="50000"/>
                </a:schemeClr>
              </a:solidFill>
            </a:endParaRPr>
          </a:p>
          <a:p>
            <a:pPr marL="283464" lvl="1" indent="0">
              <a:buClr>
                <a:schemeClr val="accent1">
                  <a:lumMod val="50000"/>
                </a:schemeClr>
              </a:buClr>
              <a:buFont typeface="Wingdings" pitchFamily="2" charset="2"/>
              <a:buNone/>
              <a:defRPr/>
            </a:pPr>
            <a:r>
              <a:rPr lang="en-US" sz="2400" dirty="0" smtClean="0">
                <a:solidFill>
                  <a:schemeClr val="accent1">
                    <a:lumMod val="50000"/>
                  </a:schemeClr>
                </a:solidFill>
              </a:rPr>
              <a:t>Due </a:t>
            </a:r>
            <a:r>
              <a:rPr lang="en-US" sz="2400" dirty="0" smtClean="0">
                <a:solidFill>
                  <a:schemeClr val="accent1">
                    <a:lumMod val="50000"/>
                  </a:schemeClr>
                </a:solidFill>
              </a:rPr>
              <a:t>to the stimulation of fungi and bacteria</a:t>
            </a:r>
          </a:p>
          <a:p>
            <a:pPr marL="283464" lvl="1" indent="0">
              <a:buClr>
                <a:schemeClr val="accent1">
                  <a:lumMod val="50000"/>
                </a:schemeClr>
              </a:buClr>
              <a:buFont typeface="Wingdings" pitchFamily="2" charset="2"/>
              <a:buNone/>
              <a:defRPr/>
            </a:pPr>
            <a:r>
              <a:rPr lang="en-US" sz="2400" dirty="0" smtClean="0">
                <a:solidFill>
                  <a:schemeClr val="accent1">
                    <a:lumMod val="50000"/>
                  </a:schemeClr>
                </a:solidFill>
              </a:rPr>
              <a:t>	</a:t>
            </a:r>
          </a:p>
          <a:p>
            <a:pPr marL="283464" lvl="1" indent="0">
              <a:buClr>
                <a:schemeClr val="accent1">
                  <a:lumMod val="50000"/>
                </a:schemeClr>
              </a:buClr>
              <a:buFont typeface="Wingdings" pitchFamily="2" charset="2"/>
              <a:buNone/>
              <a:defRPr/>
            </a:pPr>
            <a:endParaRPr lang="en-US" sz="2000" dirty="0" smtClean="0">
              <a:solidFill>
                <a:schemeClr val="accent1">
                  <a:lumMod val="50000"/>
                </a:schemeClr>
              </a:solidFill>
            </a:endParaRPr>
          </a:p>
          <a:p>
            <a:pPr lvl="1"/>
            <a:r>
              <a:rPr lang="en-US" sz="2400" dirty="0" smtClean="0"/>
              <a:t>High volatile matter (VM) coals </a:t>
            </a:r>
          </a:p>
          <a:p>
            <a:pPr>
              <a:buFont typeface="Wingdings" pitchFamily="2" charset="2"/>
              <a:buNone/>
            </a:pPr>
            <a:r>
              <a:rPr lang="en-US" sz="2800" dirty="0" smtClean="0"/>
              <a:t>	</a:t>
            </a:r>
            <a:r>
              <a:rPr lang="en-US" sz="2400" dirty="0" smtClean="0"/>
              <a:t>Stimulate </a:t>
            </a:r>
            <a:r>
              <a:rPr lang="en-US" sz="2400" dirty="0" smtClean="0"/>
              <a:t>microbial activity more than low </a:t>
            </a:r>
            <a:r>
              <a:rPr lang="en-US" sz="2400" dirty="0" smtClean="0"/>
              <a:t>VM </a:t>
            </a:r>
            <a:r>
              <a:rPr lang="en-US" sz="2400" dirty="0" smtClean="0"/>
              <a:t>coals</a:t>
            </a:r>
          </a:p>
          <a:p>
            <a:pPr>
              <a:buFont typeface="Wingdings" pitchFamily="2" charset="2"/>
              <a:buNone/>
            </a:pPr>
            <a:r>
              <a:rPr lang="en-US" sz="2400" dirty="0" smtClean="0"/>
              <a:t>	</a:t>
            </a:r>
            <a:r>
              <a:rPr lang="en-US" sz="2400" dirty="0" smtClean="0"/>
              <a:t>“Peat </a:t>
            </a:r>
            <a:r>
              <a:rPr lang="en-US" sz="2400" dirty="0" smtClean="0"/>
              <a:t>is better than </a:t>
            </a:r>
            <a:r>
              <a:rPr lang="en-US" sz="2400" dirty="0" smtClean="0"/>
              <a:t>graphite”</a:t>
            </a:r>
            <a:endParaRPr lang="en-US" sz="2400" dirty="0" smtClean="0"/>
          </a:p>
          <a:p>
            <a:pPr marL="283464" lvl="1" indent="0">
              <a:buClr>
                <a:schemeClr val="accent1">
                  <a:lumMod val="50000"/>
                </a:schemeClr>
              </a:buClr>
              <a:buFont typeface="Wingdings" pitchFamily="2" charset="2"/>
              <a:buNone/>
              <a:defRPr/>
            </a:pPr>
            <a:endParaRPr lang="en-US" sz="2800" dirty="0" smtClean="0">
              <a:solidFill>
                <a:schemeClr val="accent1">
                  <a:lumMod val="50000"/>
                </a:schemeClr>
              </a:solidFill>
            </a:endParaRPr>
          </a:p>
          <a:p>
            <a:pPr marL="283464" lvl="1" indent="0">
              <a:buClr>
                <a:schemeClr val="accent1">
                  <a:lumMod val="50000"/>
                </a:schemeClr>
              </a:buClr>
              <a:buFont typeface="Wingdings" pitchFamily="2" charset="2"/>
              <a:buNone/>
              <a:defRPr/>
            </a:pPr>
            <a:endParaRPr lang="en-US" sz="2800" dirty="0">
              <a:solidFill>
                <a:schemeClr val="accent1">
                  <a:lumMod val="50000"/>
                </a:schemeClr>
              </a:solidFill>
            </a:endParaRPr>
          </a:p>
          <a:p>
            <a:pPr marL="283464" lvl="1" indent="0">
              <a:buClr>
                <a:schemeClr val="accent1">
                  <a:lumMod val="50000"/>
                </a:schemeClr>
              </a:buClr>
              <a:buFont typeface="Wingdings" pitchFamily="2" charset="2"/>
              <a:buNone/>
              <a:defRPr/>
            </a:pPr>
            <a:endParaRPr lang="en-US" sz="2800" dirty="0" smtClean="0">
              <a:solidFill>
                <a:schemeClr val="accent1">
                  <a:lumMod val="50000"/>
                </a:schemeClr>
              </a:solidFill>
            </a:endParaRPr>
          </a:p>
          <a:p>
            <a:pPr marL="283464" lvl="1" indent="0">
              <a:buClr>
                <a:schemeClr val="accent1">
                  <a:lumMod val="50000"/>
                </a:schemeClr>
              </a:buClr>
              <a:buFont typeface="Wingdings" pitchFamily="2" charset="2"/>
              <a:buNone/>
              <a:defRPr/>
            </a:pPr>
            <a:endParaRPr lang="en-US" sz="2800" dirty="0" smtClean="0">
              <a:solidFill>
                <a:schemeClr val="accent1">
                  <a:lumMod val="50000"/>
                </a:schemeClr>
              </a:solidFill>
            </a:endParaRPr>
          </a:p>
          <a:p>
            <a:pPr marL="283464" lvl="1" indent="0">
              <a:buClr>
                <a:schemeClr val="accent1">
                  <a:lumMod val="50000"/>
                </a:schemeClr>
              </a:buClr>
              <a:buFont typeface="Wingdings" pitchFamily="2" charset="2"/>
              <a:buNone/>
              <a:defRPr/>
            </a:pPr>
            <a:r>
              <a:rPr lang="en-US" sz="2800" dirty="0" smtClean="0">
                <a:solidFill>
                  <a:schemeClr val="accent1">
                    <a:lumMod val="50000"/>
                  </a:schemeClr>
                </a:solidFill>
              </a:rPr>
              <a:t>Continues into present </a:t>
            </a:r>
            <a:r>
              <a:rPr lang="en-US" sz="2800" dirty="0" smtClean="0">
                <a:solidFill>
                  <a:schemeClr val="accent1">
                    <a:lumMod val="50000"/>
                  </a:schemeClr>
                </a:solidFill>
                <a:sym typeface="Wingdings" pitchFamily="2" charset="2"/>
              </a:rPr>
              <a:t> </a:t>
            </a:r>
            <a:endParaRPr lang="en-US" sz="2800" dirty="0" smtClean="0">
              <a:solidFill>
                <a:schemeClr val="accent1">
                  <a:lumMod val="50000"/>
                </a:schemeClr>
              </a:solidFill>
              <a:sym typeface="Wingdings" pitchFamily="2" charset="2"/>
            </a:endParaRPr>
          </a:p>
          <a:p>
            <a:pPr marL="283464" lvl="1" indent="0">
              <a:buClr>
                <a:schemeClr val="accent1">
                  <a:lumMod val="50000"/>
                </a:schemeClr>
              </a:buClr>
              <a:buFont typeface="Wingdings" pitchFamily="2" charset="2"/>
              <a:buNone/>
              <a:defRPr/>
            </a:pPr>
            <a:r>
              <a:rPr lang="en-US" sz="2800" dirty="0" err="1" smtClean="0">
                <a:solidFill>
                  <a:schemeClr val="accent1">
                    <a:lumMod val="50000"/>
                  </a:schemeClr>
                </a:solidFill>
                <a:sym typeface="Wingdings" pitchFamily="2" charset="2"/>
              </a:rPr>
              <a:t>ArcTech</a:t>
            </a:r>
            <a:r>
              <a:rPr lang="en-US" sz="2800" dirty="0" smtClean="0">
                <a:solidFill>
                  <a:schemeClr val="accent1">
                    <a:lumMod val="50000"/>
                  </a:schemeClr>
                </a:solidFill>
                <a:sym typeface="Wingdings" pitchFamily="2" charset="2"/>
              </a:rPr>
              <a:t> </a:t>
            </a:r>
            <a:r>
              <a:rPr lang="en-US" sz="2800" dirty="0" smtClean="0">
                <a:solidFill>
                  <a:schemeClr val="accent1">
                    <a:lumMod val="50000"/>
                  </a:schemeClr>
                </a:solidFill>
                <a:sym typeface="Wingdings" pitchFamily="2" charset="2"/>
              </a:rPr>
              <a:t>(</a:t>
            </a:r>
            <a:r>
              <a:rPr lang="en-US" sz="2800" dirty="0" err="1" smtClean="0">
                <a:solidFill>
                  <a:schemeClr val="accent1">
                    <a:lumMod val="50000"/>
                  </a:schemeClr>
                </a:solidFill>
                <a:sym typeface="Wingdings" pitchFamily="2" charset="2"/>
              </a:rPr>
              <a:t>Virigina</a:t>
            </a:r>
            <a:r>
              <a:rPr lang="en-US" sz="2800" dirty="0" smtClean="0">
                <a:solidFill>
                  <a:schemeClr val="accent1">
                    <a:lumMod val="50000"/>
                  </a:schemeClr>
                </a:solidFill>
                <a:sym typeface="Wingdings" pitchFamily="2" charset="2"/>
              </a:rPr>
              <a:t>; USA)</a:t>
            </a:r>
            <a:endParaRPr lang="en-US" sz="2800" dirty="0" smtClean="0">
              <a:solidFill>
                <a:schemeClr val="accent1">
                  <a:lumMod val="50000"/>
                </a:schemeClr>
              </a:solidFill>
              <a:sym typeface="Wingdings" pitchFamily="2" charset="2"/>
            </a:endParaRPr>
          </a:p>
          <a:p>
            <a:pPr marL="283464" lvl="1" indent="0">
              <a:buClr>
                <a:schemeClr val="accent1">
                  <a:lumMod val="50000"/>
                </a:schemeClr>
              </a:buClr>
              <a:buFont typeface="Wingdings" pitchFamily="2" charset="2"/>
              <a:buNone/>
              <a:defRPr/>
            </a:pPr>
            <a:r>
              <a:rPr lang="en-US" sz="2800" dirty="0" smtClean="0">
                <a:solidFill>
                  <a:schemeClr val="accent1">
                    <a:lumMod val="50000"/>
                  </a:schemeClr>
                </a:solidFill>
                <a:sym typeface="Wingdings" pitchFamily="2" charset="2"/>
              </a:rPr>
              <a:t>	</a:t>
            </a:r>
            <a:r>
              <a:rPr lang="en-US" sz="2800" b="1" dirty="0" smtClean="0"/>
              <a:t> </a:t>
            </a:r>
            <a:r>
              <a:rPr lang="en-US" sz="2800" b="1" dirty="0" err="1" smtClean="0"/>
              <a:t>Actosol</a:t>
            </a:r>
            <a:r>
              <a:rPr lang="en-US" sz="2800" b="1" dirty="0" smtClean="0"/>
              <a:t>® </a:t>
            </a:r>
            <a:r>
              <a:rPr lang="en-US" sz="2800" b="1" u="sng" dirty="0" err="1" smtClean="0"/>
              <a:t>Humic</a:t>
            </a:r>
            <a:r>
              <a:rPr lang="en-US" sz="2800" b="1" u="sng" dirty="0" smtClean="0"/>
              <a:t> Acid </a:t>
            </a:r>
            <a:r>
              <a:rPr lang="en-US" sz="2800" b="1" dirty="0" smtClean="0"/>
              <a:t>Fertilizer </a:t>
            </a:r>
          </a:p>
          <a:p>
            <a:pPr marL="283464" lvl="1" indent="0">
              <a:buClr>
                <a:schemeClr val="accent1">
                  <a:lumMod val="50000"/>
                </a:schemeClr>
              </a:buClr>
              <a:buFont typeface="Wingdings" pitchFamily="2" charset="2"/>
              <a:buNone/>
              <a:defRPr/>
            </a:pPr>
            <a:r>
              <a:rPr lang="en-US" sz="2800" b="1" dirty="0" smtClean="0">
                <a:solidFill>
                  <a:schemeClr val="accent1">
                    <a:lumMod val="50000"/>
                  </a:schemeClr>
                </a:solidFill>
              </a:rPr>
              <a:t>				</a:t>
            </a:r>
            <a:r>
              <a:rPr lang="en-US" sz="2000" b="1" dirty="0" smtClean="0">
                <a:solidFill>
                  <a:schemeClr val="accent1">
                    <a:lumMod val="50000"/>
                  </a:schemeClr>
                </a:solidFill>
              </a:rPr>
              <a:t>(extracted from coal)</a:t>
            </a:r>
            <a:endParaRPr lang="en-US" sz="2800" dirty="0" smtClean="0">
              <a:solidFill>
                <a:schemeClr val="accent1">
                  <a:lumMod val="50000"/>
                </a:schemeClr>
              </a:solidFill>
            </a:endParaRPr>
          </a:p>
          <a:p>
            <a:pPr marL="283464" lvl="1" indent="0">
              <a:buClr>
                <a:schemeClr val="accent1">
                  <a:lumMod val="50000"/>
                </a:schemeClr>
              </a:buClr>
              <a:buFont typeface="Wingdings" pitchFamily="2" charset="2"/>
              <a:buNone/>
              <a:defRPr/>
            </a:pPr>
            <a:endParaRPr lang="en-US" sz="2800" dirty="0" smtClean="0">
              <a:solidFill>
                <a:schemeClr val="accent1">
                  <a:lumMod val="50000"/>
                </a:schemeClr>
              </a:solidFill>
            </a:endParaRPr>
          </a:p>
          <a:p>
            <a:pPr marL="283464" lvl="1" indent="0">
              <a:buClr>
                <a:schemeClr val="accent1">
                  <a:lumMod val="50000"/>
                </a:schemeClr>
              </a:buClr>
              <a:buFont typeface="Wingdings" pitchFamily="2" charset="2"/>
              <a:buNone/>
              <a:defRPr/>
            </a:pPr>
            <a:endParaRPr lang="en-US" sz="2800" dirty="0" smtClean="0">
              <a:solidFill>
                <a:schemeClr val="accent1">
                  <a:lumMod val="50000"/>
                </a:schemeClr>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200" y="152400"/>
            <a:ext cx="3565902" cy="1905000"/>
          </a:xfrm>
          <a:prstGeom prst="rect">
            <a:avLst/>
          </a:prstGeom>
        </p:spPr>
      </p:pic>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2209800"/>
            <a:ext cx="1802430" cy="1403924"/>
          </a:xfrm>
          <a:prstGeom prst="rect">
            <a:avLst/>
          </a:prstGeom>
        </p:spPr>
      </p:pic>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5105399"/>
            <a:ext cx="1828800" cy="1711959"/>
          </a:xfrm>
          <a:prstGeom prst="rect">
            <a:avLst/>
          </a:prstGeom>
        </p:spPr>
      </p:pic>
      <p:pic>
        <p:nvPicPr>
          <p:cNvPr id="6" name="Picture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0" y="3686535"/>
            <a:ext cx="1828799" cy="1371599"/>
          </a:xfrm>
          <a:prstGeom prst="rect">
            <a:avLst/>
          </a:prstGeom>
        </p:spPr>
      </p:pic>
    </p:spTree>
    <p:extLst>
      <p:ext uri="{BB962C8B-B14F-4D97-AF65-F5344CB8AC3E}">
        <p14:creationId xmlns:p14="http://schemas.microsoft.com/office/powerpoint/2010/main" xmlns="" val="26775828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endParaRPr lang="en-US"/>
          </a:p>
        </p:txBody>
      </p:sp>
      <p:sp>
        <p:nvSpPr>
          <p:cNvPr id="7" name="Content Placeholder 2"/>
          <p:cNvSpPr txBox="1">
            <a:spLocks/>
          </p:cNvSpPr>
          <p:nvPr/>
        </p:nvSpPr>
        <p:spPr>
          <a:xfrm>
            <a:off x="3745174" y="228600"/>
            <a:ext cx="5398826" cy="6096000"/>
          </a:xfrm>
          <a:prstGeom prst="rect">
            <a:avLst/>
          </a:prstGeom>
        </p:spPr>
        <p:txBody>
          <a:bodyPr vert="horz" lIns="91440" tIns="45720" rIns="91440" bIns="45720" rtlCol="0">
            <a:normAutofit fontScale="92500" lnSpcReduction="10000"/>
          </a:bodyPr>
          <a:lstStyle>
            <a:lvl1pPr marL="205740" indent="-171450" algn="l" defTabSz="685800" rtl="0" eaLnBrk="1" latinLnBrk="0" hangingPunct="1">
              <a:lnSpc>
                <a:spcPct val="90000"/>
              </a:lnSpc>
              <a:spcBef>
                <a:spcPts val="1350"/>
              </a:spcBef>
              <a:buClr>
                <a:schemeClr val="tx2"/>
              </a:buClr>
              <a:buSzPct val="80000"/>
              <a:buFont typeface="Wingdings" pitchFamily="2" charset="2"/>
              <a:buChar char="§"/>
              <a:defRPr sz="1500" kern="1200">
                <a:solidFill>
                  <a:schemeClr val="tx2"/>
                </a:solidFill>
                <a:latin typeface="+mn-lt"/>
                <a:ea typeface="+mn-ea"/>
                <a:cs typeface="+mn-cs"/>
              </a:defRPr>
            </a:lvl1pPr>
            <a:lvl2pPr marL="445770" indent="-171450" algn="l" defTabSz="685800" rtl="0" eaLnBrk="1" latinLnBrk="0" hangingPunct="1">
              <a:lnSpc>
                <a:spcPct val="90000"/>
              </a:lnSpc>
              <a:spcBef>
                <a:spcPts val="750"/>
              </a:spcBef>
              <a:buClr>
                <a:schemeClr val="tx2"/>
              </a:buClr>
              <a:buSzPct val="80000"/>
              <a:buFont typeface="Wingdings" pitchFamily="2" charset="2"/>
              <a:buChar char="§"/>
              <a:defRPr sz="1350" kern="1200">
                <a:solidFill>
                  <a:schemeClr val="tx2"/>
                </a:solidFill>
                <a:latin typeface="+mn-lt"/>
                <a:ea typeface="+mn-ea"/>
                <a:cs typeface="+mn-cs"/>
              </a:defRPr>
            </a:lvl2pPr>
            <a:lvl3pPr marL="685800" indent="-171450" algn="l" defTabSz="685800" rtl="0" eaLnBrk="1" latinLnBrk="0" hangingPunct="1">
              <a:lnSpc>
                <a:spcPct val="90000"/>
              </a:lnSpc>
              <a:spcBef>
                <a:spcPts val="600"/>
              </a:spcBef>
              <a:buClr>
                <a:schemeClr val="tx2"/>
              </a:buClr>
              <a:buSzPct val="80000"/>
              <a:buFont typeface="Wingdings" pitchFamily="2" charset="2"/>
              <a:buChar char="§"/>
              <a:defRPr sz="1200" kern="1200">
                <a:solidFill>
                  <a:schemeClr val="tx2"/>
                </a:solidFill>
                <a:latin typeface="+mn-lt"/>
                <a:ea typeface="+mn-ea"/>
                <a:cs typeface="+mn-cs"/>
              </a:defRPr>
            </a:lvl3pPr>
            <a:lvl4pPr marL="925830" indent="-171450" algn="l" defTabSz="685800" rtl="0" eaLnBrk="1" latinLnBrk="0" hangingPunct="1">
              <a:lnSpc>
                <a:spcPct val="90000"/>
              </a:lnSpc>
              <a:spcBef>
                <a:spcPts val="600"/>
              </a:spcBef>
              <a:buClr>
                <a:schemeClr val="tx2"/>
              </a:buClr>
              <a:buSzPct val="80000"/>
              <a:buFont typeface="Wingdings" pitchFamily="2" charset="2"/>
              <a:buChar char="§"/>
              <a:defRPr sz="1050" kern="1200">
                <a:solidFill>
                  <a:schemeClr val="tx2"/>
                </a:solidFill>
                <a:latin typeface="+mn-lt"/>
                <a:ea typeface="+mn-ea"/>
                <a:cs typeface="+mn-cs"/>
              </a:defRPr>
            </a:lvl4pPr>
            <a:lvl5pPr marL="1165860" indent="-171450" algn="l" defTabSz="685800" rtl="0" eaLnBrk="1" latinLnBrk="0" hangingPunct="1">
              <a:lnSpc>
                <a:spcPct val="90000"/>
              </a:lnSpc>
              <a:spcBef>
                <a:spcPts val="600"/>
              </a:spcBef>
              <a:buClr>
                <a:schemeClr val="tx2"/>
              </a:buClr>
              <a:buSzPct val="80000"/>
              <a:buFont typeface="Wingdings" pitchFamily="2" charset="2"/>
              <a:buChar char="§"/>
              <a:defRPr sz="1050" kern="1200">
                <a:solidFill>
                  <a:schemeClr val="tx2"/>
                </a:solidFill>
                <a:latin typeface="+mn-lt"/>
                <a:ea typeface="+mn-ea"/>
                <a:cs typeface="+mn-cs"/>
              </a:defRPr>
            </a:lvl5pPr>
            <a:lvl6pPr marL="1405890" indent="-171450" algn="l" defTabSz="685800" rtl="0" eaLnBrk="1" latinLnBrk="0" hangingPunct="1">
              <a:lnSpc>
                <a:spcPct val="90000"/>
              </a:lnSpc>
              <a:spcBef>
                <a:spcPts val="600"/>
              </a:spcBef>
              <a:buSzPct val="80000"/>
              <a:buFont typeface="Wingdings" pitchFamily="2" charset="2"/>
              <a:buChar char="§"/>
              <a:defRPr sz="1050" kern="1200">
                <a:solidFill>
                  <a:schemeClr val="tx2"/>
                </a:solidFill>
                <a:latin typeface="+mn-lt"/>
                <a:ea typeface="+mn-ea"/>
                <a:cs typeface="+mn-cs"/>
              </a:defRPr>
            </a:lvl6pPr>
            <a:lvl7pPr marL="1645920" indent="-171450" algn="l" defTabSz="685800" rtl="0" eaLnBrk="1" latinLnBrk="0" hangingPunct="1">
              <a:lnSpc>
                <a:spcPct val="90000"/>
              </a:lnSpc>
              <a:spcBef>
                <a:spcPts val="600"/>
              </a:spcBef>
              <a:buSzPct val="80000"/>
              <a:buFont typeface="Wingdings" pitchFamily="2" charset="2"/>
              <a:buChar char="§"/>
              <a:defRPr sz="1050" kern="1200" baseline="0">
                <a:solidFill>
                  <a:schemeClr val="tx2"/>
                </a:solidFill>
                <a:latin typeface="+mn-lt"/>
                <a:ea typeface="+mn-ea"/>
                <a:cs typeface="+mn-cs"/>
              </a:defRPr>
            </a:lvl7pPr>
            <a:lvl8pPr marL="1885950" indent="-171450" algn="l" defTabSz="685800" rtl="0" eaLnBrk="1" latinLnBrk="0" hangingPunct="1">
              <a:lnSpc>
                <a:spcPct val="90000"/>
              </a:lnSpc>
              <a:spcBef>
                <a:spcPts val="600"/>
              </a:spcBef>
              <a:buSzPct val="80000"/>
              <a:buFont typeface="Wingdings" pitchFamily="2" charset="2"/>
              <a:buChar char="§"/>
              <a:defRPr sz="1050" kern="1200" baseline="0">
                <a:solidFill>
                  <a:schemeClr val="tx2"/>
                </a:solidFill>
                <a:latin typeface="+mn-lt"/>
                <a:ea typeface="+mn-ea"/>
                <a:cs typeface="+mn-cs"/>
              </a:defRPr>
            </a:lvl8pPr>
            <a:lvl9pPr marL="2125980" indent="-171450" algn="l" defTabSz="685800" rtl="0" eaLnBrk="1" latinLnBrk="0" hangingPunct="1">
              <a:lnSpc>
                <a:spcPct val="90000"/>
              </a:lnSpc>
              <a:spcBef>
                <a:spcPts val="600"/>
              </a:spcBef>
              <a:buSzPct val="80000"/>
              <a:buFont typeface="Wingdings" pitchFamily="2" charset="2"/>
              <a:buChar char="§"/>
              <a:defRPr sz="1050" kern="1200" baseline="0">
                <a:solidFill>
                  <a:schemeClr val="tx2"/>
                </a:solidFill>
                <a:latin typeface="+mn-lt"/>
                <a:ea typeface="+mn-ea"/>
                <a:cs typeface="+mn-cs"/>
              </a:defRPr>
            </a:lvl9pPr>
          </a:lstStyle>
          <a:p>
            <a:pPr marL="34290" indent="0">
              <a:buClr>
                <a:schemeClr val="accent1">
                  <a:lumMod val="50000"/>
                </a:schemeClr>
              </a:buClr>
              <a:buNone/>
              <a:defRPr/>
            </a:pPr>
            <a:r>
              <a:rPr lang="en-US" sz="3200" dirty="0" err="1" smtClean="0">
                <a:solidFill>
                  <a:schemeClr val="bg1">
                    <a:lumMod val="65000"/>
                  </a:schemeClr>
                </a:solidFill>
              </a:rPr>
              <a:t>Lieske</a:t>
            </a:r>
            <a:r>
              <a:rPr lang="en-US" sz="3200" dirty="0" smtClean="0">
                <a:solidFill>
                  <a:schemeClr val="bg1">
                    <a:lumMod val="65000"/>
                  </a:schemeClr>
                </a:solidFill>
              </a:rPr>
              <a:t> (1930’s)</a:t>
            </a:r>
          </a:p>
          <a:p>
            <a:pPr marL="283464" lvl="1" indent="0">
              <a:buClr>
                <a:schemeClr val="accent1">
                  <a:lumMod val="50000"/>
                </a:schemeClr>
              </a:buClr>
              <a:buFont typeface="Wingdings" pitchFamily="2" charset="2"/>
              <a:buNone/>
              <a:defRPr/>
            </a:pPr>
            <a:endParaRPr lang="en-US" sz="2400" dirty="0" smtClean="0">
              <a:solidFill>
                <a:schemeClr val="bg1">
                  <a:lumMod val="65000"/>
                </a:schemeClr>
              </a:solidFill>
            </a:endParaRPr>
          </a:p>
          <a:p>
            <a:pPr marL="283464" lvl="1" indent="0">
              <a:buClr>
                <a:schemeClr val="accent1">
                  <a:lumMod val="50000"/>
                </a:schemeClr>
              </a:buClr>
              <a:buFont typeface="Wingdings" pitchFamily="2" charset="2"/>
              <a:buNone/>
              <a:defRPr/>
            </a:pPr>
            <a:r>
              <a:rPr lang="en-US" sz="2400" dirty="0" smtClean="0">
                <a:solidFill>
                  <a:schemeClr val="bg1">
                    <a:lumMod val="65000"/>
                  </a:schemeClr>
                </a:solidFill>
              </a:rPr>
              <a:t>Due to the stimulation of fungi and bacteria</a:t>
            </a:r>
          </a:p>
          <a:p>
            <a:pPr marL="283464" lvl="1" indent="0">
              <a:buClr>
                <a:schemeClr val="accent1">
                  <a:lumMod val="50000"/>
                </a:schemeClr>
              </a:buClr>
              <a:buFont typeface="Wingdings" pitchFamily="2" charset="2"/>
              <a:buNone/>
              <a:defRPr/>
            </a:pPr>
            <a:r>
              <a:rPr lang="en-US" sz="2400" dirty="0" smtClean="0">
                <a:solidFill>
                  <a:schemeClr val="bg1">
                    <a:lumMod val="65000"/>
                  </a:schemeClr>
                </a:solidFill>
              </a:rPr>
              <a:t>	</a:t>
            </a:r>
          </a:p>
          <a:p>
            <a:pPr marL="283464" lvl="1" indent="0">
              <a:buClr>
                <a:schemeClr val="accent1">
                  <a:lumMod val="50000"/>
                </a:schemeClr>
              </a:buClr>
              <a:buFont typeface="Wingdings" pitchFamily="2" charset="2"/>
              <a:buNone/>
              <a:defRPr/>
            </a:pPr>
            <a:r>
              <a:rPr lang="en-US" sz="2400" dirty="0" smtClean="0">
                <a:solidFill>
                  <a:schemeClr val="bg1">
                    <a:lumMod val="65000"/>
                  </a:schemeClr>
                </a:solidFill>
              </a:rPr>
              <a:t>Coal was promoted as an agricultural fertilizer  </a:t>
            </a:r>
            <a:r>
              <a:rPr lang="en-US" sz="2000" dirty="0" smtClean="0">
                <a:solidFill>
                  <a:schemeClr val="bg1">
                    <a:lumMod val="65000"/>
                  </a:schemeClr>
                </a:solidFill>
              </a:rPr>
              <a:t>(</a:t>
            </a:r>
            <a:r>
              <a:rPr lang="en-US" sz="2000" dirty="0" err="1" smtClean="0">
                <a:solidFill>
                  <a:schemeClr val="bg1">
                    <a:lumMod val="65000"/>
                  </a:schemeClr>
                </a:solidFill>
              </a:rPr>
              <a:t>Lieske</a:t>
            </a:r>
            <a:r>
              <a:rPr lang="en-US" sz="2000" dirty="0" smtClean="0">
                <a:solidFill>
                  <a:schemeClr val="bg1">
                    <a:lumMod val="65000"/>
                  </a:schemeClr>
                </a:solidFill>
              </a:rPr>
              <a:t> 1929, 1931)</a:t>
            </a:r>
          </a:p>
          <a:p>
            <a:pPr marL="283464" lvl="1" indent="0">
              <a:buClr>
                <a:schemeClr val="accent1">
                  <a:lumMod val="50000"/>
                </a:schemeClr>
              </a:buClr>
              <a:buFont typeface="Wingdings" pitchFamily="2" charset="2"/>
              <a:buNone/>
              <a:defRPr/>
            </a:pPr>
            <a:endParaRPr lang="en-US" sz="2000" dirty="0" smtClean="0">
              <a:solidFill>
                <a:schemeClr val="bg1">
                  <a:lumMod val="65000"/>
                </a:schemeClr>
              </a:solidFill>
            </a:endParaRPr>
          </a:p>
          <a:p>
            <a:pPr lvl="1"/>
            <a:r>
              <a:rPr lang="en-US" sz="2400" dirty="0" smtClean="0">
                <a:solidFill>
                  <a:schemeClr val="bg1">
                    <a:lumMod val="65000"/>
                  </a:schemeClr>
                </a:solidFill>
              </a:rPr>
              <a:t>High volatile matter (VM) coals </a:t>
            </a:r>
          </a:p>
          <a:p>
            <a:pPr>
              <a:buFont typeface="Wingdings" pitchFamily="2" charset="2"/>
              <a:buNone/>
            </a:pPr>
            <a:r>
              <a:rPr lang="en-US" sz="2800" dirty="0" smtClean="0">
                <a:solidFill>
                  <a:schemeClr val="bg1">
                    <a:lumMod val="65000"/>
                  </a:schemeClr>
                </a:solidFill>
              </a:rPr>
              <a:t>	</a:t>
            </a:r>
            <a:r>
              <a:rPr lang="en-US" sz="2800" dirty="0">
                <a:solidFill>
                  <a:schemeClr val="bg1">
                    <a:lumMod val="65000"/>
                  </a:schemeClr>
                </a:solidFill>
              </a:rPr>
              <a:t>	</a:t>
            </a:r>
            <a:r>
              <a:rPr lang="en-US" sz="2400" dirty="0" smtClean="0">
                <a:solidFill>
                  <a:schemeClr val="bg1">
                    <a:lumMod val="65000"/>
                  </a:schemeClr>
                </a:solidFill>
              </a:rPr>
              <a:t>Stimulate microbial activity more than low 	VM coals</a:t>
            </a:r>
          </a:p>
          <a:p>
            <a:pPr>
              <a:buFont typeface="Wingdings" pitchFamily="2" charset="2"/>
              <a:buNone/>
            </a:pPr>
            <a:r>
              <a:rPr lang="en-US" sz="2400" dirty="0" smtClean="0">
                <a:solidFill>
                  <a:schemeClr val="bg1">
                    <a:lumMod val="65000"/>
                  </a:schemeClr>
                </a:solidFill>
              </a:rPr>
              <a:t>		Peat is better than graphite</a:t>
            </a:r>
          </a:p>
          <a:p>
            <a:pPr marL="283464" lvl="1" indent="0">
              <a:buClr>
                <a:schemeClr val="accent1">
                  <a:lumMod val="50000"/>
                </a:schemeClr>
              </a:buClr>
              <a:buFont typeface="Wingdings" pitchFamily="2" charset="2"/>
              <a:buNone/>
              <a:defRPr/>
            </a:pPr>
            <a:endParaRPr lang="en-US" sz="2800" dirty="0" smtClean="0">
              <a:solidFill>
                <a:schemeClr val="accent1">
                  <a:lumMod val="50000"/>
                </a:schemeClr>
              </a:solidFill>
            </a:endParaRPr>
          </a:p>
          <a:p>
            <a:pPr marL="283464" lvl="1" indent="0">
              <a:buClr>
                <a:schemeClr val="accent1">
                  <a:lumMod val="50000"/>
                </a:schemeClr>
              </a:buClr>
              <a:buFont typeface="Wingdings" pitchFamily="2" charset="2"/>
              <a:buNone/>
              <a:defRPr/>
            </a:pPr>
            <a:r>
              <a:rPr lang="en-US" sz="2800" b="1" dirty="0" smtClean="0">
                <a:solidFill>
                  <a:schemeClr val="accent1">
                    <a:lumMod val="50000"/>
                  </a:schemeClr>
                </a:solidFill>
              </a:rPr>
              <a:t>Great Depression </a:t>
            </a:r>
          </a:p>
          <a:p>
            <a:pPr marL="283464" lvl="1" indent="0">
              <a:buClr>
                <a:schemeClr val="accent1">
                  <a:lumMod val="50000"/>
                </a:schemeClr>
              </a:buClr>
              <a:buFont typeface="Wingdings" pitchFamily="2" charset="2"/>
              <a:buNone/>
              <a:defRPr/>
            </a:pPr>
            <a:r>
              <a:rPr lang="en-US" sz="2800" dirty="0" smtClean="0">
                <a:solidFill>
                  <a:schemeClr val="accent1">
                    <a:lumMod val="50000"/>
                  </a:schemeClr>
                </a:solidFill>
              </a:rPr>
              <a:t>– Why apply coal </a:t>
            </a:r>
            <a:r>
              <a:rPr lang="en-US" sz="2800" dirty="0" smtClean="0">
                <a:solidFill>
                  <a:schemeClr val="accent1">
                    <a:lumMod val="50000"/>
                  </a:schemeClr>
                </a:solidFill>
              </a:rPr>
              <a:t>when you can’t even afford </a:t>
            </a:r>
            <a:r>
              <a:rPr lang="en-US" sz="2800" dirty="0" smtClean="0">
                <a:solidFill>
                  <a:schemeClr val="accent1">
                    <a:lumMod val="50000"/>
                  </a:schemeClr>
                </a:solidFill>
              </a:rPr>
              <a:t>food ?</a:t>
            </a:r>
          </a:p>
          <a:p>
            <a:pPr marL="283464" lvl="1" indent="0">
              <a:buClr>
                <a:schemeClr val="accent1">
                  <a:lumMod val="50000"/>
                </a:schemeClr>
              </a:buClr>
              <a:buFont typeface="Wingdings" pitchFamily="2" charset="2"/>
              <a:buNone/>
              <a:defRPr/>
            </a:pPr>
            <a:endParaRPr lang="en-US" sz="2800" dirty="0" smtClean="0">
              <a:solidFill>
                <a:schemeClr val="accent1">
                  <a:lumMod val="50000"/>
                </a:schemeClr>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 y="3657600"/>
            <a:ext cx="3583760" cy="24384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400" y="667578"/>
            <a:ext cx="3580296" cy="2685222"/>
          </a:xfrm>
          <a:prstGeom prst="rect">
            <a:avLst/>
          </a:prstGeom>
        </p:spPr>
      </p:pic>
    </p:spTree>
    <p:extLst>
      <p:ext uri="{BB962C8B-B14F-4D97-AF65-F5344CB8AC3E}">
        <p14:creationId xmlns:p14="http://schemas.microsoft.com/office/powerpoint/2010/main" xmlns="" val="23162021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914400" y="0"/>
            <a:ext cx="8229600" cy="609600"/>
          </a:xfrm>
        </p:spPr>
        <p:txBody>
          <a:bodyPr>
            <a:normAutofit/>
          </a:bodyPr>
          <a:lstStyle/>
          <a:p>
            <a:pPr eaLnBrk="1" hangingPunct="1"/>
            <a:r>
              <a:rPr lang="en-US" smtClean="0">
                <a:solidFill>
                  <a:schemeClr val="tx1"/>
                </a:solidFill>
              </a:rPr>
              <a:t>Biochar Research History</a:t>
            </a:r>
          </a:p>
        </p:txBody>
      </p:sp>
      <p:graphicFrame>
        <p:nvGraphicFramePr>
          <p:cNvPr id="13" name="Content Placeholder 3"/>
          <p:cNvGraphicFramePr>
            <a:graphicFrameLocks noGrp="1"/>
          </p:cNvGraphicFramePr>
          <p:nvPr>
            <p:ph idx="1"/>
            <p:extLst>
              <p:ext uri="{D42A27DB-BD31-4B8C-83A1-F6EECF244321}">
                <p14:modId xmlns:p14="http://schemas.microsoft.com/office/powerpoint/2010/main" xmlns="" val="2537956726"/>
              </p:ext>
            </p:extLst>
          </p:nvPr>
        </p:nvGraphicFramePr>
        <p:xfrm>
          <a:off x="762000" y="914400"/>
          <a:ext cx="67056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angle 13"/>
          <p:cNvSpPr/>
          <p:nvPr/>
        </p:nvSpPr>
        <p:spPr>
          <a:xfrm>
            <a:off x="533400" y="2286000"/>
            <a:ext cx="8610600" cy="1938992"/>
          </a:xfrm>
          <a:prstGeom prst="rect">
            <a:avLst/>
          </a:prstGeom>
        </p:spPr>
        <p:txBody>
          <a:bodyPr wrap="square">
            <a:spAutoFit/>
          </a:bodyPr>
          <a:lstStyle/>
          <a:p>
            <a:pPr>
              <a:buFont typeface="Wingdings 2" pitchFamily="18" charset="2"/>
              <a:buNone/>
              <a:defRPr/>
            </a:pPr>
            <a:r>
              <a:rPr lang="en-US" sz="2400" u="sng" dirty="0">
                <a:latin typeface="Arial" charset="0"/>
              </a:rPr>
              <a:t>1920-1950’s</a:t>
            </a:r>
          </a:p>
          <a:p>
            <a:pPr lvl="1">
              <a:buFont typeface="Arial" pitchFamily="34" charset="0"/>
              <a:buChar char="•"/>
              <a:defRPr/>
            </a:pPr>
            <a:r>
              <a:rPr lang="en-US" sz="2400" dirty="0">
                <a:latin typeface="Arial" charset="0"/>
              </a:rPr>
              <a:t> Focus on use of charcoal in analytical methodology</a:t>
            </a:r>
          </a:p>
          <a:p>
            <a:pPr lvl="2">
              <a:buFontTx/>
              <a:buChar char="-"/>
              <a:defRPr/>
            </a:pPr>
            <a:r>
              <a:rPr lang="en-US" sz="2400" dirty="0">
                <a:latin typeface="Arial" charset="0"/>
              </a:rPr>
              <a:t>Observed disappearance of N-forms (interference)</a:t>
            </a:r>
          </a:p>
          <a:p>
            <a:pPr lvl="3">
              <a:buFontTx/>
              <a:buChar char="-"/>
              <a:defRPr/>
            </a:pPr>
            <a:r>
              <a:rPr lang="en-US" sz="1400" dirty="0">
                <a:latin typeface="Arial" charset="0"/>
              </a:rPr>
              <a:t>[e.g., Harper 1924; Burrell and Phillips 1925; Gibson and </a:t>
            </a:r>
            <a:r>
              <a:rPr lang="en-US" sz="1400" dirty="0" err="1">
                <a:latin typeface="Arial" charset="0"/>
              </a:rPr>
              <a:t>Nutman</a:t>
            </a:r>
            <a:r>
              <a:rPr lang="en-US" sz="1400" dirty="0">
                <a:latin typeface="Arial" charset="0"/>
              </a:rPr>
              <a:t> 1960; Scholl et al. 1974]</a:t>
            </a:r>
          </a:p>
          <a:p>
            <a:pPr lvl="2">
              <a:defRPr/>
            </a:pPr>
            <a:endParaRPr lang="en-US" sz="2000" dirty="0">
              <a:latin typeface="Arial" charset="0"/>
            </a:endParaRPr>
          </a:p>
        </p:txBody>
      </p:sp>
      <p:pic>
        <p:nvPicPr>
          <p:cNvPr id="58373" name="Content Placeholder 3" descr="noname01.gif"/>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667000" y="4264025"/>
            <a:ext cx="5648325" cy="2365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461496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914400" y="0"/>
            <a:ext cx="8229600" cy="609600"/>
          </a:xfrm>
        </p:spPr>
        <p:txBody>
          <a:bodyPr>
            <a:normAutofit/>
          </a:bodyPr>
          <a:lstStyle/>
          <a:p>
            <a:pPr eaLnBrk="1" hangingPunct="1"/>
            <a:r>
              <a:rPr lang="en-US" smtClean="0">
                <a:solidFill>
                  <a:schemeClr val="tx1"/>
                </a:solidFill>
              </a:rPr>
              <a:t>Biochar Research History</a:t>
            </a:r>
          </a:p>
        </p:txBody>
      </p:sp>
      <p:graphicFrame>
        <p:nvGraphicFramePr>
          <p:cNvPr id="13" name="Content Placeholder 3"/>
          <p:cNvGraphicFramePr>
            <a:graphicFrameLocks noGrp="1"/>
          </p:cNvGraphicFramePr>
          <p:nvPr>
            <p:ph idx="1"/>
            <p:extLst>
              <p:ext uri="{D42A27DB-BD31-4B8C-83A1-F6EECF244321}">
                <p14:modId xmlns:p14="http://schemas.microsoft.com/office/powerpoint/2010/main" xmlns="" val="2537956726"/>
              </p:ext>
            </p:extLst>
          </p:nvPr>
        </p:nvGraphicFramePr>
        <p:xfrm>
          <a:off x="762000" y="914400"/>
          <a:ext cx="67056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8373" name="Content Placeholder 3" descr="noname01.gif"/>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667000" y="4264025"/>
            <a:ext cx="5648325" cy="2365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41" name="Picture 1" descr="C:\Users\USDA Computer\AppData\Local\Microsoft\Windows\INetCache\IE\WAQIZ7CP\content_thief[1].gif"/>
          <p:cNvPicPr>
            <a:picLocks noChangeAspect="1" noChangeArrowheads="1"/>
          </p:cNvPicPr>
          <p:nvPr/>
        </p:nvPicPr>
        <p:blipFill>
          <a:blip r:embed="rId8" cstate="print"/>
          <a:srcRect/>
          <a:stretch>
            <a:fillRect/>
          </a:stretch>
        </p:blipFill>
        <p:spPr bwMode="auto">
          <a:xfrm>
            <a:off x="457200" y="4953000"/>
            <a:ext cx="1498445" cy="1143000"/>
          </a:xfrm>
          <a:prstGeom prst="rect">
            <a:avLst/>
          </a:prstGeom>
          <a:noFill/>
        </p:spPr>
      </p:pic>
      <p:sp>
        <p:nvSpPr>
          <p:cNvPr id="7" name="TextBox 6"/>
          <p:cNvSpPr txBox="1"/>
          <p:nvPr/>
        </p:nvSpPr>
        <p:spPr>
          <a:xfrm>
            <a:off x="228600" y="6096000"/>
            <a:ext cx="1561646" cy="307777"/>
          </a:xfrm>
          <a:prstGeom prst="rect">
            <a:avLst/>
          </a:prstGeom>
          <a:noFill/>
        </p:spPr>
        <p:txBody>
          <a:bodyPr wrap="none" rtlCol="0">
            <a:spAutoFit/>
          </a:bodyPr>
          <a:lstStyle/>
          <a:p>
            <a:r>
              <a:rPr lang="en-US" sz="1400" b="1" i="1" dirty="0" smtClean="0"/>
              <a:t>“Nutrient Bandit”</a:t>
            </a:r>
            <a:endParaRPr lang="en-US" sz="1400" b="1" i="1" dirty="0"/>
          </a:p>
        </p:txBody>
      </p:sp>
      <p:sp>
        <p:nvSpPr>
          <p:cNvPr id="8" name="Left Arrow 7"/>
          <p:cNvSpPr/>
          <p:nvPr/>
        </p:nvSpPr>
        <p:spPr>
          <a:xfrm rot="21432768">
            <a:off x="1988636" y="6037482"/>
            <a:ext cx="735145" cy="3237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33400" y="2286000"/>
            <a:ext cx="8610600" cy="1938992"/>
          </a:xfrm>
          <a:prstGeom prst="rect">
            <a:avLst/>
          </a:prstGeom>
        </p:spPr>
        <p:txBody>
          <a:bodyPr wrap="square">
            <a:spAutoFit/>
          </a:bodyPr>
          <a:lstStyle/>
          <a:p>
            <a:pPr>
              <a:buFont typeface="Wingdings 2" pitchFamily="18" charset="2"/>
              <a:buNone/>
              <a:defRPr/>
            </a:pPr>
            <a:r>
              <a:rPr lang="en-US" sz="2400" u="sng" dirty="0">
                <a:latin typeface="Arial" charset="0"/>
              </a:rPr>
              <a:t>1920-1950’s</a:t>
            </a:r>
          </a:p>
          <a:p>
            <a:pPr lvl="1">
              <a:buFont typeface="Arial" pitchFamily="34" charset="0"/>
              <a:buChar char="•"/>
              <a:defRPr/>
            </a:pPr>
            <a:r>
              <a:rPr lang="en-US" sz="2400" dirty="0">
                <a:latin typeface="Arial" charset="0"/>
              </a:rPr>
              <a:t> Focus on use of charcoal in analytical methodology</a:t>
            </a:r>
          </a:p>
          <a:p>
            <a:pPr lvl="2">
              <a:buFontTx/>
              <a:buChar char="-"/>
              <a:defRPr/>
            </a:pPr>
            <a:r>
              <a:rPr lang="en-US" sz="2400" dirty="0">
                <a:latin typeface="Arial" charset="0"/>
              </a:rPr>
              <a:t>Observed disappearance of N-forms (interference)</a:t>
            </a:r>
          </a:p>
          <a:p>
            <a:pPr lvl="3">
              <a:buFontTx/>
              <a:buChar char="-"/>
              <a:defRPr/>
            </a:pPr>
            <a:r>
              <a:rPr lang="en-US" sz="1400" dirty="0">
                <a:latin typeface="Arial" charset="0"/>
              </a:rPr>
              <a:t>[e.g., Harper 1924; Burrell and Phillips 1925; Gibson and </a:t>
            </a:r>
            <a:r>
              <a:rPr lang="en-US" sz="1400" dirty="0" err="1">
                <a:latin typeface="Arial" charset="0"/>
              </a:rPr>
              <a:t>Nutman</a:t>
            </a:r>
            <a:r>
              <a:rPr lang="en-US" sz="1400" dirty="0">
                <a:latin typeface="Arial" charset="0"/>
              </a:rPr>
              <a:t> 1960; Scholl et al. 1974]</a:t>
            </a:r>
          </a:p>
          <a:p>
            <a:pPr lvl="2">
              <a:defRPr/>
            </a:pPr>
            <a:endParaRPr lang="en-US" sz="2000" dirty="0">
              <a:latin typeface="Arial" charset="0"/>
            </a:endParaRPr>
          </a:p>
        </p:txBody>
      </p:sp>
    </p:spTree>
    <p:extLst>
      <p:ext uri="{BB962C8B-B14F-4D97-AF65-F5344CB8AC3E}">
        <p14:creationId xmlns:p14="http://schemas.microsoft.com/office/powerpoint/2010/main" xmlns="" val="41461496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62600" y="914400"/>
            <a:ext cx="3352800" cy="4572000"/>
          </a:xfrm>
        </p:spPr>
        <p:txBody>
          <a:bodyPr>
            <a:normAutofit/>
          </a:bodyPr>
          <a:lstStyle/>
          <a:p>
            <a:r>
              <a:rPr lang="en-US" dirty="0" smtClean="0"/>
              <a:t>Used biomass for energy and chemical needs (1800-1920)</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pic>
        <p:nvPicPr>
          <p:cNvPr id="7" name="Picture Placeholder 6" descr="Picture1.png"/>
          <p:cNvPicPr>
            <a:picLocks noGrp="1" noChangeAspect="1"/>
          </p:cNvPicPr>
          <p:nvPr>
            <p:ph type="pic" idx="1"/>
          </p:nvPr>
        </p:nvPicPr>
        <p:blipFill>
          <a:blip r:embed="rId2" cstate="print"/>
          <a:srcRect/>
          <a:stretch>
            <a:fillRect/>
          </a:stretch>
        </p:blipFill>
        <p:spPr>
          <a:xfrm>
            <a:off x="685800" y="990600"/>
            <a:ext cx="3962400" cy="4953000"/>
          </a:xfrm>
        </p:spPr>
      </p:pic>
      <p:sp>
        <p:nvSpPr>
          <p:cNvPr id="6" name="Text Placeholder 5"/>
          <p:cNvSpPr>
            <a:spLocks noGrp="1"/>
          </p:cNvSpPr>
          <p:nvPr>
            <p:ph type="body" sz="half" idx="2"/>
          </p:nvPr>
        </p:nvSpPr>
        <p:spPr>
          <a:xfrm>
            <a:off x="5715000" y="5867400"/>
            <a:ext cx="3276599" cy="742406"/>
          </a:xfrm>
        </p:spPr>
        <p:txBody>
          <a:bodyPr>
            <a:normAutofit/>
          </a:bodyPr>
          <a:lstStyle/>
          <a:p>
            <a:r>
              <a:rPr lang="en-US" dirty="0" err="1"/>
              <a:t>Smil</a:t>
            </a:r>
            <a:r>
              <a:rPr lang="en-US" dirty="0"/>
              <a:t>, Vaclav. </a:t>
            </a:r>
            <a:r>
              <a:rPr lang="en-US" u="sng" dirty="0"/>
              <a:t>Energies: An Illustrated Guide to the Biosphere and Civilization</a:t>
            </a:r>
            <a:r>
              <a:rPr lang="en-US" dirty="0"/>
              <a:t>. The MIT Press: Cambridge, MA, </a:t>
            </a:r>
            <a:r>
              <a:rPr lang="en-US" dirty="0" smtClean="0"/>
              <a:t>1999</a:t>
            </a:r>
            <a:endParaRPr lang="en-US" dirty="0"/>
          </a:p>
        </p:txBody>
      </p:sp>
      <p:sp>
        <p:nvSpPr>
          <p:cNvPr id="5" name="TextBox 4"/>
          <p:cNvSpPr txBox="1"/>
          <p:nvPr/>
        </p:nvSpPr>
        <p:spPr>
          <a:xfrm>
            <a:off x="457200" y="152400"/>
            <a:ext cx="6553200" cy="646331"/>
          </a:xfrm>
          <a:prstGeom prst="rect">
            <a:avLst/>
          </a:prstGeom>
          <a:noFill/>
        </p:spPr>
        <p:txBody>
          <a:bodyPr wrap="square" rtlCol="0">
            <a:spAutoFit/>
          </a:bodyPr>
          <a:lstStyle/>
          <a:p>
            <a:r>
              <a:rPr lang="en-US" sz="3600" dirty="0" smtClean="0"/>
              <a:t>Wood Distillation Plants</a:t>
            </a:r>
            <a:endParaRPr lang="en-US" sz="3600" dirty="0"/>
          </a:p>
        </p:txBody>
      </p:sp>
    </p:spTree>
    <p:extLst>
      <p:ext uri="{BB962C8B-B14F-4D97-AF65-F5344CB8AC3E}">
        <p14:creationId xmlns:p14="http://schemas.microsoft.com/office/powerpoint/2010/main" xmlns="" val="5104381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Microbial Degradation of </a:t>
            </a:r>
            <a:r>
              <a:rPr lang="en-US" dirty="0" err="1" smtClean="0"/>
              <a:t>Biochar</a:t>
            </a:r>
            <a:r>
              <a:rPr lang="en-US" dirty="0" smtClean="0"/>
              <a:t>	</a:t>
            </a:r>
            <a:endParaRPr lang="en-US" dirty="0"/>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p:txBody>
          <a:bodyPr/>
          <a:lstStyle/>
          <a:p>
            <a:endParaRPr lang="en-US"/>
          </a:p>
        </p:txBody>
      </p:sp>
      <p:sp>
        <p:nvSpPr>
          <p:cNvPr id="5" name="Content Placeholder 2"/>
          <p:cNvSpPr txBox="1">
            <a:spLocks/>
          </p:cNvSpPr>
          <p:nvPr/>
        </p:nvSpPr>
        <p:spPr>
          <a:xfrm>
            <a:off x="3581400" y="152400"/>
            <a:ext cx="5486401" cy="6705600"/>
          </a:xfrm>
          <a:prstGeom prst="rect">
            <a:avLst/>
          </a:prstGeom>
        </p:spPr>
        <p:txBody>
          <a:bodyPr vert="horz" lIns="91440" tIns="45720" rIns="91440" bIns="45720" rtlCol="0">
            <a:normAutofit/>
          </a:bodyPr>
          <a:lstStyle>
            <a:lvl1pPr marL="205740" indent="-171450" algn="l" defTabSz="685800" rtl="0" eaLnBrk="1" latinLnBrk="0" hangingPunct="1">
              <a:lnSpc>
                <a:spcPct val="90000"/>
              </a:lnSpc>
              <a:spcBef>
                <a:spcPts val="1350"/>
              </a:spcBef>
              <a:buClr>
                <a:schemeClr val="tx2"/>
              </a:buClr>
              <a:buSzPct val="80000"/>
              <a:buFont typeface="Wingdings" pitchFamily="2" charset="2"/>
              <a:buChar char="§"/>
              <a:defRPr sz="1500" kern="1200">
                <a:solidFill>
                  <a:schemeClr val="tx2"/>
                </a:solidFill>
                <a:latin typeface="+mn-lt"/>
                <a:ea typeface="+mn-ea"/>
                <a:cs typeface="+mn-cs"/>
              </a:defRPr>
            </a:lvl1pPr>
            <a:lvl2pPr marL="445770" indent="-171450" algn="l" defTabSz="685800" rtl="0" eaLnBrk="1" latinLnBrk="0" hangingPunct="1">
              <a:lnSpc>
                <a:spcPct val="90000"/>
              </a:lnSpc>
              <a:spcBef>
                <a:spcPts val="750"/>
              </a:spcBef>
              <a:buClr>
                <a:schemeClr val="tx2"/>
              </a:buClr>
              <a:buSzPct val="80000"/>
              <a:buFont typeface="Wingdings" pitchFamily="2" charset="2"/>
              <a:buChar char="§"/>
              <a:defRPr sz="1350" kern="1200">
                <a:solidFill>
                  <a:schemeClr val="tx2"/>
                </a:solidFill>
                <a:latin typeface="+mn-lt"/>
                <a:ea typeface="+mn-ea"/>
                <a:cs typeface="+mn-cs"/>
              </a:defRPr>
            </a:lvl2pPr>
            <a:lvl3pPr marL="685800" indent="-171450" algn="l" defTabSz="685800" rtl="0" eaLnBrk="1" latinLnBrk="0" hangingPunct="1">
              <a:lnSpc>
                <a:spcPct val="90000"/>
              </a:lnSpc>
              <a:spcBef>
                <a:spcPts val="600"/>
              </a:spcBef>
              <a:buClr>
                <a:schemeClr val="tx2"/>
              </a:buClr>
              <a:buSzPct val="80000"/>
              <a:buFont typeface="Wingdings" pitchFamily="2" charset="2"/>
              <a:buChar char="§"/>
              <a:defRPr sz="1200" kern="1200">
                <a:solidFill>
                  <a:schemeClr val="tx2"/>
                </a:solidFill>
                <a:latin typeface="+mn-lt"/>
                <a:ea typeface="+mn-ea"/>
                <a:cs typeface="+mn-cs"/>
              </a:defRPr>
            </a:lvl3pPr>
            <a:lvl4pPr marL="925830" indent="-171450" algn="l" defTabSz="685800" rtl="0" eaLnBrk="1" latinLnBrk="0" hangingPunct="1">
              <a:lnSpc>
                <a:spcPct val="90000"/>
              </a:lnSpc>
              <a:spcBef>
                <a:spcPts val="600"/>
              </a:spcBef>
              <a:buClr>
                <a:schemeClr val="tx2"/>
              </a:buClr>
              <a:buSzPct val="80000"/>
              <a:buFont typeface="Wingdings" pitchFamily="2" charset="2"/>
              <a:buChar char="§"/>
              <a:defRPr sz="1050" kern="1200">
                <a:solidFill>
                  <a:schemeClr val="tx2"/>
                </a:solidFill>
                <a:latin typeface="+mn-lt"/>
                <a:ea typeface="+mn-ea"/>
                <a:cs typeface="+mn-cs"/>
              </a:defRPr>
            </a:lvl4pPr>
            <a:lvl5pPr marL="1165860" indent="-171450" algn="l" defTabSz="685800" rtl="0" eaLnBrk="1" latinLnBrk="0" hangingPunct="1">
              <a:lnSpc>
                <a:spcPct val="90000"/>
              </a:lnSpc>
              <a:spcBef>
                <a:spcPts val="600"/>
              </a:spcBef>
              <a:buClr>
                <a:schemeClr val="tx2"/>
              </a:buClr>
              <a:buSzPct val="80000"/>
              <a:buFont typeface="Wingdings" pitchFamily="2" charset="2"/>
              <a:buChar char="§"/>
              <a:defRPr sz="1050" kern="1200">
                <a:solidFill>
                  <a:schemeClr val="tx2"/>
                </a:solidFill>
                <a:latin typeface="+mn-lt"/>
                <a:ea typeface="+mn-ea"/>
                <a:cs typeface="+mn-cs"/>
              </a:defRPr>
            </a:lvl5pPr>
            <a:lvl6pPr marL="1405890" indent="-171450" algn="l" defTabSz="685800" rtl="0" eaLnBrk="1" latinLnBrk="0" hangingPunct="1">
              <a:lnSpc>
                <a:spcPct val="90000"/>
              </a:lnSpc>
              <a:spcBef>
                <a:spcPts val="600"/>
              </a:spcBef>
              <a:buSzPct val="80000"/>
              <a:buFont typeface="Wingdings" pitchFamily="2" charset="2"/>
              <a:buChar char="§"/>
              <a:defRPr sz="1050" kern="1200">
                <a:solidFill>
                  <a:schemeClr val="tx2"/>
                </a:solidFill>
                <a:latin typeface="+mn-lt"/>
                <a:ea typeface="+mn-ea"/>
                <a:cs typeface="+mn-cs"/>
              </a:defRPr>
            </a:lvl6pPr>
            <a:lvl7pPr marL="1645920" indent="-171450" algn="l" defTabSz="685800" rtl="0" eaLnBrk="1" latinLnBrk="0" hangingPunct="1">
              <a:lnSpc>
                <a:spcPct val="90000"/>
              </a:lnSpc>
              <a:spcBef>
                <a:spcPts val="600"/>
              </a:spcBef>
              <a:buSzPct val="80000"/>
              <a:buFont typeface="Wingdings" pitchFamily="2" charset="2"/>
              <a:buChar char="§"/>
              <a:defRPr sz="1050" kern="1200" baseline="0">
                <a:solidFill>
                  <a:schemeClr val="tx2"/>
                </a:solidFill>
                <a:latin typeface="+mn-lt"/>
                <a:ea typeface="+mn-ea"/>
                <a:cs typeface="+mn-cs"/>
              </a:defRPr>
            </a:lvl7pPr>
            <a:lvl8pPr marL="1885950" indent="-171450" algn="l" defTabSz="685800" rtl="0" eaLnBrk="1" latinLnBrk="0" hangingPunct="1">
              <a:lnSpc>
                <a:spcPct val="90000"/>
              </a:lnSpc>
              <a:spcBef>
                <a:spcPts val="600"/>
              </a:spcBef>
              <a:buSzPct val="80000"/>
              <a:buFont typeface="Wingdings" pitchFamily="2" charset="2"/>
              <a:buChar char="§"/>
              <a:defRPr sz="1050" kern="1200" baseline="0">
                <a:solidFill>
                  <a:schemeClr val="tx2"/>
                </a:solidFill>
                <a:latin typeface="+mn-lt"/>
                <a:ea typeface="+mn-ea"/>
                <a:cs typeface="+mn-cs"/>
              </a:defRPr>
            </a:lvl8pPr>
            <a:lvl9pPr marL="2125980" indent="-171450" algn="l" defTabSz="685800" rtl="0" eaLnBrk="1" latinLnBrk="0" hangingPunct="1">
              <a:lnSpc>
                <a:spcPct val="90000"/>
              </a:lnSpc>
              <a:spcBef>
                <a:spcPts val="600"/>
              </a:spcBef>
              <a:buSzPct val="80000"/>
              <a:buFont typeface="Wingdings" pitchFamily="2" charset="2"/>
              <a:buChar char="§"/>
              <a:defRPr sz="1050" kern="1200" baseline="0">
                <a:solidFill>
                  <a:schemeClr val="tx2"/>
                </a:solidFill>
                <a:latin typeface="+mn-lt"/>
                <a:ea typeface="+mn-ea"/>
                <a:cs typeface="+mn-cs"/>
              </a:defRPr>
            </a:lvl9pPr>
          </a:lstStyle>
          <a:p>
            <a:pPr>
              <a:buClr>
                <a:schemeClr val="accent1">
                  <a:lumMod val="50000"/>
                </a:schemeClr>
              </a:buClr>
              <a:defRPr/>
            </a:pPr>
            <a:r>
              <a:rPr lang="en-US" sz="4000" dirty="0" smtClean="0">
                <a:solidFill>
                  <a:schemeClr val="accent1">
                    <a:lumMod val="50000"/>
                  </a:schemeClr>
                </a:solidFill>
              </a:rPr>
              <a:t>Over a 100 year history of research</a:t>
            </a:r>
            <a:r>
              <a:rPr lang="en-US" sz="2800" dirty="0" smtClean="0">
                <a:solidFill>
                  <a:schemeClr val="accent1">
                    <a:lumMod val="50000"/>
                  </a:schemeClr>
                </a:solidFill>
              </a:rPr>
              <a:t>	</a:t>
            </a:r>
          </a:p>
          <a:p>
            <a:pPr lvl="1">
              <a:defRPr/>
            </a:pPr>
            <a:endParaRPr lang="en-US" sz="2800" dirty="0" smtClean="0">
              <a:solidFill>
                <a:schemeClr val="accent1">
                  <a:lumMod val="50000"/>
                </a:schemeClr>
              </a:solidFill>
            </a:endParaRPr>
          </a:p>
          <a:p>
            <a:pPr lvl="1">
              <a:defRPr/>
            </a:pPr>
            <a:r>
              <a:rPr lang="en-US" sz="3200" dirty="0" smtClean="0"/>
              <a:t>Potter (1908)</a:t>
            </a:r>
          </a:p>
          <a:p>
            <a:pPr lvl="2">
              <a:defRPr/>
            </a:pPr>
            <a:r>
              <a:rPr lang="en-US" sz="2800" dirty="0" smtClean="0">
                <a:solidFill>
                  <a:schemeClr val="accent1">
                    <a:lumMod val="50000"/>
                  </a:schemeClr>
                </a:solidFill>
              </a:rPr>
              <a:t>Initial observation of fungi degradation of lignite coal</a:t>
            </a:r>
          </a:p>
          <a:p>
            <a:pPr lvl="3">
              <a:buFont typeface="Wingdings" pitchFamily="2" charset="2"/>
              <a:buNone/>
              <a:defRPr/>
            </a:pPr>
            <a:endParaRPr lang="en-US" sz="2800" dirty="0" smtClean="0">
              <a:solidFill>
                <a:schemeClr val="accent1">
                  <a:lumMod val="50000"/>
                </a:schemeClr>
              </a:solidFill>
            </a:endParaRPr>
          </a:p>
          <a:p>
            <a:pPr lvl="3">
              <a:buFont typeface="Wingdings" pitchFamily="2" charset="2"/>
              <a:buNone/>
              <a:defRPr/>
            </a:pPr>
            <a:endParaRPr lang="en-US" sz="2000" dirty="0" smtClean="0">
              <a:solidFill>
                <a:schemeClr val="accent1">
                  <a:lumMod val="50000"/>
                </a:schemeClr>
              </a:solidFill>
            </a:endParaRPr>
          </a:p>
          <a:p>
            <a:pPr lvl="3">
              <a:buFont typeface="Wingdings" pitchFamily="2" charset="2"/>
              <a:buNone/>
              <a:defRPr/>
            </a:pPr>
            <a:endParaRPr lang="en-US" sz="2000" dirty="0" smtClean="0">
              <a:solidFill>
                <a:schemeClr val="accent1">
                  <a:lumMod val="50000"/>
                </a:schemeClr>
              </a:solidFill>
            </a:endParaRPr>
          </a:p>
          <a:p>
            <a:pPr lvl="1">
              <a:defRPr/>
            </a:pPr>
            <a:r>
              <a:rPr lang="en-US" sz="3200" dirty="0" smtClean="0"/>
              <a:t>Galle (1910) </a:t>
            </a:r>
          </a:p>
          <a:p>
            <a:pPr lvl="2">
              <a:defRPr/>
            </a:pPr>
            <a:r>
              <a:rPr lang="en-US" sz="2800" dirty="0" smtClean="0">
                <a:solidFill>
                  <a:schemeClr val="accent1">
                    <a:lumMod val="50000"/>
                  </a:schemeClr>
                </a:solidFill>
              </a:rPr>
              <a:t>First isolated pure cultures of bacteria that degrade coal</a:t>
            </a:r>
          </a:p>
          <a:p>
            <a:pPr>
              <a:defRPr/>
            </a:pPr>
            <a:endParaRPr lang="en-US" sz="1800" dirty="0" smtClean="0">
              <a:solidFill>
                <a:schemeClr val="accent1">
                  <a:lumMod val="50000"/>
                </a:scheme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14241" y="228600"/>
            <a:ext cx="2350813" cy="2565936"/>
          </a:xfrm>
          <a:prstGeom prst="rect">
            <a:avLst/>
          </a:prstGeom>
        </p:spPr>
      </p:pic>
    </p:spTree>
    <p:extLst>
      <p:ext uri="{BB962C8B-B14F-4D97-AF65-F5344CB8AC3E}">
        <p14:creationId xmlns:p14="http://schemas.microsoft.com/office/powerpoint/2010/main" xmlns="" val="26356685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
        <p:nvSpPr>
          <p:cNvPr id="5" name="Content Placeholder 2"/>
          <p:cNvSpPr>
            <a:spLocks noGrp="1"/>
          </p:cNvSpPr>
          <p:nvPr>
            <p:ph idx="1"/>
          </p:nvPr>
        </p:nvSpPr>
        <p:spPr>
          <a:xfrm>
            <a:off x="3733800" y="381000"/>
            <a:ext cx="5410200" cy="6477000"/>
          </a:xfrm>
        </p:spPr>
        <p:txBody>
          <a:bodyPr rtlCol="0">
            <a:normAutofit/>
          </a:bodyPr>
          <a:lstStyle/>
          <a:p>
            <a:endParaRPr lang="en-US" sz="2400" dirty="0" smtClean="0">
              <a:solidFill>
                <a:schemeClr val="accent1">
                  <a:lumMod val="50000"/>
                </a:schemeClr>
              </a:solidFill>
            </a:endParaRPr>
          </a:p>
          <a:p>
            <a:r>
              <a:rPr lang="en-US" sz="2400" i="1" dirty="0" err="1" smtClean="0">
                <a:solidFill>
                  <a:schemeClr val="accent1">
                    <a:lumMod val="50000"/>
                  </a:schemeClr>
                </a:solidFill>
              </a:rPr>
              <a:t>Fakoussa</a:t>
            </a:r>
            <a:r>
              <a:rPr lang="en-US" sz="2400" i="1" dirty="0" smtClean="0">
                <a:solidFill>
                  <a:schemeClr val="accent1">
                    <a:lumMod val="50000"/>
                  </a:schemeClr>
                </a:solidFill>
              </a:rPr>
              <a:t> (1981)</a:t>
            </a:r>
          </a:p>
          <a:p>
            <a:pPr marL="283464" lvl="1" indent="0">
              <a:buNone/>
            </a:pPr>
            <a:r>
              <a:rPr lang="en-US" sz="2400" dirty="0" smtClean="0">
                <a:solidFill>
                  <a:schemeClr val="accent1">
                    <a:lumMod val="50000"/>
                  </a:schemeClr>
                </a:solidFill>
              </a:rPr>
              <a:t>	“Liquefaction” of coal by microbes </a:t>
            </a:r>
          </a:p>
          <a:p>
            <a:pPr marL="521208" lvl="2" indent="0">
              <a:buNone/>
            </a:pPr>
            <a:r>
              <a:rPr lang="en-US" sz="2400" dirty="0">
                <a:solidFill>
                  <a:schemeClr val="accent1">
                    <a:lumMod val="50000"/>
                  </a:schemeClr>
                </a:solidFill>
              </a:rPr>
              <a:t>	</a:t>
            </a:r>
            <a:r>
              <a:rPr lang="en-US" sz="2400" dirty="0" smtClean="0">
                <a:solidFill>
                  <a:schemeClr val="accent1">
                    <a:lumMod val="50000"/>
                  </a:schemeClr>
                </a:solidFill>
              </a:rPr>
              <a:t>	</a:t>
            </a:r>
            <a:r>
              <a:rPr lang="en-US" sz="1800" dirty="0" smtClean="0">
                <a:solidFill>
                  <a:schemeClr val="accent1">
                    <a:lumMod val="50000"/>
                  </a:schemeClr>
                </a:solidFill>
              </a:rPr>
              <a:t>Formation of colored liquids</a:t>
            </a:r>
            <a:endParaRPr lang="en-US" sz="2400" dirty="0" smtClean="0">
              <a:solidFill>
                <a:schemeClr val="accent1">
                  <a:lumMod val="50000"/>
                </a:schemeClr>
              </a:solidFill>
            </a:endParaRPr>
          </a:p>
          <a:p>
            <a:pPr marL="521208" lvl="2" indent="0">
              <a:buNone/>
            </a:pPr>
            <a:endParaRPr lang="en-US" sz="2400" dirty="0" smtClean="0">
              <a:solidFill>
                <a:schemeClr val="accent1">
                  <a:lumMod val="50000"/>
                </a:schemeClr>
              </a:solidFill>
            </a:endParaRPr>
          </a:p>
          <a:p>
            <a:endParaRPr lang="en-US" sz="2400" i="1" dirty="0" smtClean="0"/>
          </a:p>
          <a:p>
            <a:endParaRPr lang="en-US" sz="2400" i="1" dirty="0"/>
          </a:p>
          <a:p>
            <a:r>
              <a:rPr lang="en-US" sz="2400" i="1" dirty="0" smtClean="0"/>
              <a:t>Cohen and Gabriele </a:t>
            </a:r>
            <a:r>
              <a:rPr lang="en-US" sz="2400" i="1" dirty="0"/>
              <a:t>(1982) </a:t>
            </a:r>
            <a:endParaRPr lang="en-US" sz="2400" i="1" dirty="0" smtClean="0"/>
          </a:p>
          <a:p>
            <a:pPr marL="283464" lvl="1" indent="0">
              <a:buNone/>
            </a:pPr>
            <a:r>
              <a:rPr lang="en-US" sz="2000" dirty="0" smtClean="0"/>
              <a:t>	Wood-decaying fungi </a:t>
            </a:r>
            <a:r>
              <a:rPr lang="en-US" sz="2000" dirty="0"/>
              <a:t>(white-rot and </a:t>
            </a:r>
            <a:r>
              <a:rPr lang="en-US" sz="2000" dirty="0" smtClean="0"/>
              <a:t>brown-rot) on coal form black liquid droplets</a:t>
            </a:r>
            <a:endParaRPr lang="en-US" sz="2000" dirty="0"/>
          </a:p>
        </p:txBody>
      </p:sp>
      <p:pic>
        <p:nvPicPr>
          <p:cNvPr id="6" name="Picture 5"/>
          <p:cNvPicPr>
            <a:picLocks noChangeAspect="1"/>
          </p:cNvPicPr>
          <p:nvPr/>
        </p:nvPicPr>
        <p:blipFill rotWithShape="1">
          <a:blip r:embed="rId2" cstate="print"/>
          <a:srcRect/>
          <a:stretch/>
        </p:blipFill>
        <p:spPr>
          <a:xfrm>
            <a:off x="609600" y="3429000"/>
            <a:ext cx="2750015" cy="1752600"/>
          </a:xfrm>
          <a:prstGeom prst="rect">
            <a:avLst/>
          </a:prstGeom>
        </p:spPr>
      </p:pic>
      <p:pic>
        <p:nvPicPr>
          <p:cNvPr id="7" name="Picture 6"/>
          <p:cNvPicPr>
            <a:picLocks noChangeAspect="1"/>
          </p:cNvPicPr>
          <p:nvPr/>
        </p:nvPicPr>
        <p:blipFill>
          <a:blip r:embed="rId3" cstate="print"/>
          <a:stretch>
            <a:fillRect/>
          </a:stretch>
        </p:blipFill>
        <p:spPr>
          <a:xfrm>
            <a:off x="609600" y="609600"/>
            <a:ext cx="2464913" cy="1864893"/>
          </a:xfrm>
          <a:prstGeom prst="rect">
            <a:avLst/>
          </a:prstGeom>
        </p:spPr>
      </p:pic>
    </p:spTree>
    <p:extLst>
      <p:ext uri="{BB962C8B-B14F-4D97-AF65-F5344CB8AC3E}">
        <p14:creationId xmlns:p14="http://schemas.microsoft.com/office/powerpoint/2010/main" xmlns="" val="24818616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Google</a:t>
            </a:r>
            <a:r>
              <a:rPr lang="en-US" sz="1600" baseline="100000" dirty="0" err="1" smtClean="0"/>
              <a:t>TM</a:t>
            </a:r>
            <a:r>
              <a:rPr lang="en-US" dirty="0" smtClean="0"/>
              <a:t/>
            </a:r>
            <a:br>
              <a:rPr lang="en-US" dirty="0" smtClean="0"/>
            </a:br>
            <a:r>
              <a:rPr lang="en-US" dirty="0"/>
              <a:t>	</a:t>
            </a:r>
            <a:r>
              <a:rPr lang="en-US" dirty="0" smtClean="0"/>
              <a:t>	</a:t>
            </a:r>
            <a:r>
              <a:rPr lang="en-US" i="1" dirty="0" smtClean="0"/>
              <a:t>Search Volume</a:t>
            </a:r>
            <a:endParaRPr lang="en-US" i="1" dirty="0"/>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72400" y="152400"/>
            <a:ext cx="1257300" cy="501098"/>
          </a:xfrm>
          <a:prstGeom prst="rect">
            <a:avLst/>
          </a:prstGeom>
        </p:spPr>
      </p:pic>
      <p:sp>
        <p:nvSpPr>
          <p:cNvPr id="10" name="TextBox 9"/>
          <p:cNvSpPr txBox="1"/>
          <p:nvPr/>
        </p:nvSpPr>
        <p:spPr>
          <a:xfrm>
            <a:off x="304800" y="6096000"/>
            <a:ext cx="7833360" cy="276999"/>
          </a:xfrm>
          <a:prstGeom prst="rect">
            <a:avLst/>
          </a:prstGeom>
          <a:noFill/>
        </p:spPr>
        <p:txBody>
          <a:bodyPr wrap="square" rtlCol="0">
            <a:spAutoFit/>
          </a:bodyPr>
          <a:lstStyle/>
          <a:p>
            <a:r>
              <a:rPr lang="en-US" sz="1200" dirty="0" smtClean="0"/>
              <a:t>* Number of returned items within each year from Google </a:t>
            </a:r>
            <a:r>
              <a:rPr lang="en-US" sz="1200" dirty="0" err="1" smtClean="0"/>
              <a:t>Scholar</a:t>
            </a:r>
            <a:r>
              <a:rPr lang="en-US" sz="1200" baseline="30000" dirty="0" err="1" smtClean="0"/>
              <a:t>TM</a:t>
            </a:r>
            <a:r>
              <a:rPr lang="en-US" sz="1200" dirty="0" smtClean="0"/>
              <a:t> search. Not solely peer-reviewed manuscripts.</a:t>
            </a:r>
            <a:endParaRPr lang="en-US" sz="1200" dirty="0"/>
          </a:p>
        </p:txBody>
      </p:sp>
      <p:grpSp>
        <p:nvGrpSpPr>
          <p:cNvPr id="6" name="Group 5"/>
          <p:cNvGrpSpPr/>
          <p:nvPr/>
        </p:nvGrpSpPr>
        <p:grpSpPr bwMode="blackGray">
          <a:xfrm>
            <a:off x="838200" y="2133600"/>
            <a:ext cx="7835734" cy="2971799"/>
            <a:chOff x="1433269" y="914400"/>
            <a:chExt cx="5958131" cy="2009539"/>
          </a:xfrm>
          <a:solidFill>
            <a:schemeClr val="bg1"/>
          </a:solidFill>
        </p:grpSpPr>
        <p:pic>
          <p:nvPicPr>
            <p:cNvPr id="7" name="Picture 6"/>
            <p:cNvPicPr>
              <a:picLocks noChangeAspect="1"/>
            </p:cNvPicPr>
            <p:nvPr/>
          </p:nvPicPr>
          <p:blipFill rotWithShape="1">
            <a:blip r:embed="rId3" cstate="print"/>
            <a:srcRect/>
            <a:stretch/>
          </p:blipFill>
          <p:spPr bwMode="blackGray">
            <a:xfrm>
              <a:off x="1447800" y="914400"/>
              <a:ext cx="5943600" cy="2009539"/>
            </a:xfrm>
            <a:prstGeom prst="rect">
              <a:avLst/>
            </a:prstGeom>
            <a:grpFill/>
          </p:spPr>
        </p:pic>
        <p:sp>
          <p:nvSpPr>
            <p:cNvPr id="8" name="TextBox 7"/>
            <p:cNvSpPr txBox="1"/>
            <p:nvPr/>
          </p:nvSpPr>
          <p:spPr bwMode="blackGray">
            <a:xfrm rot="16200000">
              <a:off x="606380" y="1741290"/>
              <a:ext cx="1958014" cy="304235"/>
            </a:xfrm>
            <a:prstGeom prst="rect">
              <a:avLst/>
            </a:prstGeom>
            <a:grpFill/>
          </p:spPr>
          <p:txBody>
            <a:bodyPr wrap="square" rtlCol="0">
              <a:spAutoFit/>
            </a:bodyPr>
            <a:lstStyle/>
            <a:p>
              <a:r>
                <a:rPr lang="en-US" sz="2000" dirty="0" smtClean="0"/>
                <a:t>Relative Search Volume</a:t>
              </a:r>
              <a:endParaRPr lang="en-US" sz="2000" dirty="0"/>
            </a:p>
          </p:txBody>
        </p:sp>
      </p:grpSp>
      <p:sp>
        <p:nvSpPr>
          <p:cNvPr id="11" name="TextBox 10"/>
          <p:cNvSpPr txBox="1"/>
          <p:nvPr/>
        </p:nvSpPr>
        <p:spPr>
          <a:xfrm>
            <a:off x="1295400" y="4495800"/>
            <a:ext cx="7239000" cy="369332"/>
          </a:xfrm>
          <a:prstGeom prst="rect">
            <a:avLst/>
          </a:prstGeom>
          <a:solidFill>
            <a:schemeClr val="bg1"/>
          </a:solidFill>
        </p:spPr>
        <p:txBody>
          <a:bodyPr wrap="square" rtlCol="0">
            <a:spAutoFit/>
          </a:bodyPr>
          <a:lstStyle/>
          <a:p>
            <a:r>
              <a:rPr lang="en-US" dirty="0" smtClean="0"/>
              <a:t>2005                   2007                    2009                    2011                2013                 2015</a:t>
            </a:r>
            <a:endParaRPr lang="en-US" dirty="0"/>
          </a:p>
        </p:txBody>
      </p:sp>
    </p:spTree>
    <p:extLst>
      <p:ext uri="{BB962C8B-B14F-4D97-AF65-F5344CB8AC3E}">
        <p14:creationId xmlns:p14="http://schemas.microsoft.com/office/powerpoint/2010/main" xmlns="" val="38742403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914400" y="0"/>
            <a:ext cx="8229600" cy="609600"/>
          </a:xfrm>
        </p:spPr>
        <p:txBody>
          <a:bodyPr>
            <a:normAutofit/>
          </a:bodyPr>
          <a:lstStyle/>
          <a:p>
            <a:pPr eaLnBrk="1" hangingPunct="1"/>
            <a:r>
              <a:rPr lang="en-US" smtClean="0">
                <a:solidFill>
                  <a:schemeClr val="tx1"/>
                </a:solidFill>
              </a:rPr>
              <a:t>Biochar Research History</a:t>
            </a:r>
          </a:p>
        </p:txBody>
      </p:sp>
      <p:graphicFrame>
        <p:nvGraphicFramePr>
          <p:cNvPr id="8" name="Content Placeholder 3"/>
          <p:cNvGraphicFramePr>
            <a:graphicFrameLocks noGrp="1"/>
          </p:cNvGraphicFramePr>
          <p:nvPr>
            <p:ph idx="1"/>
            <p:extLst>
              <p:ext uri="{D42A27DB-BD31-4B8C-83A1-F6EECF244321}">
                <p14:modId xmlns:p14="http://schemas.microsoft.com/office/powerpoint/2010/main" xmlns="" val="4071621443"/>
              </p:ext>
            </p:extLst>
          </p:nvPr>
        </p:nvGraphicFramePr>
        <p:xfrm>
          <a:off x="762000" y="914400"/>
          <a:ext cx="67056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457200" y="1543730"/>
            <a:ext cx="6172200" cy="461963"/>
          </a:xfrm>
          <a:prstGeom prst="rect">
            <a:avLst/>
          </a:prstGeom>
        </p:spPr>
        <p:txBody>
          <a:bodyPr>
            <a:spAutoFit/>
          </a:bodyPr>
          <a:lstStyle/>
          <a:p>
            <a:pPr>
              <a:buFont typeface="Wingdings 2" pitchFamily="18" charset="2"/>
              <a:buNone/>
              <a:defRPr/>
            </a:pPr>
            <a:r>
              <a:rPr lang="en-US" sz="2400" u="sng" dirty="0">
                <a:latin typeface="Arial" charset="0"/>
              </a:rPr>
              <a:t>1960’s</a:t>
            </a:r>
            <a:r>
              <a:rPr lang="en-US" sz="2400" u="sng" dirty="0">
                <a:latin typeface="Arial" charset="0"/>
                <a:sym typeface="Wingdings" pitchFamily="2" charset="2"/>
              </a:rPr>
              <a:t></a:t>
            </a:r>
            <a:endParaRPr lang="en-US" sz="2400" u="sng" dirty="0">
              <a:latin typeface="Arial" charset="0"/>
            </a:endParaRPr>
          </a:p>
        </p:txBody>
      </p:sp>
      <p:sp>
        <p:nvSpPr>
          <p:cNvPr id="75781" name="Rectangle 10"/>
          <p:cNvSpPr>
            <a:spLocks noChangeArrowheads="1"/>
          </p:cNvSpPr>
          <p:nvPr/>
        </p:nvSpPr>
        <p:spPr bwMode="auto">
          <a:xfrm>
            <a:off x="533400" y="2057400"/>
            <a:ext cx="6858000" cy="4770537"/>
          </a:xfrm>
          <a:prstGeom prst="rect">
            <a:avLst/>
          </a:prstGeom>
          <a:noFill/>
          <a:ln w="9525">
            <a:noFill/>
            <a:miter lim="800000"/>
            <a:headEnd/>
            <a:tailEnd/>
          </a:ln>
        </p:spPr>
        <p:txBody>
          <a:bodyPr wrap="square">
            <a:spAutoFit/>
          </a:bodyPr>
          <a:lstStyle/>
          <a:p>
            <a:pPr marL="342900" indent="-342900">
              <a:buFont typeface="Arial" pitchFamily="34" charset="0"/>
              <a:buChar char="•"/>
              <a:defRPr/>
            </a:pPr>
            <a:r>
              <a:rPr lang="en-US" sz="2400" b="1" dirty="0">
                <a:latin typeface="Gill Sans MT" pitchFamily="34" charset="0"/>
              </a:rPr>
              <a:t>Actions of charcoal linked to </a:t>
            </a:r>
            <a:r>
              <a:rPr lang="en-US" sz="2400" b="1" dirty="0" err="1">
                <a:latin typeface="Gill Sans MT" pitchFamily="34" charset="0"/>
              </a:rPr>
              <a:t>sorptive</a:t>
            </a:r>
            <a:r>
              <a:rPr lang="en-US" sz="2400" b="1" dirty="0">
                <a:latin typeface="Gill Sans MT" pitchFamily="34" charset="0"/>
              </a:rPr>
              <a:t> properties</a:t>
            </a:r>
          </a:p>
          <a:p>
            <a:pPr lvl="1">
              <a:buFont typeface="Arial" pitchFamily="34" charset="0"/>
              <a:buChar char="•"/>
              <a:defRPr/>
            </a:pPr>
            <a:r>
              <a:rPr lang="en-US" sz="2000" dirty="0">
                <a:latin typeface="Gill Sans MT" pitchFamily="34" charset="0"/>
              </a:rPr>
              <a:t> </a:t>
            </a:r>
            <a:r>
              <a:rPr lang="en-US" sz="2000" b="1" dirty="0">
                <a:latin typeface="Gill Sans MT" pitchFamily="34" charset="0"/>
              </a:rPr>
              <a:t>Turner (1955)</a:t>
            </a:r>
          </a:p>
          <a:p>
            <a:pPr lvl="2">
              <a:buFont typeface="Arial" pitchFamily="34" charset="0"/>
              <a:buChar char="•"/>
              <a:defRPr/>
            </a:pPr>
            <a:r>
              <a:rPr lang="en-US" sz="2000" dirty="0">
                <a:latin typeface="Gill Sans MT" pitchFamily="34" charset="0"/>
              </a:rPr>
              <a:t> Positive yield improvements due to sorption of plant “</a:t>
            </a:r>
            <a:r>
              <a:rPr lang="en-US" sz="2000" dirty="0" err="1">
                <a:latin typeface="Gill Sans MT" pitchFamily="34" charset="0"/>
              </a:rPr>
              <a:t>putrids</a:t>
            </a:r>
            <a:r>
              <a:rPr lang="en-US" sz="2000" dirty="0">
                <a:latin typeface="Gill Sans MT" pitchFamily="34" charset="0"/>
              </a:rPr>
              <a:t>”</a:t>
            </a:r>
          </a:p>
          <a:p>
            <a:pPr lvl="1">
              <a:buFont typeface="Arial" pitchFamily="34" charset="0"/>
              <a:buChar char="•"/>
              <a:defRPr/>
            </a:pPr>
            <a:r>
              <a:rPr lang="en-US" sz="2000" b="1" dirty="0">
                <a:latin typeface="Gill Sans MT" pitchFamily="34" charset="0"/>
              </a:rPr>
              <a:t> </a:t>
            </a:r>
            <a:r>
              <a:rPr lang="en-US" sz="2000" b="1" dirty="0" err="1">
                <a:latin typeface="Gill Sans MT" pitchFamily="34" charset="0"/>
              </a:rPr>
              <a:t>Weatherhead</a:t>
            </a:r>
            <a:r>
              <a:rPr lang="en-US" sz="2000" b="1" dirty="0">
                <a:latin typeface="Gill Sans MT" pitchFamily="34" charset="0"/>
              </a:rPr>
              <a:t> et al. (1978) </a:t>
            </a:r>
          </a:p>
          <a:p>
            <a:pPr lvl="2">
              <a:buFontTx/>
              <a:buChar char="•"/>
              <a:defRPr/>
            </a:pPr>
            <a:r>
              <a:rPr lang="en-US" sz="2000" dirty="0">
                <a:latin typeface="Gill Sans MT" pitchFamily="34" charset="0"/>
              </a:rPr>
              <a:t> Plant chemical inhibitors (</a:t>
            </a:r>
            <a:r>
              <a:rPr lang="en-US" sz="2000" dirty="0" err="1">
                <a:latin typeface="Gill Sans MT" pitchFamily="34" charset="0"/>
              </a:rPr>
              <a:t>auxin</a:t>
            </a:r>
            <a:r>
              <a:rPr lang="en-US" sz="2000" dirty="0">
                <a:latin typeface="Gill Sans MT" pitchFamily="34" charset="0"/>
              </a:rPr>
              <a:t> and </a:t>
            </a:r>
            <a:r>
              <a:rPr lang="en-US" sz="2000" dirty="0" err="1">
                <a:latin typeface="Gill Sans MT" pitchFamily="34" charset="0"/>
              </a:rPr>
              <a:t>cytokinin</a:t>
            </a:r>
            <a:r>
              <a:rPr lang="en-US" sz="2000" dirty="0">
                <a:latin typeface="Gill Sans MT" pitchFamily="34" charset="0"/>
              </a:rPr>
              <a:t>) </a:t>
            </a:r>
            <a:r>
              <a:rPr lang="en-US" sz="2000" dirty="0" err="1">
                <a:latin typeface="Gill Sans MT" pitchFamily="34" charset="0"/>
              </a:rPr>
              <a:t>sorbed</a:t>
            </a:r>
            <a:r>
              <a:rPr lang="en-US" sz="2000" dirty="0">
                <a:latin typeface="Gill Sans MT" pitchFamily="34" charset="0"/>
              </a:rPr>
              <a:t> by charcoal</a:t>
            </a:r>
          </a:p>
          <a:p>
            <a:pPr lvl="1">
              <a:buFont typeface="Arial" pitchFamily="34" charset="0"/>
              <a:buChar char="•"/>
              <a:defRPr/>
            </a:pPr>
            <a:r>
              <a:rPr lang="en-US" sz="2000" b="1" dirty="0" err="1" smtClean="0">
                <a:latin typeface="Gill Sans MT" pitchFamily="34" charset="0"/>
              </a:rPr>
              <a:t>Majumber</a:t>
            </a:r>
            <a:r>
              <a:rPr lang="en-US" sz="2000" b="1" dirty="0" smtClean="0">
                <a:latin typeface="Gill Sans MT" pitchFamily="34" charset="0"/>
              </a:rPr>
              <a:t> et al. (1959) </a:t>
            </a:r>
          </a:p>
          <a:p>
            <a:pPr lvl="2">
              <a:buFont typeface="Arial" pitchFamily="34" charset="0"/>
              <a:buChar char="•"/>
              <a:defRPr/>
            </a:pPr>
            <a:r>
              <a:rPr lang="en-US" sz="2000" dirty="0" smtClean="0">
                <a:latin typeface="Gill Sans MT" pitchFamily="34" charset="0"/>
              </a:rPr>
              <a:t> Charcoal has insecticidal effects</a:t>
            </a:r>
          </a:p>
          <a:p>
            <a:pPr lvl="1">
              <a:buFont typeface="Arial" pitchFamily="34" charset="0"/>
              <a:buChar char="•"/>
              <a:defRPr/>
            </a:pPr>
            <a:r>
              <a:rPr lang="en-US" sz="2000" b="1" dirty="0" smtClean="0">
                <a:latin typeface="Gill Sans MT" pitchFamily="34" charset="0"/>
              </a:rPr>
              <a:t> </a:t>
            </a:r>
            <a:r>
              <a:rPr lang="en-US" sz="2000" b="1" dirty="0" err="1" smtClean="0">
                <a:latin typeface="Gill Sans MT" pitchFamily="34" charset="0"/>
              </a:rPr>
              <a:t>Krishnakumari</a:t>
            </a:r>
            <a:r>
              <a:rPr lang="en-US" sz="2000" b="1" dirty="0" smtClean="0">
                <a:latin typeface="Gill Sans MT" pitchFamily="34" charset="0"/>
              </a:rPr>
              <a:t> et al. (1962) </a:t>
            </a:r>
          </a:p>
          <a:p>
            <a:pPr lvl="2">
              <a:buFont typeface="Arial" pitchFamily="34" charset="0"/>
              <a:buChar char="•"/>
              <a:defRPr/>
            </a:pPr>
            <a:r>
              <a:rPr lang="en-US" sz="2000" dirty="0" smtClean="0">
                <a:latin typeface="Gill Sans MT" pitchFamily="34" charset="0"/>
              </a:rPr>
              <a:t> Loss of activity with storage</a:t>
            </a:r>
          </a:p>
          <a:p>
            <a:pPr lvl="1">
              <a:buFont typeface="Arial" pitchFamily="34" charset="0"/>
              <a:buChar char="•"/>
              <a:defRPr/>
            </a:pPr>
            <a:r>
              <a:rPr lang="en-US" sz="2000" b="1" dirty="0" err="1" smtClean="0">
                <a:latin typeface="Gill Sans MT" pitchFamily="34" charset="0"/>
              </a:rPr>
              <a:t>Hitz</a:t>
            </a:r>
            <a:r>
              <a:rPr lang="en-US" sz="2000" b="1" dirty="0" smtClean="0">
                <a:latin typeface="Gill Sans MT" pitchFamily="34" charset="0"/>
              </a:rPr>
              <a:t> </a:t>
            </a:r>
            <a:r>
              <a:rPr lang="en-US" sz="2000" b="1" dirty="0">
                <a:latin typeface="Gill Sans MT" pitchFamily="34" charset="0"/>
              </a:rPr>
              <a:t>et al. (1953)</a:t>
            </a:r>
            <a:r>
              <a:rPr lang="en-US" sz="2000" dirty="0">
                <a:latin typeface="Gill Sans MT" pitchFamily="34" charset="0"/>
              </a:rPr>
              <a:t> </a:t>
            </a:r>
          </a:p>
          <a:p>
            <a:pPr marL="1143000" lvl="2" indent="-228600">
              <a:buFont typeface="Arial" pitchFamily="34" charset="0"/>
              <a:buChar char="•"/>
              <a:defRPr/>
            </a:pPr>
            <a:r>
              <a:rPr lang="en-US" sz="2000" dirty="0">
                <a:latin typeface="Gill Sans MT" pitchFamily="34" charset="0"/>
              </a:rPr>
              <a:t>Used activated charcoal for strawberry seedling protection from </a:t>
            </a:r>
            <a:r>
              <a:rPr lang="en-US" sz="2000" dirty="0" smtClean="0">
                <a:latin typeface="Gill Sans MT" pitchFamily="34" charset="0"/>
              </a:rPr>
              <a:t>herbicides</a:t>
            </a:r>
          </a:p>
          <a:p>
            <a:pPr lvl="2">
              <a:buFontTx/>
              <a:buChar char="•"/>
              <a:defRPr/>
            </a:pPr>
            <a:endParaRPr lang="en-US" dirty="0">
              <a:latin typeface="Gill Sans MT" pitchFamily="34" charset="0"/>
            </a:endParaRPr>
          </a:p>
          <a:p>
            <a:pPr marL="342900" indent="-342900">
              <a:buFont typeface="Arial" pitchFamily="34" charset="0"/>
              <a:buChar char="•"/>
              <a:defRPr/>
            </a:pPr>
            <a:endParaRPr lang="en-US" dirty="0">
              <a:latin typeface="Gill Sans MT" pitchFamily="34" charset="0"/>
            </a:endParaRPr>
          </a:p>
          <a:p>
            <a:pPr marL="342900" indent="-342900">
              <a:buFont typeface="Arial" pitchFamily="34" charset="0"/>
              <a:buChar char="•"/>
              <a:defRPr/>
            </a:pPr>
            <a:endParaRPr lang="en-US" sz="2400" dirty="0">
              <a:latin typeface="Gill Sans MT" pitchFamily="34" charset="0"/>
            </a:endParaRPr>
          </a:p>
        </p:txBody>
      </p:sp>
      <p:pic>
        <p:nvPicPr>
          <p:cNvPr id="6" name="Picture 2" descr="C:\Documents and Settings\Kurt Spokas\Local Settings\Temporary Internet Files\Content.IE5\ZF8QMCX0\MP900448460[1].jpg"/>
          <p:cNvPicPr>
            <a:picLocks noChangeAspect="1" noChangeArrowheads="1"/>
          </p:cNvPicPr>
          <p:nvPr/>
        </p:nvPicPr>
        <p:blipFill>
          <a:blip r:embed="rId7" cstate="print"/>
          <a:srcRect/>
          <a:stretch>
            <a:fillRect/>
          </a:stretch>
        </p:blipFill>
        <p:spPr bwMode="auto">
          <a:xfrm>
            <a:off x="7086600" y="5426075"/>
            <a:ext cx="1920875" cy="1279525"/>
          </a:xfrm>
          <a:prstGeom prst="rect">
            <a:avLst/>
          </a:prstGeom>
          <a:noFill/>
          <a:ln w="19050">
            <a:solidFill>
              <a:srgbClr val="26697A"/>
            </a:solidFill>
            <a:miter lim="800000"/>
            <a:headEnd/>
            <a:tailEnd/>
          </a:ln>
          <a:effectLst>
            <a:outerShdw dist="38100" dir="2700000" algn="tl" rotWithShape="0">
              <a:srgbClr val="000000">
                <a:alpha val="39999"/>
              </a:srgbClr>
            </a:outerShdw>
          </a:effectLst>
        </p:spPr>
      </p:pic>
      <p:pic>
        <p:nvPicPr>
          <p:cNvPr id="7" name="Picture 3" descr="C:\Documents and Settings\Kurt Spokas\Local Settings\Temporary Internet Files\Content.IE5\ZF8QMCX0\MP910218749[1].jpg"/>
          <p:cNvPicPr>
            <a:picLocks noChangeAspect="1" noChangeArrowheads="1"/>
          </p:cNvPicPr>
          <p:nvPr/>
        </p:nvPicPr>
        <p:blipFill>
          <a:blip r:embed="rId8" cstate="print"/>
          <a:srcRect/>
          <a:stretch>
            <a:fillRect/>
          </a:stretch>
        </p:blipFill>
        <p:spPr bwMode="auto">
          <a:xfrm>
            <a:off x="7239000" y="3962400"/>
            <a:ext cx="1701800" cy="1279525"/>
          </a:xfrm>
          <a:prstGeom prst="rect">
            <a:avLst/>
          </a:prstGeom>
          <a:noFill/>
          <a:ln w="19050">
            <a:solidFill>
              <a:srgbClr val="26697A"/>
            </a:solidFill>
            <a:miter lim="800000"/>
            <a:headEnd/>
            <a:tailEnd/>
          </a:ln>
          <a:effectLst>
            <a:outerShdw dist="38100" dir="2700000" algn="tl" rotWithShape="0">
              <a:srgbClr val="000000">
                <a:alpha val="39999"/>
              </a:srgbClr>
            </a:outerShdw>
          </a:effectLst>
        </p:spPr>
      </p:pic>
    </p:spTree>
    <p:extLst>
      <p:ext uri="{BB962C8B-B14F-4D97-AF65-F5344CB8AC3E}">
        <p14:creationId xmlns:p14="http://schemas.microsoft.com/office/powerpoint/2010/main" xmlns="" val="37363433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708707">
            <a:off x="2205038" y="2493963"/>
            <a:ext cx="1524000" cy="2343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4" name="Content Placeholder 3"/>
          <p:cNvGraphicFramePr>
            <a:graphicFrameLocks/>
          </p:cNvGraphicFramePr>
          <p:nvPr/>
        </p:nvGraphicFramePr>
        <p:xfrm>
          <a:off x="1752600" y="762000"/>
          <a:ext cx="67056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133600" y="1600200"/>
            <a:ext cx="4572000" cy="830263"/>
          </a:xfrm>
          <a:prstGeom prst="rect">
            <a:avLst/>
          </a:prstGeom>
        </p:spPr>
        <p:txBody>
          <a:bodyPr>
            <a:spAutoFit/>
          </a:bodyPr>
          <a:lstStyle/>
          <a:p>
            <a:pPr>
              <a:buFont typeface="Wingdings 2" pitchFamily="18" charset="2"/>
              <a:buNone/>
              <a:defRPr/>
            </a:pPr>
            <a:r>
              <a:rPr lang="en-US" sz="2400" u="sng" dirty="0">
                <a:latin typeface="Arial" charset="0"/>
              </a:rPr>
              <a:t>1985-Current</a:t>
            </a:r>
          </a:p>
          <a:p>
            <a:pPr>
              <a:defRPr/>
            </a:pPr>
            <a:r>
              <a:rPr lang="en-US" sz="2400" b="1" dirty="0">
                <a:latin typeface="Arial" charset="0"/>
              </a:rPr>
              <a:t>	– Biochar Renaissance</a:t>
            </a:r>
          </a:p>
        </p:txBody>
      </p:sp>
      <p:pic>
        <p:nvPicPr>
          <p:cNvPr id="6" name="Picture 5"/>
          <p:cNvPicPr>
            <a:picLocks noChangeAspect="1"/>
          </p:cNvPicPr>
          <p:nvPr/>
        </p:nvPicPr>
        <p:blipFill>
          <a:blip r:embed="rId8" cstate="print"/>
          <a:stretch>
            <a:fillRect/>
          </a:stretch>
        </p:blipFill>
        <p:spPr>
          <a:xfrm rot="21032976">
            <a:off x="7294563" y="2074863"/>
            <a:ext cx="1277937" cy="1703387"/>
          </a:xfrm>
          <a:prstGeom prst="rect">
            <a:avLst/>
          </a:prstGeom>
          <a:ln w="15875">
            <a:solidFill>
              <a:schemeClr val="tx2"/>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9" cstate="print"/>
          <a:stretch>
            <a:fillRect/>
          </a:stretch>
        </p:blipFill>
        <p:spPr>
          <a:xfrm rot="411657">
            <a:off x="7067550" y="4211638"/>
            <a:ext cx="1752600" cy="2335212"/>
          </a:xfrm>
          <a:prstGeom prst="rect">
            <a:avLst/>
          </a:prstGeom>
          <a:ln w="15875">
            <a:solidFill>
              <a:schemeClr val="tx2"/>
            </a:solid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10" cstate="print"/>
          <a:stretch>
            <a:fillRect/>
          </a:stretch>
        </p:blipFill>
        <p:spPr>
          <a:xfrm>
            <a:off x="5334000" y="3048000"/>
            <a:ext cx="1484313" cy="2100263"/>
          </a:xfrm>
          <a:prstGeom prst="rect">
            <a:avLst/>
          </a:prstGeom>
          <a:ln w="15875">
            <a:solidFill>
              <a:schemeClr val="tx2"/>
            </a:solidFill>
          </a:ln>
          <a:effectLst>
            <a:outerShdw blurRad="50800" dist="38100" dir="2700000" algn="tl" rotWithShape="0">
              <a:prstClr val="black">
                <a:alpha val="40000"/>
              </a:prstClr>
            </a:outerShdw>
          </a:effectLst>
        </p:spPr>
      </p:pic>
      <p:sp>
        <p:nvSpPr>
          <p:cNvPr id="10" name="Title 1"/>
          <p:cNvSpPr txBox="1">
            <a:spLocks/>
          </p:cNvSpPr>
          <p:nvPr/>
        </p:nvSpPr>
        <p:spPr bwMode="auto">
          <a:xfrm>
            <a:off x="914400" y="0"/>
            <a:ext cx="8229600" cy="609600"/>
          </a:xfrm>
          <a:prstGeom prst="rect">
            <a:avLst/>
          </a:prstGeom>
          <a:noFill/>
          <a:ln w="9525">
            <a:noFill/>
            <a:miter lim="800000"/>
            <a:headEnd/>
            <a:tailEnd/>
          </a:ln>
        </p:spPr>
        <p:txBody>
          <a:bodyPr anchor="ctr"/>
          <a:lstStyle/>
          <a:p>
            <a:pPr algn="ctr">
              <a:defRPr/>
            </a:pPr>
            <a:r>
              <a:rPr lang="en-US" sz="4400" kern="0">
                <a:latin typeface="+mj-lt"/>
                <a:ea typeface="+mj-ea"/>
                <a:cs typeface="+mj-cs"/>
              </a:rPr>
              <a:t>Biochar Research History</a:t>
            </a:r>
            <a:endParaRPr lang="en-US" sz="4400" kern="0" dirty="0">
              <a:latin typeface="+mj-lt"/>
              <a:ea typeface="+mj-ea"/>
              <a:cs typeface="+mj-cs"/>
            </a:endParaRPr>
          </a:p>
        </p:txBody>
      </p:sp>
      <p:pic>
        <p:nvPicPr>
          <p:cNvPr id="11" name="Picture 2" descr="http://www.carbon-negative.us/fixtures/Wim_Sombroek.jpg"/>
          <p:cNvPicPr>
            <a:picLocks noChangeAspect="1" noChangeArrowheads="1"/>
          </p:cNvPicPr>
          <p:nvPr/>
        </p:nvPicPr>
        <p:blipFill>
          <a:blip r:embed="rId11" cstate="print"/>
          <a:srcRect/>
          <a:stretch>
            <a:fillRect/>
          </a:stretch>
        </p:blipFill>
        <p:spPr bwMode="auto">
          <a:xfrm>
            <a:off x="3025775" y="4049713"/>
            <a:ext cx="1428750" cy="2114550"/>
          </a:xfrm>
          <a:prstGeom prst="rect">
            <a:avLst/>
          </a:prstGeom>
          <a:noFill/>
          <a:ln>
            <a:solidFill>
              <a:schemeClr val="accent1"/>
            </a:solidFill>
          </a:ln>
          <a:effectLst>
            <a:outerShdw blurRad="50800" dist="38100" dir="2700000" algn="tl" rotWithShape="0">
              <a:prstClr val="black">
                <a:alpha val="40000"/>
              </a:prstClr>
            </a:outerShdw>
          </a:effectLst>
        </p:spPr>
      </p:pic>
      <p:sp>
        <p:nvSpPr>
          <p:cNvPr id="12" name="Rectangle 11"/>
          <p:cNvSpPr/>
          <p:nvPr/>
        </p:nvSpPr>
        <p:spPr>
          <a:xfrm>
            <a:off x="2797175" y="6183313"/>
            <a:ext cx="1927225" cy="369887"/>
          </a:xfrm>
          <a:prstGeom prst="rect">
            <a:avLst/>
          </a:prstGeom>
        </p:spPr>
        <p:txBody>
          <a:bodyPr wrap="none">
            <a:spAutoFit/>
          </a:bodyPr>
          <a:lstStyle/>
          <a:p>
            <a:pPr>
              <a:defRPr/>
            </a:pPr>
            <a:r>
              <a:rPr lang="en-US" b="1" dirty="0" err="1">
                <a:solidFill>
                  <a:schemeClr val="bg1">
                    <a:lumMod val="50000"/>
                  </a:schemeClr>
                </a:solidFill>
              </a:rPr>
              <a:t>Wim</a:t>
            </a:r>
            <a:r>
              <a:rPr lang="en-US" b="1" dirty="0">
                <a:solidFill>
                  <a:schemeClr val="bg1">
                    <a:lumMod val="50000"/>
                  </a:schemeClr>
                </a:solidFill>
              </a:rPr>
              <a:t> </a:t>
            </a:r>
            <a:r>
              <a:rPr lang="en-US" b="1" dirty="0" err="1">
                <a:solidFill>
                  <a:schemeClr val="bg1">
                    <a:lumMod val="50000"/>
                  </a:schemeClr>
                </a:solidFill>
              </a:rPr>
              <a:t>Sombroek</a:t>
            </a:r>
            <a:r>
              <a:rPr lang="en-US" b="1" dirty="0">
                <a:solidFill>
                  <a:schemeClr val="bg1">
                    <a:lumMod val="50000"/>
                  </a:schemeClr>
                </a:solidFill>
              </a:rPr>
              <a:t> </a:t>
            </a:r>
            <a:endParaRPr lang="en-US" dirty="0">
              <a:solidFill>
                <a:schemeClr val="bg1">
                  <a:lumMod val="50000"/>
                </a:schemeClr>
              </a:solidFill>
            </a:endParaRPr>
          </a:p>
        </p:txBody>
      </p:sp>
    </p:spTree>
    <p:extLst>
      <p:ext uri="{BB962C8B-B14F-4D97-AF65-F5344CB8AC3E}">
        <p14:creationId xmlns:p14="http://schemas.microsoft.com/office/powerpoint/2010/main" xmlns="" val="32127138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FieldPlot.jpg"/>
          <p:cNvPicPr>
            <a:picLocks noChangeAspect="1"/>
          </p:cNvPicPr>
          <p:nvPr/>
        </p:nvPicPr>
        <p:blipFill>
          <a:blip r:embed="rId2" cstate="print"/>
          <a:srcRect/>
          <a:stretch>
            <a:fillRect/>
          </a:stretch>
        </p:blipFill>
        <p:spPr bwMode="auto">
          <a:xfrm>
            <a:off x="609600" y="838200"/>
            <a:ext cx="3759200" cy="2819400"/>
          </a:xfrm>
          <a:prstGeom prst="rect">
            <a:avLst/>
          </a:prstGeom>
          <a:noFill/>
          <a:ln w="9525">
            <a:noFill/>
            <a:miter lim="800000"/>
            <a:headEnd/>
            <a:tailEnd/>
          </a:ln>
        </p:spPr>
      </p:pic>
      <p:sp>
        <p:nvSpPr>
          <p:cNvPr id="8" name="Title 1"/>
          <p:cNvSpPr txBox="1">
            <a:spLocks/>
          </p:cNvSpPr>
          <p:nvPr/>
        </p:nvSpPr>
        <p:spPr>
          <a:xfrm>
            <a:off x="0" y="0"/>
            <a:ext cx="5257800" cy="838200"/>
          </a:xfrm>
          <a:prstGeom prst="rect">
            <a:avLst/>
          </a:prstGeom>
        </p:spPr>
        <p:txBody>
          <a:bodyPr vert="horz" lIns="91440" tIns="45720" rIns="91440" bIns="45720" rtlCol="0" anchor="b">
            <a:normAutofit/>
          </a:bodyPr>
          <a:lstStyle/>
          <a:p>
            <a:pPr marL="0" marR="0" lvl="0" indent="0" defTabSz="685800" rtl="0" eaLnBrk="1" fontAlgn="auto" latinLnBrk="0" hangingPunct="1">
              <a:lnSpc>
                <a:spcPct val="90000"/>
              </a:lnSpc>
              <a:spcBef>
                <a:spcPct val="0"/>
              </a:spcBef>
              <a:spcAft>
                <a:spcPts val="0"/>
              </a:spcAft>
              <a:buClrTx/>
              <a:buSzTx/>
              <a:buFont typeface="Arial" pitchFamily="34" charset="0"/>
              <a:buNone/>
              <a:tabLst/>
              <a:defRPr/>
            </a:pPr>
            <a:r>
              <a:rPr kumimoji="0" lang="en-US" sz="3900" b="0" i="0" u="none" strike="noStrike" kern="1200" cap="none" spc="0" normalizeH="0" baseline="0" noProof="0" dirty="0" smtClean="0">
                <a:ln>
                  <a:noFill/>
                </a:ln>
                <a:solidFill>
                  <a:schemeClr val="bg2">
                    <a:lumMod val="10000"/>
                  </a:schemeClr>
                </a:solidFill>
                <a:effectLst/>
                <a:uLnTx/>
                <a:uFillTx/>
                <a:latin typeface="+mj-lt"/>
                <a:ea typeface="+mj-ea"/>
                <a:cs typeface="+mj-cs"/>
              </a:rPr>
              <a:t>Historic </a:t>
            </a:r>
            <a:r>
              <a:rPr kumimoji="0" lang="en-US" sz="3900" b="0" i="0" u="none" strike="noStrike" kern="1200" cap="none" spc="0" normalizeH="0" baseline="0" noProof="0" dirty="0" smtClean="0">
                <a:ln>
                  <a:noFill/>
                </a:ln>
                <a:solidFill>
                  <a:schemeClr val="bg2">
                    <a:lumMod val="10000"/>
                  </a:schemeClr>
                </a:solidFill>
                <a:effectLst/>
                <a:uLnTx/>
                <a:uFillTx/>
                <a:latin typeface="+mj-lt"/>
                <a:ea typeface="+mj-ea"/>
                <a:cs typeface="+mj-cs"/>
              </a:rPr>
              <a:t>Hurdles</a:t>
            </a:r>
            <a:endParaRPr kumimoji="0" lang="en-US" sz="3900" b="0" i="0" u="none" strike="noStrike" kern="1200" cap="none" spc="0" normalizeH="0" baseline="0" noProof="0" dirty="0" smtClean="0">
              <a:ln>
                <a:noFill/>
              </a:ln>
              <a:solidFill>
                <a:schemeClr val="bg2">
                  <a:lumMod val="10000"/>
                </a:schemeClr>
              </a:solidFill>
              <a:effectLst/>
              <a:uLnTx/>
              <a:uFillTx/>
              <a:latin typeface="+mj-lt"/>
              <a:ea typeface="+mj-ea"/>
              <a:cs typeface="+mj-cs"/>
            </a:endParaRPr>
          </a:p>
        </p:txBody>
      </p:sp>
      <p:pic>
        <p:nvPicPr>
          <p:cNvPr id="9" name="Picture 3" descr="C:\Users\USDA-ARS\AppData\Local\Microsoft\Windows\Temporary Internet Files\Content.IE5\HQXCR0LF\MC900431631[1].png"/>
          <p:cNvPicPr>
            <a:picLocks noChangeAspect="1" noChangeArrowheads="1"/>
          </p:cNvPicPr>
          <p:nvPr/>
        </p:nvPicPr>
        <p:blipFill>
          <a:blip r:embed="rId3" cstate="print"/>
          <a:srcRect/>
          <a:stretch>
            <a:fillRect/>
          </a:stretch>
        </p:blipFill>
        <p:spPr bwMode="auto">
          <a:xfrm>
            <a:off x="1371600" y="4495800"/>
            <a:ext cx="1981200" cy="1981200"/>
          </a:xfrm>
          <a:prstGeom prst="rect">
            <a:avLst/>
          </a:prstGeom>
          <a:noFill/>
          <a:ln w="9525">
            <a:noFill/>
            <a:miter lim="800000"/>
            <a:headEnd/>
            <a:tailEnd/>
          </a:ln>
        </p:spPr>
      </p:pic>
      <p:sp>
        <p:nvSpPr>
          <p:cNvPr id="10" name="Content Placeholder 2"/>
          <p:cNvSpPr txBox="1">
            <a:spLocks/>
          </p:cNvSpPr>
          <p:nvPr/>
        </p:nvSpPr>
        <p:spPr>
          <a:xfrm>
            <a:off x="5638800" y="273050"/>
            <a:ext cx="3352800" cy="5853113"/>
          </a:xfrm>
          <a:prstGeom prst="rect">
            <a:avLst/>
          </a:prstGeom>
        </p:spPr>
        <p:txBody>
          <a:bodyPr vert="horz" lIns="91440" tIns="45720" rIns="91440" bIns="45720" rtlCol="0" anchor="t">
            <a:normAutofit/>
          </a:bodyPr>
          <a:lstStyle/>
          <a:p>
            <a:pPr marL="0" marR="0" lvl="0" indent="0" defTabSz="685800" rtl="0" eaLnBrk="1" fontAlgn="auto" latinLnBrk="0" hangingPunct="1">
              <a:lnSpc>
                <a:spcPct val="90000"/>
              </a:lnSpc>
              <a:spcBef>
                <a:spcPts val="0"/>
              </a:spcBef>
              <a:spcAft>
                <a:spcPts val="0"/>
              </a:spcAft>
              <a:buClr>
                <a:schemeClr val="tx2"/>
              </a:buClr>
              <a:buSzPct val="80000"/>
              <a:buFont typeface="Wingdings" pitchFamily="2" charset="2"/>
              <a:buNone/>
              <a:tabLst/>
              <a:defRPr/>
            </a:pPr>
            <a:r>
              <a:rPr kumimoji="0" lang="en-US" sz="3200" b="1" i="1" u="none" strike="noStrike" kern="1200" cap="none" spc="0" normalizeH="0" baseline="0" noProof="0" dirty="0" smtClean="0">
                <a:ln>
                  <a:noFill/>
                </a:ln>
                <a:solidFill>
                  <a:schemeClr val="bg1"/>
                </a:solidFill>
                <a:effectLst/>
                <a:uLnTx/>
                <a:uFillTx/>
                <a:latin typeface="Gill Sans MT" pitchFamily="34" charset="0"/>
                <a:ea typeface="+mn-ea"/>
                <a:cs typeface="+mn-cs"/>
              </a:rPr>
              <a:t>“On stiff clay soils it will produce an increase of vegetation, but not sufficient to pay the expense of the manure (charcoal).”</a:t>
            </a:r>
          </a:p>
          <a:p>
            <a:pPr marL="0" marR="0" lvl="0" indent="0" defTabSz="685800" rtl="0" eaLnBrk="1" fontAlgn="auto" latinLnBrk="0" hangingPunct="1">
              <a:lnSpc>
                <a:spcPct val="90000"/>
              </a:lnSpc>
              <a:spcBef>
                <a:spcPts val="0"/>
              </a:spcBef>
              <a:spcAft>
                <a:spcPts val="0"/>
              </a:spcAft>
              <a:buClr>
                <a:schemeClr val="tx2"/>
              </a:buClr>
              <a:buSzPct val="80000"/>
              <a:buFont typeface="Wingdings" pitchFamily="2" charset="2"/>
              <a:buNone/>
              <a:tabLst/>
              <a:defRPr/>
            </a:pPr>
            <a:r>
              <a:rPr lang="en-US" sz="3200" b="1" dirty="0" smtClean="0">
                <a:solidFill>
                  <a:schemeClr val="bg1"/>
                </a:solidFill>
                <a:latin typeface="Gill Sans MT" pitchFamily="34" charset="0"/>
              </a:rPr>
              <a:t>  </a:t>
            </a:r>
            <a:r>
              <a:rPr kumimoji="0" lang="en-US" sz="2000" b="1" i="0" u="none" strike="noStrike" kern="1200" cap="none" spc="0" normalizeH="0" baseline="0" noProof="0" dirty="0" smtClean="0">
                <a:ln>
                  <a:noFill/>
                </a:ln>
                <a:solidFill>
                  <a:schemeClr val="bg1"/>
                </a:solidFill>
                <a:effectLst/>
                <a:uLnTx/>
                <a:uFillTx/>
                <a:latin typeface="Gill Sans MT" pitchFamily="34" charset="0"/>
                <a:ea typeface="+mn-ea"/>
                <a:cs typeface="+mn-cs"/>
              </a:rPr>
              <a:t> </a:t>
            </a:r>
          </a:p>
          <a:p>
            <a:pPr marL="0" marR="0" lvl="0" indent="0" defTabSz="685800" rtl="0" eaLnBrk="1" fontAlgn="auto" latinLnBrk="0" hangingPunct="1">
              <a:lnSpc>
                <a:spcPct val="90000"/>
              </a:lnSpc>
              <a:spcBef>
                <a:spcPts val="0"/>
              </a:spcBef>
              <a:spcAft>
                <a:spcPts val="0"/>
              </a:spcAft>
              <a:buClr>
                <a:schemeClr val="tx2"/>
              </a:buClr>
              <a:buSzPct val="80000"/>
              <a:buFont typeface="Wingdings" pitchFamily="2" charset="2"/>
              <a:buNone/>
              <a:tabLst/>
              <a:defRPr/>
            </a:pPr>
            <a:r>
              <a:rPr kumimoji="0" lang="en-US" sz="2000" b="1" i="0" u="none" strike="noStrike" kern="1200" cap="none" spc="0" normalizeH="0" baseline="0" noProof="0" dirty="0" smtClean="0">
                <a:ln>
                  <a:noFill/>
                </a:ln>
                <a:solidFill>
                  <a:schemeClr val="bg1"/>
                </a:solidFill>
                <a:effectLst/>
                <a:uLnTx/>
                <a:uFillTx/>
                <a:latin typeface="Gill Sans MT" pitchFamily="34" charset="0"/>
                <a:ea typeface="+mn-ea"/>
                <a:cs typeface="+mn-cs"/>
              </a:rPr>
              <a:t>Maryland State Agricultural Society (1822) p. 410</a:t>
            </a:r>
          </a:p>
        </p:txBody>
      </p:sp>
      <p:sp>
        <p:nvSpPr>
          <p:cNvPr id="11" name="Text Placeholder 3"/>
          <p:cNvSpPr txBox="1">
            <a:spLocks/>
          </p:cNvSpPr>
          <p:nvPr/>
        </p:nvSpPr>
        <p:spPr>
          <a:xfrm>
            <a:off x="152400" y="3886200"/>
            <a:ext cx="4191000" cy="1858963"/>
          </a:xfrm>
          <a:prstGeom prst="rect">
            <a:avLst/>
          </a:prstGeom>
        </p:spPr>
        <p:txBody>
          <a:bodyPr/>
          <a:lstStyle/>
          <a:p>
            <a:pPr marL="205740" marR="0" lvl="0" indent="-171450" algn="l" defTabSz="685800" rtl="0" eaLnBrk="1" fontAlgn="auto" latinLnBrk="0" hangingPunct="1">
              <a:lnSpc>
                <a:spcPct val="90000"/>
              </a:lnSpc>
              <a:spcBef>
                <a:spcPts val="1350"/>
              </a:spcBef>
              <a:spcAft>
                <a:spcPts val="0"/>
              </a:spcAft>
              <a:buClr>
                <a:schemeClr val="tx2"/>
              </a:buClr>
              <a:buSzPct val="80000"/>
              <a:buFont typeface="Wingdings" pitchFamily="2" charset="2"/>
              <a:buChar char="§"/>
              <a:tabLst/>
              <a:defRPr/>
            </a:pPr>
            <a:r>
              <a:rPr kumimoji="0" lang="en-US" sz="1500" b="0" i="0" u="none" strike="noStrike" kern="1200" cap="none" spc="0" normalizeH="0" baseline="0" noProof="0" dirty="0" smtClean="0">
                <a:ln>
                  <a:noFill/>
                </a:ln>
                <a:solidFill>
                  <a:schemeClr val="tx2"/>
                </a:solidFill>
                <a:effectLst/>
                <a:uLnTx/>
                <a:uFillTx/>
                <a:latin typeface="+mn-lt"/>
                <a:ea typeface="+mn-ea"/>
                <a:cs typeface="+mn-cs"/>
              </a:rPr>
              <a:t>Economic of applying charcoal on large scale.</a:t>
            </a:r>
          </a:p>
          <a:p>
            <a:pPr marL="205740" marR="0" lvl="0" indent="-171450" algn="l" defTabSz="685800" rtl="0" eaLnBrk="1" fontAlgn="auto" latinLnBrk="0" hangingPunct="1">
              <a:lnSpc>
                <a:spcPct val="90000"/>
              </a:lnSpc>
              <a:spcBef>
                <a:spcPts val="1350"/>
              </a:spcBef>
              <a:spcAft>
                <a:spcPts val="0"/>
              </a:spcAft>
              <a:buClr>
                <a:schemeClr val="tx2"/>
              </a:buClr>
              <a:buSzPct val="80000"/>
              <a:buFont typeface="Wingdings" pitchFamily="2" charset="2"/>
              <a:buChar char="§"/>
              <a:tabLst/>
              <a:defRPr/>
            </a:pPr>
            <a:endParaRPr kumimoji="0" lang="en-US" sz="1500" b="0" i="0" u="none" strike="noStrike" kern="1200" cap="none" spc="0" normalizeH="0" baseline="0" noProof="0" dirty="0" smtClean="0">
              <a:ln>
                <a:noFill/>
              </a:ln>
              <a:solidFill>
                <a:schemeClr val="tx2"/>
              </a:solidFill>
              <a:effectLst/>
              <a:uLnTx/>
              <a:uFillTx/>
              <a:latin typeface="+mn-lt"/>
              <a:ea typeface="+mn-ea"/>
              <a:cs typeface="+mn-cs"/>
            </a:endParaRPr>
          </a:p>
          <a:p>
            <a:pPr marL="205740" marR="0" lvl="0" indent="-171450" algn="l" defTabSz="685800" rtl="0" eaLnBrk="1" fontAlgn="auto" latinLnBrk="0" hangingPunct="1">
              <a:lnSpc>
                <a:spcPct val="90000"/>
              </a:lnSpc>
              <a:spcBef>
                <a:spcPts val="1350"/>
              </a:spcBef>
              <a:spcAft>
                <a:spcPts val="0"/>
              </a:spcAft>
              <a:buClr>
                <a:schemeClr val="tx2"/>
              </a:buClr>
              <a:buSzPct val="80000"/>
              <a:buFont typeface="Wingdings" pitchFamily="2" charset="2"/>
              <a:buChar char="§"/>
              <a:tabLst/>
              <a:defRPr/>
            </a:pPr>
            <a:endParaRPr kumimoji="0" lang="en-US" sz="15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6858000" cy="2286000"/>
          </a:xfrm>
        </p:spPr>
        <p:txBody>
          <a:bodyPr>
            <a:normAutofit/>
          </a:bodyPr>
          <a:lstStyle/>
          <a:p>
            <a:pPr algn="l"/>
            <a:r>
              <a:rPr lang="en-US" sz="2400" dirty="0" smtClean="0"/>
              <a:t>The Cultivator (1849): </a:t>
            </a:r>
            <a:r>
              <a:rPr lang="en-US" sz="2400" dirty="0" smtClean="0"/>
              <a:t>Improvement </a:t>
            </a:r>
            <a:r>
              <a:rPr lang="en-US" sz="2400" dirty="0" smtClean="0"/>
              <a:t>of the </a:t>
            </a:r>
            <a:r>
              <a:rPr lang="en-US" sz="2400" dirty="0" smtClean="0"/>
              <a:t>Soil</a:t>
            </a:r>
            <a:endParaRPr lang="en-US" sz="2400" dirty="0"/>
          </a:p>
        </p:txBody>
      </p:sp>
      <p:sp>
        <p:nvSpPr>
          <p:cNvPr id="3" name="Subtitle 2"/>
          <p:cNvSpPr>
            <a:spLocks noGrp="1"/>
          </p:cNvSpPr>
          <p:nvPr>
            <p:ph type="body" idx="1"/>
          </p:nvPr>
        </p:nvSpPr>
        <p:spPr>
          <a:xfrm>
            <a:off x="0" y="4648200"/>
            <a:ext cx="8534400" cy="1143000"/>
          </a:xfrm>
        </p:spPr>
        <p:txBody>
          <a:bodyPr>
            <a:normAutofit/>
          </a:bodyPr>
          <a:lstStyle/>
          <a:p>
            <a:r>
              <a:rPr lang="en-US" sz="3000" dirty="0" smtClean="0"/>
              <a:t>“…using charcoal as a fertilizer depends on circumstances.”</a:t>
            </a:r>
            <a:endParaRPr lang="en-US" sz="3000" dirty="0"/>
          </a:p>
        </p:txBody>
      </p:sp>
      <p:pic>
        <p:nvPicPr>
          <p:cNvPr id="1026" name="Picture 2"/>
          <p:cNvPicPr>
            <a:picLocks noChangeAspect="1" noChangeArrowheads="1"/>
          </p:cNvPicPr>
          <p:nvPr/>
        </p:nvPicPr>
        <p:blipFill>
          <a:blip r:embed="rId2" cstate="print"/>
          <a:srcRect/>
          <a:stretch>
            <a:fillRect/>
          </a:stretch>
        </p:blipFill>
        <p:spPr bwMode="auto">
          <a:xfrm>
            <a:off x="1600200" y="228600"/>
            <a:ext cx="6859656" cy="3124200"/>
          </a:xfrm>
          <a:prstGeom prst="rect">
            <a:avLst/>
          </a:prstGeom>
          <a:noFill/>
          <a:ln w="9525">
            <a:noFill/>
            <a:miter lim="800000"/>
            <a:headEnd/>
            <a:tailEnd/>
          </a:ln>
        </p:spPr>
      </p:pic>
      <p:sp>
        <p:nvSpPr>
          <p:cNvPr id="5" name="Subtitle 2"/>
          <p:cNvSpPr txBox="1">
            <a:spLocks/>
          </p:cNvSpPr>
          <p:nvPr/>
        </p:nvSpPr>
        <p:spPr>
          <a:xfrm>
            <a:off x="762000" y="5715000"/>
            <a:ext cx="8153400" cy="1143000"/>
          </a:xfrm>
          <a:prstGeom prst="rect">
            <a:avLst/>
          </a:prstGeom>
        </p:spPr>
        <p:txBody>
          <a:bodyPr vert="horz" lIns="91440" tIns="45720" rIns="91440" bIns="45720" rtlCol="0">
            <a:normAutofit fontScale="850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rPr>
              <a:t>“…</a:t>
            </a:r>
            <a:r>
              <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rPr>
              <a:t>cost (of charcoal) </a:t>
            </a:r>
            <a:r>
              <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rPr>
              <a:t>in many</a:t>
            </a:r>
            <a:r>
              <a:rPr kumimoji="0" lang="en-US" sz="3200" b="0" i="0" u="none" strike="noStrike" kern="1200" cap="none" spc="0" normalizeH="0" noProof="0" dirty="0" smtClean="0">
                <a:ln>
                  <a:noFill/>
                </a:ln>
                <a:solidFill>
                  <a:schemeClr val="tx1">
                    <a:tint val="75000"/>
                  </a:schemeClr>
                </a:solidFill>
                <a:effectLst/>
                <a:uLnTx/>
                <a:uFillTx/>
                <a:latin typeface="+mn-lt"/>
                <a:ea typeface="+mn-ea"/>
                <a:cs typeface="+mn-cs"/>
              </a:rPr>
              <a:t> situations is probably too great to admit its profitable use as an ordinary manure.”</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0" y="533400"/>
            <a:ext cx="8610600" cy="2554545"/>
          </a:xfrm>
          <a:prstGeom prst="rect">
            <a:avLst/>
          </a:prstGeom>
        </p:spPr>
        <p:txBody>
          <a:bodyPr wrap="square">
            <a:spAutoFit/>
          </a:bodyPr>
          <a:lstStyle/>
          <a:p>
            <a:r>
              <a:rPr lang="en-US" sz="3200" b="1" i="1" dirty="0" smtClean="0">
                <a:solidFill>
                  <a:schemeClr val="tx2"/>
                </a:solidFill>
                <a:latin typeface="Gill Sans MT" pitchFamily="34" charset="0"/>
              </a:rPr>
              <a:t>“Peat charcoal alone does not appear to be of value as a manure commensurate with its cost, and it will be necessary to reduce the cost of the manufacture of this article very considerably, before any extensive applications of it..”</a:t>
            </a:r>
          </a:p>
          <a:p>
            <a:pPr algn="r"/>
            <a:r>
              <a:rPr lang="en-US" sz="3200" b="1" dirty="0" smtClean="0">
                <a:latin typeface="Gill Sans MT" pitchFamily="34" charset="0"/>
              </a:rPr>
              <a:t>  </a:t>
            </a:r>
            <a:r>
              <a:rPr lang="en-US" sz="3200" b="1" dirty="0" err="1" smtClean="0">
                <a:latin typeface="Gill Sans MT" pitchFamily="34" charset="0"/>
              </a:rPr>
              <a:t>Durden</a:t>
            </a:r>
            <a:r>
              <a:rPr lang="en-US" sz="3200" b="1" dirty="0" smtClean="0">
                <a:latin typeface="Gill Sans MT" pitchFamily="34" charset="0"/>
              </a:rPr>
              <a:t>, E.H. (1849)</a:t>
            </a:r>
            <a:endParaRPr lang="en-US" sz="3200" dirty="0" smtClean="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0" y="533400"/>
            <a:ext cx="8610600" cy="2554545"/>
          </a:xfrm>
          <a:prstGeom prst="rect">
            <a:avLst/>
          </a:prstGeom>
        </p:spPr>
        <p:txBody>
          <a:bodyPr wrap="square">
            <a:spAutoFit/>
          </a:bodyPr>
          <a:lstStyle/>
          <a:p>
            <a:r>
              <a:rPr lang="en-US" sz="3200" b="1" i="1" dirty="0" smtClean="0">
                <a:solidFill>
                  <a:schemeClr val="tx2"/>
                </a:solidFill>
                <a:latin typeface="Gill Sans MT" pitchFamily="34" charset="0"/>
              </a:rPr>
              <a:t>“Peat charcoal alone does not appear to be of value as a manure commensurate with its cost, and it will be necessary to reduce the cost of the manufacture of this article very considerably, before any extensive applications of it..”</a:t>
            </a:r>
          </a:p>
          <a:p>
            <a:pPr algn="r"/>
            <a:r>
              <a:rPr lang="en-US" sz="3200" b="1" dirty="0" smtClean="0">
                <a:latin typeface="Gill Sans MT" pitchFamily="34" charset="0"/>
              </a:rPr>
              <a:t>  </a:t>
            </a:r>
            <a:r>
              <a:rPr lang="en-US" sz="3200" b="1" dirty="0" err="1" smtClean="0">
                <a:latin typeface="Gill Sans MT" pitchFamily="34" charset="0"/>
              </a:rPr>
              <a:t>Durden</a:t>
            </a:r>
            <a:r>
              <a:rPr lang="en-US" sz="3200" b="1" dirty="0" smtClean="0">
                <a:latin typeface="Gill Sans MT" pitchFamily="34" charset="0"/>
              </a:rPr>
              <a:t>, E.H. (1849)</a:t>
            </a:r>
            <a:endParaRPr lang="en-US" sz="3200" dirty="0" smtClean="0"/>
          </a:p>
        </p:txBody>
      </p:sp>
      <p:pic>
        <p:nvPicPr>
          <p:cNvPr id="3" name="Picture 2" descr="peatcutting.png"/>
          <p:cNvPicPr>
            <a:picLocks noChangeAspect="1"/>
          </p:cNvPicPr>
          <p:nvPr/>
        </p:nvPicPr>
        <p:blipFill>
          <a:blip r:embed="rId2" cstate="print"/>
          <a:stretch>
            <a:fillRect/>
          </a:stretch>
        </p:blipFill>
        <p:spPr>
          <a:xfrm>
            <a:off x="4572000" y="3352800"/>
            <a:ext cx="4343400" cy="3257550"/>
          </a:xfrm>
          <a:prstGeom prst="rect">
            <a:avLst/>
          </a:prstGeom>
        </p:spPr>
      </p:pic>
      <p:pic>
        <p:nvPicPr>
          <p:cNvPr id="74756" name="Picture 4" descr="http://www.maggieblanck.com/images/10504r.jpg"/>
          <p:cNvPicPr>
            <a:picLocks noChangeAspect="1" noChangeArrowheads="1"/>
          </p:cNvPicPr>
          <p:nvPr/>
        </p:nvPicPr>
        <p:blipFill>
          <a:blip r:embed="rId3" cstate="print"/>
          <a:srcRect/>
          <a:stretch>
            <a:fillRect/>
          </a:stretch>
        </p:blipFill>
        <p:spPr bwMode="auto">
          <a:xfrm>
            <a:off x="228600" y="3352800"/>
            <a:ext cx="4191000" cy="3287316"/>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4294967295"/>
          </p:nvPr>
        </p:nvSpPr>
        <p:spPr>
          <a:xfrm>
            <a:off x="0" y="1009650"/>
            <a:ext cx="4561285" cy="5530850"/>
          </a:xfrm>
        </p:spPr>
        <p:txBody>
          <a:bodyPr/>
          <a:lstStyle/>
          <a:p>
            <a:pPr>
              <a:lnSpc>
                <a:spcPct val="100000"/>
              </a:lnSpc>
              <a:spcAft>
                <a:spcPts val="600"/>
              </a:spcAft>
              <a:buNone/>
            </a:pPr>
            <a:r>
              <a:rPr lang="en-US" sz="2800" dirty="0" smtClean="0"/>
              <a:t>1849</a:t>
            </a:r>
          </a:p>
          <a:p>
            <a:pPr algn="l">
              <a:lnSpc>
                <a:spcPct val="100000"/>
              </a:lnSpc>
              <a:spcAft>
                <a:spcPts val="600"/>
              </a:spcAft>
            </a:pPr>
            <a:r>
              <a:rPr lang="en-US" sz="2400" dirty="0" smtClean="0"/>
              <a:t>Farmers </a:t>
            </a:r>
            <a:r>
              <a:rPr lang="en-US" sz="2400" dirty="0" smtClean="0">
                <a:sym typeface="Symbol"/>
              </a:rPr>
              <a:t></a:t>
            </a:r>
            <a:r>
              <a:rPr lang="en-US" sz="2400" dirty="0" smtClean="0"/>
              <a:t>69% of labor force</a:t>
            </a:r>
          </a:p>
          <a:p>
            <a:pPr algn="l">
              <a:lnSpc>
                <a:spcPct val="100000"/>
              </a:lnSpc>
              <a:spcAft>
                <a:spcPts val="600"/>
              </a:spcAft>
              <a:buNone/>
            </a:pPr>
            <a:endParaRPr lang="en-US" sz="2400" dirty="0" smtClean="0"/>
          </a:p>
          <a:p>
            <a:pPr algn="l">
              <a:lnSpc>
                <a:spcPct val="100000"/>
              </a:lnSpc>
              <a:spcAft>
                <a:spcPts val="600"/>
              </a:spcAft>
            </a:pPr>
            <a:r>
              <a:rPr lang="en-US" sz="2400" dirty="0" smtClean="0"/>
              <a:t>1 farmer supports 2 people</a:t>
            </a:r>
          </a:p>
          <a:p>
            <a:pPr algn="l">
              <a:lnSpc>
                <a:spcPct val="100000"/>
              </a:lnSpc>
              <a:spcAft>
                <a:spcPts val="600"/>
              </a:spcAft>
            </a:pPr>
            <a:endParaRPr lang="en-US" sz="2400" dirty="0" smtClean="0"/>
          </a:p>
          <a:p>
            <a:pPr algn="l">
              <a:lnSpc>
                <a:spcPct val="100000"/>
              </a:lnSpc>
              <a:spcAft>
                <a:spcPts val="600"/>
              </a:spcAft>
            </a:pPr>
            <a:r>
              <a:rPr lang="en-US" sz="2400" dirty="0" smtClean="0"/>
              <a:t>$ 0.75 </a:t>
            </a:r>
            <a:r>
              <a:rPr lang="en-US" sz="2400" dirty="0" smtClean="0"/>
              <a:t>USD </a:t>
            </a:r>
            <a:r>
              <a:rPr lang="en-US" sz="2400" dirty="0" smtClean="0"/>
              <a:t>per </a:t>
            </a:r>
            <a:r>
              <a:rPr lang="en-US" sz="2400" dirty="0" smtClean="0"/>
              <a:t>bushel for corn</a:t>
            </a:r>
          </a:p>
          <a:p>
            <a:pPr algn="l">
              <a:lnSpc>
                <a:spcPct val="100000"/>
              </a:lnSpc>
              <a:spcAft>
                <a:spcPts val="600"/>
              </a:spcAft>
            </a:pPr>
            <a:endParaRPr lang="en-US" dirty="0" smtClean="0"/>
          </a:p>
          <a:p>
            <a:pPr>
              <a:lnSpc>
                <a:spcPct val="100000"/>
              </a:lnSpc>
              <a:spcAft>
                <a:spcPts val="600"/>
              </a:spcAft>
            </a:pPr>
            <a:endParaRPr lang="en-US" dirty="0" smtClean="0"/>
          </a:p>
        </p:txBody>
      </p:sp>
      <p:sp>
        <p:nvSpPr>
          <p:cNvPr id="7" name="Title 6"/>
          <p:cNvSpPr>
            <a:spLocks noGrp="1"/>
          </p:cNvSpPr>
          <p:nvPr>
            <p:ph type="ctrTitle" idx="4294967295"/>
          </p:nvPr>
        </p:nvSpPr>
        <p:spPr>
          <a:xfrm>
            <a:off x="0" y="0"/>
            <a:ext cx="7773590" cy="801688"/>
          </a:xfrm>
        </p:spPr>
        <p:txBody>
          <a:bodyPr/>
          <a:lstStyle/>
          <a:p>
            <a:r>
              <a:rPr lang="en-US" dirty="0" smtClean="0"/>
              <a:t>What has changed?</a:t>
            </a:r>
            <a:endParaRPr lang="en-US" dirty="0"/>
          </a:p>
        </p:txBody>
      </p:sp>
      <p:sp>
        <p:nvSpPr>
          <p:cNvPr id="8" name="Rectangle 7"/>
          <p:cNvSpPr/>
          <p:nvPr/>
        </p:nvSpPr>
        <p:spPr>
          <a:xfrm>
            <a:off x="5055841" y="1009547"/>
            <a:ext cx="4067999" cy="5093702"/>
          </a:xfrm>
          <a:prstGeom prst="rect">
            <a:avLst/>
          </a:prstGeom>
        </p:spPr>
        <p:txBody>
          <a:bodyPr wrap="square">
            <a:spAutoFit/>
          </a:bodyPr>
          <a:lstStyle/>
          <a:p>
            <a:pPr algn="ctr">
              <a:spcAft>
                <a:spcPts val="600"/>
              </a:spcAft>
            </a:pPr>
            <a:r>
              <a:rPr lang="en-US" sz="4000" u="sng" dirty="0" smtClean="0"/>
              <a:t>Today</a:t>
            </a:r>
          </a:p>
          <a:p>
            <a:pPr>
              <a:spcAft>
                <a:spcPts val="600"/>
              </a:spcAft>
            </a:pPr>
            <a:r>
              <a:rPr lang="en-US" sz="2400" u="sng" dirty="0" smtClean="0"/>
              <a:t>Farmers </a:t>
            </a:r>
            <a:r>
              <a:rPr lang="en-US" sz="2400" u="sng" dirty="0" smtClean="0">
                <a:sym typeface="Symbol"/>
              </a:rPr>
              <a:t>&lt;</a:t>
            </a:r>
            <a:r>
              <a:rPr lang="en-US" sz="2400" u="sng" dirty="0" smtClean="0"/>
              <a:t>2% of labor force </a:t>
            </a:r>
          </a:p>
          <a:p>
            <a:pPr>
              <a:spcAft>
                <a:spcPts val="600"/>
              </a:spcAft>
            </a:pPr>
            <a:endParaRPr lang="en-US" sz="3200" u="sng" dirty="0" smtClean="0"/>
          </a:p>
          <a:p>
            <a:pPr>
              <a:spcAft>
                <a:spcPts val="600"/>
              </a:spcAft>
            </a:pPr>
            <a:r>
              <a:rPr lang="en-US" sz="2400" u="sng" dirty="0" smtClean="0"/>
              <a:t>1 </a:t>
            </a:r>
            <a:r>
              <a:rPr lang="en-US" sz="2400" u="sng" dirty="0" smtClean="0"/>
              <a:t>farmer supports &gt;100 people</a:t>
            </a:r>
          </a:p>
          <a:p>
            <a:pPr>
              <a:spcAft>
                <a:spcPts val="600"/>
              </a:spcAft>
            </a:pPr>
            <a:endParaRPr lang="en-US" sz="2400" dirty="0" smtClean="0"/>
          </a:p>
          <a:p>
            <a:pPr>
              <a:spcAft>
                <a:spcPts val="600"/>
              </a:spcAft>
            </a:pPr>
            <a:endParaRPr lang="en-US" sz="2400" dirty="0" smtClean="0"/>
          </a:p>
          <a:p>
            <a:pPr>
              <a:spcAft>
                <a:spcPts val="600"/>
              </a:spcAft>
            </a:pPr>
            <a:r>
              <a:rPr lang="en-US" sz="2400" u="sng" dirty="0" smtClean="0"/>
              <a:t>$4.28  </a:t>
            </a:r>
            <a:r>
              <a:rPr lang="en-US" sz="2400" u="sng" dirty="0" smtClean="0"/>
              <a:t>USD per </a:t>
            </a:r>
            <a:r>
              <a:rPr lang="en-US" sz="2400" u="sng" dirty="0" smtClean="0"/>
              <a:t>bushel for corn </a:t>
            </a:r>
            <a:endParaRPr lang="en-US" sz="2400" u="sng" dirty="0" smtClean="0"/>
          </a:p>
          <a:p>
            <a:pPr>
              <a:spcAft>
                <a:spcPts val="600"/>
              </a:spcAft>
            </a:pPr>
            <a:r>
              <a:rPr lang="en-US" sz="2400" u="sng" dirty="0" smtClean="0"/>
              <a:t>$188.88 USD metric ton </a:t>
            </a:r>
            <a:r>
              <a:rPr lang="en-US" sz="1600" u="sng" dirty="0" smtClean="0"/>
              <a:t>[04Jul2015]</a:t>
            </a:r>
            <a:endParaRPr lang="en-US" sz="2400" u="sng" dirty="0" smtClean="0"/>
          </a:p>
          <a:p>
            <a:pPr>
              <a:spcAft>
                <a:spcPts val="600"/>
              </a:spcAft>
            </a:pPr>
            <a:endParaRPr lang="en-US" sz="2400" dirty="0" smtClean="0"/>
          </a:p>
          <a:p>
            <a:pPr>
              <a:spcAft>
                <a:spcPts val="600"/>
              </a:spcAft>
            </a:pPr>
            <a:endParaRPr lang="en-US" sz="2400" dirty="0"/>
          </a:p>
        </p:txBody>
      </p:sp>
      <p:pic>
        <p:nvPicPr>
          <p:cNvPr id="11" name="Picture 10" descr="discing.jpg"/>
          <p:cNvPicPr>
            <a:picLocks noChangeAspect="1"/>
          </p:cNvPicPr>
          <p:nvPr/>
        </p:nvPicPr>
        <p:blipFill>
          <a:blip r:embed="rId2" cstate="print"/>
          <a:stretch>
            <a:fillRect/>
          </a:stretch>
        </p:blipFill>
        <p:spPr>
          <a:xfrm>
            <a:off x="4876800" y="685800"/>
            <a:ext cx="1266379" cy="1072449"/>
          </a:xfrm>
          <a:prstGeom prst="rect">
            <a:avLst/>
          </a:prstGeom>
        </p:spPr>
      </p:pic>
      <p:sp>
        <p:nvSpPr>
          <p:cNvPr id="12" name="Rectangle 11"/>
          <p:cNvSpPr/>
          <p:nvPr/>
        </p:nvSpPr>
        <p:spPr>
          <a:xfrm>
            <a:off x="457200" y="5334000"/>
            <a:ext cx="4137199" cy="707886"/>
          </a:xfrm>
          <a:prstGeom prst="rect">
            <a:avLst/>
          </a:prstGeom>
          <a:ln w="22225">
            <a:solidFill>
              <a:schemeClr val="accent1"/>
            </a:solidFill>
          </a:ln>
          <a:effectLst>
            <a:outerShdw blurRad="50800" dist="38100" dir="2700000" algn="tl" rotWithShape="0">
              <a:prstClr val="black">
                <a:alpha val="40000"/>
              </a:prstClr>
            </a:outerShdw>
          </a:effectLst>
        </p:spPr>
        <p:txBody>
          <a:bodyPr wrap="square">
            <a:spAutoFit/>
          </a:bodyPr>
          <a:lstStyle/>
          <a:p>
            <a:r>
              <a:rPr lang="en-US" sz="2000" i="1" dirty="0" smtClean="0"/>
              <a:t>$1.00 in 1914 had the same buying power as $22.57 in 2012 [$16.92 /</a:t>
            </a:r>
            <a:r>
              <a:rPr lang="en-US" sz="2000" i="1" dirty="0" err="1" smtClean="0"/>
              <a:t>bu</a:t>
            </a:r>
            <a:r>
              <a:rPr lang="en-US" sz="2000" i="1" dirty="0" smtClean="0"/>
              <a:t>]</a:t>
            </a:r>
            <a:endParaRPr lang="en-US" sz="2000" i="1" dirty="0"/>
          </a:p>
        </p:txBody>
      </p:sp>
      <p:pic>
        <p:nvPicPr>
          <p:cNvPr id="13" name="Picture 12" descr="18th-century-plough.JPG"/>
          <p:cNvPicPr>
            <a:picLocks noChangeAspect="1"/>
          </p:cNvPicPr>
          <p:nvPr/>
        </p:nvPicPr>
        <p:blipFill>
          <a:blip r:embed="rId3" cstate="print"/>
          <a:stretch>
            <a:fillRect/>
          </a:stretch>
        </p:blipFill>
        <p:spPr>
          <a:xfrm>
            <a:off x="2895600" y="685800"/>
            <a:ext cx="1383811" cy="1066800"/>
          </a:xfrm>
          <a:prstGeom prst="rect">
            <a:avLst/>
          </a:prstGeom>
          <a:ln w="12700">
            <a:solidFill>
              <a:schemeClr val="tx1"/>
            </a:solidFill>
          </a:ln>
          <a:effectLst>
            <a:outerShdw blurRad="50800" dist="38100" dir="2700000" algn="tl" rotWithShape="0">
              <a:prstClr val="black">
                <a:alpha val="40000"/>
              </a:prstClr>
            </a:outerShdw>
          </a:effectLst>
        </p:spPr>
      </p:pic>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cstate="print"/>
          <a:srcRect/>
          <a:stretch>
            <a:fillRect/>
          </a:stretch>
        </p:blipFill>
        <p:spPr bwMode="auto">
          <a:xfrm>
            <a:off x="5638800" y="838200"/>
            <a:ext cx="1538288" cy="1686302"/>
          </a:xfrm>
          <a:prstGeom prst="rect">
            <a:avLst/>
          </a:prstGeom>
          <a:noFill/>
          <a:ln w="9525">
            <a:noFill/>
            <a:miter lim="800000"/>
            <a:headEnd/>
            <a:tailEnd/>
          </a:ln>
          <a:effectLst/>
        </p:spPr>
      </p:pic>
      <p:pic>
        <p:nvPicPr>
          <p:cNvPr id="86017" name="Picture 1"/>
          <p:cNvPicPr>
            <a:picLocks noChangeAspect="1" noChangeArrowheads="1"/>
          </p:cNvPicPr>
          <p:nvPr/>
        </p:nvPicPr>
        <p:blipFill>
          <a:blip r:embed="rId3" cstate="print"/>
          <a:srcRect/>
          <a:stretch>
            <a:fillRect/>
          </a:stretch>
        </p:blipFill>
        <p:spPr bwMode="auto">
          <a:xfrm rot="20331234">
            <a:off x="1303995" y="4856853"/>
            <a:ext cx="933450" cy="1066800"/>
          </a:xfrm>
          <a:prstGeom prst="rect">
            <a:avLst/>
          </a:prstGeom>
          <a:noFill/>
          <a:ln w="9525">
            <a:noFill/>
            <a:miter lim="800000"/>
            <a:headEnd/>
            <a:tailEnd/>
          </a:ln>
        </p:spPr>
      </p:pic>
      <p:pic>
        <p:nvPicPr>
          <p:cNvPr id="21" name="Picture 20"/>
          <p:cNvPicPr>
            <a:picLocks noChangeAspect="1"/>
          </p:cNvPicPr>
          <p:nvPr/>
        </p:nvPicPr>
        <p:blipFill rotWithShape="1">
          <a:blip r:embed="rId4" cstate="print">
            <a:extLst>
              <a:ext uri="{28A0092B-C50C-407E-A947-70E740481C1C}">
                <a14:useLocalDpi xmlns="" xmlns:a14="http://schemas.microsoft.com/office/drawing/2010/main" val="0"/>
              </a:ext>
            </a:extLst>
          </a:blip>
          <a:srcRect l="29883" r="27951"/>
          <a:stretch/>
        </p:blipFill>
        <p:spPr>
          <a:xfrm>
            <a:off x="1524000" y="1600200"/>
            <a:ext cx="914400" cy="1024038"/>
          </a:xfrm>
          <a:prstGeom prst="rect">
            <a:avLst/>
          </a:prstGeom>
        </p:spPr>
      </p:pic>
      <p:sp>
        <p:nvSpPr>
          <p:cNvPr id="2" name="Title 1"/>
          <p:cNvSpPr>
            <a:spLocks noGrp="1"/>
          </p:cNvSpPr>
          <p:nvPr>
            <p:ph type="title"/>
          </p:nvPr>
        </p:nvSpPr>
        <p:spPr>
          <a:xfrm>
            <a:off x="0" y="0"/>
            <a:ext cx="7838364" cy="762000"/>
          </a:xfrm>
        </p:spPr>
        <p:txBody>
          <a:bodyPr/>
          <a:lstStyle/>
          <a:p>
            <a:r>
              <a:rPr lang="en-US" b="1" dirty="0" smtClean="0">
                <a:solidFill>
                  <a:schemeClr val="accent5"/>
                </a:solidFill>
              </a:rPr>
              <a:t>Biochar </a:t>
            </a:r>
            <a:r>
              <a:rPr lang="en-US" b="1" dirty="0" smtClean="0">
                <a:solidFill>
                  <a:schemeClr val="accent5"/>
                </a:solidFill>
              </a:rPr>
              <a:t>Industry</a:t>
            </a:r>
            <a:endParaRPr lang="en-US" dirty="0">
              <a:solidFill>
                <a:schemeClr val="accent5"/>
              </a:solidFill>
            </a:endParaRPr>
          </a:p>
        </p:txBody>
      </p:sp>
      <p:pic>
        <p:nvPicPr>
          <p:cNvPr id="4" name="Content Placeholder 3"/>
          <p:cNvPicPr>
            <a:picLocks noGrp="1" noChangeAspect="1"/>
          </p:cNvPicPr>
          <p:nvPr>
            <p:ph idx="1"/>
          </p:nvPr>
        </p:nvPicPr>
        <p:blipFill>
          <a:blip r:embed="rId5" cstate="print">
            <a:extLst>
              <a:ext uri="{28A0092B-C50C-407E-A947-70E740481C1C}">
                <a14:useLocalDpi xmlns="" xmlns:a14="http://schemas.microsoft.com/office/drawing/2010/main" val="0"/>
              </a:ext>
            </a:extLst>
          </a:blip>
          <a:stretch>
            <a:fillRect/>
          </a:stretch>
        </p:blipFill>
        <p:spPr>
          <a:xfrm>
            <a:off x="5935398" y="3038098"/>
            <a:ext cx="1121588" cy="1304925"/>
          </a:xfrm>
        </p:spPr>
      </p:pic>
      <p:pic>
        <p:nvPicPr>
          <p:cNvPr id="5" name="Picture 4"/>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620000" y="3276600"/>
            <a:ext cx="1196975" cy="1104900"/>
          </a:xfrm>
          <a:prstGeom prst="rect">
            <a:avLst/>
          </a:prstGeom>
        </p:spPr>
      </p:pic>
      <p:pic>
        <p:nvPicPr>
          <p:cNvPr id="6" name="Picture 5"/>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4453482" y="2477196"/>
            <a:ext cx="1242580" cy="762000"/>
          </a:xfrm>
          <a:prstGeom prst="rect">
            <a:avLst/>
          </a:prstGeom>
        </p:spPr>
      </p:pic>
      <p:pic>
        <p:nvPicPr>
          <p:cNvPr id="7" name="Picture 6"/>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4346748" y="3330030"/>
            <a:ext cx="1409700" cy="590550"/>
          </a:xfrm>
          <a:prstGeom prst="rect">
            <a:avLst/>
          </a:prstGeom>
        </p:spPr>
      </p:pic>
      <p:pic>
        <p:nvPicPr>
          <p:cNvPr id="8" name="Picture 7"/>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4495800" y="4038600"/>
            <a:ext cx="1072236" cy="1072236"/>
          </a:xfrm>
          <a:prstGeom prst="rect">
            <a:avLst/>
          </a:prstGeom>
        </p:spPr>
      </p:pic>
      <p:pic>
        <p:nvPicPr>
          <p:cNvPr id="9" name="Picture 8"/>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0" y="4495800"/>
            <a:ext cx="1547547" cy="567434"/>
          </a:xfrm>
          <a:prstGeom prst="rect">
            <a:avLst/>
          </a:prstGeom>
        </p:spPr>
      </p:pic>
      <p:pic>
        <p:nvPicPr>
          <p:cNvPr id="10" name="Picture 9"/>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3309340" y="1945778"/>
            <a:ext cx="1092391" cy="1406453"/>
          </a:xfrm>
          <a:prstGeom prst="rect">
            <a:avLst/>
          </a:prstGeom>
        </p:spPr>
      </p:pic>
      <p:pic>
        <p:nvPicPr>
          <p:cNvPr id="11" name="Picture 10"/>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7454258" y="4349892"/>
            <a:ext cx="845857" cy="501141"/>
          </a:xfrm>
          <a:prstGeom prst="rect">
            <a:avLst/>
          </a:prstGeom>
        </p:spPr>
      </p:pic>
      <p:pic>
        <p:nvPicPr>
          <p:cNvPr id="12" name="Picture 11"/>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150734" y="3192202"/>
            <a:ext cx="2171700" cy="1371600"/>
          </a:xfrm>
          <a:prstGeom prst="rect">
            <a:avLst/>
          </a:prstGeom>
        </p:spPr>
      </p:pic>
      <p:pic>
        <p:nvPicPr>
          <p:cNvPr id="13" name="Picture 12"/>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a:off x="2397901" y="4659313"/>
            <a:ext cx="1331913" cy="1331913"/>
          </a:xfrm>
          <a:prstGeom prst="rect">
            <a:avLst/>
          </a:prstGeom>
        </p:spPr>
      </p:pic>
      <p:pic>
        <p:nvPicPr>
          <p:cNvPr id="14" name="Picture 13"/>
          <p:cNvPicPr>
            <a:picLocks noChangeAspect="1"/>
          </p:cNvPicPr>
          <p:nvPr/>
        </p:nvPicPr>
        <p:blipFill>
          <a:blip r:embed="rId15" cstate="print">
            <a:extLst>
              <a:ext uri="{28A0092B-C50C-407E-A947-70E740481C1C}">
                <a14:useLocalDpi xmlns="" xmlns:a14="http://schemas.microsoft.com/office/drawing/2010/main" val="0"/>
              </a:ext>
            </a:extLst>
          </a:blip>
          <a:stretch>
            <a:fillRect/>
          </a:stretch>
        </p:blipFill>
        <p:spPr>
          <a:xfrm>
            <a:off x="2392269" y="1909776"/>
            <a:ext cx="908574" cy="555240"/>
          </a:xfrm>
          <a:prstGeom prst="rect">
            <a:avLst/>
          </a:prstGeom>
        </p:spPr>
      </p:pic>
      <p:pic>
        <p:nvPicPr>
          <p:cNvPr id="18" name="Picture 17"/>
          <p:cNvPicPr>
            <a:picLocks noChangeAspect="1"/>
          </p:cNvPicPr>
          <p:nvPr/>
        </p:nvPicPr>
        <p:blipFill>
          <a:blip r:embed="rId16" cstate="print">
            <a:extLst>
              <a:ext uri="{28A0092B-C50C-407E-A947-70E740481C1C}">
                <a14:useLocalDpi xmlns="" xmlns:a14="http://schemas.microsoft.com/office/drawing/2010/main" val="0"/>
              </a:ext>
            </a:extLst>
          </a:blip>
          <a:stretch>
            <a:fillRect/>
          </a:stretch>
        </p:blipFill>
        <p:spPr>
          <a:xfrm>
            <a:off x="5718626" y="4403786"/>
            <a:ext cx="1676400" cy="333375"/>
          </a:xfrm>
          <a:prstGeom prst="rect">
            <a:avLst/>
          </a:prstGeom>
        </p:spPr>
      </p:pic>
      <p:pic>
        <p:nvPicPr>
          <p:cNvPr id="19" name="Picture 18"/>
          <p:cNvPicPr>
            <a:picLocks noChangeAspect="1"/>
          </p:cNvPicPr>
          <p:nvPr/>
        </p:nvPicPr>
        <p:blipFill>
          <a:blip r:embed="rId17" cstate="print">
            <a:extLst>
              <a:ext uri="{28A0092B-C50C-407E-A947-70E740481C1C}">
                <a14:useLocalDpi xmlns="" xmlns:a14="http://schemas.microsoft.com/office/drawing/2010/main" val="0"/>
              </a:ext>
            </a:extLst>
          </a:blip>
          <a:stretch>
            <a:fillRect/>
          </a:stretch>
        </p:blipFill>
        <p:spPr>
          <a:xfrm>
            <a:off x="5512240" y="4764201"/>
            <a:ext cx="1202531" cy="1202531"/>
          </a:xfrm>
          <a:prstGeom prst="rect">
            <a:avLst/>
          </a:prstGeom>
        </p:spPr>
      </p:pic>
      <p:pic>
        <p:nvPicPr>
          <p:cNvPr id="20" name="Picture 19"/>
          <p:cNvPicPr>
            <a:picLocks noChangeAspect="1"/>
          </p:cNvPicPr>
          <p:nvPr/>
        </p:nvPicPr>
        <p:blipFill>
          <a:blip r:embed="rId18" cstate="print">
            <a:extLst>
              <a:ext uri="{28A0092B-C50C-407E-A947-70E740481C1C}">
                <a14:useLocalDpi xmlns="" xmlns:a14="http://schemas.microsoft.com/office/drawing/2010/main" val="0"/>
              </a:ext>
            </a:extLst>
          </a:blip>
          <a:stretch>
            <a:fillRect/>
          </a:stretch>
        </p:blipFill>
        <p:spPr>
          <a:xfrm>
            <a:off x="179796" y="1676762"/>
            <a:ext cx="1371600" cy="1457325"/>
          </a:xfrm>
          <a:prstGeom prst="rect">
            <a:avLst/>
          </a:prstGeom>
        </p:spPr>
      </p:pic>
      <p:pic>
        <p:nvPicPr>
          <p:cNvPr id="22" name="Picture 21"/>
          <p:cNvPicPr>
            <a:picLocks noChangeAspect="1"/>
          </p:cNvPicPr>
          <p:nvPr/>
        </p:nvPicPr>
        <p:blipFill>
          <a:blip r:embed="rId19" cstate="print">
            <a:extLst>
              <a:ext uri="{28A0092B-C50C-407E-A947-70E740481C1C}">
                <a14:useLocalDpi xmlns="" xmlns:a14="http://schemas.microsoft.com/office/drawing/2010/main" val="0"/>
              </a:ext>
            </a:extLst>
          </a:blip>
          <a:stretch>
            <a:fillRect/>
          </a:stretch>
        </p:blipFill>
        <p:spPr>
          <a:xfrm>
            <a:off x="2609121" y="1344162"/>
            <a:ext cx="1747837" cy="509610"/>
          </a:xfrm>
          <a:prstGeom prst="rect">
            <a:avLst/>
          </a:prstGeom>
        </p:spPr>
      </p:pic>
      <p:pic>
        <p:nvPicPr>
          <p:cNvPr id="23" name="Picture 22"/>
          <p:cNvPicPr>
            <a:picLocks noChangeAspect="1"/>
          </p:cNvPicPr>
          <p:nvPr/>
        </p:nvPicPr>
        <p:blipFill>
          <a:blip r:embed="rId20" cstate="print">
            <a:extLst>
              <a:ext uri="{28A0092B-C50C-407E-A947-70E740481C1C}">
                <a14:useLocalDpi xmlns="" xmlns:a14="http://schemas.microsoft.com/office/drawing/2010/main" val="0"/>
              </a:ext>
            </a:extLst>
          </a:blip>
          <a:stretch>
            <a:fillRect/>
          </a:stretch>
        </p:blipFill>
        <p:spPr>
          <a:xfrm>
            <a:off x="6730536" y="1138700"/>
            <a:ext cx="2223352" cy="1673952"/>
          </a:xfrm>
          <a:prstGeom prst="rect">
            <a:avLst/>
          </a:prstGeom>
        </p:spPr>
      </p:pic>
      <p:pic>
        <p:nvPicPr>
          <p:cNvPr id="24" name="Picture 23"/>
          <p:cNvPicPr>
            <a:picLocks noChangeAspect="1"/>
          </p:cNvPicPr>
          <p:nvPr/>
        </p:nvPicPr>
        <p:blipFill>
          <a:blip r:embed="rId21" cstate="print">
            <a:extLst>
              <a:ext uri="{28A0092B-C50C-407E-A947-70E740481C1C}">
                <a14:useLocalDpi xmlns="" xmlns:a14="http://schemas.microsoft.com/office/drawing/2010/main" val="0"/>
              </a:ext>
            </a:extLst>
          </a:blip>
          <a:stretch>
            <a:fillRect/>
          </a:stretch>
        </p:blipFill>
        <p:spPr>
          <a:xfrm>
            <a:off x="228600" y="5189308"/>
            <a:ext cx="902219" cy="904875"/>
          </a:xfrm>
          <a:prstGeom prst="rect">
            <a:avLst/>
          </a:prstGeom>
        </p:spPr>
      </p:pic>
      <p:pic>
        <p:nvPicPr>
          <p:cNvPr id="25" name="Picture 24"/>
          <p:cNvPicPr>
            <a:picLocks noChangeAspect="1"/>
          </p:cNvPicPr>
          <p:nvPr/>
        </p:nvPicPr>
        <p:blipFill>
          <a:blip r:embed="rId22" cstate="print">
            <a:extLst>
              <a:ext uri="{28A0092B-C50C-407E-A947-70E740481C1C}">
                <a14:useLocalDpi xmlns="" xmlns:a14="http://schemas.microsoft.com/office/drawing/2010/main" val="0"/>
              </a:ext>
            </a:extLst>
          </a:blip>
          <a:stretch>
            <a:fillRect/>
          </a:stretch>
        </p:blipFill>
        <p:spPr>
          <a:xfrm>
            <a:off x="1197756" y="5948744"/>
            <a:ext cx="2810392" cy="558726"/>
          </a:xfrm>
          <a:prstGeom prst="rect">
            <a:avLst/>
          </a:prstGeom>
        </p:spPr>
      </p:pic>
      <p:pic>
        <p:nvPicPr>
          <p:cNvPr id="26" name="Picture 25"/>
          <p:cNvPicPr>
            <a:picLocks noChangeAspect="1"/>
          </p:cNvPicPr>
          <p:nvPr/>
        </p:nvPicPr>
        <p:blipFill>
          <a:blip r:embed="rId23" cstate="print">
            <a:extLst>
              <a:ext uri="{28A0092B-C50C-407E-A947-70E740481C1C}">
                <a14:useLocalDpi xmlns="" xmlns:a14="http://schemas.microsoft.com/office/drawing/2010/main" val="0"/>
              </a:ext>
            </a:extLst>
          </a:blip>
          <a:stretch>
            <a:fillRect/>
          </a:stretch>
        </p:blipFill>
        <p:spPr>
          <a:xfrm>
            <a:off x="4290877" y="5918393"/>
            <a:ext cx="1383235" cy="576348"/>
          </a:xfrm>
          <a:prstGeom prst="rect">
            <a:avLst/>
          </a:prstGeom>
        </p:spPr>
      </p:pic>
      <p:pic>
        <p:nvPicPr>
          <p:cNvPr id="27" name="Picture 26"/>
          <p:cNvPicPr>
            <a:picLocks noChangeAspect="1"/>
          </p:cNvPicPr>
          <p:nvPr/>
        </p:nvPicPr>
        <p:blipFill>
          <a:blip r:embed="rId24" cstate="print">
            <a:extLst>
              <a:ext uri="{28A0092B-C50C-407E-A947-70E740481C1C}">
                <a14:useLocalDpi xmlns="" xmlns:a14="http://schemas.microsoft.com/office/drawing/2010/main" val="0"/>
              </a:ext>
            </a:extLst>
          </a:blip>
          <a:stretch>
            <a:fillRect/>
          </a:stretch>
        </p:blipFill>
        <p:spPr>
          <a:xfrm>
            <a:off x="6997499" y="4964905"/>
            <a:ext cx="1050091" cy="720727"/>
          </a:xfrm>
          <a:prstGeom prst="rect">
            <a:avLst/>
          </a:prstGeom>
        </p:spPr>
      </p:pic>
      <p:pic>
        <p:nvPicPr>
          <p:cNvPr id="28" name="Picture 27"/>
          <p:cNvPicPr>
            <a:picLocks noChangeAspect="1"/>
          </p:cNvPicPr>
          <p:nvPr/>
        </p:nvPicPr>
        <p:blipFill>
          <a:blip r:embed="rId25" cstate="print">
            <a:extLst>
              <a:ext uri="{28A0092B-C50C-407E-A947-70E740481C1C}">
                <a14:useLocalDpi xmlns="" xmlns:a14="http://schemas.microsoft.com/office/drawing/2010/main" val="0"/>
              </a:ext>
            </a:extLst>
          </a:blip>
          <a:stretch>
            <a:fillRect/>
          </a:stretch>
        </p:blipFill>
        <p:spPr>
          <a:xfrm>
            <a:off x="5747816" y="2466094"/>
            <a:ext cx="1618023" cy="525652"/>
          </a:xfrm>
          <a:prstGeom prst="rect">
            <a:avLst/>
          </a:prstGeom>
        </p:spPr>
      </p:pic>
      <p:pic>
        <p:nvPicPr>
          <p:cNvPr id="29" name="Picture 28"/>
          <p:cNvPicPr>
            <a:picLocks noChangeAspect="1"/>
          </p:cNvPicPr>
          <p:nvPr/>
        </p:nvPicPr>
        <p:blipFill>
          <a:blip r:embed="rId26" cstate="print">
            <a:extLst>
              <a:ext uri="{28A0092B-C50C-407E-A947-70E740481C1C}">
                <a14:useLocalDpi xmlns="" xmlns:a14="http://schemas.microsoft.com/office/drawing/2010/main" val="0"/>
              </a:ext>
            </a:extLst>
          </a:blip>
          <a:stretch>
            <a:fillRect/>
          </a:stretch>
        </p:blipFill>
        <p:spPr>
          <a:xfrm>
            <a:off x="3505200" y="3657600"/>
            <a:ext cx="942599" cy="1258419"/>
          </a:xfrm>
          <a:prstGeom prst="rect">
            <a:avLst/>
          </a:prstGeom>
        </p:spPr>
      </p:pic>
      <p:pic>
        <p:nvPicPr>
          <p:cNvPr id="30" name="Picture 29"/>
          <p:cNvPicPr>
            <a:picLocks noChangeAspect="1"/>
          </p:cNvPicPr>
          <p:nvPr/>
        </p:nvPicPr>
        <p:blipFill>
          <a:blip r:embed="rId27" cstate="print">
            <a:extLst>
              <a:ext uri="{28A0092B-C50C-407E-A947-70E740481C1C}">
                <a14:useLocalDpi xmlns="" xmlns:a14="http://schemas.microsoft.com/office/drawing/2010/main" val="0"/>
              </a:ext>
            </a:extLst>
          </a:blip>
          <a:stretch>
            <a:fillRect/>
          </a:stretch>
        </p:blipFill>
        <p:spPr>
          <a:xfrm>
            <a:off x="1828800" y="2743200"/>
            <a:ext cx="1480914" cy="880406"/>
          </a:xfrm>
          <a:prstGeom prst="rect">
            <a:avLst/>
          </a:prstGeom>
        </p:spPr>
      </p:pic>
      <p:pic>
        <p:nvPicPr>
          <p:cNvPr id="31" name="Picture 30"/>
          <p:cNvPicPr>
            <a:picLocks noChangeAspect="1"/>
          </p:cNvPicPr>
          <p:nvPr/>
        </p:nvPicPr>
        <p:blipFill>
          <a:blip r:embed="rId28" cstate="print">
            <a:extLst>
              <a:ext uri="{28A0092B-C50C-407E-A947-70E740481C1C}">
                <a14:useLocalDpi xmlns="" xmlns:a14="http://schemas.microsoft.com/office/drawing/2010/main" val="0"/>
              </a:ext>
            </a:extLst>
          </a:blip>
          <a:stretch>
            <a:fillRect/>
          </a:stretch>
        </p:blipFill>
        <p:spPr>
          <a:xfrm>
            <a:off x="2209800" y="3657600"/>
            <a:ext cx="1314450" cy="847725"/>
          </a:xfrm>
          <a:prstGeom prst="rect">
            <a:avLst/>
          </a:prstGeom>
        </p:spPr>
      </p:pic>
      <p:pic>
        <p:nvPicPr>
          <p:cNvPr id="32" name="Picture 31"/>
          <p:cNvPicPr>
            <a:picLocks noChangeAspect="1"/>
          </p:cNvPicPr>
          <p:nvPr/>
        </p:nvPicPr>
        <p:blipFill>
          <a:blip r:embed="rId29" cstate="print">
            <a:extLst>
              <a:ext uri="{28A0092B-C50C-407E-A947-70E740481C1C}">
                <a14:useLocalDpi xmlns="" xmlns:a14="http://schemas.microsoft.com/office/drawing/2010/main" val="0"/>
              </a:ext>
            </a:extLst>
          </a:blip>
          <a:stretch>
            <a:fillRect/>
          </a:stretch>
        </p:blipFill>
        <p:spPr>
          <a:xfrm>
            <a:off x="3810881" y="5049579"/>
            <a:ext cx="1092154" cy="874594"/>
          </a:xfrm>
          <a:prstGeom prst="rect">
            <a:avLst/>
          </a:prstGeom>
        </p:spPr>
      </p:pic>
      <p:pic>
        <p:nvPicPr>
          <p:cNvPr id="33" name="Picture 32"/>
          <p:cNvPicPr>
            <a:picLocks noChangeAspect="1"/>
          </p:cNvPicPr>
          <p:nvPr/>
        </p:nvPicPr>
        <p:blipFill>
          <a:blip r:embed="rId30" cstate="print">
            <a:extLst>
              <a:ext uri="{28A0092B-C50C-407E-A947-70E740481C1C}">
                <a14:useLocalDpi xmlns="" xmlns:a14="http://schemas.microsoft.com/office/drawing/2010/main" val="0"/>
              </a:ext>
            </a:extLst>
          </a:blip>
          <a:stretch>
            <a:fillRect/>
          </a:stretch>
        </p:blipFill>
        <p:spPr>
          <a:xfrm>
            <a:off x="6795383" y="5733217"/>
            <a:ext cx="2286000" cy="790575"/>
          </a:xfrm>
          <a:prstGeom prst="rect">
            <a:avLst/>
          </a:prstGeom>
        </p:spPr>
      </p:pic>
      <p:pic>
        <p:nvPicPr>
          <p:cNvPr id="34" name="Picture 33"/>
          <p:cNvPicPr>
            <a:picLocks noChangeAspect="1"/>
          </p:cNvPicPr>
          <p:nvPr/>
        </p:nvPicPr>
        <p:blipFill>
          <a:blip r:embed="rId31" cstate="print">
            <a:extLst>
              <a:ext uri="{28A0092B-C50C-407E-A947-70E740481C1C}">
                <a14:useLocalDpi xmlns="" xmlns:a14="http://schemas.microsoft.com/office/drawing/2010/main" val="0"/>
              </a:ext>
            </a:extLst>
          </a:blip>
          <a:stretch>
            <a:fillRect/>
          </a:stretch>
        </p:blipFill>
        <p:spPr>
          <a:xfrm>
            <a:off x="4267200" y="1981200"/>
            <a:ext cx="1998995" cy="505339"/>
          </a:xfrm>
          <a:prstGeom prst="rect">
            <a:avLst/>
          </a:prstGeom>
        </p:spPr>
      </p:pic>
      <p:pic>
        <p:nvPicPr>
          <p:cNvPr id="35" name="Picture 34"/>
          <p:cNvPicPr>
            <a:picLocks noChangeAspect="1"/>
          </p:cNvPicPr>
          <p:nvPr/>
        </p:nvPicPr>
        <p:blipFill>
          <a:blip r:embed="rId32" cstate="print">
            <a:extLst>
              <a:ext uri="{28A0092B-C50C-407E-A947-70E740481C1C}">
                <a14:useLocalDpi xmlns="" xmlns:a14="http://schemas.microsoft.com/office/drawing/2010/main" val="0"/>
              </a:ext>
            </a:extLst>
          </a:blip>
          <a:stretch>
            <a:fillRect/>
          </a:stretch>
        </p:blipFill>
        <p:spPr>
          <a:xfrm>
            <a:off x="5741693" y="6008508"/>
            <a:ext cx="985450" cy="498962"/>
          </a:xfrm>
          <a:prstGeom prst="rect">
            <a:avLst/>
          </a:prstGeom>
        </p:spPr>
      </p:pic>
      <p:pic>
        <p:nvPicPr>
          <p:cNvPr id="37" name="Picture 36"/>
          <p:cNvPicPr>
            <a:picLocks noChangeAspect="1"/>
          </p:cNvPicPr>
          <p:nvPr/>
        </p:nvPicPr>
        <p:blipFill>
          <a:blip r:embed="rId33" cstate="print">
            <a:extLst>
              <a:ext uri="{28A0092B-C50C-407E-A947-70E740481C1C}">
                <a14:useLocalDpi xmlns="" xmlns:a14="http://schemas.microsoft.com/office/drawing/2010/main" val="0"/>
              </a:ext>
            </a:extLst>
          </a:blip>
          <a:stretch>
            <a:fillRect/>
          </a:stretch>
        </p:blipFill>
        <p:spPr>
          <a:xfrm>
            <a:off x="4453483" y="1236328"/>
            <a:ext cx="1383603" cy="666179"/>
          </a:xfrm>
          <a:prstGeom prst="rect">
            <a:avLst/>
          </a:prstGeom>
        </p:spPr>
      </p:pic>
      <p:pic>
        <p:nvPicPr>
          <p:cNvPr id="38" name="Picture 37"/>
          <p:cNvPicPr>
            <a:picLocks noChangeAspect="1"/>
          </p:cNvPicPr>
          <p:nvPr/>
        </p:nvPicPr>
        <p:blipFill>
          <a:blip r:embed="rId34" cstate="print">
            <a:extLst>
              <a:ext uri="{28A0092B-C50C-407E-A947-70E740481C1C}">
                <a14:useLocalDpi xmlns="" xmlns:a14="http://schemas.microsoft.com/office/drawing/2010/main" val="0"/>
              </a:ext>
            </a:extLst>
          </a:blip>
          <a:stretch>
            <a:fillRect/>
          </a:stretch>
        </p:blipFill>
        <p:spPr>
          <a:xfrm>
            <a:off x="8372022" y="4260191"/>
            <a:ext cx="687616" cy="1181680"/>
          </a:xfrm>
          <a:prstGeom prst="rect">
            <a:avLst/>
          </a:prstGeom>
        </p:spPr>
      </p:pic>
      <p:pic>
        <p:nvPicPr>
          <p:cNvPr id="39" name="Picture 38"/>
          <p:cNvPicPr>
            <a:picLocks noChangeAspect="1"/>
          </p:cNvPicPr>
          <p:nvPr/>
        </p:nvPicPr>
        <p:blipFill>
          <a:blip r:embed="rId35" cstate="print">
            <a:extLst>
              <a:ext uri="{28A0092B-C50C-407E-A947-70E740481C1C}">
                <a14:useLocalDpi xmlns="" xmlns:a14="http://schemas.microsoft.com/office/drawing/2010/main" val="0"/>
              </a:ext>
            </a:extLst>
          </a:blip>
          <a:stretch>
            <a:fillRect/>
          </a:stretch>
        </p:blipFill>
        <p:spPr>
          <a:xfrm>
            <a:off x="1828800" y="4572000"/>
            <a:ext cx="665444" cy="888952"/>
          </a:xfrm>
          <a:prstGeom prst="rect">
            <a:avLst/>
          </a:prstGeom>
        </p:spPr>
      </p:pic>
      <p:sp>
        <p:nvSpPr>
          <p:cNvPr id="40" name="Rectangle 39"/>
          <p:cNvSpPr/>
          <p:nvPr/>
        </p:nvSpPr>
        <p:spPr>
          <a:xfrm>
            <a:off x="2667000" y="0"/>
            <a:ext cx="6477001" cy="954107"/>
          </a:xfrm>
          <a:prstGeom prst="rect">
            <a:avLst/>
          </a:prstGeom>
        </p:spPr>
        <p:txBody>
          <a:bodyPr wrap="square">
            <a:spAutoFit/>
          </a:bodyPr>
          <a:lstStyle/>
          <a:p>
            <a:r>
              <a:rPr lang="en-US" sz="1400" i="1" dirty="0" smtClean="0">
                <a:latin typeface="Times New Roman" pitchFamily="18" charset="0"/>
                <a:cs typeface="Times New Roman" pitchFamily="18" charset="0"/>
              </a:rPr>
              <a:t>The use of trade, firm, or corporation names in this presentation is for the information and convenience of the reader. Such use does not constitute an official endorsement or approval by the United States Department of Agriculture or the Agricultural Research Service of any product or service to the exclusion of others that may be suitable.</a:t>
            </a:r>
            <a:endParaRPr lang="en-US" sz="1400" i="1" dirty="0">
              <a:latin typeface="Times New Roman" pitchFamily="18" charset="0"/>
              <a:cs typeface="Times New Roman" pitchFamily="18" charset="0"/>
            </a:endParaRPr>
          </a:p>
        </p:txBody>
      </p:sp>
      <p:pic>
        <p:nvPicPr>
          <p:cNvPr id="10242" name="Picture 2" descr="Pacific Pyrolysis"/>
          <p:cNvPicPr>
            <a:picLocks noChangeAspect="1" noChangeArrowheads="1"/>
          </p:cNvPicPr>
          <p:nvPr/>
        </p:nvPicPr>
        <p:blipFill>
          <a:blip r:embed="rId36" cstate="print"/>
          <a:srcRect/>
          <a:stretch>
            <a:fillRect/>
          </a:stretch>
        </p:blipFill>
        <p:spPr bwMode="auto">
          <a:xfrm>
            <a:off x="7162800" y="2590800"/>
            <a:ext cx="1643063" cy="895350"/>
          </a:xfrm>
          <a:prstGeom prst="rect">
            <a:avLst/>
          </a:prstGeom>
          <a:noFill/>
        </p:spPr>
      </p:pic>
    </p:spTree>
    <p:extLst>
      <p:ext uri="{BB962C8B-B14F-4D97-AF65-F5344CB8AC3E}">
        <p14:creationId xmlns="" xmlns:p14="http://schemas.microsoft.com/office/powerpoint/2010/main" val="31478657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par>
                                <p:cTn id="18" presetID="31"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par>
                                <p:cTn id="24" presetID="31"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style.rotation</p:attrName>
                                        </p:attrNameLst>
                                      </p:cBhvr>
                                      <p:tavLst>
                                        <p:tav tm="0">
                                          <p:val>
                                            <p:fltVal val="90"/>
                                          </p:val>
                                        </p:tav>
                                        <p:tav tm="100000">
                                          <p:val>
                                            <p:fltVal val="0"/>
                                          </p:val>
                                        </p:tav>
                                      </p:tavLst>
                                    </p:anim>
                                    <p:animEffect transition="in" filter="fade">
                                      <p:cBhvr>
                                        <p:cTn id="29" dur="1000"/>
                                        <p:tgtEl>
                                          <p:spTgt spid="7"/>
                                        </p:tgtEl>
                                      </p:cBhvr>
                                    </p:animEffect>
                                  </p:childTnLst>
                                </p:cTn>
                              </p:par>
                            </p:childTnLst>
                          </p:cTn>
                        </p:par>
                        <p:par>
                          <p:cTn id="30" fill="hold">
                            <p:stCondLst>
                              <p:cond delay="2000"/>
                            </p:stCondLst>
                            <p:childTnLst>
                              <p:par>
                                <p:cTn id="31" presetID="31"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 calcmode="lin" valueType="num">
                                      <p:cBhvr>
                                        <p:cTn id="35" dur="1000" fill="hold"/>
                                        <p:tgtEl>
                                          <p:spTgt spid="8"/>
                                        </p:tgtEl>
                                        <p:attrNameLst>
                                          <p:attrName>style.rotation</p:attrName>
                                        </p:attrNameLst>
                                      </p:cBhvr>
                                      <p:tavLst>
                                        <p:tav tm="0">
                                          <p:val>
                                            <p:fltVal val="90"/>
                                          </p:val>
                                        </p:tav>
                                        <p:tav tm="100000">
                                          <p:val>
                                            <p:fltVal val="0"/>
                                          </p:val>
                                        </p:tav>
                                      </p:tavLst>
                                    </p:anim>
                                    <p:animEffect transition="in" filter="fade">
                                      <p:cBhvr>
                                        <p:cTn id="36" dur="1000"/>
                                        <p:tgtEl>
                                          <p:spTgt spid="8"/>
                                        </p:tgtEl>
                                      </p:cBhvr>
                                    </p:animEffect>
                                  </p:childTnLst>
                                </p:cTn>
                              </p:par>
                            </p:childTnLst>
                          </p:cTn>
                        </p:par>
                        <p:par>
                          <p:cTn id="37" fill="hold">
                            <p:stCondLst>
                              <p:cond delay="3000"/>
                            </p:stCondLst>
                            <p:childTnLst>
                              <p:par>
                                <p:cTn id="38" presetID="31" presetClass="entr" presetSubtype="0"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fltVal val="0"/>
                                          </p:val>
                                        </p:tav>
                                        <p:tav tm="100000">
                                          <p:val>
                                            <p:strVal val="#ppt_w"/>
                                          </p:val>
                                        </p:tav>
                                      </p:tavLst>
                                    </p:anim>
                                    <p:anim calcmode="lin" valueType="num">
                                      <p:cBhvr>
                                        <p:cTn id="41" dur="1000" fill="hold"/>
                                        <p:tgtEl>
                                          <p:spTgt spid="9"/>
                                        </p:tgtEl>
                                        <p:attrNameLst>
                                          <p:attrName>ppt_h</p:attrName>
                                        </p:attrNameLst>
                                      </p:cBhvr>
                                      <p:tavLst>
                                        <p:tav tm="0">
                                          <p:val>
                                            <p:fltVal val="0"/>
                                          </p:val>
                                        </p:tav>
                                        <p:tav tm="100000">
                                          <p:val>
                                            <p:strVal val="#ppt_h"/>
                                          </p:val>
                                        </p:tav>
                                      </p:tavLst>
                                    </p:anim>
                                    <p:anim calcmode="lin" valueType="num">
                                      <p:cBhvr>
                                        <p:cTn id="42" dur="1000" fill="hold"/>
                                        <p:tgtEl>
                                          <p:spTgt spid="9"/>
                                        </p:tgtEl>
                                        <p:attrNameLst>
                                          <p:attrName>style.rotation</p:attrName>
                                        </p:attrNameLst>
                                      </p:cBhvr>
                                      <p:tavLst>
                                        <p:tav tm="0">
                                          <p:val>
                                            <p:fltVal val="90"/>
                                          </p:val>
                                        </p:tav>
                                        <p:tav tm="100000">
                                          <p:val>
                                            <p:fltVal val="0"/>
                                          </p:val>
                                        </p:tav>
                                      </p:tavLst>
                                    </p:anim>
                                    <p:animEffect transition="in" filter="fade">
                                      <p:cBhvr>
                                        <p:cTn id="43" dur="1000"/>
                                        <p:tgtEl>
                                          <p:spTgt spid="9"/>
                                        </p:tgtEl>
                                      </p:cBhvr>
                                    </p:animEffect>
                                  </p:childTnLst>
                                </p:cTn>
                              </p:par>
                              <p:par>
                                <p:cTn id="44" presetID="31" presetClass="entr" presetSubtype="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1000" fill="hold"/>
                                        <p:tgtEl>
                                          <p:spTgt spid="10"/>
                                        </p:tgtEl>
                                        <p:attrNameLst>
                                          <p:attrName>ppt_w</p:attrName>
                                        </p:attrNameLst>
                                      </p:cBhvr>
                                      <p:tavLst>
                                        <p:tav tm="0">
                                          <p:val>
                                            <p:fltVal val="0"/>
                                          </p:val>
                                        </p:tav>
                                        <p:tav tm="100000">
                                          <p:val>
                                            <p:strVal val="#ppt_w"/>
                                          </p:val>
                                        </p:tav>
                                      </p:tavLst>
                                    </p:anim>
                                    <p:anim calcmode="lin" valueType="num">
                                      <p:cBhvr>
                                        <p:cTn id="47" dur="1000" fill="hold"/>
                                        <p:tgtEl>
                                          <p:spTgt spid="10"/>
                                        </p:tgtEl>
                                        <p:attrNameLst>
                                          <p:attrName>ppt_h</p:attrName>
                                        </p:attrNameLst>
                                      </p:cBhvr>
                                      <p:tavLst>
                                        <p:tav tm="0">
                                          <p:val>
                                            <p:fltVal val="0"/>
                                          </p:val>
                                        </p:tav>
                                        <p:tav tm="100000">
                                          <p:val>
                                            <p:strVal val="#ppt_h"/>
                                          </p:val>
                                        </p:tav>
                                      </p:tavLst>
                                    </p:anim>
                                    <p:anim calcmode="lin" valueType="num">
                                      <p:cBhvr>
                                        <p:cTn id="48" dur="1000" fill="hold"/>
                                        <p:tgtEl>
                                          <p:spTgt spid="10"/>
                                        </p:tgtEl>
                                        <p:attrNameLst>
                                          <p:attrName>style.rotation</p:attrName>
                                        </p:attrNameLst>
                                      </p:cBhvr>
                                      <p:tavLst>
                                        <p:tav tm="0">
                                          <p:val>
                                            <p:fltVal val="90"/>
                                          </p:val>
                                        </p:tav>
                                        <p:tav tm="100000">
                                          <p:val>
                                            <p:fltVal val="0"/>
                                          </p:val>
                                        </p:tav>
                                      </p:tavLst>
                                    </p:anim>
                                    <p:animEffect transition="in" filter="fade">
                                      <p:cBhvr>
                                        <p:cTn id="49" dur="1000"/>
                                        <p:tgtEl>
                                          <p:spTgt spid="10"/>
                                        </p:tgtEl>
                                      </p:cBhvr>
                                    </p:animEffect>
                                  </p:childTnLst>
                                </p:cTn>
                              </p:par>
                              <p:par>
                                <p:cTn id="50" presetID="31" presetClass="entr" presetSubtype="0"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1000" fill="hold"/>
                                        <p:tgtEl>
                                          <p:spTgt spid="11"/>
                                        </p:tgtEl>
                                        <p:attrNameLst>
                                          <p:attrName>ppt_w</p:attrName>
                                        </p:attrNameLst>
                                      </p:cBhvr>
                                      <p:tavLst>
                                        <p:tav tm="0">
                                          <p:val>
                                            <p:fltVal val="0"/>
                                          </p:val>
                                        </p:tav>
                                        <p:tav tm="100000">
                                          <p:val>
                                            <p:strVal val="#ppt_w"/>
                                          </p:val>
                                        </p:tav>
                                      </p:tavLst>
                                    </p:anim>
                                    <p:anim calcmode="lin" valueType="num">
                                      <p:cBhvr>
                                        <p:cTn id="53" dur="1000" fill="hold"/>
                                        <p:tgtEl>
                                          <p:spTgt spid="11"/>
                                        </p:tgtEl>
                                        <p:attrNameLst>
                                          <p:attrName>ppt_h</p:attrName>
                                        </p:attrNameLst>
                                      </p:cBhvr>
                                      <p:tavLst>
                                        <p:tav tm="0">
                                          <p:val>
                                            <p:fltVal val="0"/>
                                          </p:val>
                                        </p:tav>
                                        <p:tav tm="100000">
                                          <p:val>
                                            <p:strVal val="#ppt_h"/>
                                          </p:val>
                                        </p:tav>
                                      </p:tavLst>
                                    </p:anim>
                                    <p:anim calcmode="lin" valueType="num">
                                      <p:cBhvr>
                                        <p:cTn id="54" dur="1000" fill="hold"/>
                                        <p:tgtEl>
                                          <p:spTgt spid="11"/>
                                        </p:tgtEl>
                                        <p:attrNameLst>
                                          <p:attrName>style.rotation</p:attrName>
                                        </p:attrNameLst>
                                      </p:cBhvr>
                                      <p:tavLst>
                                        <p:tav tm="0">
                                          <p:val>
                                            <p:fltVal val="90"/>
                                          </p:val>
                                        </p:tav>
                                        <p:tav tm="100000">
                                          <p:val>
                                            <p:fltVal val="0"/>
                                          </p:val>
                                        </p:tav>
                                      </p:tavLst>
                                    </p:anim>
                                    <p:animEffect transition="in" filter="fade">
                                      <p:cBhvr>
                                        <p:cTn id="55" dur="1000"/>
                                        <p:tgtEl>
                                          <p:spTgt spid="11"/>
                                        </p:tgtEl>
                                      </p:cBhvr>
                                    </p:animEffect>
                                  </p:childTnLst>
                                </p:cTn>
                              </p:par>
                            </p:childTnLst>
                          </p:cTn>
                        </p:par>
                        <p:par>
                          <p:cTn id="56" fill="hold">
                            <p:stCondLst>
                              <p:cond delay="4000"/>
                            </p:stCondLst>
                            <p:childTnLst>
                              <p:par>
                                <p:cTn id="57" presetID="31" presetClass="entr" presetSubtype="0"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1000" fill="hold"/>
                                        <p:tgtEl>
                                          <p:spTgt spid="21"/>
                                        </p:tgtEl>
                                        <p:attrNameLst>
                                          <p:attrName>ppt_w</p:attrName>
                                        </p:attrNameLst>
                                      </p:cBhvr>
                                      <p:tavLst>
                                        <p:tav tm="0">
                                          <p:val>
                                            <p:fltVal val="0"/>
                                          </p:val>
                                        </p:tav>
                                        <p:tav tm="100000">
                                          <p:val>
                                            <p:strVal val="#ppt_w"/>
                                          </p:val>
                                        </p:tav>
                                      </p:tavLst>
                                    </p:anim>
                                    <p:anim calcmode="lin" valueType="num">
                                      <p:cBhvr>
                                        <p:cTn id="60" dur="1000" fill="hold"/>
                                        <p:tgtEl>
                                          <p:spTgt spid="21"/>
                                        </p:tgtEl>
                                        <p:attrNameLst>
                                          <p:attrName>ppt_h</p:attrName>
                                        </p:attrNameLst>
                                      </p:cBhvr>
                                      <p:tavLst>
                                        <p:tav tm="0">
                                          <p:val>
                                            <p:fltVal val="0"/>
                                          </p:val>
                                        </p:tav>
                                        <p:tav tm="100000">
                                          <p:val>
                                            <p:strVal val="#ppt_h"/>
                                          </p:val>
                                        </p:tav>
                                      </p:tavLst>
                                    </p:anim>
                                    <p:anim calcmode="lin" valueType="num">
                                      <p:cBhvr>
                                        <p:cTn id="61" dur="1000" fill="hold"/>
                                        <p:tgtEl>
                                          <p:spTgt spid="21"/>
                                        </p:tgtEl>
                                        <p:attrNameLst>
                                          <p:attrName>style.rotation</p:attrName>
                                        </p:attrNameLst>
                                      </p:cBhvr>
                                      <p:tavLst>
                                        <p:tav tm="0">
                                          <p:val>
                                            <p:fltVal val="90"/>
                                          </p:val>
                                        </p:tav>
                                        <p:tav tm="100000">
                                          <p:val>
                                            <p:fltVal val="0"/>
                                          </p:val>
                                        </p:tav>
                                      </p:tavLst>
                                    </p:anim>
                                    <p:animEffect transition="in" filter="fade">
                                      <p:cBhvr>
                                        <p:cTn id="62" dur="1000"/>
                                        <p:tgtEl>
                                          <p:spTgt spid="21"/>
                                        </p:tgtEl>
                                      </p:cBhvr>
                                    </p:animEffect>
                                  </p:childTnLst>
                                </p:cTn>
                              </p:par>
                              <p:par>
                                <p:cTn id="63" presetID="31" presetClass="entr" presetSubtype="0" fill="hold" nodeType="with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1000" fill="hold"/>
                                        <p:tgtEl>
                                          <p:spTgt spid="12"/>
                                        </p:tgtEl>
                                        <p:attrNameLst>
                                          <p:attrName>ppt_w</p:attrName>
                                        </p:attrNameLst>
                                      </p:cBhvr>
                                      <p:tavLst>
                                        <p:tav tm="0">
                                          <p:val>
                                            <p:fltVal val="0"/>
                                          </p:val>
                                        </p:tav>
                                        <p:tav tm="100000">
                                          <p:val>
                                            <p:strVal val="#ppt_w"/>
                                          </p:val>
                                        </p:tav>
                                      </p:tavLst>
                                    </p:anim>
                                    <p:anim calcmode="lin" valueType="num">
                                      <p:cBhvr>
                                        <p:cTn id="66" dur="1000" fill="hold"/>
                                        <p:tgtEl>
                                          <p:spTgt spid="12"/>
                                        </p:tgtEl>
                                        <p:attrNameLst>
                                          <p:attrName>ppt_h</p:attrName>
                                        </p:attrNameLst>
                                      </p:cBhvr>
                                      <p:tavLst>
                                        <p:tav tm="0">
                                          <p:val>
                                            <p:fltVal val="0"/>
                                          </p:val>
                                        </p:tav>
                                        <p:tav tm="100000">
                                          <p:val>
                                            <p:strVal val="#ppt_h"/>
                                          </p:val>
                                        </p:tav>
                                      </p:tavLst>
                                    </p:anim>
                                    <p:anim calcmode="lin" valueType="num">
                                      <p:cBhvr>
                                        <p:cTn id="67" dur="1000" fill="hold"/>
                                        <p:tgtEl>
                                          <p:spTgt spid="12"/>
                                        </p:tgtEl>
                                        <p:attrNameLst>
                                          <p:attrName>style.rotation</p:attrName>
                                        </p:attrNameLst>
                                      </p:cBhvr>
                                      <p:tavLst>
                                        <p:tav tm="0">
                                          <p:val>
                                            <p:fltVal val="90"/>
                                          </p:val>
                                        </p:tav>
                                        <p:tav tm="100000">
                                          <p:val>
                                            <p:fltVal val="0"/>
                                          </p:val>
                                        </p:tav>
                                      </p:tavLst>
                                    </p:anim>
                                    <p:animEffect transition="in" filter="fade">
                                      <p:cBhvr>
                                        <p:cTn id="68" dur="1000"/>
                                        <p:tgtEl>
                                          <p:spTgt spid="12"/>
                                        </p:tgtEl>
                                      </p:cBhvr>
                                    </p:animEffect>
                                  </p:childTnLst>
                                </p:cTn>
                              </p:par>
                              <p:par>
                                <p:cTn id="69" presetID="31" presetClass="entr" presetSubtype="0" fill="hold" nodeType="with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p:cTn id="71" dur="1000" fill="hold"/>
                                        <p:tgtEl>
                                          <p:spTgt spid="13"/>
                                        </p:tgtEl>
                                        <p:attrNameLst>
                                          <p:attrName>ppt_w</p:attrName>
                                        </p:attrNameLst>
                                      </p:cBhvr>
                                      <p:tavLst>
                                        <p:tav tm="0">
                                          <p:val>
                                            <p:fltVal val="0"/>
                                          </p:val>
                                        </p:tav>
                                        <p:tav tm="100000">
                                          <p:val>
                                            <p:strVal val="#ppt_w"/>
                                          </p:val>
                                        </p:tav>
                                      </p:tavLst>
                                    </p:anim>
                                    <p:anim calcmode="lin" valueType="num">
                                      <p:cBhvr>
                                        <p:cTn id="72" dur="1000" fill="hold"/>
                                        <p:tgtEl>
                                          <p:spTgt spid="13"/>
                                        </p:tgtEl>
                                        <p:attrNameLst>
                                          <p:attrName>ppt_h</p:attrName>
                                        </p:attrNameLst>
                                      </p:cBhvr>
                                      <p:tavLst>
                                        <p:tav tm="0">
                                          <p:val>
                                            <p:fltVal val="0"/>
                                          </p:val>
                                        </p:tav>
                                        <p:tav tm="100000">
                                          <p:val>
                                            <p:strVal val="#ppt_h"/>
                                          </p:val>
                                        </p:tav>
                                      </p:tavLst>
                                    </p:anim>
                                    <p:anim calcmode="lin" valueType="num">
                                      <p:cBhvr>
                                        <p:cTn id="73" dur="1000" fill="hold"/>
                                        <p:tgtEl>
                                          <p:spTgt spid="13"/>
                                        </p:tgtEl>
                                        <p:attrNameLst>
                                          <p:attrName>style.rotation</p:attrName>
                                        </p:attrNameLst>
                                      </p:cBhvr>
                                      <p:tavLst>
                                        <p:tav tm="0">
                                          <p:val>
                                            <p:fltVal val="90"/>
                                          </p:val>
                                        </p:tav>
                                        <p:tav tm="100000">
                                          <p:val>
                                            <p:fltVal val="0"/>
                                          </p:val>
                                        </p:tav>
                                      </p:tavLst>
                                    </p:anim>
                                    <p:animEffect transition="in" filter="fade">
                                      <p:cBhvr>
                                        <p:cTn id="74" dur="1000"/>
                                        <p:tgtEl>
                                          <p:spTgt spid="13"/>
                                        </p:tgtEl>
                                      </p:cBhvr>
                                    </p:animEffect>
                                  </p:childTnLst>
                                </p:cTn>
                              </p:par>
                              <p:par>
                                <p:cTn id="75" presetID="31" presetClass="entr" presetSubtype="0" fill="hold" nodeType="with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5000"/>
                            </p:stCondLst>
                            <p:childTnLst>
                              <p:par>
                                <p:cTn id="82" presetID="31" presetClass="entr" presetSubtype="0" fill="hold" nodeType="afterEffect">
                                  <p:stCondLst>
                                    <p:cond delay="0"/>
                                  </p:stCondLst>
                                  <p:childTnLst>
                                    <p:set>
                                      <p:cBhvr>
                                        <p:cTn id="83" dur="1" fill="hold">
                                          <p:stCondLst>
                                            <p:cond delay="0"/>
                                          </p:stCondLst>
                                        </p:cTn>
                                        <p:tgtEl>
                                          <p:spTgt spid="18"/>
                                        </p:tgtEl>
                                        <p:attrNameLst>
                                          <p:attrName>style.visibility</p:attrName>
                                        </p:attrNameLst>
                                      </p:cBhvr>
                                      <p:to>
                                        <p:strVal val="visible"/>
                                      </p:to>
                                    </p:set>
                                    <p:anim calcmode="lin" valueType="num">
                                      <p:cBhvr>
                                        <p:cTn id="84" dur="1000" fill="hold"/>
                                        <p:tgtEl>
                                          <p:spTgt spid="18"/>
                                        </p:tgtEl>
                                        <p:attrNameLst>
                                          <p:attrName>ppt_w</p:attrName>
                                        </p:attrNameLst>
                                      </p:cBhvr>
                                      <p:tavLst>
                                        <p:tav tm="0">
                                          <p:val>
                                            <p:fltVal val="0"/>
                                          </p:val>
                                        </p:tav>
                                        <p:tav tm="100000">
                                          <p:val>
                                            <p:strVal val="#ppt_w"/>
                                          </p:val>
                                        </p:tav>
                                      </p:tavLst>
                                    </p:anim>
                                    <p:anim calcmode="lin" valueType="num">
                                      <p:cBhvr>
                                        <p:cTn id="85" dur="1000" fill="hold"/>
                                        <p:tgtEl>
                                          <p:spTgt spid="18"/>
                                        </p:tgtEl>
                                        <p:attrNameLst>
                                          <p:attrName>ppt_h</p:attrName>
                                        </p:attrNameLst>
                                      </p:cBhvr>
                                      <p:tavLst>
                                        <p:tav tm="0">
                                          <p:val>
                                            <p:fltVal val="0"/>
                                          </p:val>
                                        </p:tav>
                                        <p:tav tm="100000">
                                          <p:val>
                                            <p:strVal val="#ppt_h"/>
                                          </p:val>
                                        </p:tav>
                                      </p:tavLst>
                                    </p:anim>
                                    <p:anim calcmode="lin" valueType="num">
                                      <p:cBhvr>
                                        <p:cTn id="86" dur="1000" fill="hold"/>
                                        <p:tgtEl>
                                          <p:spTgt spid="18"/>
                                        </p:tgtEl>
                                        <p:attrNameLst>
                                          <p:attrName>style.rotation</p:attrName>
                                        </p:attrNameLst>
                                      </p:cBhvr>
                                      <p:tavLst>
                                        <p:tav tm="0">
                                          <p:val>
                                            <p:fltVal val="90"/>
                                          </p:val>
                                        </p:tav>
                                        <p:tav tm="100000">
                                          <p:val>
                                            <p:fltVal val="0"/>
                                          </p:val>
                                        </p:tav>
                                      </p:tavLst>
                                    </p:anim>
                                    <p:animEffect transition="in" filter="fade">
                                      <p:cBhvr>
                                        <p:cTn id="87" dur="1000"/>
                                        <p:tgtEl>
                                          <p:spTgt spid="18"/>
                                        </p:tgtEl>
                                      </p:cBhvr>
                                    </p:animEffect>
                                  </p:childTnLst>
                                </p:cTn>
                              </p:par>
                              <p:par>
                                <p:cTn id="88" presetID="31" presetClass="entr" presetSubtype="0" fill="hold"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p:cTn id="90" dur="1000" fill="hold"/>
                                        <p:tgtEl>
                                          <p:spTgt spid="19"/>
                                        </p:tgtEl>
                                        <p:attrNameLst>
                                          <p:attrName>ppt_w</p:attrName>
                                        </p:attrNameLst>
                                      </p:cBhvr>
                                      <p:tavLst>
                                        <p:tav tm="0">
                                          <p:val>
                                            <p:fltVal val="0"/>
                                          </p:val>
                                        </p:tav>
                                        <p:tav tm="100000">
                                          <p:val>
                                            <p:strVal val="#ppt_w"/>
                                          </p:val>
                                        </p:tav>
                                      </p:tavLst>
                                    </p:anim>
                                    <p:anim calcmode="lin" valueType="num">
                                      <p:cBhvr>
                                        <p:cTn id="91" dur="1000" fill="hold"/>
                                        <p:tgtEl>
                                          <p:spTgt spid="19"/>
                                        </p:tgtEl>
                                        <p:attrNameLst>
                                          <p:attrName>ppt_h</p:attrName>
                                        </p:attrNameLst>
                                      </p:cBhvr>
                                      <p:tavLst>
                                        <p:tav tm="0">
                                          <p:val>
                                            <p:fltVal val="0"/>
                                          </p:val>
                                        </p:tav>
                                        <p:tav tm="100000">
                                          <p:val>
                                            <p:strVal val="#ppt_h"/>
                                          </p:val>
                                        </p:tav>
                                      </p:tavLst>
                                    </p:anim>
                                    <p:anim calcmode="lin" valueType="num">
                                      <p:cBhvr>
                                        <p:cTn id="92" dur="1000" fill="hold"/>
                                        <p:tgtEl>
                                          <p:spTgt spid="19"/>
                                        </p:tgtEl>
                                        <p:attrNameLst>
                                          <p:attrName>style.rotation</p:attrName>
                                        </p:attrNameLst>
                                      </p:cBhvr>
                                      <p:tavLst>
                                        <p:tav tm="0">
                                          <p:val>
                                            <p:fltVal val="90"/>
                                          </p:val>
                                        </p:tav>
                                        <p:tav tm="100000">
                                          <p:val>
                                            <p:fltVal val="0"/>
                                          </p:val>
                                        </p:tav>
                                      </p:tavLst>
                                    </p:anim>
                                    <p:animEffect transition="in" filter="fade">
                                      <p:cBhvr>
                                        <p:cTn id="93" dur="1000"/>
                                        <p:tgtEl>
                                          <p:spTgt spid="19"/>
                                        </p:tgtEl>
                                      </p:cBhvr>
                                    </p:animEffect>
                                  </p:childTnLst>
                                </p:cTn>
                              </p:par>
                              <p:par>
                                <p:cTn id="94" presetID="31" presetClass="entr" presetSubtype="0" fill="hold" nodeType="withEffect">
                                  <p:stCondLst>
                                    <p:cond delay="0"/>
                                  </p:stCondLst>
                                  <p:childTnLst>
                                    <p:set>
                                      <p:cBhvr>
                                        <p:cTn id="95" dur="1" fill="hold">
                                          <p:stCondLst>
                                            <p:cond delay="0"/>
                                          </p:stCondLst>
                                        </p:cTn>
                                        <p:tgtEl>
                                          <p:spTgt spid="20"/>
                                        </p:tgtEl>
                                        <p:attrNameLst>
                                          <p:attrName>style.visibility</p:attrName>
                                        </p:attrNameLst>
                                      </p:cBhvr>
                                      <p:to>
                                        <p:strVal val="visible"/>
                                      </p:to>
                                    </p:set>
                                    <p:anim calcmode="lin" valueType="num">
                                      <p:cBhvr>
                                        <p:cTn id="96" dur="1000" fill="hold"/>
                                        <p:tgtEl>
                                          <p:spTgt spid="20"/>
                                        </p:tgtEl>
                                        <p:attrNameLst>
                                          <p:attrName>ppt_w</p:attrName>
                                        </p:attrNameLst>
                                      </p:cBhvr>
                                      <p:tavLst>
                                        <p:tav tm="0">
                                          <p:val>
                                            <p:fltVal val="0"/>
                                          </p:val>
                                        </p:tav>
                                        <p:tav tm="100000">
                                          <p:val>
                                            <p:strVal val="#ppt_w"/>
                                          </p:val>
                                        </p:tav>
                                      </p:tavLst>
                                    </p:anim>
                                    <p:anim calcmode="lin" valueType="num">
                                      <p:cBhvr>
                                        <p:cTn id="97" dur="1000" fill="hold"/>
                                        <p:tgtEl>
                                          <p:spTgt spid="20"/>
                                        </p:tgtEl>
                                        <p:attrNameLst>
                                          <p:attrName>ppt_h</p:attrName>
                                        </p:attrNameLst>
                                      </p:cBhvr>
                                      <p:tavLst>
                                        <p:tav tm="0">
                                          <p:val>
                                            <p:fltVal val="0"/>
                                          </p:val>
                                        </p:tav>
                                        <p:tav tm="100000">
                                          <p:val>
                                            <p:strVal val="#ppt_h"/>
                                          </p:val>
                                        </p:tav>
                                      </p:tavLst>
                                    </p:anim>
                                    <p:anim calcmode="lin" valueType="num">
                                      <p:cBhvr>
                                        <p:cTn id="98" dur="1000" fill="hold"/>
                                        <p:tgtEl>
                                          <p:spTgt spid="20"/>
                                        </p:tgtEl>
                                        <p:attrNameLst>
                                          <p:attrName>style.rotation</p:attrName>
                                        </p:attrNameLst>
                                      </p:cBhvr>
                                      <p:tavLst>
                                        <p:tav tm="0">
                                          <p:val>
                                            <p:fltVal val="90"/>
                                          </p:val>
                                        </p:tav>
                                        <p:tav tm="100000">
                                          <p:val>
                                            <p:fltVal val="0"/>
                                          </p:val>
                                        </p:tav>
                                      </p:tavLst>
                                    </p:anim>
                                    <p:animEffect transition="in" filter="fade">
                                      <p:cBhvr>
                                        <p:cTn id="99" dur="1000"/>
                                        <p:tgtEl>
                                          <p:spTgt spid="20"/>
                                        </p:tgtEl>
                                      </p:cBhvr>
                                    </p:animEffect>
                                  </p:childTnLst>
                                </p:cTn>
                              </p:par>
                              <p:par>
                                <p:cTn id="100" presetID="31" presetClass="entr" presetSubtype="0" fill="hold" nodeType="withEffect">
                                  <p:stCondLst>
                                    <p:cond delay="0"/>
                                  </p:stCondLst>
                                  <p:childTnLst>
                                    <p:set>
                                      <p:cBhvr>
                                        <p:cTn id="101" dur="1" fill="hold">
                                          <p:stCondLst>
                                            <p:cond delay="0"/>
                                          </p:stCondLst>
                                        </p:cTn>
                                        <p:tgtEl>
                                          <p:spTgt spid="22"/>
                                        </p:tgtEl>
                                        <p:attrNameLst>
                                          <p:attrName>style.visibility</p:attrName>
                                        </p:attrNameLst>
                                      </p:cBhvr>
                                      <p:to>
                                        <p:strVal val="visible"/>
                                      </p:to>
                                    </p:set>
                                    <p:anim calcmode="lin" valueType="num">
                                      <p:cBhvr>
                                        <p:cTn id="102" dur="1000" fill="hold"/>
                                        <p:tgtEl>
                                          <p:spTgt spid="22"/>
                                        </p:tgtEl>
                                        <p:attrNameLst>
                                          <p:attrName>ppt_w</p:attrName>
                                        </p:attrNameLst>
                                      </p:cBhvr>
                                      <p:tavLst>
                                        <p:tav tm="0">
                                          <p:val>
                                            <p:fltVal val="0"/>
                                          </p:val>
                                        </p:tav>
                                        <p:tav tm="100000">
                                          <p:val>
                                            <p:strVal val="#ppt_w"/>
                                          </p:val>
                                        </p:tav>
                                      </p:tavLst>
                                    </p:anim>
                                    <p:anim calcmode="lin" valueType="num">
                                      <p:cBhvr>
                                        <p:cTn id="103" dur="1000" fill="hold"/>
                                        <p:tgtEl>
                                          <p:spTgt spid="22"/>
                                        </p:tgtEl>
                                        <p:attrNameLst>
                                          <p:attrName>ppt_h</p:attrName>
                                        </p:attrNameLst>
                                      </p:cBhvr>
                                      <p:tavLst>
                                        <p:tav tm="0">
                                          <p:val>
                                            <p:fltVal val="0"/>
                                          </p:val>
                                        </p:tav>
                                        <p:tav tm="100000">
                                          <p:val>
                                            <p:strVal val="#ppt_h"/>
                                          </p:val>
                                        </p:tav>
                                      </p:tavLst>
                                    </p:anim>
                                    <p:anim calcmode="lin" valueType="num">
                                      <p:cBhvr>
                                        <p:cTn id="104" dur="1000" fill="hold"/>
                                        <p:tgtEl>
                                          <p:spTgt spid="22"/>
                                        </p:tgtEl>
                                        <p:attrNameLst>
                                          <p:attrName>style.rotation</p:attrName>
                                        </p:attrNameLst>
                                      </p:cBhvr>
                                      <p:tavLst>
                                        <p:tav tm="0">
                                          <p:val>
                                            <p:fltVal val="90"/>
                                          </p:val>
                                        </p:tav>
                                        <p:tav tm="100000">
                                          <p:val>
                                            <p:fltVal val="0"/>
                                          </p:val>
                                        </p:tav>
                                      </p:tavLst>
                                    </p:anim>
                                    <p:animEffect transition="in" filter="fade">
                                      <p:cBhvr>
                                        <p:cTn id="105" dur="1000"/>
                                        <p:tgtEl>
                                          <p:spTgt spid="22"/>
                                        </p:tgtEl>
                                      </p:cBhvr>
                                    </p:animEffect>
                                  </p:childTnLst>
                                </p:cTn>
                              </p:par>
                              <p:par>
                                <p:cTn id="106" presetID="31" presetClass="entr" presetSubtype="0" fill="hold" nodeType="with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1000" fill="hold"/>
                                        <p:tgtEl>
                                          <p:spTgt spid="23"/>
                                        </p:tgtEl>
                                        <p:attrNameLst>
                                          <p:attrName>ppt_w</p:attrName>
                                        </p:attrNameLst>
                                      </p:cBhvr>
                                      <p:tavLst>
                                        <p:tav tm="0">
                                          <p:val>
                                            <p:fltVal val="0"/>
                                          </p:val>
                                        </p:tav>
                                        <p:tav tm="100000">
                                          <p:val>
                                            <p:strVal val="#ppt_w"/>
                                          </p:val>
                                        </p:tav>
                                      </p:tavLst>
                                    </p:anim>
                                    <p:anim calcmode="lin" valueType="num">
                                      <p:cBhvr>
                                        <p:cTn id="109" dur="1000" fill="hold"/>
                                        <p:tgtEl>
                                          <p:spTgt spid="23"/>
                                        </p:tgtEl>
                                        <p:attrNameLst>
                                          <p:attrName>ppt_h</p:attrName>
                                        </p:attrNameLst>
                                      </p:cBhvr>
                                      <p:tavLst>
                                        <p:tav tm="0">
                                          <p:val>
                                            <p:fltVal val="0"/>
                                          </p:val>
                                        </p:tav>
                                        <p:tav tm="100000">
                                          <p:val>
                                            <p:strVal val="#ppt_h"/>
                                          </p:val>
                                        </p:tav>
                                      </p:tavLst>
                                    </p:anim>
                                    <p:anim calcmode="lin" valueType="num">
                                      <p:cBhvr>
                                        <p:cTn id="110" dur="1000" fill="hold"/>
                                        <p:tgtEl>
                                          <p:spTgt spid="23"/>
                                        </p:tgtEl>
                                        <p:attrNameLst>
                                          <p:attrName>style.rotation</p:attrName>
                                        </p:attrNameLst>
                                      </p:cBhvr>
                                      <p:tavLst>
                                        <p:tav tm="0">
                                          <p:val>
                                            <p:fltVal val="90"/>
                                          </p:val>
                                        </p:tav>
                                        <p:tav tm="100000">
                                          <p:val>
                                            <p:fltVal val="0"/>
                                          </p:val>
                                        </p:tav>
                                      </p:tavLst>
                                    </p:anim>
                                    <p:animEffect transition="in" filter="fade">
                                      <p:cBhvr>
                                        <p:cTn id="111" dur="1000"/>
                                        <p:tgtEl>
                                          <p:spTgt spid="23"/>
                                        </p:tgtEl>
                                      </p:cBhvr>
                                    </p:animEffect>
                                  </p:childTnLst>
                                </p:cTn>
                              </p:par>
                              <p:par>
                                <p:cTn id="112" presetID="31" presetClass="entr" presetSubtype="0" fill="hold" nodeType="with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childTnLst>
                          </p:cTn>
                        </p:par>
                        <p:par>
                          <p:cTn id="118" fill="hold">
                            <p:stCondLst>
                              <p:cond delay="6000"/>
                            </p:stCondLst>
                            <p:childTnLst>
                              <p:par>
                                <p:cTn id="119" presetID="31" presetClass="entr" presetSubtype="0" fill="hold" nodeType="afterEffect">
                                  <p:stCondLst>
                                    <p:cond delay="0"/>
                                  </p:stCondLst>
                                  <p:childTnLst>
                                    <p:set>
                                      <p:cBhvr>
                                        <p:cTn id="120" dur="1" fill="hold">
                                          <p:stCondLst>
                                            <p:cond delay="0"/>
                                          </p:stCondLst>
                                        </p:cTn>
                                        <p:tgtEl>
                                          <p:spTgt spid="25"/>
                                        </p:tgtEl>
                                        <p:attrNameLst>
                                          <p:attrName>style.visibility</p:attrName>
                                        </p:attrNameLst>
                                      </p:cBhvr>
                                      <p:to>
                                        <p:strVal val="visible"/>
                                      </p:to>
                                    </p:set>
                                    <p:anim calcmode="lin" valueType="num">
                                      <p:cBhvr>
                                        <p:cTn id="121" dur="1000" fill="hold"/>
                                        <p:tgtEl>
                                          <p:spTgt spid="25"/>
                                        </p:tgtEl>
                                        <p:attrNameLst>
                                          <p:attrName>ppt_w</p:attrName>
                                        </p:attrNameLst>
                                      </p:cBhvr>
                                      <p:tavLst>
                                        <p:tav tm="0">
                                          <p:val>
                                            <p:fltVal val="0"/>
                                          </p:val>
                                        </p:tav>
                                        <p:tav tm="100000">
                                          <p:val>
                                            <p:strVal val="#ppt_w"/>
                                          </p:val>
                                        </p:tav>
                                      </p:tavLst>
                                    </p:anim>
                                    <p:anim calcmode="lin" valueType="num">
                                      <p:cBhvr>
                                        <p:cTn id="122" dur="1000" fill="hold"/>
                                        <p:tgtEl>
                                          <p:spTgt spid="25"/>
                                        </p:tgtEl>
                                        <p:attrNameLst>
                                          <p:attrName>ppt_h</p:attrName>
                                        </p:attrNameLst>
                                      </p:cBhvr>
                                      <p:tavLst>
                                        <p:tav tm="0">
                                          <p:val>
                                            <p:fltVal val="0"/>
                                          </p:val>
                                        </p:tav>
                                        <p:tav tm="100000">
                                          <p:val>
                                            <p:strVal val="#ppt_h"/>
                                          </p:val>
                                        </p:tav>
                                      </p:tavLst>
                                    </p:anim>
                                    <p:anim calcmode="lin" valueType="num">
                                      <p:cBhvr>
                                        <p:cTn id="123" dur="1000" fill="hold"/>
                                        <p:tgtEl>
                                          <p:spTgt spid="25"/>
                                        </p:tgtEl>
                                        <p:attrNameLst>
                                          <p:attrName>style.rotation</p:attrName>
                                        </p:attrNameLst>
                                      </p:cBhvr>
                                      <p:tavLst>
                                        <p:tav tm="0">
                                          <p:val>
                                            <p:fltVal val="90"/>
                                          </p:val>
                                        </p:tav>
                                        <p:tav tm="100000">
                                          <p:val>
                                            <p:fltVal val="0"/>
                                          </p:val>
                                        </p:tav>
                                      </p:tavLst>
                                    </p:anim>
                                    <p:animEffect transition="in" filter="fade">
                                      <p:cBhvr>
                                        <p:cTn id="124" dur="1000"/>
                                        <p:tgtEl>
                                          <p:spTgt spid="25"/>
                                        </p:tgtEl>
                                      </p:cBhvr>
                                    </p:animEffect>
                                  </p:childTnLst>
                                </p:cTn>
                              </p:par>
                              <p:par>
                                <p:cTn id="125" presetID="31" presetClass="entr" presetSubtype="0" fill="hold"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nodeType="withEffect">
                                  <p:stCondLst>
                                    <p:cond delay="0"/>
                                  </p:stCondLst>
                                  <p:childTnLst>
                                    <p:set>
                                      <p:cBhvr>
                                        <p:cTn id="132" dur="1" fill="hold">
                                          <p:stCondLst>
                                            <p:cond delay="0"/>
                                          </p:stCondLst>
                                        </p:cTn>
                                        <p:tgtEl>
                                          <p:spTgt spid="30"/>
                                        </p:tgtEl>
                                        <p:attrNameLst>
                                          <p:attrName>style.visibility</p:attrName>
                                        </p:attrNameLst>
                                      </p:cBhvr>
                                      <p:to>
                                        <p:strVal val="visible"/>
                                      </p:to>
                                    </p:set>
                                    <p:anim calcmode="lin" valueType="num">
                                      <p:cBhvr>
                                        <p:cTn id="133" dur="1000" fill="hold"/>
                                        <p:tgtEl>
                                          <p:spTgt spid="30"/>
                                        </p:tgtEl>
                                        <p:attrNameLst>
                                          <p:attrName>ppt_w</p:attrName>
                                        </p:attrNameLst>
                                      </p:cBhvr>
                                      <p:tavLst>
                                        <p:tav tm="0">
                                          <p:val>
                                            <p:fltVal val="0"/>
                                          </p:val>
                                        </p:tav>
                                        <p:tav tm="100000">
                                          <p:val>
                                            <p:strVal val="#ppt_w"/>
                                          </p:val>
                                        </p:tav>
                                      </p:tavLst>
                                    </p:anim>
                                    <p:anim calcmode="lin" valueType="num">
                                      <p:cBhvr>
                                        <p:cTn id="134" dur="1000" fill="hold"/>
                                        <p:tgtEl>
                                          <p:spTgt spid="30"/>
                                        </p:tgtEl>
                                        <p:attrNameLst>
                                          <p:attrName>ppt_h</p:attrName>
                                        </p:attrNameLst>
                                      </p:cBhvr>
                                      <p:tavLst>
                                        <p:tav tm="0">
                                          <p:val>
                                            <p:fltVal val="0"/>
                                          </p:val>
                                        </p:tav>
                                        <p:tav tm="100000">
                                          <p:val>
                                            <p:strVal val="#ppt_h"/>
                                          </p:val>
                                        </p:tav>
                                      </p:tavLst>
                                    </p:anim>
                                    <p:anim calcmode="lin" valueType="num">
                                      <p:cBhvr>
                                        <p:cTn id="135" dur="1000" fill="hold"/>
                                        <p:tgtEl>
                                          <p:spTgt spid="30"/>
                                        </p:tgtEl>
                                        <p:attrNameLst>
                                          <p:attrName>style.rotation</p:attrName>
                                        </p:attrNameLst>
                                      </p:cBhvr>
                                      <p:tavLst>
                                        <p:tav tm="0">
                                          <p:val>
                                            <p:fltVal val="90"/>
                                          </p:val>
                                        </p:tav>
                                        <p:tav tm="100000">
                                          <p:val>
                                            <p:fltVal val="0"/>
                                          </p:val>
                                        </p:tav>
                                      </p:tavLst>
                                    </p:anim>
                                    <p:animEffect transition="in" filter="fade">
                                      <p:cBhvr>
                                        <p:cTn id="136" dur="1000"/>
                                        <p:tgtEl>
                                          <p:spTgt spid="30"/>
                                        </p:tgtEl>
                                      </p:cBhvr>
                                    </p:animEffect>
                                  </p:childTnLst>
                                </p:cTn>
                              </p:par>
                              <p:par>
                                <p:cTn id="137" presetID="31" presetClass="entr" presetSubtype="0" fill="hold" nodeType="with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1000" fill="hold"/>
                                        <p:tgtEl>
                                          <p:spTgt spid="27"/>
                                        </p:tgtEl>
                                        <p:attrNameLst>
                                          <p:attrName>ppt_w</p:attrName>
                                        </p:attrNameLst>
                                      </p:cBhvr>
                                      <p:tavLst>
                                        <p:tav tm="0">
                                          <p:val>
                                            <p:fltVal val="0"/>
                                          </p:val>
                                        </p:tav>
                                        <p:tav tm="100000">
                                          <p:val>
                                            <p:strVal val="#ppt_w"/>
                                          </p:val>
                                        </p:tav>
                                      </p:tavLst>
                                    </p:anim>
                                    <p:anim calcmode="lin" valueType="num">
                                      <p:cBhvr>
                                        <p:cTn id="140" dur="1000" fill="hold"/>
                                        <p:tgtEl>
                                          <p:spTgt spid="27"/>
                                        </p:tgtEl>
                                        <p:attrNameLst>
                                          <p:attrName>ppt_h</p:attrName>
                                        </p:attrNameLst>
                                      </p:cBhvr>
                                      <p:tavLst>
                                        <p:tav tm="0">
                                          <p:val>
                                            <p:fltVal val="0"/>
                                          </p:val>
                                        </p:tav>
                                        <p:tav tm="100000">
                                          <p:val>
                                            <p:strVal val="#ppt_h"/>
                                          </p:val>
                                        </p:tav>
                                      </p:tavLst>
                                    </p:anim>
                                    <p:anim calcmode="lin" valueType="num">
                                      <p:cBhvr>
                                        <p:cTn id="141" dur="1000" fill="hold"/>
                                        <p:tgtEl>
                                          <p:spTgt spid="27"/>
                                        </p:tgtEl>
                                        <p:attrNameLst>
                                          <p:attrName>style.rotation</p:attrName>
                                        </p:attrNameLst>
                                      </p:cBhvr>
                                      <p:tavLst>
                                        <p:tav tm="0">
                                          <p:val>
                                            <p:fltVal val="90"/>
                                          </p:val>
                                        </p:tav>
                                        <p:tav tm="100000">
                                          <p:val>
                                            <p:fltVal val="0"/>
                                          </p:val>
                                        </p:tav>
                                      </p:tavLst>
                                    </p:anim>
                                    <p:animEffect transition="in" filter="fade">
                                      <p:cBhvr>
                                        <p:cTn id="142" dur="1000"/>
                                        <p:tgtEl>
                                          <p:spTgt spid="27"/>
                                        </p:tgtEl>
                                      </p:cBhvr>
                                    </p:animEffect>
                                  </p:childTnLst>
                                </p:cTn>
                              </p:par>
                              <p:par>
                                <p:cTn id="143" presetID="31" presetClass="entr" presetSubtype="0" fill="hold" nodeType="withEffect">
                                  <p:stCondLst>
                                    <p:cond delay="0"/>
                                  </p:stCondLst>
                                  <p:childTnLst>
                                    <p:set>
                                      <p:cBhvr>
                                        <p:cTn id="144" dur="1" fill="hold">
                                          <p:stCondLst>
                                            <p:cond delay="0"/>
                                          </p:stCondLst>
                                        </p:cTn>
                                        <p:tgtEl>
                                          <p:spTgt spid="28"/>
                                        </p:tgtEl>
                                        <p:attrNameLst>
                                          <p:attrName>style.visibility</p:attrName>
                                        </p:attrNameLst>
                                      </p:cBhvr>
                                      <p:to>
                                        <p:strVal val="visible"/>
                                      </p:to>
                                    </p:set>
                                    <p:anim calcmode="lin" valueType="num">
                                      <p:cBhvr>
                                        <p:cTn id="145" dur="1000" fill="hold"/>
                                        <p:tgtEl>
                                          <p:spTgt spid="28"/>
                                        </p:tgtEl>
                                        <p:attrNameLst>
                                          <p:attrName>ppt_w</p:attrName>
                                        </p:attrNameLst>
                                      </p:cBhvr>
                                      <p:tavLst>
                                        <p:tav tm="0">
                                          <p:val>
                                            <p:fltVal val="0"/>
                                          </p:val>
                                        </p:tav>
                                        <p:tav tm="100000">
                                          <p:val>
                                            <p:strVal val="#ppt_w"/>
                                          </p:val>
                                        </p:tav>
                                      </p:tavLst>
                                    </p:anim>
                                    <p:anim calcmode="lin" valueType="num">
                                      <p:cBhvr>
                                        <p:cTn id="146" dur="1000" fill="hold"/>
                                        <p:tgtEl>
                                          <p:spTgt spid="28"/>
                                        </p:tgtEl>
                                        <p:attrNameLst>
                                          <p:attrName>ppt_h</p:attrName>
                                        </p:attrNameLst>
                                      </p:cBhvr>
                                      <p:tavLst>
                                        <p:tav tm="0">
                                          <p:val>
                                            <p:fltVal val="0"/>
                                          </p:val>
                                        </p:tav>
                                        <p:tav tm="100000">
                                          <p:val>
                                            <p:strVal val="#ppt_h"/>
                                          </p:val>
                                        </p:tav>
                                      </p:tavLst>
                                    </p:anim>
                                    <p:anim calcmode="lin" valueType="num">
                                      <p:cBhvr>
                                        <p:cTn id="147" dur="1000" fill="hold"/>
                                        <p:tgtEl>
                                          <p:spTgt spid="28"/>
                                        </p:tgtEl>
                                        <p:attrNameLst>
                                          <p:attrName>style.rotation</p:attrName>
                                        </p:attrNameLst>
                                      </p:cBhvr>
                                      <p:tavLst>
                                        <p:tav tm="0">
                                          <p:val>
                                            <p:fltVal val="90"/>
                                          </p:val>
                                        </p:tav>
                                        <p:tav tm="100000">
                                          <p:val>
                                            <p:fltVal val="0"/>
                                          </p:val>
                                        </p:tav>
                                      </p:tavLst>
                                    </p:anim>
                                    <p:animEffect transition="in" filter="fade">
                                      <p:cBhvr>
                                        <p:cTn id="148" dur="1000"/>
                                        <p:tgtEl>
                                          <p:spTgt spid="28"/>
                                        </p:tgtEl>
                                      </p:cBhvr>
                                    </p:animEffect>
                                  </p:childTnLst>
                                </p:cTn>
                              </p:par>
                              <p:par>
                                <p:cTn id="149" presetID="31" presetClass="entr" presetSubtype="0" fill="hold" nodeType="withEffect">
                                  <p:stCondLst>
                                    <p:cond delay="0"/>
                                  </p:stCondLst>
                                  <p:childTnLst>
                                    <p:set>
                                      <p:cBhvr>
                                        <p:cTn id="150" dur="1" fill="hold">
                                          <p:stCondLst>
                                            <p:cond delay="0"/>
                                          </p:stCondLst>
                                        </p:cTn>
                                        <p:tgtEl>
                                          <p:spTgt spid="29"/>
                                        </p:tgtEl>
                                        <p:attrNameLst>
                                          <p:attrName>style.visibility</p:attrName>
                                        </p:attrNameLst>
                                      </p:cBhvr>
                                      <p:to>
                                        <p:strVal val="visible"/>
                                      </p:to>
                                    </p:set>
                                    <p:anim calcmode="lin" valueType="num">
                                      <p:cBhvr>
                                        <p:cTn id="151" dur="1000" fill="hold"/>
                                        <p:tgtEl>
                                          <p:spTgt spid="29"/>
                                        </p:tgtEl>
                                        <p:attrNameLst>
                                          <p:attrName>ppt_w</p:attrName>
                                        </p:attrNameLst>
                                      </p:cBhvr>
                                      <p:tavLst>
                                        <p:tav tm="0">
                                          <p:val>
                                            <p:fltVal val="0"/>
                                          </p:val>
                                        </p:tav>
                                        <p:tav tm="100000">
                                          <p:val>
                                            <p:strVal val="#ppt_w"/>
                                          </p:val>
                                        </p:tav>
                                      </p:tavLst>
                                    </p:anim>
                                    <p:anim calcmode="lin" valueType="num">
                                      <p:cBhvr>
                                        <p:cTn id="152" dur="1000" fill="hold"/>
                                        <p:tgtEl>
                                          <p:spTgt spid="29"/>
                                        </p:tgtEl>
                                        <p:attrNameLst>
                                          <p:attrName>ppt_h</p:attrName>
                                        </p:attrNameLst>
                                      </p:cBhvr>
                                      <p:tavLst>
                                        <p:tav tm="0">
                                          <p:val>
                                            <p:fltVal val="0"/>
                                          </p:val>
                                        </p:tav>
                                        <p:tav tm="100000">
                                          <p:val>
                                            <p:strVal val="#ppt_h"/>
                                          </p:val>
                                        </p:tav>
                                      </p:tavLst>
                                    </p:anim>
                                    <p:anim calcmode="lin" valueType="num">
                                      <p:cBhvr>
                                        <p:cTn id="153" dur="1000" fill="hold"/>
                                        <p:tgtEl>
                                          <p:spTgt spid="29"/>
                                        </p:tgtEl>
                                        <p:attrNameLst>
                                          <p:attrName>style.rotation</p:attrName>
                                        </p:attrNameLst>
                                      </p:cBhvr>
                                      <p:tavLst>
                                        <p:tav tm="0">
                                          <p:val>
                                            <p:fltVal val="90"/>
                                          </p:val>
                                        </p:tav>
                                        <p:tav tm="100000">
                                          <p:val>
                                            <p:fltVal val="0"/>
                                          </p:val>
                                        </p:tav>
                                      </p:tavLst>
                                    </p:anim>
                                    <p:animEffect transition="in" filter="fade">
                                      <p:cBhvr>
                                        <p:cTn id="154" dur="1000"/>
                                        <p:tgtEl>
                                          <p:spTgt spid="29"/>
                                        </p:tgtEl>
                                      </p:cBhvr>
                                    </p:animEffect>
                                  </p:childTnLst>
                                </p:cTn>
                              </p:par>
                            </p:childTnLst>
                          </p:cTn>
                        </p:par>
                        <p:par>
                          <p:cTn id="155" fill="hold">
                            <p:stCondLst>
                              <p:cond delay="7000"/>
                            </p:stCondLst>
                            <p:childTnLst>
                              <p:par>
                                <p:cTn id="156" presetID="31" presetClass="entr" presetSubtype="0" fill="hold" nodeType="afterEffect">
                                  <p:stCondLst>
                                    <p:cond delay="0"/>
                                  </p:stCondLst>
                                  <p:childTnLst>
                                    <p:set>
                                      <p:cBhvr>
                                        <p:cTn id="157" dur="1" fill="hold">
                                          <p:stCondLst>
                                            <p:cond delay="0"/>
                                          </p:stCondLst>
                                        </p:cTn>
                                        <p:tgtEl>
                                          <p:spTgt spid="31"/>
                                        </p:tgtEl>
                                        <p:attrNameLst>
                                          <p:attrName>style.visibility</p:attrName>
                                        </p:attrNameLst>
                                      </p:cBhvr>
                                      <p:to>
                                        <p:strVal val="visible"/>
                                      </p:to>
                                    </p:set>
                                    <p:anim calcmode="lin" valueType="num">
                                      <p:cBhvr>
                                        <p:cTn id="158" dur="1000" fill="hold"/>
                                        <p:tgtEl>
                                          <p:spTgt spid="31"/>
                                        </p:tgtEl>
                                        <p:attrNameLst>
                                          <p:attrName>ppt_w</p:attrName>
                                        </p:attrNameLst>
                                      </p:cBhvr>
                                      <p:tavLst>
                                        <p:tav tm="0">
                                          <p:val>
                                            <p:fltVal val="0"/>
                                          </p:val>
                                        </p:tav>
                                        <p:tav tm="100000">
                                          <p:val>
                                            <p:strVal val="#ppt_w"/>
                                          </p:val>
                                        </p:tav>
                                      </p:tavLst>
                                    </p:anim>
                                    <p:anim calcmode="lin" valueType="num">
                                      <p:cBhvr>
                                        <p:cTn id="159" dur="1000" fill="hold"/>
                                        <p:tgtEl>
                                          <p:spTgt spid="31"/>
                                        </p:tgtEl>
                                        <p:attrNameLst>
                                          <p:attrName>ppt_h</p:attrName>
                                        </p:attrNameLst>
                                      </p:cBhvr>
                                      <p:tavLst>
                                        <p:tav tm="0">
                                          <p:val>
                                            <p:fltVal val="0"/>
                                          </p:val>
                                        </p:tav>
                                        <p:tav tm="100000">
                                          <p:val>
                                            <p:strVal val="#ppt_h"/>
                                          </p:val>
                                        </p:tav>
                                      </p:tavLst>
                                    </p:anim>
                                    <p:anim calcmode="lin" valueType="num">
                                      <p:cBhvr>
                                        <p:cTn id="160" dur="1000" fill="hold"/>
                                        <p:tgtEl>
                                          <p:spTgt spid="31"/>
                                        </p:tgtEl>
                                        <p:attrNameLst>
                                          <p:attrName>style.rotation</p:attrName>
                                        </p:attrNameLst>
                                      </p:cBhvr>
                                      <p:tavLst>
                                        <p:tav tm="0">
                                          <p:val>
                                            <p:fltVal val="90"/>
                                          </p:val>
                                        </p:tav>
                                        <p:tav tm="100000">
                                          <p:val>
                                            <p:fltVal val="0"/>
                                          </p:val>
                                        </p:tav>
                                      </p:tavLst>
                                    </p:anim>
                                    <p:animEffect transition="in" filter="fade">
                                      <p:cBhvr>
                                        <p:cTn id="161" dur="1000"/>
                                        <p:tgtEl>
                                          <p:spTgt spid="31"/>
                                        </p:tgtEl>
                                      </p:cBhvr>
                                    </p:animEffect>
                                  </p:childTnLst>
                                </p:cTn>
                              </p:par>
                              <p:par>
                                <p:cTn id="162" presetID="31" presetClass="entr" presetSubtype="0" fill="hold" nodeType="withEffect">
                                  <p:stCondLst>
                                    <p:cond delay="0"/>
                                  </p:stCondLst>
                                  <p:childTnLst>
                                    <p:set>
                                      <p:cBhvr>
                                        <p:cTn id="163" dur="1" fill="hold">
                                          <p:stCondLst>
                                            <p:cond delay="0"/>
                                          </p:stCondLst>
                                        </p:cTn>
                                        <p:tgtEl>
                                          <p:spTgt spid="32"/>
                                        </p:tgtEl>
                                        <p:attrNameLst>
                                          <p:attrName>style.visibility</p:attrName>
                                        </p:attrNameLst>
                                      </p:cBhvr>
                                      <p:to>
                                        <p:strVal val="visible"/>
                                      </p:to>
                                    </p:set>
                                    <p:anim calcmode="lin" valueType="num">
                                      <p:cBhvr>
                                        <p:cTn id="164" dur="1000" fill="hold"/>
                                        <p:tgtEl>
                                          <p:spTgt spid="32"/>
                                        </p:tgtEl>
                                        <p:attrNameLst>
                                          <p:attrName>ppt_w</p:attrName>
                                        </p:attrNameLst>
                                      </p:cBhvr>
                                      <p:tavLst>
                                        <p:tav tm="0">
                                          <p:val>
                                            <p:fltVal val="0"/>
                                          </p:val>
                                        </p:tav>
                                        <p:tav tm="100000">
                                          <p:val>
                                            <p:strVal val="#ppt_w"/>
                                          </p:val>
                                        </p:tav>
                                      </p:tavLst>
                                    </p:anim>
                                    <p:anim calcmode="lin" valueType="num">
                                      <p:cBhvr>
                                        <p:cTn id="165" dur="1000" fill="hold"/>
                                        <p:tgtEl>
                                          <p:spTgt spid="32"/>
                                        </p:tgtEl>
                                        <p:attrNameLst>
                                          <p:attrName>ppt_h</p:attrName>
                                        </p:attrNameLst>
                                      </p:cBhvr>
                                      <p:tavLst>
                                        <p:tav tm="0">
                                          <p:val>
                                            <p:fltVal val="0"/>
                                          </p:val>
                                        </p:tav>
                                        <p:tav tm="100000">
                                          <p:val>
                                            <p:strVal val="#ppt_h"/>
                                          </p:val>
                                        </p:tav>
                                      </p:tavLst>
                                    </p:anim>
                                    <p:anim calcmode="lin" valueType="num">
                                      <p:cBhvr>
                                        <p:cTn id="166" dur="1000" fill="hold"/>
                                        <p:tgtEl>
                                          <p:spTgt spid="32"/>
                                        </p:tgtEl>
                                        <p:attrNameLst>
                                          <p:attrName>style.rotation</p:attrName>
                                        </p:attrNameLst>
                                      </p:cBhvr>
                                      <p:tavLst>
                                        <p:tav tm="0">
                                          <p:val>
                                            <p:fltVal val="90"/>
                                          </p:val>
                                        </p:tav>
                                        <p:tav tm="100000">
                                          <p:val>
                                            <p:fltVal val="0"/>
                                          </p:val>
                                        </p:tav>
                                      </p:tavLst>
                                    </p:anim>
                                    <p:animEffect transition="in" filter="fade">
                                      <p:cBhvr>
                                        <p:cTn id="167" dur="1000"/>
                                        <p:tgtEl>
                                          <p:spTgt spid="32"/>
                                        </p:tgtEl>
                                      </p:cBhvr>
                                    </p:animEffect>
                                  </p:childTnLst>
                                </p:cTn>
                              </p:par>
                              <p:par>
                                <p:cTn id="168" presetID="31" presetClass="entr" presetSubtype="0" fill="hold" nodeType="withEffect">
                                  <p:stCondLst>
                                    <p:cond delay="0"/>
                                  </p:stCondLst>
                                  <p:childTnLst>
                                    <p:set>
                                      <p:cBhvr>
                                        <p:cTn id="169" dur="1" fill="hold">
                                          <p:stCondLst>
                                            <p:cond delay="0"/>
                                          </p:stCondLst>
                                        </p:cTn>
                                        <p:tgtEl>
                                          <p:spTgt spid="33"/>
                                        </p:tgtEl>
                                        <p:attrNameLst>
                                          <p:attrName>style.visibility</p:attrName>
                                        </p:attrNameLst>
                                      </p:cBhvr>
                                      <p:to>
                                        <p:strVal val="visible"/>
                                      </p:to>
                                    </p:set>
                                    <p:anim calcmode="lin" valueType="num">
                                      <p:cBhvr>
                                        <p:cTn id="170" dur="1000" fill="hold"/>
                                        <p:tgtEl>
                                          <p:spTgt spid="33"/>
                                        </p:tgtEl>
                                        <p:attrNameLst>
                                          <p:attrName>ppt_w</p:attrName>
                                        </p:attrNameLst>
                                      </p:cBhvr>
                                      <p:tavLst>
                                        <p:tav tm="0">
                                          <p:val>
                                            <p:fltVal val="0"/>
                                          </p:val>
                                        </p:tav>
                                        <p:tav tm="100000">
                                          <p:val>
                                            <p:strVal val="#ppt_w"/>
                                          </p:val>
                                        </p:tav>
                                      </p:tavLst>
                                    </p:anim>
                                    <p:anim calcmode="lin" valueType="num">
                                      <p:cBhvr>
                                        <p:cTn id="171" dur="1000" fill="hold"/>
                                        <p:tgtEl>
                                          <p:spTgt spid="33"/>
                                        </p:tgtEl>
                                        <p:attrNameLst>
                                          <p:attrName>ppt_h</p:attrName>
                                        </p:attrNameLst>
                                      </p:cBhvr>
                                      <p:tavLst>
                                        <p:tav tm="0">
                                          <p:val>
                                            <p:fltVal val="0"/>
                                          </p:val>
                                        </p:tav>
                                        <p:tav tm="100000">
                                          <p:val>
                                            <p:strVal val="#ppt_h"/>
                                          </p:val>
                                        </p:tav>
                                      </p:tavLst>
                                    </p:anim>
                                    <p:anim calcmode="lin" valueType="num">
                                      <p:cBhvr>
                                        <p:cTn id="172" dur="1000" fill="hold"/>
                                        <p:tgtEl>
                                          <p:spTgt spid="33"/>
                                        </p:tgtEl>
                                        <p:attrNameLst>
                                          <p:attrName>style.rotation</p:attrName>
                                        </p:attrNameLst>
                                      </p:cBhvr>
                                      <p:tavLst>
                                        <p:tav tm="0">
                                          <p:val>
                                            <p:fltVal val="90"/>
                                          </p:val>
                                        </p:tav>
                                        <p:tav tm="100000">
                                          <p:val>
                                            <p:fltVal val="0"/>
                                          </p:val>
                                        </p:tav>
                                      </p:tavLst>
                                    </p:anim>
                                    <p:animEffect transition="in" filter="fade">
                                      <p:cBhvr>
                                        <p:cTn id="173" dur="1000"/>
                                        <p:tgtEl>
                                          <p:spTgt spid="33"/>
                                        </p:tgtEl>
                                      </p:cBhvr>
                                    </p:animEffect>
                                  </p:childTnLst>
                                </p:cTn>
                              </p:par>
                              <p:par>
                                <p:cTn id="174" presetID="31" presetClass="entr" presetSubtype="0" fill="hold" nodeType="withEffect">
                                  <p:stCondLst>
                                    <p:cond delay="0"/>
                                  </p:stCondLst>
                                  <p:childTnLst>
                                    <p:set>
                                      <p:cBhvr>
                                        <p:cTn id="175" dur="1" fill="hold">
                                          <p:stCondLst>
                                            <p:cond delay="0"/>
                                          </p:stCondLst>
                                        </p:cTn>
                                        <p:tgtEl>
                                          <p:spTgt spid="34"/>
                                        </p:tgtEl>
                                        <p:attrNameLst>
                                          <p:attrName>style.visibility</p:attrName>
                                        </p:attrNameLst>
                                      </p:cBhvr>
                                      <p:to>
                                        <p:strVal val="visible"/>
                                      </p:to>
                                    </p:set>
                                    <p:anim calcmode="lin" valueType="num">
                                      <p:cBhvr>
                                        <p:cTn id="176" dur="1000" fill="hold"/>
                                        <p:tgtEl>
                                          <p:spTgt spid="34"/>
                                        </p:tgtEl>
                                        <p:attrNameLst>
                                          <p:attrName>ppt_w</p:attrName>
                                        </p:attrNameLst>
                                      </p:cBhvr>
                                      <p:tavLst>
                                        <p:tav tm="0">
                                          <p:val>
                                            <p:fltVal val="0"/>
                                          </p:val>
                                        </p:tav>
                                        <p:tav tm="100000">
                                          <p:val>
                                            <p:strVal val="#ppt_w"/>
                                          </p:val>
                                        </p:tav>
                                      </p:tavLst>
                                    </p:anim>
                                    <p:anim calcmode="lin" valueType="num">
                                      <p:cBhvr>
                                        <p:cTn id="177" dur="1000" fill="hold"/>
                                        <p:tgtEl>
                                          <p:spTgt spid="34"/>
                                        </p:tgtEl>
                                        <p:attrNameLst>
                                          <p:attrName>ppt_h</p:attrName>
                                        </p:attrNameLst>
                                      </p:cBhvr>
                                      <p:tavLst>
                                        <p:tav tm="0">
                                          <p:val>
                                            <p:fltVal val="0"/>
                                          </p:val>
                                        </p:tav>
                                        <p:tav tm="100000">
                                          <p:val>
                                            <p:strVal val="#ppt_h"/>
                                          </p:val>
                                        </p:tav>
                                      </p:tavLst>
                                    </p:anim>
                                    <p:anim calcmode="lin" valueType="num">
                                      <p:cBhvr>
                                        <p:cTn id="178" dur="1000" fill="hold"/>
                                        <p:tgtEl>
                                          <p:spTgt spid="34"/>
                                        </p:tgtEl>
                                        <p:attrNameLst>
                                          <p:attrName>style.rotation</p:attrName>
                                        </p:attrNameLst>
                                      </p:cBhvr>
                                      <p:tavLst>
                                        <p:tav tm="0">
                                          <p:val>
                                            <p:fltVal val="90"/>
                                          </p:val>
                                        </p:tav>
                                        <p:tav tm="100000">
                                          <p:val>
                                            <p:fltVal val="0"/>
                                          </p:val>
                                        </p:tav>
                                      </p:tavLst>
                                    </p:anim>
                                    <p:animEffect transition="in" filter="fade">
                                      <p:cBhvr>
                                        <p:cTn id="179" dur="1000"/>
                                        <p:tgtEl>
                                          <p:spTgt spid="34"/>
                                        </p:tgtEl>
                                      </p:cBhvr>
                                    </p:animEffect>
                                  </p:childTnLst>
                                </p:cTn>
                              </p:par>
                              <p:par>
                                <p:cTn id="180" presetID="31" presetClass="entr" presetSubtype="0" fill="hold" nodeType="withEffect">
                                  <p:stCondLst>
                                    <p:cond delay="0"/>
                                  </p:stCondLst>
                                  <p:childTnLst>
                                    <p:set>
                                      <p:cBhvr>
                                        <p:cTn id="181" dur="1" fill="hold">
                                          <p:stCondLst>
                                            <p:cond delay="0"/>
                                          </p:stCondLst>
                                        </p:cTn>
                                        <p:tgtEl>
                                          <p:spTgt spid="35"/>
                                        </p:tgtEl>
                                        <p:attrNameLst>
                                          <p:attrName>style.visibility</p:attrName>
                                        </p:attrNameLst>
                                      </p:cBhvr>
                                      <p:to>
                                        <p:strVal val="visible"/>
                                      </p:to>
                                    </p:set>
                                    <p:anim calcmode="lin" valueType="num">
                                      <p:cBhvr>
                                        <p:cTn id="182" dur="1000" fill="hold"/>
                                        <p:tgtEl>
                                          <p:spTgt spid="35"/>
                                        </p:tgtEl>
                                        <p:attrNameLst>
                                          <p:attrName>ppt_w</p:attrName>
                                        </p:attrNameLst>
                                      </p:cBhvr>
                                      <p:tavLst>
                                        <p:tav tm="0">
                                          <p:val>
                                            <p:fltVal val="0"/>
                                          </p:val>
                                        </p:tav>
                                        <p:tav tm="100000">
                                          <p:val>
                                            <p:strVal val="#ppt_w"/>
                                          </p:val>
                                        </p:tav>
                                      </p:tavLst>
                                    </p:anim>
                                    <p:anim calcmode="lin" valueType="num">
                                      <p:cBhvr>
                                        <p:cTn id="183" dur="1000" fill="hold"/>
                                        <p:tgtEl>
                                          <p:spTgt spid="35"/>
                                        </p:tgtEl>
                                        <p:attrNameLst>
                                          <p:attrName>ppt_h</p:attrName>
                                        </p:attrNameLst>
                                      </p:cBhvr>
                                      <p:tavLst>
                                        <p:tav tm="0">
                                          <p:val>
                                            <p:fltVal val="0"/>
                                          </p:val>
                                        </p:tav>
                                        <p:tav tm="100000">
                                          <p:val>
                                            <p:strVal val="#ppt_h"/>
                                          </p:val>
                                        </p:tav>
                                      </p:tavLst>
                                    </p:anim>
                                    <p:anim calcmode="lin" valueType="num">
                                      <p:cBhvr>
                                        <p:cTn id="184" dur="1000" fill="hold"/>
                                        <p:tgtEl>
                                          <p:spTgt spid="35"/>
                                        </p:tgtEl>
                                        <p:attrNameLst>
                                          <p:attrName>style.rotation</p:attrName>
                                        </p:attrNameLst>
                                      </p:cBhvr>
                                      <p:tavLst>
                                        <p:tav tm="0">
                                          <p:val>
                                            <p:fltVal val="90"/>
                                          </p:val>
                                        </p:tav>
                                        <p:tav tm="100000">
                                          <p:val>
                                            <p:fltVal val="0"/>
                                          </p:val>
                                        </p:tav>
                                      </p:tavLst>
                                    </p:anim>
                                    <p:animEffect transition="in" filter="fade">
                                      <p:cBhvr>
                                        <p:cTn id="185" dur="1000"/>
                                        <p:tgtEl>
                                          <p:spTgt spid="35"/>
                                        </p:tgtEl>
                                      </p:cBhvr>
                                    </p:animEffect>
                                  </p:childTnLst>
                                </p:cTn>
                              </p:par>
                            </p:childTnLst>
                          </p:cTn>
                        </p:par>
                        <p:par>
                          <p:cTn id="186" fill="hold">
                            <p:stCondLst>
                              <p:cond delay="8000"/>
                            </p:stCondLst>
                            <p:childTnLst>
                              <p:par>
                                <p:cTn id="187" presetID="31" presetClass="entr" presetSubtype="0" fill="hold" nodeType="afterEffect">
                                  <p:stCondLst>
                                    <p:cond delay="0"/>
                                  </p:stCondLst>
                                  <p:childTnLst>
                                    <p:set>
                                      <p:cBhvr>
                                        <p:cTn id="188" dur="1" fill="hold">
                                          <p:stCondLst>
                                            <p:cond delay="0"/>
                                          </p:stCondLst>
                                        </p:cTn>
                                        <p:tgtEl>
                                          <p:spTgt spid="37"/>
                                        </p:tgtEl>
                                        <p:attrNameLst>
                                          <p:attrName>style.visibility</p:attrName>
                                        </p:attrNameLst>
                                      </p:cBhvr>
                                      <p:to>
                                        <p:strVal val="visible"/>
                                      </p:to>
                                    </p:set>
                                    <p:anim calcmode="lin" valueType="num">
                                      <p:cBhvr>
                                        <p:cTn id="189" dur="1000" fill="hold"/>
                                        <p:tgtEl>
                                          <p:spTgt spid="37"/>
                                        </p:tgtEl>
                                        <p:attrNameLst>
                                          <p:attrName>ppt_w</p:attrName>
                                        </p:attrNameLst>
                                      </p:cBhvr>
                                      <p:tavLst>
                                        <p:tav tm="0">
                                          <p:val>
                                            <p:fltVal val="0"/>
                                          </p:val>
                                        </p:tav>
                                        <p:tav tm="100000">
                                          <p:val>
                                            <p:strVal val="#ppt_w"/>
                                          </p:val>
                                        </p:tav>
                                      </p:tavLst>
                                    </p:anim>
                                    <p:anim calcmode="lin" valueType="num">
                                      <p:cBhvr>
                                        <p:cTn id="190" dur="1000" fill="hold"/>
                                        <p:tgtEl>
                                          <p:spTgt spid="37"/>
                                        </p:tgtEl>
                                        <p:attrNameLst>
                                          <p:attrName>ppt_h</p:attrName>
                                        </p:attrNameLst>
                                      </p:cBhvr>
                                      <p:tavLst>
                                        <p:tav tm="0">
                                          <p:val>
                                            <p:fltVal val="0"/>
                                          </p:val>
                                        </p:tav>
                                        <p:tav tm="100000">
                                          <p:val>
                                            <p:strVal val="#ppt_h"/>
                                          </p:val>
                                        </p:tav>
                                      </p:tavLst>
                                    </p:anim>
                                    <p:anim calcmode="lin" valueType="num">
                                      <p:cBhvr>
                                        <p:cTn id="191" dur="1000" fill="hold"/>
                                        <p:tgtEl>
                                          <p:spTgt spid="37"/>
                                        </p:tgtEl>
                                        <p:attrNameLst>
                                          <p:attrName>style.rotation</p:attrName>
                                        </p:attrNameLst>
                                      </p:cBhvr>
                                      <p:tavLst>
                                        <p:tav tm="0">
                                          <p:val>
                                            <p:fltVal val="90"/>
                                          </p:val>
                                        </p:tav>
                                        <p:tav tm="100000">
                                          <p:val>
                                            <p:fltVal val="0"/>
                                          </p:val>
                                        </p:tav>
                                      </p:tavLst>
                                    </p:anim>
                                    <p:animEffect transition="in" filter="fade">
                                      <p:cBhvr>
                                        <p:cTn id="192" dur="1000"/>
                                        <p:tgtEl>
                                          <p:spTgt spid="37"/>
                                        </p:tgtEl>
                                      </p:cBhvr>
                                    </p:animEffect>
                                  </p:childTnLst>
                                </p:cTn>
                              </p:par>
                              <p:par>
                                <p:cTn id="193" presetID="31" presetClass="entr" presetSubtype="0" fill="hold" nodeType="withEffect">
                                  <p:stCondLst>
                                    <p:cond delay="0"/>
                                  </p:stCondLst>
                                  <p:childTnLst>
                                    <p:set>
                                      <p:cBhvr>
                                        <p:cTn id="194" dur="1" fill="hold">
                                          <p:stCondLst>
                                            <p:cond delay="0"/>
                                          </p:stCondLst>
                                        </p:cTn>
                                        <p:tgtEl>
                                          <p:spTgt spid="38"/>
                                        </p:tgtEl>
                                        <p:attrNameLst>
                                          <p:attrName>style.visibility</p:attrName>
                                        </p:attrNameLst>
                                      </p:cBhvr>
                                      <p:to>
                                        <p:strVal val="visible"/>
                                      </p:to>
                                    </p:set>
                                    <p:anim calcmode="lin" valueType="num">
                                      <p:cBhvr>
                                        <p:cTn id="195" dur="1000" fill="hold"/>
                                        <p:tgtEl>
                                          <p:spTgt spid="38"/>
                                        </p:tgtEl>
                                        <p:attrNameLst>
                                          <p:attrName>ppt_w</p:attrName>
                                        </p:attrNameLst>
                                      </p:cBhvr>
                                      <p:tavLst>
                                        <p:tav tm="0">
                                          <p:val>
                                            <p:fltVal val="0"/>
                                          </p:val>
                                        </p:tav>
                                        <p:tav tm="100000">
                                          <p:val>
                                            <p:strVal val="#ppt_w"/>
                                          </p:val>
                                        </p:tav>
                                      </p:tavLst>
                                    </p:anim>
                                    <p:anim calcmode="lin" valueType="num">
                                      <p:cBhvr>
                                        <p:cTn id="196" dur="1000" fill="hold"/>
                                        <p:tgtEl>
                                          <p:spTgt spid="38"/>
                                        </p:tgtEl>
                                        <p:attrNameLst>
                                          <p:attrName>ppt_h</p:attrName>
                                        </p:attrNameLst>
                                      </p:cBhvr>
                                      <p:tavLst>
                                        <p:tav tm="0">
                                          <p:val>
                                            <p:fltVal val="0"/>
                                          </p:val>
                                        </p:tav>
                                        <p:tav tm="100000">
                                          <p:val>
                                            <p:strVal val="#ppt_h"/>
                                          </p:val>
                                        </p:tav>
                                      </p:tavLst>
                                    </p:anim>
                                    <p:anim calcmode="lin" valueType="num">
                                      <p:cBhvr>
                                        <p:cTn id="197" dur="1000" fill="hold"/>
                                        <p:tgtEl>
                                          <p:spTgt spid="38"/>
                                        </p:tgtEl>
                                        <p:attrNameLst>
                                          <p:attrName>style.rotation</p:attrName>
                                        </p:attrNameLst>
                                      </p:cBhvr>
                                      <p:tavLst>
                                        <p:tav tm="0">
                                          <p:val>
                                            <p:fltVal val="90"/>
                                          </p:val>
                                        </p:tav>
                                        <p:tav tm="100000">
                                          <p:val>
                                            <p:fltVal val="0"/>
                                          </p:val>
                                        </p:tav>
                                      </p:tavLst>
                                    </p:anim>
                                    <p:animEffect transition="in" filter="fade">
                                      <p:cBhvr>
                                        <p:cTn id="198" dur="1000"/>
                                        <p:tgtEl>
                                          <p:spTgt spid="38"/>
                                        </p:tgtEl>
                                      </p:cBhvr>
                                    </p:animEffect>
                                  </p:childTnLst>
                                </p:cTn>
                              </p:par>
                            </p:childTnLst>
                          </p:cTn>
                        </p:par>
                        <p:par>
                          <p:cTn id="199" fill="hold">
                            <p:stCondLst>
                              <p:cond delay="9000"/>
                            </p:stCondLst>
                            <p:childTnLst>
                              <p:par>
                                <p:cTn id="200" presetID="31" presetClass="entr" presetSubtype="0" fill="hold" nodeType="afterEffect">
                                  <p:stCondLst>
                                    <p:cond delay="0"/>
                                  </p:stCondLst>
                                  <p:childTnLst>
                                    <p:set>
                                      <p:cBhvr>
                                        <p:cTn id="201" dur="1" fill="hold">
                                          <p:stCondLst>
                                            <p:cond delay="0"/>
                                          </p:stCondLst>
                                        </p:cTn>
                                        <p:tgtEl>
                                          <p:spTgt spid="39"/>
                                        </p:tgtEl>
                                        <p:attrNameLst>
                                          <p:attrName>style.visibility</p:attrName>
                                        </p:attrNameLst>
                                      </p:cBhvr>
                                      <p:to>
                                        <p:strVal val="visible"/>
                                      </p:to>
                                    </p:set>
                                    <p:anim calcmode="lin" valueType="num">
                                      <p:cBhvr>
                                        <p:cTn id="202" dur="1000" fill="hold"/>
                                        <p:tgtEl>
                                          <p:spTgt spid="39"/>
                                        </p:tgtEl>
                                        <p:attrNameLst>
                                          <p:attrName>ppt_w</p:attrName>
                                        </p:attrNameLst>
                                      </p:cBhvr>
                                      <p:tavLst>
                                        <p:tav tm="0">
                                          <p:val>
                                            <p:fltVal val="0"/>
                                          </p:val>
                                        </p:tav>
                                        <p:tav tm="100000">
                                          <p:val>
                                            <p:strVal val="#ppt_w"/>
                                          </p:val>
                                        </p:tav>
                                      </p:tavLst>
                                    </p:anim>
                                    <p:anim calcmode="lin" valueType="num">
                                      <p:cBhvr>
                                        <p:cTn id="203" dur="1000" fill="hold"/>
                                        <p:tgtEl>
                                          <p:spTgt spid="39"/>
                                        </p:tgtEl>
                                        <p:attrNameLst>
                                          <p:attrName>ppt_h</p:attrName>
                                        </p:attrNameLst>
                                      </p:cBhvr>
                                      <p:tavLst>
                                        <p:tav tm="0">
                                          <p:val>
                                            <p:fltVal val="0"/>
                                          </p:val>
                                        </p:tav>
                                        <p:tav tm="100000">
                                          <p:val>
                                            <p:strVal val="#ppt_h"/>
                                          </p:val>
                                        </p:tav>
                                      </p:tavLst>
                                    </p:anim>
                                    <p:anim calcmode="lin" valueType="num">
                                      <p:cBhvr>
                                        <p:cTn id="204" dur="1000" fill="hold"/>
                                        <p:tgtEl>
                                          <p:spTgt spid="39"/>
                                        </p:tgtEl>
                                        <p:attrNameLst>
                                          <p:attrName>style.rotation</p:attrName>
                                        </p:attrNameLst>
                                      </p:cBhvr>
                                      <p:tavLst>
                                        <p:tav tm="0">
                                          <p:val>
                                            <p:fltVal val="90"/>
                                          </p:val>
                                        </p:tav>
                                        <p:tav tm="100000">
                                          <p:val>
                                            <p:fltVal val="0"/>
                                          </p:val>
                                        </p:tav>
                                      </p:tavLst>
                                    </p:anim>
                                    <p:animEffect transition="in" filter="fade">
                                      <p:cBhvr>
                                        <p:cTn id="205" dur="1000"/>
                                        <p:tgtEl>
                                          <p:spTgt spid="39"/>
                                        </p:tgtEl>
                                      </p:cBhvr>
                                    </p:animEffect>
                                  </p:childTnLst>
                                </p:cTn>
                              </p:par>
                            </p:childTnLst>
                          </p:cTn>
                        </p:par>
                        <p:par>
                          <p:cTn id="206" fill="hold">
                            <p:stCondLst>
                              <p:cond delay="10000"/>
                            </p:stCondLst>
                            <p:childTnLst>
                              <p:par>
                                <p:cTn id="207" presetID="2" presetClass="entr" presetSubtype="4" fill="hold" nodeType="afterEffect">
                                  <p:stCondLst>
                                    <p:cond delay="0"/>
                                  </p:stCondLst>
                                  <p:childTnLst>
                                    <p:set>
                                      <p:cBhvr>
                                        <p:cTn id="208" dur="1" fill="hold">
                                          <p:stCondLst>
                                            <p:cond delay="0"/>
                                          </p:stCondLst>
                                        </p:cTn>
                                        <p:tgtEl>
                                          <p:spTgt spid="10242"/>
                                        </p:tgtEl>
                                        <p:attrNameLst>
                                          <p:attrName>style.visibility</p:attrName>
                                        </p:attrNameLst>
                                      </p:cBhvr>
                                      <p:to>
                                        <p:strVal val="visible"/>
                                      </p:to>
                                    </p:set>
                                    <p:anim calcmode="lin" valueType="num">
                                      <p:cBhvr additive="base">
                                        <p:cTn id="209" dur="500" fill="hold"/>
                                        <p:tgtEl>
                                          <p:spTgt spid="10242"/>
                                        </p:tgtEl>
                                        <p:attrNameLst>
                                          <p:attrName>ppt_x</p:attrName>
                                        </p:attrNameLst>
                                      </p:cBhvr>
                                      <p:tavLst>
                                        <p:tav tm="0">
                                          <p:val>
                                            <p:strVal val="#ppt_x"/>
                                          </p:val>
                                        </p:tav>
                                        <p:tav tm="100000">
                                          <p:val>
                                            <p:strVal val="#ppt_x"/>
                                          </p:val>
                                        </p:tav>
                                      </p:tavLst>
                                    </p:anim>
                                    <p:anim calcmode="lin" valueType="num">
                                      <p:cBhvr additive="base">
                                        <p:cTn id="210"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211" fill="hold">
                      <p:stCondLst>
                        <p:cond delay="indefinite"/>
                      </p:stCondLst>
                      <p:childTnLst>
                        <p:par>
                          <p:cTn id="212" fill="hold">
                            <p:stCondLst>
                              <p:cond delay="0"/>
                            </p:stCondLst>
                            <p:childTnLst>
                              <p:par>
                                <p:cTn id="213" presetID="2" presetClass="entr" presetSubtype="4" fill="hold" nodeType="clickEffect">
                                  <p:stCondLst>
                                    <p:cond delay="0"/>
                                  </p:stCondLst>
                                  <p:childTnLst>
                                    <p:set>
                                      <p:cBhvr>
                                        <p:cTn id="214" dur="1" fill="hold">
                                          <p:stCondLst>
                                            <p:cond delay="0"/>
                                          </p:stCondLst>
                                        </p:cTn>
                                        <p:tgtEl>
                                          <p:spTgt spid="86017"/>
                                        </p:tgtEl>
                                        <p:attrNameLst>
                                          <p:attrName>style.visibility</p:attrName>
                                        </p:attrNameLst>
                                      </p:cBhvr>
                                      <p:to>
                                        <p:strVal val="visible"/>
                                      </p:to>
                                    </p:set>
                                    <p:anim calcmode="lin" valueType="num">
                                      <p:cBhvr additive="base">
                                        <p:cTn id="215" dur="500" fill="hold"/>
                                        <p:tgtEl>
                                          <p:spTgt spid="86017"/>
                                        </p:tgtEl>
                                        <p:attrNameLst>
                                          <p:attrName>ppt_x</p:attrName>
                                        </p:attrNameLst>
                                      </p:cBhvr>
                                      <p:tavLst>
                                        <p:tav tm="0">
                                          <p:val>
                                            <p:strVal val="#ppt_x"/>
                                          </p:val>
                                        </p:tav>
                                        <p:tav tm="100000">
                                          <p:val>
                                            <p:strVal val="#ppt_x"/>
                                          </p:val>
                                        </p:tav>
                                      </p:tavLst>
                                    </p:anim>
                                    <p:anim calcmode="lin" valueType="num">
                                      <p:cBhvr additive="base">
                                        <p:cTn id="216" dur="500" fill="hold"/>
                                        <p:tgtEl>
                                          <p:spTgt spid="860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6"/>
          <p:cNvPicPr>
            <a:picLocks noChangeAspect="1"/>
          </p:cNvPicPr>
          <p:nvPr/>
        </p:nvPicPr>
        <p:blipFill>
          <a:blip r:embed="rId2" cstate="print"/>
          <a:srcRect/>
          <a:stretch>
            <a:fillRect/>
          </a:stretch>
        </p:blipFill>
        <p:spPr bwMode="auto">
          <a:xfrm>
            <a:off x="1428751" y="3924302"/>
            <a:ext cx="1570435" cy="1571625"/>
          </a:xfrm>
          <a:prstGeom prst="rect">
            <a:avLst/>
          </a:prstGeom>
          <a:noFill/>
          <a:ln w="9525">
            <a:noFill/>
            <a:miter lim="800000"/>
            <a:headEnd/>
            <a:tailEnd/>
          </a:ln>
        </p:spPr>
      </p:pic>
      <p:sp>
        <p:nvSpPr>
          <p:cNvPr id="11" name="Content Placeholder 2"/>
          <p:cNvSpPr txBox="1">
            <a:spLocks/>
          </p:cNvSpPr>
          <p:nvPr/>
        </p:nvSpPr>
        <p:spPr>
          <a:xfrm>
            <a:off x="0" y="406402"/>
            <a:ext cx="9144000" cy="1173706"/>
          </a:xfrm>
          <a:prstGeom prst="rect">
            <a:avLst/>
          </a:prstGeom>
        </p:spPr>
        <p:txBody>
          <a:bodyPr/>
          <a:lstStyle/>
          <a:p>
            <a:pPr marL="457200" indent="-457200" defTabSz="719138">
              <a:lnSpc>
                <a:spcPct val="93000"/>
              </a:lnSpc>
              <a:spcAft>
                <a:spcPts val="1425"/>
              </a:spcAft>
              <a:buClr>
                <a:schemeClr val="tx1"/>
              </a:buClr>
              <a:buSzPct val="100000"/>
              <a:buFont typeface="Wingdings" pitchFamily="2" charset="2"/>
              <a:buChar char="Ø"/>
              <a:defRPr/>
            </a:pPr>
            <a:r>
              <a:rPr lang="en-US" sz="2800" kern="0" dirty="0">
                <a:ea typeface="Arial Unicode MS" pitchFamily="34" charset="-128"/>
              </a:rPr>
              <a:t>We are at a point where the pendulum is swinging away from fossil fuels and back to biomass as our source of energy</a:t>
            </a:r>
          </a:p>
          <a:p>
            <a:pPr lvl="1" defTabSz="719138">
              <a:lnSpc>
                <a:spcPct val="93000"/>
              </a:lnSpc>
              <a:spcAft>
                <a:spcPts val="1425"/>
              </a:spcAft>
              <a:buClr>
                <a:schemeClr val="tx1"/>
              </a:buClr>
              <a:buSzPct val="100000"/>
              <a:defRPr/>
            </a:pPr>
            <a:r>
              <a:rPr lang="en-US" sz="2800" kern="0" dirty="0">
                <a:ea typeface="Arial Unicode MS" pitchFamily="34" charset="-128"/>
              </a:rPr>
              <a:t>		</a:t>
            </a:r>
            <a:endParaRPr lang="en-US" sz="2000" kern="0" dirty="0">
              <a:ea typeface="Arial Unicode MS" pitchFamily="34" charset="-128"/>
            </a:endParaRPr>
          </a:p>
          <a:p>
            <a:pPr marL="742950" lvl="1" indent="-285750" defTabSz="719138">
              <a:lnSpc>
                <a:spcPct val="93000"/>
              </a:lnSpc>
              <a:spcAft>
                <a:spcPts val="1138"/>
              </a:spcAft>
              <a:buClr>
                <a:srgbClr val="000000"/>
              </a:buClr>
              <a:buSzPct val="100000"/>
              <a:defRPr/>
            </a:pPr>
            <a:endParaRPr lang="en-US" sz="2000" kern="0" dirty="0">
              <a:ea typeface="Arial Unicode MS" pitchFamily="34" charset="-128"/>
            </a:endParaRPr>
          </a:p>
        </p:txBody>
      </p:sp>
      <p:pic>
        <p:nvPicPr>
          <p:cNvPr id="96260" name="Picture 2" descr="F:\Documents and Settings\Kurt\Local Settings\Temporary Internet Files\Content.IE5\GTIV41Q7\MP900185129[1].jpg"/>
          <p:cNvPicPr>
            <a:picLocks noChangeAspect="1" noChangeArrowheads="1"/>
          </p:cNvPicPr>
          <p:nvPr/>
        </p:nvPicPr>
        <p:blipFill>
          <a:blip r:embed="rId3" cstate="print"/>
          <a:srcRect/>
          <a:stretch>
            <a:fillRect/>
          </a:stretch>
        </p:blipFill>
        <p:spPr bwMode="auto">
          <a:xfrm>
            <a:off x="7581900" y="2476500"/>
            <a:ext cx="1343025" cy="2667000"/>
          </a:xfrm>
          <a:prstGeom prst="rect">
            <a:avLst/>
          </a:prstGeom>
          <a:noFill/>
          <a:ln w="9525">
            <a:noFill/>
            <a:miter lim="800000"/>
            <a:headEnd/>
            <a:tailEnd/>
          </a:ln>
        </p:spPr>
      </p:pic>
      <p:pic>
        <p:nvPicPr>
          <p:cNvPr id="96261" name="Picture 5"/>
          <p:cNvPicPr>
            <a:picLocks noChangeAspect="1"/>
          </p:cNvPicPr>
          <p:nvPr/>
        </p:nvPicPr>
        <p:blipFill>
          <a:blip r:embed="rId4" cstate="print"/>
          <a:srcRect/>
          <a:stretch>
            <a:fillRect/>
          </a:stretch>
        </p:blipFill>
        <p:spPr bwMode="auto">
          <a:xfrm>
            <a:off x="1457326" y="2349502"/>
            <a:ext cx="1527572" cy="1355725"/>
          </a:xfrm>
          <a:prstGeom prst="rect">
            <a:avLst/>
          </a:prstGeom>
          <a:noFill/>
          <a:ln w="9525">
            <a:noFill/>
            <a:miter lim="800000"/>
            <a:headEnd/>
            <a:tailEnd/>
          </a:ln>
        </p:spPr>
      </p:pic>
      <p:pic>
        <p:nvPicPr>
          <p:cNvPr id="96262" name="Picture 3" descr="F:\Documents and Settings\Kurt\Local Settings\Temporary Internet Files\Content.IE5\JETV9ELA\MC900437831[1].wmf"/>
          <p:cNvPicPr>
            <a:picLocks noChangeAspect="1" noChangeArrowheads="1"/>
          </p:cNvPicPr>
          <p:nvPr/>
        </p:nvPicPr>
        <p:blipFill>
          <a:blip r:embed="rId5" cstate="print">
            <a:duotone>
              <a:prstClr val="black"/>
              <a:schemeClr val="tx2">
                <a:tint val="45000"/>
                <a:satMod val="400000"/>
              </a:schemeClr>
            </a:duotone>
          </a:blip>
          <a:srcRect/>
          <a:stretch>
            <a:fillRect/>
          </a:stretch>
        </p:blipFill>
        <p:spPr bwMode="auto">
          <a:xfrm>
            <a:off x="5086350" y="1752600"/>
            <a:ext cx="695325" cy="1828800"/>
          </a:xfrm>
          <a:prstGeom prst="rect">
            <a:avLst/>
          </a:prstGeom>
          <a:noFill/>
          <a:ln w="9525">
            <a:noFill/>
            <a:miter lim="800000"/>
            <a:headEnd/>
            <a:tailEnd/>
          </a:ln>
        </p:spPr>
      </p:pic>
      <p:pic>
        <p:nvPicPr>
          <p:cNvPr id="96263" name="Picture 6" descr="F:\Documents and Settings\Kurt\Local Settings\Temporary Internet Files\Content.IE5\JLXJHC6A\MC900286871[1].wmf"/>
          <p:cNvPicPr>
            <a:picLocks noChangeAspect="1" noChangeArrowheads="1"/>
          </p:cNvPicPr>
          <p:nvPr/>
        </p:nvPicPr>
        <p:blipFill>
          <a:blip r:embed="rId6" cstate="print"/>
          <a:srcRect/>
          <a:stretch>
            <a:fillRect/>
          </a:stretch>
        </p:blipFill>
        <p:spPr bwMode="auto">
          <a:xfrm>
            <a:off x="4690584" y="3733801"/>
            <a:ext cx="1331599" cy="1828800"/>
          </a:xfrm>
          <a:prstGeom prst="rect">
            <a:avLst/>
          </a:prstGeom>
          <a:noFill/>
          <a:ln w="9525">
            <a:noFill/>
            <a:miter lim="800000"/>
            <a:headEnd/>
            <a:tailEnd/>
          </a:ln>
        </p:spPr>
      </p:pic>
      <p:sp>
        <p:nvSpPr>
          <p:cNvPr id="9" name="Left Arrow 8"/>
          <p:cNvSpPr/>
          <p:nvPr/>
        </p:nvSpPr>
        <p:spPr>
          <a:xfrm>
            <a:off x="3028950" y="3365502"/>
            <a:ext cx="1600200" cy="931863"/>
          </a:xfrm>
          <a:prstGeom prst="leftArrow">
            <a:avLst/>
          </a:prstGeom>
          <a:gradFill>
            <a:gsLst>
              <a:gs pos="0">
                <a:srgbClr val="DDEBCF"/>
              </a:gs>
              <a:gs pos="50000">
                <a:srgbClr val="9CB86E"/>
              </a:gs>
              <a:gs pos="100000">
                <a:srgbClr val="156B13"/>
              </a:gs>
            </a:gsLst>
            <a:lin ang="54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Left Arrow 9"/>
          <p:cNvSpPr/>
          <p:nvPr/>
        </p:nvSpPr>
        <p:spPr>
          <a:xfrm>
            <a:off x="5895975" y="3378202"/>
            <a:ext cx="1600200" cy="931863"/>
          </a:xfrm>
          <a:prstGeom prst="leftArrow">
            <a:avLst/>
          </a:prstGeom>
          <a:gradFill>
            <a:gsLst>
              <a:gs pos="0">
                <a:srgbClr val="DDEBCF"/>
              </a:gs>
              <a:gs pos="50000">
                <a:srgbClr val="9CB86E"/>
              </a:gs>
              <a:gs pos="100000">
                <a:srgbClr val="156B13"/>
              </a:gs>
            </a:gsLst>
            <a:lin ang="54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TextBox 11"/>
          <p:cNvSpPr txBox="1"/>
          <p:nvPr/>
        </p:nvSpPr>
        <p:spPr>
          <a:xfrm>
            <a:off x="7555745" y="5562600"/>
            <a:ext cx="1588255" cy="369332"/>
          </a:xfrm>
          <a:prstGeom prst="rect">
            <a:avLst/>
          </a:prstGeom>
          <a:noFill/>
        </p:spPr>
        <p:txBody>
          <a:bodyPr wrap="none" rtlCol="0">
            <a:spAutoFit/>
          </a:bodyPr>
          <a:lstStyle/>
          <a:p>
            <a:r>
              <a:rPr lang="en-US" dirty="0" smtClean="0"/>
              <a:t>1800’s – 1900’s</a:t>
            </a:r>
            <a:endParaRPr lang="en-US" dirty="0"/>
          </a:p>
        </p:txBody>
      </p:sp>
      <p:sp>
        <p:nvSpPr>
          <p:cNvPr id="13" name="TextBox 12"/>
          <p:cNvSpPr txBox="1"/>
          <p:nvPr/>
        </p:nvSpPr>
        <p:spPr>
          <a:xfrm>
            <a:off x="4686300" y="5892800"/>
            <a:ext cx="1460656" cy="369332"/>
          </a:xfrm>
          <a:prstGeom prst="rect">
            <a:avLst/>
          </a:prstGeom>
          <a:noFill/>
        </p:spPr>
        <p:txBody>
          <a:bodyPr wrap="none" rtlCol="0">
            <a:spAutoFit/>
          </a:bodyPr>
          <a:lstStyle/>
          <a:p>
            <a:r>
              <a:rPr lang="en-US" dirty="0" smtClean="0"/>
              <a:t>1900 </a:t>
            </a:r>
            <a:r>
              <a:rPr lang="en-US" dirty="0" smtClean="0"/>
              <a:t>– </a:t>
            </a:r>
            <a:r>
              <a:rPr lang="en-US" dirty="0" smtClean="0"/>
              <a:t>2000</a:t>
            </a:r>
            <a:r>
              <a:rPr lang="en-US" dirty="0" smtClean="0"/>
              <a:t>’s</a:t>
            </a:r>
            <a:endParaRPr lang="en-US" dirty="0"/>
          </a:p>
        </p:txBody>
      </p:sp>
      <p:sp>
        <p:nvSpPr>
          <p:cNvPr id="14" name="TextBox 13"/>
          <p:cNvSpPr txBox="1"/>
          <p:nvPr/>
        </p:nvSpPr>
        <p:spPr>
          <a:xfrm>
            <a:off x="1628776" y="5854700"/>
            <a:ext cx="1064715" cy="369332"/>
          </a:xfrm>
          <a:prstGeom prst="rect">
            <a:avLst/>
          </a:prstGeom>
          <a:noFill/>
        </p:spPr>
        <p:txBody>
          <a:bodyPr wrap="none" rtlCol="0">
            <a:spAutoFit/>
          </a:bodyPr>
          <a:lstStyle/>
          <a:p>
            <a:r>
              <a:rPr lang="en-US" dirty="0" smtClean="0"/>
              <a:t>2000’s </a:t>
            </a:r>
            <a:r>
              <a:rPr lang="en-US" dirty="0" smtClean="0">
                <a:sym typeface="Wingdings" pitchFamily="2" charset="2"/>
              </a:rPr>
              <a:t></a:t>
            </a:r>
            <a:endParaRPr lang="en-US" dirty="0"/>
          </a:p>
        </p:txBody>
      </p:sp>
      <p:sp>
        <p:nvSpPr>
          <p:cNvPr id="15" name="TextBox 14"/>
          <p:cNvSpPr txBox="1"/>
          <p:nvPr/>
        </p:nvSpPr>
        <p:spPr>
          <a:xfrm>
            <a:off x="7334238" y="5892801"/>
            <a:ext cx="1828899" cy="646331"/>
          </a:xfrm>
          <a:prstGeom prst="rect">
            <a:avLst/>
          </a:prstGeom>
          <a:noFill/>
        </p:spPr>
        <p:txBody>
          <a:bodyPr wrap="none" rtlCol="0">
            <a:spAutoFit/>
          </a:bodyPr>
          <a:lstStyle/>
          <a:p>
            <a:pPr algn="ctr"/>
            <a:r>
              <a:rPr lang="en-US" dirty="0" smtClean="0"/>
              <a:t>Wood Distillation</a:t>
            </a:r>
          </a:p>
          <a:p>
            <a:pPr algn="ctr"/>
            <a:r>
              <a:rPr lang="en-US" dirty="0" smtClean="0"/>
              <a:t>(</a:t>
            </a:r>
            <a:r>
              <a:rPr lang="en-US" dirty="0" err="1" smtClean="0"/>
              <a:t>pyrolysis</a:t>
            </a:r>
            <a:r>
              <a:rPr lang="en-US" dirty="0" smtClean="0"/>
              <a:t>)</a:t>
            </a:r>
            <a:endParaRPr lang="en-US" dirty="0"/>
          </a:p>
        </p:txBody>
      </p:sp>
      <p:sp>
        <p:nvSpPr>
          <p:cNvPr id="16" name="TextBox 15"/>
          <p:cNvSpPr txBox="1"/>
          <p:nvPr/>
        </p:nvSpPr>
        <p:spPr>
          <a:xfrm>
            <a:off x="4626897" y="6211669"/>
            <a:ext cx="1261884" cy="369332"/>
          </a:xfrm>
          <a:prstGeom prst="rect">
            <a:avLst/>
          </a:prstGeom>
          <a:noFill/>
        </p:spPr>
        <p:txBody>
          <a:bodyPr wrap="none" rtlCol="0">
            <a:spAutoFit/>
          </a:bodyPr>
          <a:lstStyle/>
          <a:p>
            <a:pPr algn="ctr"/>
            <a:r>
              <a:rPr lang="en-US" dirty="0" smtClean="0"/>
              <a:t>Fossil Fuels</a:t>
            </a:r>
            <a:endParaRPr lang="en-US" dirty="0"/>
          </a:p>
        </p:txBody>
      </p:sp>
      <p:sp>
        <p:nvSpPr>
          <p:cNvPr id="17" name="TextBox 16"/>
          <p:cNvSpPr txBox="1"/>
          <p:nvPr/>
        </p:nvSpPr>
        <p:spPr>
          <a:xfrm>
            <a:off x="1261566" y="6211669"/>
            <a:ext cx="1687000" cy="369332"/>
          </a:xfrm>
          <a:prstGeom prst="rect">
            <a:avLst/>
          </a:prstGeom>
          <a:noFill/>
        </p:spPr>
        <p:txBody>
          <a:bodyPr wrap="none" rtlCol="0">
            <a:spAutoFit/>
          </a:bodyPr>
          <a:lstStyle/>
          <a:p>
            <a:pPr algn="ctr"/>
            <a:r>
              <a:rPr lang="en-US" dirty="0" smtClean="0"/>
              <a:t>Ag. Residues (?)</a:t>
            </a:r>
            <a:endParaRPr lang="en-US" dirty="0"/>
          </a:p>
        </p:txBody>
      </p:sp>
    </p:spTree>
    <p:extLst>
      <p:ext uri="{BB962C8B-B14F-4D97-AF65-F5344CB8AC3E}">
        <p14:creationId xmlns="" xmlns:p14="http://schemas.microsoft.com/office/powerpoint/2010/main" val="6314348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228601" y="381000"/>
            <a:ext cx="7772400" cy="4191000"/>
          </a:xfrm>
          <a:prstGeom prst="rect">
            <a:avLst/>
          </a:prstGeom>
        </p:spPr>
        <p:txBody>
          <a:bodyPr/>
          <a:lstStyle/>
          <a:p>
            <a:pPr marL="457200" indent="-457200" defTabSz="719138">
              <a:lnSpc>
                <a:spcPct val="93000"/>
              </a:lnSpc>
              <a:spcAft>
                <a:spcPts val="1425"/>
              </a:spcAft>
              <a:buClr>
                <a:schemeClr val="tx1"/>
              </a:buClr>
              <a:buSzPct val="100000"/>
              <a:buFont typeface="Wingdings" pitchFamily="2" charset="2"/>
              <a:buChar char="Ø"/>
              <a:defRPr/>
            </a:pPr>
            <a:r>
              <a:rPr lang="en-US" sz="2800" kern="0" dirty="0" smtClean="0">
                <a:ea typeface="Arial Unicode MS" pitchFamily="34" charset="-128"/>
              </a:rPr>
              <a:t>We </a:t>
            </a:r>
            <a:r>
              <a:rPr lang="en-US" sz="2800" kern="0" dirty="0">
                <a:ea typeface="Arial Unicode MS" pitchFamily="34" charset="-128"/>
              </a:rPr>
              <a:t>need to understand </a:t>
            </a:r>
            <a:r>
              <a:rPr lang="en-US" sz="2800" kern="0" dirty="0" err="1">
                <a:ea typeface="Arial Unicode MS" pitchFamily="34" charset="-128"/>
              </a:rPr>
              <a:t>biochar’s</a:t>
            </a:r>
            <a:r>
              <a:rPr lang="en-US" sz="2800" kern="0" dirty="0">
                <a:ea typeface="Arial Unicode MS" pitchFamily="34" charset="-128"/>
              </a:rPr>
              <a:t> </a:t>
            </a:r>
            <a:r>
              <a:rPr lang="en-US" sz="2800" kern="0" dirty="0" smtClean="0">
                <a:ea typeface="Arial Unicode MS" pitchFamily="34" charset="-128"/>
              </a:rPr>
              <a:t>mechanisms to </a:t>
            </a:r>
            <a:r>
              <a:rPr lang="en-US" sz="2800" kern="0" dirty="0">
                <a:ea typeface="Arial Unicode MS" pitchFamily="34" charset="-128"/>
              </a:rPr>
              <a:t>fully </a:t>
            </a:r>
            <a:r>
              <a:rPr lang="en-US" sz="2800" kern="0" dirty="0" smtClean="0">
                <a:ea typeface="Arial Unicode MS" pitchFamily="34" charset="-128"/>
              </a:rPr>
              <a:t>utilize the </a:t>
            </a:r>
            <a:r>
              <a:rPr lang="en-US" sz="2800" kern="0" dirty="0">
                <a:ea typeface="Arial Unicode MS" pitchFamily="34" charset="-128"/>
              </a:rPr>
              <a:t>chemical, physical, and microbial properties of biochar to obtain the anticipated </a:t>
            </a:r>
            <a:r>
              <a:rPr lang="en-US" sz="2800" kern="0" dirty="0" smtClean="0">
                <a:ea typeface="Arial Unicode MS" pitchFamily="34" charset="-128"/>
              </a:rPr>
              <a:t>function</a:t>
            </a:r>
            <a:r>
              <a:rPr lang="en-US" sz="2800" kern="0" dirty="0">
                <a:ea typeface="Arial Unicode MS" pitchFamily="34" charset="-128"/>
              </a:rPr>
              <a:t>. </a:t>
            </a:r>
          </a:p>
          <a:p>
            <a:pPr lvl="1" defTabSz="719138">
              <a:lnSpc>
                <a:spcPct val="93000"/>
              </a:lnSpc>
              <a:spcAft>
                <a:spcPts val="1425"/>
              </a:spcAft>
              <a:buClr>
                <a:schemeClr val="tx1"/>
              </a:buClr>
              <a:buSzPct val="100000"/>
              <a:defRPr/>
            </a:pPr>
            <a:r>
              <a:rPr lang="en-US" sz="2800" kern="0" dirty="0">
                <a:ea typeface="Arial Unicode MS" pitchFamily="34" charset="-128"/>
              </a:rPr>
              <a:t>In other words, to optimize for a particular use  or “designer biochar”</a:t>
            </a:r>
            <a:r>
              <a:rPr lang="en-US" sz="2000" kern="0" dirty="0">
                <a:ea typeface="Arial Unicode MS" pitchFamily="34" charset="-128"/>
              </a:rPr>
              <a:t>(Novak, 2009</a:t>
            </a:r>
            <a:r>
              <a:rPr lang="en-US" sz="2000" kern="0" dirty="0" smtClean="0">
                <a:ea typeface="Arial Unicode MS" pitchFamily="34" charset="-128"/>
              </a:rPr>
              <a:t>)</a:t>
            </a:r>
          </a:p>
          <a:p>
            <a:pPr marL="342900" indent="-342900" defTabSz="719138">
              <a:lnSpc>
                <a:spcPct val="93000"/>
              </a:lnSpc>
              <a:spcAft>
                <a:spcPts val="1425"/>
              </a:spcAft>
              <a:buClr>
                <a:srgbClr val="000000"/>
              </a:buClr>
              <a:buSzPct val="100000"/>
              <a:defRPr/>
            </a:pPr>
            <a:endParaRPr lang="en-US" sz="2000" kern="0" dirty="0">
              <a:ea typeface="Arial Unicode MS" pitchFamily="34" charset="-128"/>
            </a:endParaRPr>
          </a:p>
          <a:p>
            <a:pPr marL="742950" lvl="1" indent="-285750" defTabSz="719138">
              <a:lnSpc>
                <a:spcPct val="93000"/>
              </a:lnSpc>
              <a:spcAft>
                <a:spcPts val="1138"/>
              </a:spcAft>
              <a:buClr>
                <a:srgbClr val="000000"/>
              </a:buClr>
              <a:buSzPct val="100000"/>
              <a:defRPr/>
            </a:pPr>
            <a:endParaRPr lang="en-US" sz="2000" kern="0" dirty="0">
              <a:ea typeface="Arial Unicode MS" pitchFamily="34" charset="-128"/>
            </a:endParaRPr>
          </a:p>
        </p:txBody>
      </p:sp>
      <p:pic>
        <p:nvPicPr>
          <p:cNvPr id="97284" name="Picture 2" descr="C:\Users\USDA-ARS\AppData\Local\Microsoft\Windows\Temporary Internet Files\Content.IE5\WCYFDUYL\MC900088510[1].wmf"/>
          <p:cNvPicPr>
            <a:picLocks noChangeAspect="1" noChangeArrowheads="1"/>
          </p:cNvPicPr>
          <p:nvPr/>
        </p:nvPicPr>
        <p:blipFill>
          <a:blip r:embed="rId2" cstate="print"/>
          <a:srcRect/>
          <a:stretch>
            <a:fillRect/>
          </a:stretch>
        </p:blipFill>
        <p:spPr bwMode="auto">
          <a:xfrm>
            <a:off x="7315200" y="4182418"/>
            <a:ext cx="1536461" cy="2218154"/>
          </a:xfrm>
          <a:prstGeom prst="rect">
            <a:avLst/>
          </a:prstGeom>
          <a:noFill/>
          <a:ln w="9525">
            <a:noFill/>
            <a:miter lim="800000"/>
            <a:headEnd/>
            <a:tailEnd/>
          </a:ln>
        </p:spPr>
      </p:pic>
      <p:pic>
        <p:nvPicPr>
          <p:cNvPr id="4" name="Picture 3" descr="char.jpg"/>
          <p:cNvPicPr>
            <a:picLocks noChangeAspect="1"/>
          </p:cNvPicPr>
          <p:nvPr/>
        </p:nvPicPr>
        <p:blipFill>
          <a:blip r:embed="rId3" cstate="print"/>
          <a:srcRect/>
          <a:stretch>
            <a:fillRect/>
          </a:stretch>
        </p:blipFill>
        <p:spPr bwMode="auto">
          <a:xfrm>
            <a:off x="425782" y="4790974"/>
            <a:ext cx="1400175" cy="1600200"/>
          </a:xfrm>
          <a:prstGeom prst="rect">
            <a:avLst/>
          </a:prstGeom>
          <a:noFill/>
          <a:ln w="19050">
            <a:solidFill>
              <a:schemeClr val="bg1"/>
            </a:solidFill>
            <a:miter lim="800000"/>
            <a:headEnd/>
            <a:tailEnd/>
          </a:ln>
          <a:effectLst>
            <a:outerShdw dist="38100" dir="2700000" algn="tl" rotWithShape="0">
              <a:schemeClr val="bg1">
                <a:alpha val="39998"/>
              </a:schemeClr>
            </a:outerShdw>
          </a:effectLst>
        </p:spPr>
      </p:pic>
      <p:pic>
        <p:nvPicPr>
          <p:cNvPr id="5" name="Picture 4" descr="800px-Charcoal2.jpg"/>
          <p:cNvPicPr>
            <a:picLocks noChangeAspect="1"/>
          </p:cNvPicPr>
          <p:nvPr/>
        </p:nvPicPr>
        <p:blipFill>
          <a:blip r:embed="rId4" cstate="print"/>
          <a:stretch>
            <a:fillRect/>
          </a:stretch>
        </p:blipFill>
        <p:spPr>
          <a:xfrm>
            <a:off x="1911682" y="4790974"/>
            <a:ext cx="1371600" cy="1600200"/>
          </a:xfrm>
          <a:prstGeom prst="rect">
            <a:avLst/>
          </a:prstGeom>
          <a:ln w="15875">
            <a:solidFill>
              <a:schemeClr val="bg1"/>
            </a:solidFill>
          </a:ln>
          <a:effectLst>
            <a:outerShdw blurRad="50800" dist="38100" dir="2700000" algn="tl" rotWithShape="0">
              <a:prstClr val="black">
                <a:alpha val="40000"/>
              </a:prstClr>
            </a:outerShdw>
          </a:effectLst>
        </p:spPr>
      </p:pic>
      <p:pic>
        <p:nvPicPr>
          <p:cNvPr id="6" name="Picture 5" descr="d2344-1.jpg"/>
          <p:cNvPicPr>
            <a:picLocks noChangeAspect="1"/>
          </p:cNvPicPr>
          <p:nvPr/>
        </p:nvPicPr>
        <p:blipFill>
          <a:blip r:embed="rId5" cstate="print"/>
          <a:stretch>
            <a:fillRect/>
          </a:stretch>
        </p:blipFill>
        <p:spPr>
          <a:xfrm>
            <a:off x="4883482" y="4790974"/>
            <a:ext cx="1400175" cy="1600200"/>
          </a:xfrm>
          <a:prstGeom prst="rect">
            <a:avLst/>
          </a:prstGeom>
          <a:ln w="15875">
            <a:solidFill>
              <a:schemeClr val="bg1"/>
            </a:solidFill>
          </a:ln>
          <a:effectLst>
            <a:outerShdw blurRad="50800" dist="38100" dir="2700000" algn="tl" rotWithShape="0">
              <a:prstClr val="black">
                <a:alpha val="40000"/>
              </a:prstClr>
            </a:outerShdw>
          </a:effectLst>
        </p:spPr>
      </p:pic>
      <p:pic>
        <p:nvPicPr>
          <p:cNvPr id="7" name="Picture 6" descr="P1010310.JPG"/>
          <p:cNvPicPr>
            <a:picLocks noChangeAspect="1"/>
          </p:cNvPicPr>
          <p:nvPr/>
        </p:nvPicPr>
        <p:blipFill>
          <a:blip r:embed="rId6" cstate="print"/>
          <a:srcRect/>
          <a:stretch>
            <a:fillRect/>
          </a:stretch>
        </p:blipFill>
        <p:spPr>
          <a:xfrm>
            <a:off x="3397582" y="4790974"/>
            <a:ext cx="1400175" cy="1600200"/>
          </a:xfrm>
          <a:prstGeom prst="rect">
            <a:avLst/>
          </a:prstGeom>
          <a:ln w="15875">
            <a:solidFill>
              <a:schemeClr val="bg1"/>
            </a:solidFill>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40507719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0"/>
            <a:ext cx="7132320" cy="1233424"/>
          </a:xfrm>
        </p:spPr>
        <p:txBody>
          <a:bodyPr/>
          <a:lstStyle/>
          <a:p>
            <a:r>
              <a:rPr lang="en-US" dirty="0" smtClean="0">
                <a:solidFill>
                  <a:schemeClr val="tx2"/>
                </a:solidFill>
              </a:rPr>
              <a:t>Biochar Definition</a:t>
            </a:r>
            <a:endParaRPr lang="en-US" dirty="0">
              <a:solidFill>
                <a:schemeClr val="tx2"/>
              </a:solidFill>
            </a:endParaRPr>
          </a:p>
        </p:txBody>
      </p:sp>
      <p:pic>
        <p:nvPicPr>
          <p:cNvPr id="8" name="Picture 5" descr="char.jpg"/>
          <p:cNvPicPr>
            <a:picLocks noChangeAspect="1"/>
          </p:cNvPicPr>
          <p:nvPr/>
        </p:nvPicPr>
        <p:blipFill>
          <a:blip r:embed="rId2" cstate="print"/>
          <a:srcRect/>
          <a:stretch>
            <a:fillRect/>
          </a:stretch>
        </p:blipFill>
        <p:spPr bwMode="auto">
          <a:xfrm>
            <a:off x="6400800" y="3266440"/>
            <a:ext cx="1084385" cy="1174750"/>
          </a:xfrm>
          <a:prstGeom prst="rect">
            <a:avLst/>
          </a:prstGeom>
          <a:noFill/>
          <a:ln w="9525">
            <a:noFill/>
            <a:miter lim="800000"/>
            <a:headEnd/>
            <a:tailEnd/>
          </a:ln>
          <a:effectLst>
            <a:outerShdw blurRad="50800" dist="38100" dir="2700000" algn="tl" rotWithShape="0">
              <a:schemeClr val="bg1">
                <a:alpha val="40000"/>
              </a:schemeClr>
            </a:outerShdw>
          </a:effectLst>
        </p:spPr>
      </p:pic>
      <p:pic>
        <p:nvPicPr>
          <p:cNvPr id="9" name="Picture 7" descr="big_tree.jpg"/>
          <p:cNvPicPr>
            <a:picLocks noChangeAspect="1"/>
          </p:cNvPicPr>
          <p:nvPr/>
        </p:nvPicPr>
        <p:blipFill>
          <a:blip r:embed="rId3" cstate="print"/>
          <a:srcRect/>
          <a:stretch>
            <a:fillRect/>
          </a:stretch>
        </p:blipFill>
        <p:spPr bwMode="auto">
          <a:xfrm>
            <a:off x="838201" y="2275840"/>
            <a:ext cx="892175" cy="925513"/>
          </a:xfrm>
          <a:prstGeom prst="rect">
            <a:avLst/>
          </a:prstGeom>
          <a:noFill/>
          <a:ln w="9525">
            <a:noFill/>
            <a:miter lim="800000"/>
            <a:headEnd/>
            <a:tailEnd/>
          </a:ln>
          <a:effectLst>
            <a:outerShdw blurRad="50800" dist="38100" dir="2700000" algn="tl" rotWithShape="0">
              <a:schemeClr val="bg1">
                <a:alpha val="40000"/>
              </a:schemeClr>
            </a:outerShdw>
          </a:effectLst>
        </p:spPr>
      </p:pic>
      <p:pic>
        <p:nvPicPr>
          <p:cNvPr id="10" name="Picture 8" descr="corn_stover02.jpg"/>
          <p:cNvPicPr>
            <a:picLocks noChangeAspect="1"/>
          </p:cNvPicPr>
          <p:nvPr/>
        </p:nvPicPr>
        <p:blipFill>
          <a:blip r:embed="rId4" cstate="print"/>
          <a:srcRect/>
          <a:stretch>
            <a:fillRect/>
          </a:stretch>
        </p:blipFill>
        <p:spPr bwMode="auto">
          <a:xfrm>
            <a:off x="762001" y="4257040"/>
            <a:ext cx="1122363" cy="747713"/>
          </a:xfrm>
          <a:prstGeom prst="rect">
            <a:avLst/>
          </a:prstGeom>
          <a:noFill/>
          <a:ln w="9525">
            <a:noFill/>
            <a:miter lim="800000"/>
            <a:headEnd/>
            <a:tailEnd/>
          </a:ln>
          <a:effectLst>
            <a:outerShdw dist="38100" dir="2700000" algn="tl" rotWithShape="0">
              <a:schemeClr val="bg1">
                <a:alpha val="39998"/>
              </a:schemeClr>
            </a:outerShdw>
          </a:effectLst>
        </p:spPr>
      </p:pic>
      <p:sp>
        <p:nvSpPr>
          <p:cNvPr id="11" name="Right Brace 10"/>
          <p:cNvSpPr/>
          <p:nvPr/>
        </p:nvSpPr>
        <p:spPr bwMode="auto">
          <a:xfrm>
            <a:off x="1981201" y="2275840"/>
            <a:ext cx="427038" cy="2965450"/>
          </a:xfrm>
          <a:prstGeom prst="rightBrace">
            <a:avLst>
              <a:gd name="adj1" fmla="val 0"/>
              <a:gd name="adj2" fmla="val 50315"/>
            </a:avLst>
          </a:prstGeom>
          <a:noFill/>
          <a:ln w="50800" cmpd="sng">
            <a:solidFill>
              <a:schemeClr val="accent3"/>
            </a:solidFill>
            <a:headEnd type="none" w="med" len="med"/>
            <a:tailEnd type="none" w="med" len="med"/>
          </a:ln>
          <a:effectLst>
            <a:outerShdw blurRad="50800" dist="38100" dir="8100000" algn="tr" rotWithShape="0">
              <a:prstClr val="black">
                <a:alpha val="40000"/>
              </a:prstClr>
            </a:outerShdw>
          </a:effectLst>
        </p:spPr>
        <p:style>
          <a:lnRef idx="1">
            <a:schemeClr val="accent6"/>
          </a:lnRef>
          <a:fillRef idx="0">
            <a:schemeClr val="accent6"/>
          </a:fillRef>
          <a:effectRef idx="0">
            <a:schemeClr val="accent6"/>
          </a:effectRef>
          <a:fontRef idx="minor">
            <a:schemeClr val="tx1"/>
          </a:fontRef>
        </p:style>
        <p:txBody>
          <a:bodyPr lIns="82936" tIns="41469" rIns="82936" bIns="41469"/>
          <a:lstStyle/>
          <a:p>
            <a:pPr fontAlgn="auto" hangingPunct="0">
              <a:lnSpc>
                <a:spcPct val="93000"/>
              </a:lnSpc>
              <a:spcBef>
                <a:spcPts val="0"/>
              </a:spcBef>
              <a:spcAft>
                <a:spcPts val="0"/>
              </a:spcAft>
              <a:buClr>
                <a:srgbClr val="000000"/>
              </a:buClr>
              <a:buSzPct val="100000"/>
              <a:defRPr/>
            </a:pPr>
            <a:endParaRPr lang="en-US" dirty="0">
              <a:solidFill>
                <a:schemeClr val="tx2"/>
              </a:solidFill>
            </a:endParaRPr>
          </a:p>
        </p:txBody>
      </p:sp>
      <p:pic>
        <p:nvPicPr>
          <p:cNvPr id="13" name="Picture 11" descr="biocharKiln.jpg"/>
          <p:cNvPicPr>
            <a:picLocks noChangeAspect="1"/>
          </p:cNvPicPr>
          <p:nvPr/>
        </p:nvPicPr>
        <p:blipFill>
          <a:blip r:embed="rId5" cstate="print"/>
          <a:srcRect/>
          <a:stretch>
            <a:fillRect/>
          </a:stretch>
        </p:blipFill>
        <p:spPr bwMode="auto">
          <a:xfrm>
            <a:off x="3124200" y="2275840"/>
            <a:ext cx="1066630" cy="1091799"/>
          </a:xfrm>
          <a:prstGeom prst="rect">
            <a:avLst/>
          </a:prstGeom>
          <a:noFill/>
          <a:ln w="9525">
            <a:noFill/>
            <a:miter lim="800000"/>
            <a:headEnd/>
            <a:tailEnd/>
          </a:ln>
          <a:effectLst>
            <a:outerShdw blurRad="50800" dist="38100" dir="2700000" algn="tl" rotWithShape="0">
              <a:schemeClr val="bg1">
                <a:alpha val="40000"/>
              </a:schemeClr>
            </a:outerShdw>
          </a:effectLst>
        </p:spPr>
      </p:pic>
      <p:pic>
        <p:nvPicPr>
          <p:cNvPr id="14" name="Picture 3"/>
          <p:cNvPicPr>
            <a:picLocks noChangeAspect="1" noChangeArrowheads="1"/>
          </p:cNvPicPr>
          <p:nvPr/>
        </p:nvPicPr>
        <p:blipFill>
          <a:blip r:embed="rId6" cstate="print"/>
          <a:srcRect/>
          <a:stretch>
            <a:fillRect/>
          </a:stretch>
        </p:blipFill>
        <p:spPr bwMode="auto">
          <a:xfrm>
            <a:off x="3124200" y="4104640"/>
            <a:ext cx="1104123" cy="1219200"/>
          </a:xfrm>
          <a:prstGeom prst="rect">
            <a:avLst/>
          </a:prstGeom>
          <a:noFill/>
          <a:ln w="9525">
            <a:noFill/>
            <a:round/>
            <a:headEnd/>
            <a:tailEnd/>
          </a:ln>
          <a:effectLst>
            <a:outerShdw blurRad="50800" dist="38100" dir="2700000" algn="tl" rotWithShape="0">
              <a:schemeClr val="bg1">
                <a:alpha val="40000"/>
              </a:schemeClr>
            </a:outerShdw>
          </a:effectLst>
        </p:spPr>
      </p:pic>
      <p:sp>
        <p:nvSpPr>
          <p:cNvPr id="16" name="TextBox 11"/>
          <p:cNvSpPr txBox="1">
            <a:spLocks noChangeArrowheads="1"/>
          </p:cNvSpPr>
          <p:nvPr/>
        </p:nvSpPr>
        <p:spPr bwMode="auto">
          <a:xfrm>
            <a:off x="5410200" y="5312434"/>
            <a:ext cx="3121025" cy="954087"/>
          </a:xfrm>
          <a:prstGeom prst="rect">
            <a:avLst/>
          </a:prstGeom>
          <a:noFill/>
          <a:ln w="9525">
            <a:noFill/>
            <a:miter lim="800000"/>
            <a:headEnd/>
            <a:tailEnd/>
          </a:ln>
        </p:spPr>
        <p:txBody>
          <a:bodyPr lIns="91430" tIns="45715" rIns="91430" bIns="45715">
            <a:spAutoFit/>
          </a:bodyPr>
          <a:lstStyle/>
          <a:p>
            <a:pPr algn="ctr"/>
            <a:r>
              <a:rPr lang="en-US" i="1" dirty="0">
                <a:solidFill>
                  <a:schemeClr val="tx2"/>
                </a:solidFill>
                <a:latin typeface="Calibri" pitchFamily="34" charset="0"/>
              </a:rPr>
              <a:t>Recalcitrant </a:t>
            </a:r>
            <a:r>
              <a:rPr lang="en-US" dirty="0">
                <a:solidFill>
                  <a:schemeClr val="tx2"/>
                </a:solidFill>
                <a:latin typeface="Calibri" pitchFamily="34" charset="0"/>
              </a:rPr>
              <a:t>carbon form</a:t>
            </a:r>
          </a:p>
          <a:p>
            <a:pPr algn="ctr"/>
            <a:r>
              <a:rPr lang="en-US" dirty="0">
                <a:solidFill>
                  <a:schemeClr val="tx2"/>
                </a:solidFill>
                <a:latin typeface="Calibri" pitchFamily="34" charset="0"/>
              </a:rPr>
              <a:t>(black carbon)</a:t>
            </a:r>
          </a:p>
          <a:p>
            <a:pPr algn="ctr"/>
            <a:r>
              <a:rPr lang="en-US" dirty="0">
                <a:solidFill>
                  <a:schemeClr val="tx2"/>
                </a:solidFill>
                <a:latin typeface="Calibri" pitchFamily="34" charset="0"/>
              </a:rPr>
              <a:t>(&gt;50 to 1,000,000 yrs?)</a:t>
            </a:r>
          </a:p>
        </p:txBody>
      </p:sp>
      <p:sp>
        <p:nvSpPr>
          <p:cNvPr id="17" name="TextBox 12"/>
          <p:cNvSpPr txBox="1">
            <a:spLocks noChangeArrowheads="1"/>
          </p:cNvSpPr>
          <p:nvPr/>
        </p:nvSpPr>
        <p:spPr bwMode="auto">
          <a:xfrm>
            <a:off x="-76200" y="5476240"/>
            <a:ext cx="2897187" cy="646113"/>
          </a:xfrm>
          <a:prstGeom prst="rect">
            <a:avLst/>
          </a:prstGeom>
          <a:noFill/>
          <a:ln w="9525">
            <a:noFill/>
            <a:miter lim="800000"/>
            <a:headEnd/>
            <a:tailEnd/>
          </a:ln>
        </p:spPr>
        <p:txBody>
          <a:bodyPr lIns="91430" tIns="45715" rIns="91430" bIns="45715">
            <a:spAutoFit/>
          </a:bodyPr>
          <a:lstStyle/>
          <a:p>
            <a:pPr algn="ctr"/>
            <a:r>
              <a:rPr lang="en-US" dirty="0">
                <a:solidFill>
                  <a:schemeClr val="tx2"/>
                </a:solidFill>
                <a:latin typeface="Calibri" pitchFamily="34" charset="0"/>
              </a:rPr>
              <a:t>Easily degradable </a:t>
            </a:r>
          </a:p>
          <a:p>
            <a:pPr algn="ctr"/>
            <a:r>
              <a:rPr lang="en-US" dirty="0">
                <a:solidFill>
                  <a:schemeClr val="tx2"/>
                </a:solidFill>
                <a:latin typeface="Calibri" pitchFamily="34" charset="0"/>
              </a:rPr>
              <a:t>(0-5 yrs)</a:t>
            </a:r>
          </a:p>
        </p:txBody>
      </p:sp>
      <p:pic>
        <p:nvPicPr>
          <p:cNvPr id="18" name="Picture 2" descr="C:\Documents and Settings\Kurt Spokas\Local Settings\Temporary Internet Files\Content.IE5\PIOOELGN\MPj04373550000[1].jpg"/>
          <p:cNvPicPr>
            <a:picLocks noChangeAspect="1" noChangeArrowheads="1"/>
          </p:cNvPicPr>
          <p:nvPr/>
        </p:nvPicPr>
        <p:blipFill>
          <a:blip r:embed="rId7" cstate="print"/>
          <a:srcRect/>
          <a:stretch>
            <a:fillRect/>
          </a:stretch>
        </p:blipFill>
        <p:spPr bwMode="auto">
          <a:xfrm>
            <a:off x="762001" y="3266440"/>
            <a:ext cx="1116013" cy="838200"/>
          </a:xfrm>
          <a:prstGeom prst="rect">
            <a:avLst/>
          </a:prstGeom>
          <a:noFill/>
          <a:ln w="9525">
            <a:noFill/>
            <a:miter lim="800000"/>
            <a:headEnd/>
            <a:tailEnd/>
          </a:ln>
          <a:effectLst>
            <a:outerShdw blurRad="50800" dist="38100" dir="2700000" algn="tl" rotWithShape="0">
              <a:schemeClr val="bg1">
                <a:alpha val="40000"/>
              </a:schemeClr>
            </a:outerShdw>
          </a:effectLst>
        </p:spPr>
      </p:pic>
      <p:sp>
        <p:nvSpPr>
          <p:cNvPr id="19" name="TextBox 18"/>
          <p:cNvSpPr txBox="1">
            <a:spLocks noChangeArrowheads="1"/>
          </p:cNvSpPr>
          <p:nvPr/>
        </p:nvSpPr>
        <p:spPr bwMode="auto">
          <a:xfrm rot="-5400000">
            <a:off x="-507675" y="3725825"/>
            <a:ext cx="1985315" cy="360755"/>
          </a:xfrm>
          <a:prstGeom prst="rect">
            <a:avLst/>
          </a:prstGeom>
          <a:noFill/>
          <a:ln w="9525">
            <a:noFill/>
            <a:miter lim="800000"/>
            <a:headEnd/>
            <a:tailEnd/>
          </a:ln>
        </p:spPr>
        <p:txBody>
          <a:bodyPr wrap="none" lIns="82945" tIns="41473" rIns="82945" bIns="41473">
            <a:spAutoFit/>
          </a:bodyPr>
          <a:lstStyle/>
          <a:p>
            <a:r>
              <a:rPr lang="en-US" b="1" dirty="0">
                <a:solidFill>
                  <a:schemeClr val="tx2"/>
                </a:solidFill>
              </a:rPr>
              <a:t>Biomass Materials</a:t>
            </a:r>
          </a:p>
        </p:txBody>
      </p:sp>
      <p:sp>
        <p:nvSpPr>
          <p:cNvPr id="20" name="Rounded Rectangle 17"/>
          <p:cNvSpPr>
            <a:spLocks noChangeArrowheads="1"/>
          </p:cNvSpPr>
          <p:nvPr/>
        </p:nvSpPr>
        <p:spPr bwMode="auto">
          <a:xfrm>
            <a:off x="5334000" y="1676400"/>
            <a:ext cx="3124200" cy="1485559"/>
          </a:xfrm>
          <a:prstGeom prst="roundRect">
            <a:avLst>
              <a:gd name="adj" fmla="val 16667"/>
            </a:avLst>
          </a:prstGeom>
          <a:solidFill>
            <a:schemeClr val="bg1"/>
          </a:solidFill>
          <a:ln w="9525" algn="ctr">
            <a:solidFill>
              <a:schemeClr val="tx1"/>
            </a:solidFill>
            <a:round/>
            <a:headEnd/>
            <a:tailEnd/>
          </a:ln>
        </p:spPr>
        <p:txBody>
          <a:bodyPr lIns="82945" tIns="41473" rIns="82945" bIns="41473" anchor="ctr"/>
          <a:lstStyle/>
          <a:p>
            <a:pPr algn="ctr" defTabSz="650875" hangingPunct="0">
              <a:lnSpc>
                <a:spcPct val="93000"/>
              </a:lnSpc>
              <a:buClr>
                <a:srgbClr val="000000"/>
              </a:buClr>
              <a:buSzPct val="100000"/>
            </a:pPr>
            <a:r>
              <a:rPr lang="en-US" sz="2000" dirty="0">
                <a:solidFill>
                  <a:schemeClr val="tx2"/>
                </a:solidFill>
              </a:rPr>
              <a:t>Biochar is </a:t>
            </a:r>
            <a:r>
              <a:rPr lang="en-US" sz="2000" u="sng" dirty="0" smtClean="0"/>
              <a:t>black carbon </a:t>
            </a:r>
            <a:r>
              <a:rPr lang="en-US" sz="2000" dirty="0" smtClean="0">
                <a:solidFill>
                  <a:schemeClr val="tx2"/>
                </a:solidFill>
              </a:rPr>
              <a:t>that </a:t>
            </a:r>
            <a:r>
              <a:rPr lang="en-US" sz="2000" dirty="0">
                <a:solidFill>
                  <a:schemeClr val="tx2"/>
                </a:solidFill>
              </a:rPr>
              <a:t>is </a:t>
            </a:r>
            <a:r>
              <a:rPr lang="en-US" sz="2000" dirty="0" smtClean="0">
                <a:solidFill>
                  <a:schemeClr val="tx2"/>
                </a:solidFill>
              </a:rPr>
              <a:t>produced for </a:t>
            </a:r>
          </a:p>
          <a:p>
            <a:pPr algn="ctr" defTabSz="650875" hangingPunct="0">
              <a:lnSpc>
                <a:spcPct val="93000"/>
              </a:lnSpc>
              <a:buClr>
                <a:srgbClr val="000000"/>
              </a:buClr>
              <a:buSzPct val="100000"/>
            </a:pPr>
            <a:r>
              <a:rPr lang="en-US" sz="2000" b="1" dirty="0" smtClean="0">
                <a:solidFill>
                  <a:schemeClr val="accent1">
                    <a:lumMod val="50000"/>
                  </a:schemeClr>
                </a:solidFill>
              </a:rPr>
              <a:t>carbon </a:t>
            </a:r>
            <a:r>
              <a:rPr lang="en-US" sz="2000" b="1" dirty="0">
                <a:solidFill>
                  <a:schemeClr val="accent1">
                    <a:lumMod val="50000"/>
                  </a:schemeClr>
                </a:solidFill>
              </a:rPr>
              <a:t>sequestration</a:t>
            </a:r>
          </a:p>
        </p:txBody>
      </p:sp>
      <p:sp>
        <p:nvSpPr>
          <p:cNvPr id="21" name="Rounded Rectangle 20"/>
          <p:cNvSpPr/>
          <p:nvPr/>
        </p:nvSpPr>
        <p:spPr>
          <a:xfrm>
            <a:off x="381000" y="5400040"/>
            <a:ext cx="1981200" cy="762000"/>
          </a:xfrm>
          <a:prstGeom prst="roundRect">
            <a:avLst/>
          </a:prstGeom>
          <a:noFill/>
          <a:ln w="5080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solidFill>
            </a:endParaRPr>
          </a:p>
        </p:txBody>
      </p:sp>
      <p:sp>
        <p:nvSpPr>
          <p:cNvPr id="22" name="Rounded Rectangle 21"/>
          <p:cNvSpPr/>
          <p:nvPr/>
        </p:nvSpPr>
        <p:spPr>
          <a:xfrm>
            <a:off x="5636409" y="5247640"/>
            <a:ext cx="2590800" cy="990600"/>
          </a:xfrm>
          <a:prstGeom prst="roundRect">
            <a:avLst/>
          </a:prstGeom>
          <a:noFill/>
          <a:ln w="5080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solidFill>
            </a:endParaRPr>
          </a:p>
        </p:txBody>
      </p:sp>
      <p:sp>
        <p:nvSpPr>
          <p:cNvPr id="23" name="Right Arrow 22"/>
          <p:cNvSpPr/>
          <p:nvPr/>
        </p:nvSpPr>
        <p:spPr>
          <a:xfrm>
            <a:off x="2438400" y="5637077"/>
            <a:ext cx="3124200" cy="304800"/>
          </a:xfrm>
          <a:prstGeom prst="right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solidFill>
            </a:endParaRPr>
          </a:p>
        </p:txBody>
      </p:sp>
      <p:sp>
        <p:nvSpPr>
          <p:cNvPr id="24" name="Right Arrow 10"/>
          <p:cNvSpPr>
            <a:spLocks noChangeArrowheads="1"/>
          </p:cNvSpPr>
          <p:nvPr/>
        </p:nvSpPr>
        <p:spPr bwMode="auto">
          <a:xfrm>
            <a:off x="2438400" y="3418840"/>
            <a:ext cx="3733800" cy="690563"/>
          </a:xfrm>
          <a:prstGeom prst="rightArrow">
            <a:avLst>
              <a:gd name="adj1" fmla="val 50000"/>
              <a:gd name="adj2" fmla="val 49973"/>
            </a:avLst>
          </a:prstGeom>
          <a:ln>
            <a:headEnd/>
            <a:tailEnd/>
          </a:ln>
        </p:spPr>
        <p:style>
          <a:lnRef idx="2">
            <a:schemeClr val="dk1"/>
          </a:lnRef>
          <a:fillRef idx="1">
            <a:schemeClr val="lt1"/>
          </a:fillRef>
          <a:effectRef idx="0">
            <a:schemeClr val="dk1"/>
          </a:effectRef>
          <a:fontRef idx="minor">
            <a:schemeClr val="dk1"/>
          </a:fontRef>
        </p:style>
        <p:txBody>
          <a:bodyPr lIns="82936" tIns="41469" rIns="82936" bIns="41469" anchor="ctr"/>
          <a:lstStyle/>
          <a:p>
            <a:pPr hangingPunct="0">
              <a:lnSpc>
                <a:spcPct val="93000"/>
              </a:lnSpc>
              <a:buClr>
                <a:srgbClr val="000000"/>
              </a:buClr>
              <a:buSzPct val="100000"/>
              <a:buFont typeface="Times New Roman" pitchFamily="18" charset="0"/>
              <a:buNone/>
              <a:defRPr/>
            </a:pPr>
            <a:r>
              <a:rPr lang="en-US"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Calibri" pitchFamily="34" charset="0"/>
              </a:rPr>
              <a:t>              Pyrolysis</a:t>
            </a:r>
            <a:endParaRPr lang="en-US"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Calibri" pitchFamily="34" charset="0"/>
            </a:endParaRPr>
          </a:p>
        </p:txBody>
      </p:sp>
      <p:sp>
        <p:nvSpPr>
          <p:cNvPr id="15" name="Oval 13"/>
          <p:cNvSpPr>
            <a:spLocks noChangeArrowheads="1"/>
          </p:cNvSpPr>
          <p:nvPr/>
        </p:nvSpPr>
        <p:spPr bwMode="auto">
          <a:xfrm>
            <a:off x="2784062" y="3516471"/>
            <a:ext cx="1865313" cy="484188"/>
          </a:xfrm>
          <a:prstGeom prst="ellipse">
            <a:avLst/>
          </a:prstGeom>
          <a:noFill/>
          <a:ln w="41275" algn="ctr">
            <a:solidFill>
              <a:srgbClr val="C00000"/>
            </a:solidFill>
            <a:round/>
            <a:headEnd/>
            <a:tailEnd/>
          </a:ln>
        </p:spPr>
        <p:txBody>
          <a:bodyPr lIns="82936" tIns="41469" rIns="82936" bIns="41469"/>
          <a:lstStyle/>
          <a:p>
            <a:pPr hangingPunct="0">
              <a:lnSpc>
                <a:spcPct val="93000"/>
              </a:lnSpc>
              <a:buClr>
                <a:srgbClr val="000000"/>
              </a:buClr>
              <a:buSzPct val="100000"/>
              <a:buFont typeface="Times New Roman" pitchFamily="18" charset="0"/>
              <a:buNone/>
            </a:pPr>
            <a:endParaRPr lang="en-US">
              <a:solidFill>
                <a:schemeClr val="tx2"/>
              </a:solidFill>
              <a:latin typeface="Calibri" pitchFamily="34" charset="0"/>
            </a:endParaRPr>
          </a:p>
        </p:txBody>
      </p:sp>
      <p:pic>
        <p:nvPicPr>
          <p:cNvPr id="25" name="Picture 24"/>
          <p:cNvPicPr>
            <a:picLocks noChangeAspect="1"/>
          </p:cNvPicPr>
          <p:nvPr/>
        </p:nvPicPr>
        <p:blipFill>
          <a:blip r:embed="rId8" cstate="print">
            <a:extLst>
              <a:ext uri="{BEBA8EAE-BF5A-486C-A8C5-ECC9F3942E4B}">
                <a14:imgProps xmlns="" xmlns:a14="http://schemas.microsoft.com/office/drawing/2010/main">
                  <a14:imgLayer r:embed="rId9">
                    <a14:imgEffect>
                      <a14:sharpenSoften amount="50000"/>
                    </a14:imgEffect>
                    <a14:imgEffect>
                      <a14:saturation sat="400000"/>
                    </a14:imgEffect>
                  </a14:imgLayer>
                </a14:imgProps>
              </a:ext>
              <a:ext uri="{28A0092B-C50C-407E-A947-70E740481C1C}">
                <a14:useLocalDpi xmlns="" xmlns:a14="http://schemas.microsoft.com/office/drawing/2010/main" val="0"/>
              </a:ext>
            </a:extLst>
          </a:blip>
          <a:stretch>
            <a:fillRect/>
          </a:stretch>
        </p:blipFill>
        <p:spPr>
          <a:xfrm>
            <a:off x="7073118" y="152400"/>
            <a:ext cx="851682" cy="725507"/>
          </a:xfrm>
          <a:prstGeom prst="rect">
            <a:avLst/>
          </a:prstGeom>
          <a:noFill/>
          <a:ln w="47625" cap="rnd" cmpd="sng">
            <a:solidFill>
              <a:schemeClr val="accent1"/>
            </a:solidFill>
          </a:ln>
          <a:effectLst>
            <a:outerShdw blurRad="50800" dist="38100" dir="2700000" algn="tl" rotWithShape="0">
              <a:prstClr val="black">
                <a:alpha val="40000"/>
              </a:prstClr>
            </a:outerShdw>
          </a:effectLst>
        </p:spPr>
      </p:pic>
      <p:pic>
        <p:nvPicPr>
          <p:cNvPr id="26" name="Picture 25"/>
          <p:cNvPicPr>
            <a:picLocks noChangeAspect="1"/>
          </p:cNvPicPr>
          <p:nvPr/>
        </p:nvPicPr>
        <p:blipFill rotWithShape="1">
          <a:blip r:embed="rId10" cstate="print">
            <a:extLst>
              <a:ext uri="{28A0092B-C50C-407E-A947-70E740481C1C}">
                <a14:useLocalDpi xmlns="" xmlns:a14="http://schemas.microsoft.com/office/drawing/2010/main" val="0"/>
              </a:ext>
            </a:extLst>
          </a:blip>
          <a:srcRect l="12094" t="7453" r="10166" b="7809"/>
          <a:stretch/>
        </p:blipFill>
        <p:spPr>
          <a:xfrm>
            <a:off x="8139918" y="152400"/>
            <a:ext cx="851682" cy="709246"/>
          </a:xfrm>
          <a:prstGeom prst="rect">
            <a:avLst/>
          </a:prstGeom>
          <a:noFill/>
          <a:ln w="47625" cap="rnd">
            <a:solidFill>
              <a:schemeClr val="accent1"/>
            </a:solidFill>
          </a:ln>
          <a:effectLst>
            <a:outerShdw blurRad="50800" dist="38100" dir="2700000" algn="tl" rotWithShape="0">
              <a:prstClr val="black">
                <a:alpha val="40000"/>
              </a:prstClr>
            </a:outerShdw>
          </a:effectLst>
        </p:spPr>
      </p:pic>
      <p:pic>
        <p:nvPicPr>
          <p:cNvPr id="27" name="Picture 26"/>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6006318" y="152400"/>
            <a:ext cx="810318" cy="709246"/>
          </a:xfrm>
          <a:prstGeom prst="rect">
            <a:avLst/>
          </a:prstGeom>
          <a:noFill/>
          <a:ln w="47625" cap="rnd">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35919842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438400"/>
            <a:ext cx="3009900" cy="1493044"/>
          </a:xfrm>
        </p:spPr>
        <p:txBody>
          <a:bodyPr/>
          <a:lstStyle/>
          <a:p>
            <a:r>
              <a:rPr lang="en-US" u="sng" dirty="0" smtClean="0"/>
              <a:t>Observation:</a:t>
            </a:r>
            <a:r>
              <a:rPr lang="en-US" dirty="0" smtClean="0"/>
              <a:t/>
            </a:r>
            <a:br>
              <a:rPr lang="en-US" dirty="0" smtClean="0"/>
            </a:br>
            <a:endParaRPr lang="en-US" dirty="0"/>
          </a:p>
        </p:txBody>
      </p:sp>
      <p:sp>
        <p:nvSpPr>
          <p:cNvPr id="6" name="Text Placeholder 5"/>
          <p:cNvSpPr>
            <a:spLocks noGrp="1"/>
          </p:cNvSpPr>
          <p:nvPr>
            <p:ph type="body" sz="half" idx="2"/>
          </p:nvPr>
        </p:nvSpPr>
        <p:spPr>
          <a:xfrm>
            <a:off x="609600" y="3657600"/>
            <a:ext cx="2400300" cy="1216509"/>
          </a:xfrm>
        </p:spPr>
        <p:txBody>
          <a:bodyPr>
            <a:normAutofit/>
          </a:bodyPr>
          <a:lstStyle/>
          <a:p>
            <a:r>
              <a:rPr lang="en-US" sz="2000" dirty="0" smtClean="0"/>
              <a:t>Eyes can be fooled.</a:t>
            </a:r>
            <a:endParaRPr lang="en-US" sz="2000" dirty="0"/>
          </a:p>
        </p:txBody>
      </p:sp>
      <p:pic>
        <p:nvPicPr>
          <p:cNvPr id="7" name="Picture 2" descr="perception is reality marketing"/>
          <p:cNvPicPr>
            <a:picLocks noGrp="1" noChangeAspect="1" noChangeArrowheads="1"/>
          </p:cNvPicPr>
          <p:nvPr>
            <p:ph idx="1"/>
          </p:nvPr>
        </p:nvPicPr>
        <p:blipFill rotWithShape="1">
          <a:blip r:embed="rId2" cstate="print"/>
          <a:srcRect t="17095"/>
          <a:stretch/>
        </p:blipFill>
        <p:spPr bwMode="auto">
          <a:xfrm>
            <a:off x="3886200" y="1676400"/>
            <a:ext cx="4864909" cy="2888540"/>
          </a:xfrm>
          <a:prstGeom prst="rect">
            <a:avLst/>
          </a:prstGeom>
          <a:noFill/>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xmlns="" val="17852811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txBox="1">
            <a:spLocks/>
          </p:cNvSpPr>
          <p:nvPr/>
        </p:nvSpPr>
        <p:spPr>
          <a:xfrm>
            <a:off x="152400" y="838200"/>
            <a:ext cx="3807884" cy="5638800"/>
          </a:xfrm>
          <a:prstGeom prst="rect">
            <a:avLst/>
          </a:prstGeom>
        </p:spPr>
        <p:txBody>
          <a:bodyPr>
            <a:noAutofit/>
          </a:bodyPr>
          <a:lstStyle/>
          <a:p>
            <a:pPr marL="365760" marR="0" lvl="0" indent="-256032" algn="l" defTabSz="914400" rtl="0" eaLnBrk="1" fontAlgn="auto" latinLnBrk="0" hangingPunct="1">
              <a:lnSpc>
                <a:spcPct val="100000"/>
              </a:lnSpc>
              <a:spcBef>
                <a:spcPts val="300"/>
              </a:spcBef>
              <a:spcAft>
                <a:spcPts val="0"/>
              </a:spcAft>
              <a:buClr>
                <a:schemeClr val="accent3"/>
              </a:buClr>
              <a:buSzTx/>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Technician </a:t>
            </a:r>
          </a:p>
          <a:p>
            <a:pPr marL="365760" marR="0" lvl="0" indent="-256032" algn="l" defTabSz="914400" rtl="0" eaLnBrk="1" fontAlgn="auto" latinLnBrk="0" hangingPunct="1">
              <a:lnSpc>
                <a:spcPct val="100000"/>
              </a:lnSpc>
              <a:spcBef>
                <a:spcPts val="300"/>
              </a:spcBef>
              <a:spcAft>
                <a:spcPts val="0"/>
              </a:spcAft>
              <a:buClr>
                <a:schemeClr val="accent3"/>
              </a:buClr>
              <a:buSzTx/>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1" i="0" u="none" strike="noStrike" kern="1200" cap="none" spc="0" normalizeH="0" baseline="0" noProof="0" dirty="0" smtClean="0">
                <a:ln>
                  <a:noFill/>
                </a:ln>
                <a:solidFill>
                  <a:schemeClr val="tx1"/>
                </a:solidFill>
                <a:effectLst/>
                <a:uLnTx/>
                <a:uFillTx/>
                <a:latin typeface="+mn-lt"/>
                <a:ea typeface="+mn-ea"/>
                <a:cs typeface="+mn-cs"/>
              </a:rPr>
              <a:t>Martin </a:t>
            </a:r>
            <a:r>
              <a:rPr kumimoji="0" lang="en-US" sz="1800" b="1" i="0" u="none" strike="noStrike" kern="1200" cap="none" spc="0" normalizeH="0" baseline="0" noProof="0" dirty="0" err="1" smtClean="0">
                <a:ln>
                  <a:noFill/>
                </a:ln>
                <a:solidFill>
                  <a:schemeClr val="tx1"/>
                </a:solidFill>
                <a:effectLst/>
                <a:uLnTx/>
                <a:uFillTx/>
                <a:latin typeface="+mn-lt"/>
                <a:ea typeface="+mn-ea"/>
                <a:cs typeface="+mn-cs"/>
              </a:rPr>
              <a:t>duSaire</a:t>
            </a:r>
            <a:endParaRPr kumimoji="0" lang="en-US" sz="1800" b="1"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300"/>
              </a:spcBef>
              <a:spcAft>
                <a:spcPts val="0"/>
              </a:spcAft>
              <a:buClr>
                <a:schemeClr val="accent3"/>
              </a:buClr>
              <a:buSzTx/>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Visiting Post-docs </a:t>
            </a:r>
          </a:p>
          <a:p>
            <a:pPr marL="365760" marR="0" lvl="0" indent="-256032" algn="l" defTabSz="914400" rtl="0" eaLnBrk="1" fontAlgn="auto" latinLnBrk="0" hangingPunct="1">
              <a:lnSpc>
                <a:spcPct val="100000"/>
              </a:lnSpc>
              <a:spcBef>
                <a:spcPts val="300"/>
              </a:spcBef>
              <a:spcAft>
                <a:spcPts val="0"/>
              </a:spcAft>
              <a:buClr>
                <a:schemeClr val="accent3"/>
              </a:buClr>
              <a:buSzTx/>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1" i="0" u="none" strike="noStrike" kern="1200" cap="none" spc="0" normalizeH="0" baseline="0" noProof="0" dirty="0" err="1" smtClean="0">
                <a:ln>
                  <a:noFill/>
                </a:ln>
                <a:solidFill>
                  <a:schemeClr val="tx1"/>
                </a:solidFill>
                <a:effectLst/>
                <a:uLnTx/>
                <a:uFillTx/>
                <a:latin typeface="+mn-lt"/>
                <a:ea typeface="+mn-ea"/>
                <a:cs typeface="+mn-cs"/>
              </a:rPr>
              <a:t>Xiurong</a:t>
            </a:r>
            <a:r>
              <a:rPr kumimoji="0" lang="en-US" sz="18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1" i="0" u="none" strike="noStrike" kern="1200" cap="none" spc="0" normalizeH="0" baseline="0" noProof="0" dirty="0" smtClean="0">
                <a:ln>
                  <a:noFill/>
                </a:ln>
                <a:solidFill>
                  <a:schemeClr val="tx1"/>
                </a:solidFill>
                <a:effectLst/>
                <a:uLnTx/>
                <a:uFillTx/>
                <a:latin typeface="+mn-lt"/>
                <a:ea typeface="+mn-ea"/>
                <a:cs typeface="+mn-cs"/>
              </a:rPr>
              <a:t>Lin (China)</a:t>
            </a:r>
            <a:endParaRPr kumimoji="0" lang="en-US" sz="1800" b="1"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300"/>
              </a:spcBef>
              <a:spcAft>
                <a:spcPts val="0"/>
              </a:spcAft>
              <a:buClr>
                <a:schemeClr val="accent3"/>
              </a:buClr>
              <a:buSzTx/>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	Tae Jun </a:t>
            </a:r>
            <a:r>
              <a:rPr kumimoji="0" lang="en-US" sz="1800" b="1" i="0" u="none" strike="noStrike" kern="1200" cap="none" spc="0" normalizeH="0" baseline="0" noProof="0" dirty="0" smtClean="0">
                <a:ln>
                  <a:noFill/>
                </a:ln>
                <a:solidFill>
                  <a:schemeClr val="tx1"/>
                </a:solidFill>
                <a:effectLst/>
                <a:uLnTx/>
                <a:uFillTx/>
                <a:latin typeface="+mn-lt"/>
                <a:ea typeface="+mn-ea"/>
                <a:cs typeface="+mn-cs"/>
              </a:rPr>
              <a:t>Lim</a:t>
            </a:r>
            <a:r>
              <a:rPr kumimoji="0" lang="en-US" sz="1800" b="1" i="0" u="none" strike="noStrike" kern="1200" cap="none" spc="0" normalizeH="0" noProof="0" dirty="0" smtClean="0">
                <a:ln>
                  <a:noFill/>
                </a:ln>
                <a:solidFill>
                  <a:schemeClr val="tx1"/>
                </a:solidFill>
                <a:effectLst/>
                <a:uLnTx/>
                <a:uFillTx/>
                <a:latin typeface="+mn-lt"/>
                <a:ea typeface="+mn-ea"/>
                <a:cs typeface="+mn-cs"/>
              </a:rPr>
              <a:t> (S. Korea)</a:t>
            </a:r>
            <a:endParaRPr kumimoji="0" lang="en-US" sz="1800" b="1" i="0" u="none" strike="noStrike" kern="1200" cap="none" spc="0" normalizeH="0" baseline="0" noProof="0" dirty="0" smtClean="0">
              <a:ln>
                <a:noFill/>
              </a:ln>
              <a:solidFill>
                <a:schemeClr val="tx1"/>
              </a:solidFill>
              <a:effectLst/>
              <a:uLnTx/>
              <a:uFillTx/>
              <a:latin typeface="+mn-lt"/>
              <a:ea typeface="+mn-ea"/>
              <a:cs typeface="+mn-cs"/>
            </a:endParaRPr>
          </a:p>
          <a:p>
            <a:pPr marL="365760" lvl="0" indent="-256032">
              <a:spcBef>
                <a:spcPts val="300"/>
              </a:spcBef>
              <a:buClr>
                <a:schemeClr val="accent3"/>
              </a:buClr>
              <a:defRPr/>
            </a:pPr>
            <a:r>
              <a:rPr lang="en-US" dirty="0" smtClean="0"/>
              <a:t>	</a:t>
            </a:r>
            <a:r>
              <a:rPr lang="en-US" b="1" dirty="0" smtClean="0"/>
              <a:t>Beatriz </a:t>
            </a:r>
            <a:r>
              <a:rPr lang="en-US" b="1" dirty="0" err="1" smtClean="0"/>
              <a:t>Gámiz</a:t>
            </a:r>
            <a:r>
              <a:rPr lang="en-US" b="1" dirty="0" smtClean="0"/>
              <a:t> (Spain)</a:t>
            </a:r>
            <a:endParaRPr kumimoji="0" lang="en-US" sz="1800" b="1"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300"/>
              </a:spcBef>
              <a:spcAft>
                <a:spcPts val="0"/>
              </a:spcAft>
              <a:buClr>
                <a:schemeClr val="accent3"/>
              </a:buClr>
              <a:buSzTx/>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Students</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300"/>
              </a:spcBef>
              <a:spcAft>
                <a:spcPts val="0"/>
              </a:spcAft>
              <a:buClr>
                <a:schemeClr val="accent3"/>
              </a:buClr>
              <a:buSzTx/>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1" i="0" u="none" strike="noStrike" kern="1200" cap="none" spc="0" normalizeH="0" baseline="0" noProof="0" dirty="0" smtClean="0">
                <a:ln>
                  <a:noFill/>
                </a:ln>
                <a:solidFill>
                  <a:schemeClr val="tx1"/>
                </a:solidFill>
                <a:effectLst/>
                <a:uLnTx/>
                <a:uFillTx/>
                <a:latin typeface="+mn-lt"/>
                <a:ea typeface="+mn-ea"/>
                <a:cs typeface="+mn-cs"/>
              </a:rPr>
              <a:t>Eric </a:t>
            </a:r>
            <a:r>
              <a:rPr kumimoji="0" lang="en-US" sz="1800" b="1" i="0" u="none" strike="noStrike" kern="1200" cap="none" spc="0" normalizeH="0" baseline="0" noProof="0" dirty="0" err="1" smtClean="0">
                <a:ln>
                  <a:noFill/>
                </a:ln>
                <a:solidFill>
                  <a:schemeClr val="tx1"/>
                </a:solidFill>
                <a:effectLst/>
                <a:uLnTx/>
                <a:uFillTx/>
                <a:latin typeface="+mn-lt"/>
                <a:ea typeface="+mn-ea"/>
                <a:cs typeface="+mn-cs"/>
              </a:rPr>
              <a:t>Nooker</a:t>
            </a:r>
            <a:endParaRPr kumimoji="0" lang="en-US" sz="1800" b="1"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300"/>
              </a:spcBef>
              <a:spcAft>
                <a:spcPts val="0"/>
              </a:spcAft>
              <a:buClr>
                <a:schemeClr val="accent3"/>
              </a:buClr>
              <a:buSzTx/>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	Ed </a:t>
            </a:r>
            <a:r>
              <a:rPr kumimoji="0" lang="en-US" sz="1800" b="1" i="0" u="none" strike="noStrike" kern="1200" cap="none" spc="0" normalizeH="0" baseline="0" noProof="0" dirty="0" err="1" smtClean="0">
                <a:ln>
                  <a:noFill/>
                </a:ln>
                <a:solidFill>
                  <a:schemeClr val="tx1"/>
                </a:solidFill>
                <a:effectLst/>
                <a:uLnTx/>
                <a:uFillTx/>
                <a:latin typeface="+mn-lt"/>
                <a:ea typeface="+mn-ea"/>
                <a:cs typeface="+mn-cs"/>
              </a:rPr>
              <a:t>Colosky</a:t>
            </a:r>
            <a:endParaRPr kumimoji="0" lang="en-US" sz="1800" b="1"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300"/>
              </a:spcBef>
              <a:spcAft>
                <a:spcPts val="0"/>
              </a:spcAft>
              <a:buClr>
                <a:schemeClr val="accent3"/>
              </a:buClr>
              <a:buSzTx/>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	Laura </a:t>
            </a:r>
            <a:r>
              <a:rPr kumimoji="0" lang="en-US" sz="1800" b="1" i="0" u="none" strike="noStrike" kern="1200" cap="none" spc="0" normalizeH="0" baseline="0" noProof="0" dirty="0" err="1" smtClean="0">
                <a:ln>
                  <a:noFill/>
                </a:ln>
                <a:solidFill>
                  <a:schemeClr val="tx1"/>
                </a:solidFill>
                <a:effectLst/>
                <a:uLnTx/>
                <a:uFillTx/>
                <a:latin typeface="+mn-lt"/>
                <a:ea typeface="+mn-ea"/>
                <a:cs typeface="+mn-cs"/>
              </a:rPr>
              <a:t>Colosky</a:t>
            </a:r>
            <a:endParaRPr kumimoji="0" lang="en-US" sz="1800" b="1"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300"/>
              </a:spcBef>
              <a:spcAft>
                <a:spcPts val="0"/>
              </a:spcAft>
              <a:buClr>
                <a:schemeClr val="accent3"/>
              </a:buClr>
              <a:buSzTx/>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	Rena Weis</a:t>
            </a:r>
          </a:p>
          <a:p>
            <a:pPr marL="365760" marR="0" lvl="0" indent="-256032" algn="l" defTabSz="914400" rtl="0" eaLnBrk="1" fontAlgn="auto" latinLnBrk="0" hangingPunct="1">
              <a:lnSpc>
                <a:spcPct val="100000"/>
              </a:lnSpc>
              <a:spcBef>
                <a:spcPts val="300"/>
              </a:spcBef>
              <a:spcAft>
                <a:spcPts val="0"/>
              </a:spcAft>
              <a:buClr>
                <a:schemeClr val="accent3"/>
              </a:buClr>
              <a:buSzTx/>
              <a:tabLst/>
              <a:defRPr/>
            </a:pPr>
            <a:r>
              <a:rPr lang="en-US" b="1" dirty="0" smtClean="0"/>
              <a:t>	Lee Yang	</a:t>
            </a:r>
          </a:p>
          <a:p>
            <a:pPr marL="365760" marR="0" lvl="0" indent="-256032" algn="l" defTabSz="914400" rtl="0" eaLnBrk="1" fontAlgn="auto" latinLnBrk="0" hangingPunct="1">
              <a:lnSpc>
                <a:spcPct val="100000"/>
              </a:lnSpc>
              <a:spcBef>
                <a:spcPts val="300"/>
              </a:spcBef>
              <a:spcAft>
                <a:spcPts val="0"/>
              </a:spcAft>
              <a:buClr>
                <a:schemeClr val="accent3"/>
              </a:buClr>
              <a:buSzTx/>
              <a:tabLst/>
              <a:defRPr/>
            </a:pPr>
            <a:r>
              <a:rPr kumimoji="0" lang="en-US" b="1" i="0" u="none" strike="noStrike" kern="1200" cap="none" spc="0" normalizeH="0" baseline="0" noProof="0" dirty="0" smtClean="0">
                <a:ln>
                  <a:noFill/>
                </a:ln>
                <a:solidFill>
                  <a:schemeClr val="tx1"/>
                </a:solidFill>
                <a:effectLst/>
                <a:uLnTx/>
                <a:uFillTx/>
                <a:latin typeface="+mn-lt"/>
                <a:ea typeface="+mn-ea"/>
                <a:cs typeface="+mn-cs"/>
              </a:rPr>
              <a:t>	Kate Hall</a:t>
            </a:r>
          </a:p>
          <a:p>
            <a:pPr marL="365760" marR="0" lvl="0" indent="-256032" algn="l" defTabSz="914400" rtl="0" eaLnBrk="1" fontAlgn="auto" latinLnBrk="0" hangingPunct="1">
              <a:lnSpc>
                <a:spcPct val="100000"/>
              </a:lnSpc>
              <a:spcBef>
                <a:spcPts val="300"/>
              </a:spcBef>
              <a:spcAft>
                <a:spcPts val="0"/>
              </a:spcAft>
              <a:buClr>
                <a:schemeClr val="accent3"/>
              </a:buClr>
              <a:buSzTx/>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Visiting </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Students from Brazil</a:t>
            </a:r>
          </a:p>
          <a:p>
            <a:pPr marL="365760" marR="0" lvl="0" indent="-256032" algn="l" defTabSz="914400" rtl="0" eaLnBrk="1" fontAlgn="auto" latinLnBrk="0" hangingPunct="1">
              <a:lnSpc>
                <a:spcPct val="100000"/>
              </a:lnSpc>
              <a:spcBef>
                <a:spcPts val="300"/>
              </a:spcBef>
              <a:spcAft>
                <a:spcPts val="0"/>
              </a:spcAft>
              <a:buClr>
                <a:schemeClr val="accent3"/>
              </a:buClr>
              <a:buSzTx/>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1" i="0" u="none" strike="noStrike" kern="1200" cap="none" spc="0" normalizeH="0" baseline="0" noProof="0" dirty="0" err="1" smtClean="0">
                <a:ln>
                  <a:noFill/>
                </a:ln>
                <a:solidFill>
                  <a:schemeClr val="tx1"/>
                </a:solidFill>
                <a:effectLst/>
                <a:uLnTx/>
                <a:uFillTx/>
                <a:latin typeface="+mn-lt"/>
                <a:ea typeface="+mn-ea"/>
                <a:cs typeface="+mn-cs"/>
              </a:rPr>
              <a:t>Risely</a:t>
            </a:r>
            <a:r>
              <a:rPr kumimoji="0" lang="en-US" sz="18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1" i="0" u="none" strike="noStrike" kern="1200" cap="none" spc="0" normalizeH="0" baseline="0" noProof="0" dirty="0" err="1" smtClean="0">
                <a:ln>
                  <a:noFill/>
                </a:ln>
                <a:solidFill>
                  <a:schemeClr val="tx1"/>
                </a:solidFill>
                <a:effectLst/>
                <a:uLnTx/>
                <a:uFillTx/>
                <a:latin typeface="+mn-lt"/>
                <a:ea typeface="+mn-ea"/>
                <a:cs typeface="+mn-cs"/>
              </a:rPr>
              <a:t>Ferraz</a:t>
            </a:r>
            <a:r>
              <a:rPr kumimoji="0" lang="en-US" sz="1800" b="1" i="0" u="none" strike="noStrike" kern="1200" cap="none" spc="0" normalizeH="0" baseline="0" noProof="0" dirty="0" smtClean="0">
                <a:ln>
                  <a:noFill/>
                </a:ln>
                <a:solidFill>
                  <a:schemeClr val="tx1"/>
                </a:solidFill>
                <a:effectLst/>
                <a:uLnTx/>
                <a:uFillTx/>
                <a:latin typeface="+mn-lt"/>
                <a:ea typeface="+mn-ea"/>
                <a:cs typeface="+mn-cs"/>
              </a:rPr>
              <a:t> Almeida</a:t>
            </a:r>
          </a:p>
          <a:p>
            <a:pPr marL="365760" marR="0" lvl="0" indent="-256032" algn="l" defTabSz="914400" rtl="0" eaLnBrk="1" fontAlgn="auto" latinLnBrk="0" hangingPunct="1">
              <a:lnSpc>
                <a:spcPct val="100000"/>
              </a:lnSpc>
              <a:spcBef>
                <a:spcPts val="300"/>
              </a:spcBef>
              <a:spcAft>
                <a:spcPts val="0"/>
              </a:spcAft>
              <a:buClr>
                <a:schemeClr val="accent3"/>
              </a:buClr>
              <a:buSzTx/>
              <a:tabLst/>
              <a:defRPr/>
            </a:pPr>
            <a:r>
              <a:rPr lang="en-US" dirty="0" smtClean="0"/>
              <a:t>	</a:t>
            </a:r>
            <a:r>
              <a:rPr kumimoji="0" lang="en-US" sz="1800" b="1" i="0" u="none" strike="noStrike" kern="1200" cap="none" spc="0" normalizeH="0" baseline="0" noProof="0" dirty="0" smtClean="0">
                <a:ln>
                  <a:noFill/>
                </a:ln>
                <a:solidFill>
                  <a:schemeClr val="tx1"/>
                </a:solidFill>
                <a:effectLst/>
                <a:uLnTx/>
                <a:uFillTx/>
                <a:latin typeface="+mn-lt"/>
                <a:ea typeface="+mn-ea"/>
                <a:cs typeface="+mn-cs"/>
              </a:rPr>
              <a:t>Rose </a:t>
            </a:r>
            <a:r>
              <a:rPr kumimoji="0" lang="en-US" sz="1800" b="1" i="0" u="none" strike="noStrike" kern="1200" cap="none" spc="0" normalizeH="0" baseline="0" noProof="0" dirty="0" smtClean="0">
                <a:ln>
                  <a:noFill/>
                </a:ln>
                <a:solidFill>
                  <a:schemeClr val="tx1"/>
                </a:solidFill>
                <a:effectLst/>
                <a:uLnTx/>
                <a:uFillTx/>
                <a:latin typeface="+mn-lt"/>
                <a:ea typeface="+mn-ea"/>
                <a:cs typeface="+mn-cs"/>
              </a:rPr>
              <a:t>L.M. Tavares</a:t>
            </a:r>
          </a:p>
          <a:p>
            <a:pPr marL="365760" marR="0" lvl="0" indent="-256032" algn="l" defTabSz="914400" rtl="0" eaLnBrk="1" fontAlgn="auto" latinLnBrk="0" hangingPunct="1">
              <a:lnSpc>
                <a:spcPct val="100000"/>
              </a:lnSpc>
              <a:spcBef>
                <a:spcPts val="300"/>
              </a:spcBef>
              <a:spcAft>
                <a:spcPts val="0"/>
              </a:spcAft>
              <a:buClr>
                <a:schemeClr val="accent3"/>
              </a:buClr>
              <a:buSzTx/>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	Andres </a:t>
            </a:r>
            <a:r>
              <a:rPr kumimoji="0" lang="en-US" sz="1800" b="1" i="0" u="none" strike="noStrike" kern="1200" cap="none" spc="0" normalizeH="0" baseline="0" noProof="0" dirty="0" err="1" smtClean="0">
                <a:ln>
                  <a:noFill/>
                </a:ln>
                <a:solidFill>
                  <a:schemeClr val="tx1"/>
                </a:solidFill>
                <a:effectLst/>
                <a:uLnTx/>
                <a:uFillTx/>
                <a:latin typeface="+mn-lt"/>
                <a:ea typeface="+mn-ea"/>
                <a:cs typeface="+mn-cs"/>
              </a:rPr>
              <a:t>Thomazini</a:t>
            </a:r>
            <a:endParaRPr lang="en-US" b="1" dirty="0" smtClean="0"/>
          </a:p>
          <a:p>
            <a:pPr marL="365760" marR="0" lvl="0" indent="-256032" algn="l" defTabSz="914400" rtl="0" eaLnBrk="1" fontAlgn="auto" latinLnBrk="0" hangingPunct="1">
              <a:lnSpc>
                <a:spcPct val="100000"/>
              </a:lnSpc>
              <a:spcBef>
                <a:spcPts val="300"/>
              </a:spcBef>
              <a:spcAft>
                <a:spcPts val="0"/>
              </a:spcAft>
              <a:buClr>
                <a:schemeClr val="accent3"/>
              </a:buClr>
              <a:buSzTx/>
              <a:tabLst/>
              <a:defRPr/>
            </a:pPr>
            <a:r>
              <a:rPr lang="en-US" b="1" dirty="0" smtClean="0"/>
              <a:t>	Elton </a:t>
            </a:r>
            <a:r>
              <a:rPr lang="en-US" b="1" dirty="0" err="1" smtClean="0"/>
              <a:t>Blancho</a:t>
            </a:r>
            <a:r>
              <a:rPr lang="en-US" b="1" dirty="0" smtClean="0"/>
              <a:t> </a:t>
            </a:r>
            <a:endParaRPr kumimoji="0" lang="en-US" b="1"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Title 3"/>
          <p:cNvSpPr txBox="1">
            <a:spLocks/>
          </p:cNvSpPr>
          <p:nvPr/>
        </p:nvSpPr>
        <p:spPr>
          <a:xfrm>
            <a:off x="0" y="0"/>
            <a:ext cx="10972800" cy="639762"/>
          </a:xfrm>
          <a:prstGeom prst="rect">
            <a:avLst/>
          </a:prstGeom>
        </p:spPr>
        <p:txBody>
          <a:bodyPr vert="horz" anchor="ctr">
            <a:normAutofit fontScale="9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accent4">
                    <a:lumMod val="50000"/>
                  </a:schemeClr>
                </a:solidFill>
                <a:effectLst/>
                <a:uLnTx/>
                <a:uFillTx/>
                <a:latin typeface="+mj-lt"/>
                <a:ea typeface="+mj-ea"/>
                <a:cs typeface="+mj-cs"/>
              </a:rPr>
              <a:t>Acknowledgements</a:t>
            </a:r>
            <a:endParaRPr kumimoji="0" lang="en-US" sz="4000" b="0" i="0" u="none" strike="noStrike" kern="1200" cap="none" spc="0" normalizeH="0" baseline="0" noProof="0" dirty="0">
              <a:ln>
                <a:noFill/>
              </a:ln>
              <a:solidFill>
                <a:schemeClr val="accent4">
                  <a:lumMod val="50000"/>
                </a:schemeClr>
              </a:solidFill>
              <a:effectLst/>
              <a:uLnTx/>
              <a:uFillTx/>
              <a:latin typeface="+mj-lt"/>
              <a:ea typeface="+mj-ea"/>
              <a:cs typeface="+mj-cs"/>
            </a:endParaRPr>
          </a:p>
        </p:txBody>
      </p:sp>
      <p:pic>
        <p:nvPicPr>
          <p:cNvPr id="10" name="Picture 2" descr="L:\Lab_Students.jpg"/>
          <p:cNvPicPr>
            <a:picLocks noChangeAspect="1" noChangeArrowheads="1"/>
          </p:cNvPicPr>
          <p:nvPr/>
        </p:nvPicPr>
        <p:blipFill>
          <a:blip r:embed="rId2" cstate="print"/>
          <a:srcRect/>
          <a:stretch>
            <a:fillRect/>
          </a:stretch>
        </p:blipFill>
        <p:spPr bwMode="auto">
          <a:xfrm>
            <a:off x="3352800" y="838200"/>
            <a:ext cx="5283200" cy="2971800"/>
          </a:xfrm>
          <a:prstGeom prst="rect">
            <a:avLst/>
          </a:prstGeom>
          <a:noFill/>
        </p:spPr>
      </p:pic>
      <p:pic>
        <p:nvPicPr>
          <p:cNvPr id="11" name="Picture 3"/>
          <p:cNvPicPr>
            <a:picLocks noChangeAspect="1" noChangeArrowheads="1"/>
          </p:cNvPicPr>
          <p:nvPr/>
        </p:nvPicPr>
        <p:blipFill>
          <a:blip r:embed="rId3" cstate="print"/>
          <a:srcRect/>
          <a:stretch>
            <a:fillRect/>
          </a:stretch>
        </p:blipFill>
        <p:spPr bwMode="auto">
          <a:xfrm>
            <a:off x="5715000" y="4267200"/>
            <a:ext cx="2926080" cy="1371600"/>
          </a:xfrm>
          <a:prstGeom prst="rect">
            <a:avLst/>
          </a:prstGeom>
          <a:noFill/>
          <a:ln w="9525">
            <a:noFill/>
            <a:miter lim="800000"/>
            <a:headEnd/>
            <a:tailEnd/>
          </a:ln>
        </p:spPr>
      </p:pic>
    </p:spTree>
    <p:extLst>
      <p:ext uri="{BB962C8B-B14F-4D97-AF65-F5344CB8AC3E}">
        <p14:creationId xmlns:p14="http://schemas.microsoft.com/office/powerpoint/2010/main" xmlns="" val="32834338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42" y="0"/>
            <a:ext cx="9053557" cy="533400"/>
          </a:xfrm>
        </p:spPr>
        <p:txBody>
          <a:bodyPr>
            <a:normAutofit/>
          </a:bodyPr>
          <a:lstStyle/>
          <a:p>
            <a:r>
              <a:rPr lang="en-US" dirty="0" smtClean="0">
                <a:solidFill>
                  <a:srgbClr val="0070C0"/>
                </a:solidFill>
              </a:rPr>
              <a:t>James Bradley – Sustainable Harvesting</a:t>
            </a:r>
            <a:endParaRPr lang="en-US" dirty="0">
              <a:solidFill>
                <a:srgbClr val="0070C0"/>
              </a:solidFill>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604258" y="1269093"/>
            <a:ext cx="2209800" cy="4103913"/>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728459" y="675717"/>
            <a:ext cx="5333999" cy="4615961"/>
          </a:xfrm>
          <a:prstGeom prst="rect">
            <a:avLst/>
          </a:prstGeom>
          <a:noFill/>
          <a:ln w="9525">
            <a:noFill/>
            <a:miter lim="800000"/>
            <a:headEnd/>
            <a:tailEnd/>
          </a:ln>
        </p:spPr>
      </p:pic>
      <p:sp>
        <p:nvSpPr>
          <p:cNvPr id="4" name="TextBox 3"/>
          <p:cNvSpPr txBox="1"/>
          <p:nvPr/>
        </p:nvSpPr>
        <p:spPr>
          <a:xfrm>
            <a:off x="304800" y="5562600"/>
            <a:ext cx="2590800" cy="707886"/>
          </a:xfrm>
          <a:prstGeom prst="rect">
            <a:avLst/>
          </a:prstGeom>
          <a:noFill/>
        </p:spPr>
        <p:txBody>
          <a:bodyPr wrap="square" rtlCol="0">
            <a:spAutoFit/>
          </a:bodyPr>
          <a:lstStyle/>
          <a:p>
            <a:r>
              <a:rPr lang="en-US" sz="800" dirty="0"/>
              <a:t>“A Survey Of The Ancient Husbandry And Gardening, Collected From Cato, Varro, </a:t>
            </a:r>
            <a:r>
              <a:rPr lang="en-US" sz="800" dirty="0" err="1"/>
              <a:t>Columella</a:t>
            </a:r>
            <a:r>
              <a:rPr lang="en-US" sz="800" dirty="0"/>
              <a:t>, Virgil, And Others The Most Eminent Writers Among The Greeks And Romans” (Bradley, 1725)</a:t>
            </a:r>
            <a:br>
              <a:rPr lang="en-US" sz="800" dirty="0"/>
            </a:br>
            <a:endParaRPr lang="en-US" sz="800" dirty="0"/>
          </a:p>
        </p:txBody>
      </p:sp>
      <p:sp>
        <p:nvSpPr>
          <p:cNvPr id="5" name="Rectangle 4"/>
          <p:cNvSpPr/>
          <p:nvPr/>
        </p:nvSpPr>
        <p:spPr>
          <a:xfrm>
            <a:off x="3779259" y="1600199"/>
            <a:ext cx="4444999" cy="1752601"/>
          </a:xfrm>
          <a:prstGeom prst="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124200" y="3429000"/>
            <a:ext cx="5867398" cy="2950527"/>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smtClean="0">
                <a:latin typeface="Arial Narrow" panose="020B0606020202030204" pitchFamily="34" charset="0"/>
              </a:rPr>
              <a:t>..where they have </a:t>
            </a:r>
            <a:r>
              <a:rPr lang="en-US" sz="2400" i="1" dirty="0" err="1" smtClean="0">
                <a:latin typeface="Arial Narrow" panose="020B0606020202030204" pitchFamily="34" charset="0"/>
              </a:rPr>
              <a:t>grub’d</a:t>
            </a:r>
            <a:r>
              <a:rPr lang="en-US" sz="2400" i="1" dirty="0" smtClean="0">
                <a:latin typeface="Arial Narrow" panose="020B0606020202030204" pitchFamily="34" charset="0"/>
              </a:rPr>
              <a:t> up the woods, and sown wheat; but I cannot help at every opportunity, when I have occasion to mention the cutting down of woods, to reminder the reader, to take care at the same time, to plant when he cuts down; for without, I am sure England will soon be out of stock of timber.</a:t>
            </a:r>
            <a:endParaRPr lang="en-US" sz="2400" i="1" dirty="0">
              <a:latin typeface="Arial Narrow" panose="020B0606020202030204" pitchFamily="34" charset="0"/>
            </a:endParaRPr>
          </a:p>
        </p:txBody>
      </p:sp>
      <p:pic>
        <p:nvPicPr>
          <p:cNvPr id="8194" name="Picture 2" descr="James Bradley by Thomas Hudson.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3399" y="703426"/>
            <a:ext cx="2471159" cy="30889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24119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28600" y="304800"/>
            <a:ext cx="8229600" cy="944562"/>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ct val="0"/>
              </a:spcBef>
              <a:buFont typeface="Arial" pitchFamily="34" charset="0"/>
              <a:buNone/>
              <a:defRPr sz="2550" kern="1200">
                <a:solidFill>
                  <a:schemeClr val="accent2">
                    <a:lumMod val="60000"/>
                    <a:lumOff val="40000"/>
                  </a:schemeClr>
                </a:solidFill>
                <a:latin typeface="+mj-lt"/>
                <a:ea typeface="+mj-ea"/>
                <a:cs typeface="+mj-cs"/>
              </a:defRPr>
            </a:lvl1pPr>
          </a:lstStyle>
          <a:p>
            <a:r>
              <a:rPr lang="en-US" sz="3200" b="1" dirty="0" smtClean="0">
                <a:solidFill>
                  <a:srgbClr val="0070C0"/>
                </a:solidFill>
              </a:rPr>
              <a:t>“Biochar” History</a:t>
            </a:r>
            <a:endParaRPr lang="en-US" sz="3200" b="1" dirty="0">
              <a:solidFill>
                <a:srgbClr val="0070C0"/>
              </a:solidFill>
            </a:endParaRPr>
          </a:p>
        </p:txBody>
      </p:sp>
      <p:pic>
        <p:nvPicPr>
          <p:cNvPr id="9" name="Picture 8" descr="Literary_Research.jpg"/>
          <p:cNvPicPr>
            <a:picLocks noChangeAspect="1"/>
          </p:cNvPicPr>
          <p:nvPr/>
        </p:nvPicPr>
        <p:blipFill>
          <a:blip r:embed="rId2" cstate="print"/>
          <a:stretch>
            <a:fillRect/>
          </a:stretch>
        </p:blipFill>
        <p:spPr>
          <a:xfrm>
            <a:off x="1712912" y="2362200"/>
            <a:ext cx="3040063" cy="1905000"/>
          </a:xfrm>
          <a:prstGeom prst="rect">
            <a:avLst/>
          </a:prstGeom>
          <a:ln>
            <a:solidFill>
              <a:schemeClr val="bg2"/>
            </a:solidFill>
          </a:ln>
          <a:effectLst>
            <a:outerShdw blurRad="50800" dist="38100" dir="2700000" algn="tl" rotWithShape="0">
              <a:prstClr val="black">
                <a:alpha val="40000"/>
              </a:prstClr>
            </a:outerShdw>
          </a:effectLst>
        </p:spPr>
      </p:pic>
      <p:pic>
        <p:nvPicPr>
          <p:cNvPr id="10" name="Picture 9" descr="imagesCAB0UR03.jpg"/>
          <p:cNvPicPr>
            <a:picLocks noChangeAspect="1"/>
          </p:cNvPicPr>
          <p:nvPr/>
        </p:nvPicPr>
        <p:blipFill>
          <a:blip r:embed="rId3" cstate="print">
            <a:duotone>
              <a:schemeClr val="accent4">
                <a:shade val="45000"/>
                <a:satMod val="135000"/>
              </a:schemeClr>
              <a:prstClr val="white"/>
            </a:duotone>
          </a:blip>
          <a:stretch>
            <a:fillRect/>
          </a:stretch>
        </p:blipFill>
        <p:spPr>
          <a:xfrm>
            <a:off x="5362575" y="2371725"/>
            <a:ext cx="2409825" cy="1895475"/>
          </a:xfrm>
          <a:prstGeom prst="rect">
            <a:avLst/>
          </a:prstGeom>
          <a:ln>
            <a:solidFill>
              <a:schemeClr val="bg2"/>
            </a:solidFill>
          </a:ln>
          <a:effectLst>
            <a:outerShdw blurRad="50800" dist="38100" dir="2700000" algn="tl" rotWithShape="0">
              <a:prstClr val="black">
                <a:alpha val="40000"/>
              </a:prstClr>
            </a:outerShdw>
          </a:effectLst>
        </p:spPr>
      </p:pic>
      <p:sp>
        <p:nvSpPr>
          <p:cNvPr id="11" name="Rectangle 8"/>
          <p:cNvSpPr>
            <a:spLocks noChangeArrowheads="1"/>
          </p:cNvSpPr>
          <p:nvPr/>
        </p:nvSpPr>
        <p:spPr bwMode="auto">
          <a:xfrm>
            <a:off x="0" y="4739670"/>
            <a:ext cx="8305800" cy="707886"/>
          </a:xfrm>
          <a:prstGeom prst="rect">
            <a:avLst/>
          </a:prstGeom>
          <a:noFill/>
          <a:ln w="9525">
            <a:noFill/>
            <a:miter lim="800000"/>
            <a:headEnd/>
            <a:tailEnd/>
          </a:ln>
        </p:spPr>
        <p:txBody>
          <a:bodyPr wrap="square">
            <a:spAutoFit/>
          </a:bodyPr>
          <a:lstStyle/>
          <a:p>
            <a:pPr algn="r"/>
            <a:r>
              <a:rPr lang="en-US" sz="2000" i="1" dirty="0">
                <a:solidFill>
                  <a:srgbClr val="0070C0"/>
                </a:solidFill>
              </a:rPr>
              <a:t>"Those who don't know history are destined to repeat it</a:t>
            </a:r>
            <a:r>
              <a:rPr lang="en-US" sz="2000" i="1" dirty="0" smtClean="0">
                <a:solidFill>
                  <a:srgbClr val="0070C0"/>
                </a:solidFill>
              </a:rPr>
              <a:t>.“</a:t>
            </a:r>
          </a:p>
          <a:p>
            <a:pPr algn="r"/>
            <a:r>
              <a:rPr lang="en-US" sz="2000" i="1" dirty="0" smtClean="0">
                <a:solidFill>
                  <a:srgbClr val="0070C0"/>
                </a:solidFill>
              </a:rPr>
              <a:t> </a:t>
            </a:r>
            <a:r>
              <a:rPr lang="en-US" sz="1600" i="1" dirty="0">
                <a:solidFill>
                  <a:srgbClr val="0070C0"/>
                </a:solidFill>
              </a:rPr>
              <a:t>-E. Burke</a:t>
            </a:r>
          </a:p>
        </p:txBody>
      </p:sp>
      <p:cxnSp>
        <p:nvCxnSpPr>
          <p:cNvPr id="12" name="Straight Connector 11"/>
          <p:cNvCxnSpPr/>
          <p:nvPr/>
        </p:nvCxnSpPr>
        <p:spPr bwMode="auto">
          <a:xfrm>
            <a:off x="1531937" y="4663470"/>
            <a:ext cx="6553200" cy="0"/>
          </a:xfrm>
          <a:prstGeom prst="line">
            <a:avLst/>
          </a:prstGeom>
          <a:solidFill>
            <a:schemeClr val="accent1"/>
          </a:solidFill>
          <a:ln w="82550" cap="flat" cmpd="thickThin"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7" name="TextBox 6"/>
          <p:cNvSpPr txBox="1"/>
          <p:nvPr/>
        </p:nvSpPr>
        <p:spPr>
          <a:xfrm>
            <a:off x="914400" y="1371600"/>
            <a:ext cx="7696200" cy="369332"/>
          </a:xfrm>
          <a:prstGeom prst="rect">
            <a:avLst/>
          </a:prstGeom>
          <a:noFill/>
        </p:spPr>
        <p:txBody>
          <a:bodyPr wrap="square" rtlCol="0">
            <a:spAutoFit/>
          </a:bodyPr>
          <a:lstStyle/>
          <a:p>
            <a:r>
              <a:rPr lang="en-US" dirty="0" smtClean="0"/>
              <a:t>-- One of the materials with the longest history of scientific research….</a:t>
            </a:r>
            <a:endParaRPr lang="en-US" dirty="0"/>
          </a:p>
        </p:txBody>
      </p:sp>
    </p:spTree>
    <p:extLst>
      <p:ext uri="{BB962C8B-B14F-4D97-AF65-F5344CB8AC3E}">
        <p14:creationId xmlns:p14="http://schemas.microsoft.com/office/powerpoint/2010/main" xmlns="" val="4179774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Biochar</a:t>
            </a:r>
            <a:br>
              <a:rPr lang="en-US" dirty="0" smtClean="0"/>
            </a:br>
            <a:r>
              <a:rPr lang="en-US" dirty="0" smtClean="0"/>
              <a:t>Use in Ancient Civilizations</a:t>
            </a:r>
            <a:endParaRPr lang="en-US" dirty="0"/>
          </a:p>
        </p:txBody>
      </p:sp>
      <p:sp>
        <p:nvSpPr>
          <p:cNvPr id="4" name="Text Placeholder 3"/>
          <p:cNvSpPr>
            <a:spLocks noGrp="1"/>
          </p:cNvSpPr>
          <p:nvPr>
            <p:ph type="body" sz="half" idx="2"/>
          </p:nvPr>
        </p:nvSpPr>
        <p:spPr/>
        <p:txBody>
          <a:bodyPr/>
          <a:lstStyle/>
          <a:p>
            <a:endParaRPr lang="en-US"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741108" y="304800"/>
            <a:ext cx="1828800" cy="1372459"/>
          </a:xfrm>
        </p:spPr>
      </p:pic>
      <p:sp>
        <p:nvSpPr>
          <p:cNvPr id="11" name="TextBox 10"/>
          <p:cNvSpPr txBox="1"/>
          <p:nvPr/>
        </p:nvSpPr>
        <p:spPr>
          <a:xfrm>
            <a:off x="5791200" y="304800"/>
            <a:ext cx="3352800" cy="923330"/>
          </a:xfrm>
          <a:prstGeom prst="rect">
            <a:avLst/>
          </a:prstGeom>
          <a:noFill/>
        </p:spPr>
        <p:txBody>
          <a:bodyPr wrap="square" rtlCol="0">
            <a:spAutoFit/>
          </a:bodyPr>
          <a:lstStyle/>
          <a:p>
            <a:r>
              <a:rPr lang="en-US" b="1" dirty="0" smtClean="0"/>
              <a:t>Charcoal Cave Drawings </a:t>
            </a:r>
          </a:p>
          <a:p>
            <a:r>
              <a:rPr lang="en-US" dirty="0" smtClean="0"/>
              <a:t>	~30,000 BC</a:t>
            </a:r>
          </a:p>
          <a:p>
            <a:r>
              <a:rPr lang="en-US" dirty="0"/>
              <a:t>	</a:t>
            </a:r>
          </a:p>
        </p:txBody>
      </p:sp>
    </p:spTree>
    <p:extLst>
      <p:ext uri="{BB962C8B-B14F-4D97-AF65-F5344CB8AC3E}">
        <p14:creationId xmlns:p14="http://schemas.microsoft.com/office/powerpoint/2010/main" xmlns="" val="7539346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Biochar</a:t>
            </a:r>
            <a:br>
              <a:rPr lang="en-US" dirty="0" smtClean="0"/>
            </a:br>
            <a:r>
              <a:rPr lang="en-US" dirty="0" smtClean="0"/>
              <a:t>Use in Ancient Civilizations</a:t>
            </a:r>
            <a:endParaRPr lang="en-US" dirty="0"/>
          </a:p>
        </p:txBody>
      </p:sp>
      <p:sp>
        <p:nvSpPr>
          <p:cNvPr id="4" name="Text Placeholder 3"/>
          <p:cNvSpPr>
            <a:spLocks noGrp="1"/>
          </p:cNvSpPr>
          <p:nvPr>
            <p:ph type="body" sz="half" idx="2"/>
          </p:nvPr>
        </p:nvSpPr>
        <p:spPr/>
        <p:txBody>
          <a:bodyPr/>
          <a:lstStyle/>
          <a:p>
            <a:endParaRPr lang="en-US"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741108" y="304800"/>
            <a:ext cx="1828800" cy="1372459"/>
          </a:xfrm>
        </p:spPr>
      </p:pic>
      <p:pic>
        <p:nvPicPr>
          <p:cNvPr id="1026" name="Picture 2" descr="Giza_Plateau_-_Great_Sphinx_with_Pyramid_of_Khafre_in_background[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41108" y="2121356"/>
            <a:ext cx="1828800" cy="15058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5813989" y="2133600"/>
            <a:ext cx="3352800" cy="1477328"/>
          </a:xfrm>
          <a:prstGeom prst="rect">
            <a:avLst/>
          </a:prstGeom>
          <a:noFill/>
        </p:spPr>
        <p:txBody>
          <a:bodyPr wrap="square" rtlCol="0">
            <a:spAutoFit/>
          </a:bodyPr>
          <a:lstStyle/>
          <a:p>
            <a:r>
              <a:rPr lang="en-US" b="1" dirty="0" smtClean="0"/>
              <a:t>Egyptians </a:t>
            </a:r>
            <a:r>
              <a:rPr lang="en-US" dirty="0" smtClean="0"/>
              <a:t>- </a:t>
            </a:r>
          </a:p>
          <a:p>
            <a:pPr marL="182880">
              <a:tabLst>
                <a:tab pos="91440" algn="l"/>
                <a:tab pos="182880" algn="l"/>
                <a:tab pos="457200" algn="l"/>
              </a:tabLst>
            </a:pPr>
            <a:r>
              <a:rPr lang="en-US" dirty="0" smtClean="0"/>
              <a:t>Embalming</a:t>
            </a:r>
          </a:p>
          <a:p>
            <a:pPr marL="182880">
              <a:tabLst>
                <a:tab pos="91440" algn="l"/>
                <a:tab pos="182880" algn="l"/>
                <a:tab pos="457200" algn="l"/>
              </a:tabLst>
            </a:pPr>
            <a:r>
              <a:rPr lang="en-US" dirty="0"/>
              <a:t>	</a:t>
            </a:r>
            <a:r>
              <a:rPr lang="en-US" dirty="0" smtClean="0"/>
              <a:t>antimicrobial properties of 	wood vinegar</a:t>
            </a:r>
          </a:p>
          <a:p>
            <a:pPr marL="182880">
              <a:tabLst>
                <a:tab pos="91440" algn="l"/>
                <a:tab pos="182880" algn="l"/>
                <a:tab pos="457200" algn="l"/>
              </a:tabLst>
            </a:pPr>
            <a:r>
              <a:rPr lang="en-US" dirty="0" smtClean="0"/>
              <a:t>Potential soil improver (?)</a:t>
            </a:r>
            <a:endParaRPr lang="en-US" dirty="0"/>
          </a:p>
        </p:txBody>
      </p:sp>
      <p:sp>
        <p:nvSpPr>
          <p:cNvPr id="11" name="TextBox 10"/>
          <p:cNvSpPr txBox="1"/>
          <p:nvPr/>
        </p:nvSpPr>
        <p:spPr>
          <a:xfrm>
            <a:off x="5791200" y="304800"/>
            <a:ext cx="3352800" cy="923330"/>
          </a:xfrm>
          <a:prstGeom prst="rect">
            <a:avLst/>
          </a:prstGeom>
          <a:noFill/>
        </p:spPr>
        <p:txBody>
          <a:bodyPr wrap="square" rtlCol="0">
            <a:spAutoFit/>
          </a:bodyPr>
          <a:lstStyle/>
          <a:p>
            <a:r>
              <a:rPr lang="en-US" b="1" dirty="0" smtClean="0"/>
              <a:t>Charcoal Cave Drawings </a:t>
            </a:r>
          </a:p>
          <a:p>
            <a:r>
              <a:rPr lang="en-US" dirty="0" smtClean="0"/>
              <a:t>	~30,000 BC</a:t>
            </a:r>
          </a:p>
          <a:p>
            <a:r>
              <a:rPr lang="en-US" dirty="0"/>
              <a:t>	</a:t>
            </a:r>
          </a:p>
        </p:txBody>
      </p:sp>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162800" y="3657600"/>
            <a:ext cx="1773460" cy="1259157"/>
          </a:xfrm>
          <a:prstGeom prst="rect">
            <a:avLst/>
          </a:prstGeom>
        </p:spPr>
      </p:pic>
    </p:spTree>
    <p:extLst>
      <p:ext uri="{BB962C8B-B14F-4D97-AF65-F5344CB8AC3E}">
        <p14:creationId xmlns:p14="http://schemas.microsoft.com/office/powerpoint/2010/main" xmlns="" val="7539346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Biochar</a:t>
            </a:r>
            <a:br>
              <a:rPr lang="en-US" dirty="0" smtClean="0"/>
            </a:br>
            <a:r>
              <a:rPr lang="en-US" dirty="0" smtClean="0"/>
              <a:t>Use in Ancient Civilizations</a:t>
            </a:r>
            <a:endParaRPr lang="en-US" dirty="0"/>
          </a:p>
        </p:txBody>
      </p:sp>
      <p:sp>
        <p:nvSpPr>
          <p:cNvPr id="4" name="Text Placeholder 3"/>
          <p:cNvSpPr>
            <a:spLocks noGrp="1"/>
          </p:cNvSpPr>
          <p:nvPr>
            <p:ph type="body" sz="half" idx="2"/>
          </p:nvPr>
        </p:nvSpPr>
        <p:spPr/>
        <p:txBody>
          <a:bodyPr/>
          <a:lstStyle/>
          <a:p>
            <a:endParaRPr lang="en-US"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741108" y="304800"/>
            <a:ext cx="1828800" cy="1372459"/>
          </a:xfrm>
        </p:spPr>
      </p:pic>
      <p:pic>
        <p:nvPicPr>
          <p:cNvPr id="1026" name="Picture 2" descr="Giza_Plateau_-_Great_Sphinx_with_Pyramid_of_Khafre_in_background[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41108" y="2121356"/>
            <a:ext cx="1828800" cy="15058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5813989" y="2133600"/>
            <a:ext cx="3352800" cy="1200329"/>
          </a:xfrm>
          <a:prstGeom prst="rect">
            <a:avLst/>
          </a:prstGeom>
          <a:noFill/>
        </p:spPr>
        <p:txBody>
          <a:bodyPr wrap="square" rtlCol="0">
            <a:spAutoFit/>
          </a:bodyPr>
          <a:lstStyle/>
          <a:p>
            <a:r>
              <a:rPr lang="en-US" b="1" dirty="0" smtClean="0"/>
              <a:t>Egyptians </a:t>
            </a:r>
            <a:r>
              <a:rPr lang="en-US" dirty="0" smtClean="0"/>
              <a:t>- </a:t>
            </a:r>
          </a:p>
          <a:p>
            <a:pPr marL="182880">
              <a:tabLst>
                <a:tab pos="91440" algn="l"/>
                <a:tab pos="182880" algn="l"/>
                <a:tab pos="457200" algn="l"/>
              </a:tabLst>
            </a:pPr>
            <a:r>
              <a:rPr lang="en-US" dirty="0" smtClean="0"/>
              <a:t>Embalming</a:t>
            </a:r>
          </a:p>
          <a:p>
            <a:pPr marL="182880">
              <a:tabLst>
                <a:tab pos="91440" algn="l"/>
                <a:tab pos="182880" algn="l"/>
                <a:tab pos="457200" algn="l"/>
              </a:tabLst>
            </a:pPr>
            <a:r>
              <a:rPr lang="en-US" dirty="0"/>
              <a:t>	</a:t>
            </a:r>
            <a:r>
              <a:rPr lang="en-US" dirty="0" smtClean="0"/>
              <a:t>antimicrobial properties of 	wood vinegar</a:t>
            </a:r>
          </a:p>
        </p:txBody>
      </p:sp>
      <p:sp>
        <p:nvSpPr>
          <p:cNvPr id="11" name="TextBox 10"/>
          <p:cNvSpPr txBox="1"/>
          <p:nvPr/>
        </p:nvSpPr>
        <p:spPr>
          <a:xfrm>
            <a:off x="5791200" y="304800"/>
            <a:ext cx="3352800" cy="923330"/>
          </a:xfrm>
          <a:prstGeom prst="rect">
            <a:avLst/>
          </a:prstGeom>
          <a:noFill/>
        </p:spPr>
        <p:txBody>
          <a:bodyPr wrap="square" rtlCol="0">
            <a:spAutoFit/>
          </a:bodyPr>
          <a:lstStyle/>
          <a:p>
            <a:r>
              <a:rPr lang="en-US" b="1" dirty="0" smtClean="0"/>
              <a:t>Charcoal Cave Drawings </a:t>
            </a:r>
          </a:p>
          <a:p>
            <a:r>
              <a:rPr lang="en-US" dirty="0" smtClean="0"/>
              <a:t>	~30,000 BC</a:t>
            </a:r>
          </a:p>
          <a:p>
            <a:r>
              <a:rPr lang="en-US" dirty="0"/>
              <a:t>	</a:t>
            </a:r>
          </a:p>
        </p:txBody>
      </p:sp>
      <p:pic>
        <p:nvPicPr>
          <p:cNvPr id="15" name="Picture 5" descr="C:\Documents and Settings\Kurt Spokas\Local Settings\Temporary Internet Files\Content.IE5\SK52R01G\MC900352136[1].wmf"/>
          <p:cNvPicPr>
            <a:picLocks noChangeAspect="1" noChangeArrowheads="1"/>
          </p:cNvPicPr>
          <p:nvPr/>
        </p:nvPicPr>
        <p:blipFill>
          <a:blip r:embed="rId4" cstate="screen"/>
          <a:srcRect/>
          <a:stretch>
            <a:fillRect/>
          </a:stretch>
        </p:blipFill>
        <p:spPr bwMode="auto">
          <a:xfrm>
            <a:off x="4160208" y="3962400"/>
            <a:ext cx="990600" cy="1306423"/>
          </a:xfrm>
          <a:prstGeom prst="rect">
            <a:avLst/>
          </a:prstGeom>
          <a:noFill/>
          <a:ln w="9525">
            <a:noFill/>
            <a:miter lim="800000"/>
            <a:headEnd/>
            <a:tailEnd/>
          </a:ln>
        </p:spPr>
      </p:pic>
      <p:sp>
        <p:nvSpPr>
          <p:cNvPr id="16" name="TextBox 15"/>
          <p:cNvSpPr txBox="1">
            <a:spLocks noChangeArrowheads="1"/>
          </p:cNvSpPr>
          <p:nvPr/>
        </p:nvSpPr>
        <p:spPr bwMode="auto">
          <a:xfrm>
            <a:off x="5813989" y="4367308"/>
            <a:ext cx="1923494" cy="637754"/>
          </a:xfrm>
          <a:prstGeom prst="rect">
            <a:avLst/>
          </a:prstGeom>
          <a:noFill/>
          <a:ln w="9525">
            <a:noFill/>
            <a:miter lim="800000"/>
            <a:headEnd/>
            <a:tailEnd/>
          </a:ln>
        </p:spPr>
        <p:txBody>
          <a:bodyPr wrap="square" lIns="82945" tIns="41473" rIns="82945" bIns="41473">
            <a:spAutoFit/>
          </a:bodyPr>
          <a:lstStyle/>
          <a:p>
            <a:r>
              <a:rPr lang="en-US" b="1" dirty="0" smtClean="0"/>
              <a:t>Fuel/Energy -</a:t>
            </a:r>
            <a:r>
              <a:rPr lang="en-US" dirty="0" smtClean="0"/>
              <a:t> </a:t>
            </a:r>
            <a:endParaRPr lang="en-US" dirty="0"/>
          </a:p>
          <a:p>
            <a:r>
              <a:rPr lang="en-US" dirty="0"/>
              <a:t> </a:t>
            </a:r>
            <a:r>
              <a:rPr lang="en-US" dirty="0" smtClean="0"/>
              <a:t>        3000-4000 BC</a:t>
            </a:r>
            <a:endParaRPr lang="en-US" dirty="0"/>
          </a:p>
        </p:txBody>
      </p:sp>
      <p:pic>
        <p:nvPicPr>
          <p:cNvPr id="19" name="Picture 2" descr="C:\Documents and Settings\Kurt Spokas\Local Settings\Temporary Internet Files\Content.IE5\D2PFORWK\MC900199272[1].wmf"/>
          <p:cNvPicPr>
            <a:picLocks noChangeAspect="1" noChangeArrowheads="1"/>
          </p:cNvPicPr>
          <p:nvPr/>
        </p:nvPicPr>
        <p:blipFill>
          <a:blip r:embed="rId5" cstate="print"/>
          <a:srcRect/>
          <a:stretch>
            <a:fillRect/>
          </a:stretch>
        </p:blipFill>
        <p:spPr bwMode="auto">
          <a:xfrm>
            <a:off x="3904521" y="5632955"/>
            <a:ext cx="1501975" cy="1204393"/>
          </a:xfrm>
          <a:prstGeom prst="rect">
            <a:avLst/>
          </a:prstGeom>
          <a:noFill/>
        </p:spPr>
      </p:pic>
      <p:sp>
        <p:nvSpPr>
          <p:cNvPr id="20" name="TextBox 19"/>
          <p:cNvSpPr txBox="1">
            <a:spLocks noChangeArrowheads="1"/>
          </p:cNvSpPr>
          <p:nvPr/>
        </p:nvSpPr>
        <p:spPr bwMode="auto">
          <a:xfrm>
            <a:off x="5791200" y="5721671"/>
            <a:ext cx="1923494" cy="637754"/>
          </a:xfrm>
          <a:prstGeom prst="rect">
            <a:avLst/>
          </a:prstGeom>
          <a:noFill/>
          <a:ln w="9525">
            <a:noFill/>
            <a:miter lim="800000"/>
            <a:headEnd/>
            <a:tailEnd/>
          </a:ln>
        </p:spPr>
        <p:txBody>
          <a:bodyPr wrap="square" lIns="82945" tIns="41473" rIns="82945" bIns="41473">
            <a:spAutoFit/>
          </a:bodyPr>
          <a:lstStyle/>
          <a:p>
            <a:r>
              <a:rPr lang="en-US" b="1" dirty="0" smtClean="0"/>
              <a:t>Water Filtration </a:t>
            </a:r>
            <a:r>
              <a:rPr lang="en-US" dirty="0" smtClean="0"/>
              <a:t>- </a:t>
            </a:r>
            <a:endParaRPr lang="en-US" dirty="0"/>
          </a:p>
          <a:p>
            <a:r>
              <a:rPr lang="en-US" dirty="0"/>
              <a:t> </a:t>
            </a:r>
            <a:r>
              <a:rPr lang="en-US" dirty="0" smtClean="0"/>
              <a:t>        3000-4000 BC</a:t>
            </a:r>
            <a:endParaRPr lang="en-US" dirty="0"/>
          </a:p>
        </p:txBody>
      </p:sp>
    </p:spTree>
    <p:extLst>
      <p:ext uri="{BB962C8B-B14F-4D97-AF65-F5344CB8AC3E}">
        <p14:creationId xmlns:p14="http://schemas.microsoft.com/office/powerpoint/2010/main" xmlns="" val="7539346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Ancient Civilizations</a:t>
            </a:r>
            <a:endParaRPr lang="en-US" dirty="0"/>
          </a:p>
        </p:txBody>
      </p:sp>
      <p:sp>
        <p:nvSpPr>
          <p:cNvPr id="4" name="Text Placeholder 3"/>
          <p:cNvSpPr>
            <a:spLocks noGrp="1"/>
          </p:cNvSpPr>
          <p:nvPr>
            <p:ph type="body" sz="half" idx="2"/>
          </p:nvPr>
        </p:nvSpPr>
        <p:spPr>
          <a:xfrm>
            <a:off x="228600" y="4572000"/>
            <a:ext cx="2400300" cy="1622012"/>
          </a:xfrm>
        </p:spPr>
        <p:txBody>
          <a:bodyPr>
            <a:normAutofit/>
          </a:bodyPr>
          <a:lstStyle/>
          <a:p>
            <a:endParaRPr lang="en-US" sz="3200" dirty="0" smtClean="0"/>
          </a:p>
          <a:p>
            <a:r>
              <a:rPr lang="en-US" sz="3200" dirty="0" smtClean="0"/>
              <a:t>But still in use today…. </a:t>
            </a:r>
            <a:endParaRPr lang="en-US" sz="3200"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741108" y="304800"/>
            <a:ext cx="1828800" cy="1372459"/>
          </a:xfrm>
        </p:spPr>
      </p:pic>
      <p:pic>
        <p:nvPicPr>
          <p:cNvPr id="1026" name="Picture 2" descr="Giza_Plateau_-_Great_Sphinx_with_Pyramid_of_Khafre_in_background[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41108" y="2121356"/>
            <a:ext cx="1828800" cy="15058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5813989" y="2408492"/>
            <a:ext cx="3352800" cy="923330"/>
          </a:xfrm>
          <a:prstGeom prst="rect">
            <a:avLst/>
          </a:prstGeom>
          <a:noFill/>
        </p:spPr>
        <p:txBody>
          <a:bodyPr wrap="square" rtlCol="0">
            <a:spAutoFit/>
          </a:bodyPr>
          <a:lstStyle/>
          <a:p>
            <a:r>
              <a:rPr lang="en-US" dirty="0" smtClean="0"/>
              <a:t>Egyptians - </a:t>
            </a:r>
          </a:p>
          <a:p>
            <a:pPr marL="182880">
              <a:tabLst>
                <a:tab pos="91440" algn="l"/>
                <a:tab pos="182880" algn="l"/>
                <a:tab pos="457200" algn="l"/>
              </a:tabLst>
            </a:pPr>
            <a:r>
              <a:rPr lang="en-US" dirty="0" smtClean="0"/>
              <a:t>Embalming </a:t>
            </a:r>
          </a:p>
          <a:p>
            <a:pPr marL="182880">
              <a:tabLst>
                <a:tab pos="91440" algn="l"/>
                <a:tab pos="182880" algn="l"/>
                <a:tab pos="457200" algn="l"/>
              </a:tabLst>
            </a:pPr>
            <a:r>
              <a:rPr lang="en-US" dirty="0" smtClean="0"/>
              <a:t>Potential soil improver</a:t>
            </a:r>
            <a:endParaRPr lang="en-US" dirty="0"/>
          </a:p>
        </p:txBody>
      </p:sp>
      <p:sp>
        <p:nvSpPr>
          <p:cNvPr id="11" name="TextBox 10"/>
          <p:cNvSpPr txBox="1"/>
          <p:nvPr/>
        </p:nvSpPr>
        <p:spPr>
          <a:xfrm>
            <a:off x="5791200" y="304800"/>
            <a:ext cx="3352800" cy="923330"/>
          </a:xfrm>
          <a:prstGeom prst="rect">
            <a:avLst/>
          </a:prstGeom>
          <a:noFill/>
        </p:spPr>
        <p:txBody>
          <a:bodyPr wrap="square" rtlCol="0">
            <a:spAutoFit/>
          </a:bodyPr>
          <a:lstStyle/>
          <a:p>
            <a:r>
              <a:rPr lang="en-US" dirty="0" smtClean="0"/>
              <a:t>Charcoal Cave Drawings </a:t>
            </a:r>
          </a:p>
          <a:p>
            <a:r>
              <a:rPr lang="en-US" dirty="0" smtClean="0"/>
              <a:t>	~30,000 BC</a:t>
            </a:r>
          </a:p>
          <a:p>
            <a:r>
              <a:rPr lang="en-US" dirty="0"/>
              <a:t>	</a:t>
            </a:r>
          </a:p>
        </p:txBody>
      </p:sp>
      <p:pic>
        <p:nvPicPr>
          <p:cNvPr id="15" name="Picture 5" descr="C:\Documents and Settings\Kurt Spokas\Local Settings\Temporary Internet Files\Content.IE5\SK52R01G\MC900352136[1].wmf"/>
          <p:cNvPicPr>
            <a:picLocks noChangeAspect="1" noChangeArrowheads="1"/>
          </p:cNvPicPr>
          <p:nvPr/>
        </p:nvPicPr>
        <p:blipFill>
          <a:blip r:embed="rId4" cstate="screen"/>
          <a:srcRect/>
          <a:stretch>
            <a:fillRect/>
          </a:stretch>
        </p:blipFill>
        <p:spPr bwMode="auto">
          <a:xfrm>
            <a:off x="4160208" y="3962400"/>
            <a:ext cx="990600" cy="1306423"/>
          </a:xfrm>
          <a:prstGeom prst="rect">
            <a:avLst/>
          </a:prstGeom>
          <a:noFill/>
          <a:ln w="9525">
            <a:noFill/>
            <a:miter lim="800000"/>
            <a:headEnd/>
            <a:tailEnd/>
          </a:ln>
        </p:spPr>
      </p:pic>
      <p:sp>
        <p:nvSpPr>
          <p:cNvPr id="16" name="TextBox 15"/>
          <p:cNvSpPr txBox="1">
            <a:spLocks noChangeArrowheads="1"/>
          </p:cNvSpPr>
          <p:nvPr/>
        </p:nvSpPr>
        <p:spPr bwMode="auto">
          <a:xfrm>
            <a:off x="5813989" y="4367308"/>
            <a:ext cx="1923494" cy="637754"/>
          </a:xfrm>
          <a:prstGeom prst="rect">
            <a:avLst/>
          </a:prstGeom>
          <a:noFill/>
          <a:ln w="9525">
            <a:noFill/>
            <a:miter lim="800000"/>
            <a:headEnd/>
            <a:tailEnd/>
          </a:ln>
        </p:spPr>
        <p:txBody>
          <a:bodyPr wrap="square" lIns="82945" tIns="41473" rIns="82945" bIns="41473">
            <a:spAutoFit/>
          </a:bodyPr>
          <a:lstStyle/>
          <a:p>
            <a:r>
              <a:rPr lang="en-US" dirty="0" smtClean="0"/>
              <a:t>Fuel/Energy - </a:t>
            </a:r>
            <a:endParaRPr lang="en-US" dirty="0"/>
          </a:p>
          <a:p>
            <a:r>
              <a:rPr lang="en-US" dirty="0"/>
              <a:t> </a:t>
            </a:r>
            <a:r>
              <a:rPr lang="en-US" dirty="0" smtClean="0"/>
              <a:t>        3000-4000 BC</a:t>
            </a:r>
            <a:endParaRPr lang="en-US" dirty="0"/>
          </a:p>
        </p:txBody>
      </p:sp>
      <p:pic>
        <p:nvPicPr>
          <p:cNvPr id="19" name="Picture 2" descr="C:\Documents and Settings\Kurt Spokas\Local Settings\Temporary Internet Files\Content.IE5\D2PFORWK\MC900199272[1].wmf"/>
          <p:cNvPicPr>
            <a:picLocks noChangeAspect="1" noChangeArrowheads="1"/>
          </p:cNvPicPr>
          <p:nvPr/>
        </p:nvPicPr>
        <p:blipFill>
          <a:blip r:embed="rId5" cstate="print"/>
          <a:srcRect/>
          <a:stretch>
            <a:fillRect/>
          </a:stretch>
        </p:blipFill>
        <p:spPr bwMode="auto">
          <a:xfrm>
            <a:off x="3904521" y="5632955"/>
            <a:ext cx="1501975" cy="1204393"/>
          </a:xfrm>
          <a:prstGeom prst="rect">
            <a:avLst/>
          </a:prstGeom>
          <a:noFill/>
        </p:spPr>
      </p:pic>
      <p:sp>
        <p:nvSpPr>
          <p:cNvPr id="20" name="TextBox 19"/>
          <p:cNvSpPr txBox="1">
            <a:spLocks noChangeArrowheads="1"/>
          </p:cNvSpPr>
          <p:nvPr/>
        </p:nvSpPr>
        <p:spPr bwMode="auto">
          <a:xfrm>
            <a:off x="5791200" y="5721671"/>
            <a:ext cx="1923494" cy="637754"/>
          </a:xfrm>
          <a:prstGeom prst="rect">
            <a:avLst/>
          </a:prstGeom>
          <a:noFill/>
          <a:ln w="9525">
            <a:noFill/>
            <a:miter lim="800000"/>
            <a:headEnd/>
            <a:tailEnd/>
          </a:ln>
        </p:spPr>
        <p:txBody>
          <a:bodyPr wrap="square" lIns="82945" tIns="41473" rIns="82945" bIns="41473">
            <a:spAutoFit/>
          </a:bodyPr>
          <a:lstStyle/>
          <a:p>
            <a:r>
              <a:rPr lang="en-US" dirty="0" smtClean="0"/>
              <a:t>Water Filtration - </a:t>
            </a:r>
            <a:endParaRPr lang="en-US" dirty="0"/>
          </a:p>
          <a:p>
            <a:r>
              <a:rPr lang="en-US" dirty="0"/>
              <a:t> </a:t>
            </a:r>
            <a:r>
              <a:rPr lang="en-US" dirty="0" smtClean="0"/>
              <a:t>        3000-4000 BC</a:t>
            </a:r>
            <a:endParaRPr lang="en-US" dirty="0"/>
          </a:p>
        </p:txBody>
      </p:sp>
      <p:grpSp>
        <p:nvGrpSpPr>
          <p:cNvPr id="5" name="Group 4"/>
          <p:cNvGrpSpPr/>
          <p:nvPr/>
        </p:nvGrpSpPr>
        <p:grpSpPr>
          <a:xfrm>
            <a:off x="7665787" y="196869"/>
            <a:ext cx="1402013" cy="1447800"/>
            <a:chOff x="6857331" y="1188342"/>
            <a:chExt cx="1793883" cy="1447800"/>
          </a:xfrm>
        </p:grpSpPr>
        <p:sp>
          <p:nvSpPr>
            <p:cNvPr id="3" name="Rounded Rectangle 2"/>
            <p:cNvSpPr/>
            <p:nvPr/>
          </p:nvSpPr>
          <p:spPr>
            <a:xfrm>
              <a:off x="6857331" y="1188342"/>
              <a:ext cx="1793883" cy="14478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34" descr="C:\Documents and Settings\Kurt Spokas\Local Settings\Temporary Internet Files\Content.IE5\1KK1V7CY\MC900434872[1].png"/>
            <p:cNvPicPr>
              <a:picLocks noChangeAspect="1" noChangeArrowheads="1"/>
            </p:cNvPicPr>
            <p:nvPr/>
          </p:nvPicPr>
          <p:blipFill>
            <a:blip r:embed="rId6" cstate="screen"/>
            <a:srcRect/>
            <a:stretch>
              <a:fillRect/>
            </a:stretch>
          </p:blipFill>
          <p:spPr bwMode="auto">
            <a:xfrm rot="8524888">
              <a:off x="7284005" y="1296475"/>
              <a:ext cx="1080761" cy="1080874"/>
            </a:xfrm>
            <a:prstGeom prst="rect">
              <a:avLst/>
            </a:prstGeom>
            <a:noFill/>
          </p:spPr>
        </p:pic>
        <p:sp>
          <p:nvSpPr>
            <p:cNvPr id="13" name="TextBox 10"/>
            <p:cNvSpPr txBox="1">
              <a:spLocks noChangeArrowheads="1"/>
            </p:cNvSpPr>
            <p:nvPr/>
          </p:nvSpPr>
          <p:spPr bwMode="auto">
            <a:xfrm>
              <a:off x="6924015" y="2098486"/>
              <a:ext cx="1262375" cy="314588"/>
            </a:xfrm>
            <a:prstGeom prst="rect">
              <a:avLst/>
            </a:prstGeom>
            <a:noFill/>
            <a:ln w="9525">
              <a:noFill/>
              <a:miter lim="800000"/>
              <a:headEnd/>
              <a:tailEnd/>
            </a:ln>
          </p:spPr>
          <p:txBody>
            <a:bodyPr wrap="square" lIns="82945" tIns="41473" rIns="82945" bIns="41473">
              <a:spAutoFit/>
            </a:bodyPr>
            <a:lstStyle/>
            <a:p>
              <a:pPr algn="ctr"/>
              <a:r>
                <a:rPr lang="en-US" sz="1500" dirty="0" smtClean="0">
                  <a:solidFill>
                    <a:schemeClr val="bg1"/>
                  </a:solidFill>
                </a:rPr>
                <a:t>Pencils</a:t>
              </a:r>
              <a:endParaRPr lang="en-US" sz="1500" dirty="0">
                <a:solidFill>
                  <a:schemeClr val="bg1"/>
                </a:solidFill>
              </a:endParaRPr>
            </a:p>
          </p:txBody>
        </p:sp>
      </p:grpSp>
      <p:sp>
        <p:nvSpPr>
          <p:cNvPr id="27" name="Rounded Rectangle 26"/>
          <p:cNvSpPr/>
          <p:nvPr/>
        </p:nvSpPr>
        <p:spPr>
          <a:xfrm>
            <a:off x="7665787" y="3822328"/>
            <a:ext cx="1402013" cy="14478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7665787" y="5393028"/>
            <a:ext cx="1402013" cy="1464972"/>
            <a:chOff x="6857331" y="1188342"/>
            <a:chExt cx="1793883" cy="1464972"/>
          </a:xfrm>
        </p:grpSpPr>
        <p:sp>
          <p:nvSpPr>
            <p:cNvPr id="31" name="Rounded Rectangle 30"/>
            <p:cNvSpPr/>
            <p:nvPr/>
          </p:nvSpPr>
          <p:spPr>
            <a:xfrm>
              <a:off x="6857331" y="1188342"/>
              <a:ext cx="1793883" cy="14478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10"/>
            <p:cNvSpPr txBox="1">
              <a:spLocks noChangeArrowheads="1"/>
            </p:cNvSpPr>
            <p:nvPr/>
          </p:nvSpPr>
          <p:spPr bwMode="auto">
            <a:xfrm>
              <a:off x="6951915" y="1923227"/>
              <a:ext cx="1604713" cy="730087"/>
            </a:xfrm>
            <a:prstGeom prst="rect">
              <a:avLst/>
            </a:prstGeom>
            <a:noFill/>
            <a:ln w="9525">
              <a:noFill/>
              <a:miter lim="800000"/>
              <a:headEnd/>
              <a:tailEnd/>
            </a:ln>
          </p:spPr>
          <p:txBody>
            <a:bodyPr wrap="square" lIns="82945" tIns="41473" rIns="82945" bIns="41473">
              <a:spAutoFit/>
            </a:bodyPr>
            <a:lstStyle/>
            <a:p>
              <a:pPr algn="ctr"/>
              <a:r>
                <a:rPr lang="en-US" sz="1400" dirty="0" smtClean="0">
                  <a:solidFill>
                    <a:schemeClr val="bg1"/>
                  </a:solidFill>
                </a:rPr>
                <a:t>Activated charcoal filtration</a:t>
              </a:r>
              <a:endParaRPr lang="en-US" sz="1400" dirty="0">
                <a:solidFill>
                  <a:schemeClr val="bg1"/>
                </a:solidFill>
              </a:endParaRPr>
            </a:p>
          </p:txBody>
        </p:sp>
      </p:grpSp>
      <p:pic>
        <p:nvPicPr>
          <p:cNvPr id="21" name="Picture 1" descr="C:\Documents and Settings\Kurt Spokas\Local Settings\Temporary Internet Files\Content.IE5\9BWN6QZU\MC900014753[1].wmf"/>
          <p:cNvPicPr>
            <a:picLocks noChangeAspect="1" noChangeArrowheads="1"/>
          </p:cNvPicPr>
          <p:nvPr/>
        </p:nvPicPr>
        <p:blipFill>
          <a:blip r:embed="rId7" cstate="screen"/>
          <a:srcRect/>
          <a:stretch>
            <a:fillRect/>
          </a:stretch>
        </p:blipFill>
        <p:spPr bwMode="auto">
          <a:xfrm>
            <a:off x="8031676" y="3882225"/>
            <a:ext cx="621534" cy="866125"/>
          </a:xfrm>
          <a:prstGeom prst="rect">
            <a:avLst/>
          </a:prstGeom>
          <a:noFill/>
          <a:ln w="9525">
            <a:noFill/>
            <a:miter lim="800000"/>
            <a:headEnd/>
            <a:tailEnd/>
          </a:ln>
        </p:spPr>
      </p:pic>
      <p:sp>
        <p:nvSpPr>
          <p:cNvPr id="22" name="TextBox 20"/>
          <p:cNvSpPr txBox="1">
            <a:spLocks noChangeArrowheads="1"/>
          </p:cNvSpPr>
          <p:nvPr/>
        </p:nvSpPr>
        <p:spPr bwMode="auto">
          <a:xfrm>
            <a:off x="7640233" y="4752927"/>
            <a:ext cx="1453118" cy="453088"/>
          </a:xfrm>
          <a:prstGeom prst="rect">
            <a:avLst/>
          </a:prstGeom>
          <a:noFill/>
          <a:ln w="9525">
            <a:noFill/>
            <a:miter lim="800000"/>
            <a:headEnd/>
            <a:tailEnd/>
          </a:ln>
        </p:spPr>
        <p:txBody>
          <a:bodyPr wrap="none" lIns="82945" tIns="41473" rIns="82945" bIns="41473">
            <a:spAutoFit/>
          </a:bodyPr>
          <a:lstStyle/>
          <a:p>
            <a:pPr algn="ctr"/>
            <a:r>
              <a:rPr lang="en-US" sz="1200" dirty="0">
                <a:solidFill>
                  <a:schemeClr val="bg1"/>
                </a:solidFill>
              </a:rPr>
              <a:t>Charcoal production</a:t>
            </a:r>
          </a:p>
          <a:p>
            <a:pPr algn="ctr"/>
            <a:r>
              <a:rPr lang="en-US" sz="1200" dirty="0">
                <a:solidFill>
                  <a:schemeClr val="bg1"/>
                </a:solidFill>
              </a:rPr>
              <a:t>(15</a:t>
            </a:r>
            <a:r>
              <a:rPr lang="en-US" sz="1200" baseline="30000" dirty="0">
                <a:solidFill>
                  <a:schemeClr val="bg1"/>
                </a:solidFill>
              </a:rPr>
              <a:t>th</a:t>
            </a:r>
            <a:r>
              <a:rPr lang="en-US" sz="1200" dirty="0">
                <a:solidFill>
                  <a:schemeClr val="bg1"/>
                </a:solidFill>
              </a:rPr>
              <a:t> century)</a:t>
            </a:r>
          </a:p>
        </p:txBody>
      </p:sp>
      <p:pic>
        <p:nvPicPr>
          <p:cNvPr id="23" name="Picture 15" descr="C:\Documents and Settings\Kurt Spokas\Local Settings\Temporary Internet Files\Content.IE5\KGZ6EVJL\MC900320168[1].wmf"/>
          <p:cNvPicPr>
            <a:picLocks noChangeAspect="1" noChangeArrowheads="1"/>
          </p:cNvPicPr>
          <p:nvPr/>
        </p:nvPicPr>
        <p:blipFill>
          <a:blip r:embed="rId8" cstate="screen"/>
          <a:srcRect/>
          <a:stretch>
            <a:fillRect/>
          </a:stretch>
        </p:blipFill>
        <p:spPr bwMode="auto">
          <a:xfrm>
            <a:off x="7725609" y="5557163"/>
            <a:ext cx="684122" cy="566318"/>
          </a:xfrm>
          <a:prstGeom prst="rect">
            <a:avLst/>
          </a:prstGeom>
          <a:noFill/>
          <a:ln w="9525">
            <a:noFill/>
            <a:miter lim="800000"/>
            <a:headEnd/>
            <a:tailEnd/>
          </a:ln>
        </p:spPr>
      </p:pic>
      <p:pic>
        <p:nvPicPr>
          <p:cNvPr id="25" name="Picture 24" descr="chrome.png"/>
          <p:cNvPicPr>
            <a:picLocks noChangeAspect="1"/>
          </p:cNvPicPr>
          <p:nvPr/>
        </p:nvPicPr>
        <p:blipFill>
          <a:blip r:embed="rId9" cstate="print"/>
          <a:stretch>
            <a:fillRect/>
          </a:stretch>
        </p:blipFill>
        <p:spPr>
          <a:xfrm>
            <a:off x="8437306" y="5557163"/>
            <a:ext cx="615037" cy="615037"/>
          </a:xfrm>
          <a:prstGeom prst="rect">
            <a:avLst/>
          </a:prstGeom>
        </p:spPr>
      </p:pic>
      <p:grpSp>
        <p:nvGrpSpPr>
          <p:cNvPr id="34" name="Group 33"/>
          <p:cNvGrpSpPr/>
          <p:nvPr/>
        </p:nvGrpSpPr>
        <p:grpSpPr>
          <a:xfrm>
            <a:off x="7665784" y="2056385"/>
            <a:ext cx="1402013" cy="1458482"/>
            <a:chOff x="6857331" y="1188342"/>
            <a:chExt cx="1793883" cy="1458482"/>
          </a:xfrm>
        </p:grpSpPr>
        <p:sp>
          <p:nvSpPr>
            <p:cNvPr id="35" name="Rounded Rectangle 34"/>
            <p:cNvSpPr/>
            <p:nvPr/>
          </p:nvSpPr>
          <p:spPr>
            <a:xfrm>
              <a:off x="6857331" y="1188342"/>
              <a:ext cx="1793883" cy="14478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10"/>
            <p:cNvSpPr txBox="1">
              <a:spLocks noChangeArrowheads="1"/>
            </p:cNvSpPr>
            <p:nvPr/>
          </p:nvSpPr>
          <p:spPr bwMode="auto">
            <a:xfrm>
              <a:off x="6905375" y="2193736"/>
              <a:ext cx="1725051" cy="453088"/>
            </a:xfrm>
            <a:prstGeom prst="rect">
              <a:avLst/>
            </a:prstGeom>
            <a:noFill/>
            <a:ln w="9525">
              <a:noFill/>
              <a:miter lim="800000"/>
              <a:headEnd/>
              <a:tailEnd/>
            </a:ln>
          </p:spPr>
          <p:txBody>
            <a:bodyPr wrap="square" lIns="82945" tIns="41473" rIns="82945" bIns="41473">
              <a:spAutoFit/>
            </a:bodyPr>
            <a:lstStyle/>
            <a:p>
              <a:pPr algn="ctr"/>
              <a:r>
                <a:rPr lang="en-US" sz="1200" dirty="0" smtClean="0">
                  <a:solidFill>
                    <a:schemeClr val="bg1"/>
                  </a:solidFill>
                </a:rPr>
                <a:t>Chemical Source</a:t>
              </a:r>
            </a:p>
            <a:p>
              <a:pPr algn="ctr"/>
              <a:r>
                <a:rPr lang="en-US" sz="1200" dirty="0" err="1" smtClean="0">
                  <a:solidFill>
                    <a:schemeClr val="bg1"/>
                  </a:solidFill>
                </a:rPr>
                <a:t>Bioenergy</a:t>
              </a:r>
              <a:r>
                <a:rPr lang="en-US" sz="1200" dirty="0" smtClean="0">
                  <a:solidFill>
                    <a:schemeClr val="bg1"/>
                  </a:solidFill>
                </a:rPr>
                <a:t> </a:t>
              </a:r>
              <a:endParaRPr lang="en-US" sz="1200" dirty="0">
                <a:solidFill>
                  <a:schemeClr val="bg1"/>
                </a:solidFill>
              </a:endParaRPr>
            </a:p>
          </p:txBody>
        </p:sp>
      </p:grpSp>
      <p:pic>
        <p:nvPicPr>
          <p:cNvPr id="6" name="Picture 5"/>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7739709" y="2116120"/>
            <a:ext cx="1234684" cy="918296"/>
          </a:xfrm>
          <a:prstGeom prst="rect">
            <a:avLst/>
          </a:prstGeom>
        </p:spPr>
      </p:pic>
    </p:spTree>
    <p:extLst>
      <p:ext uri="{BB962C8B-B14F-4D97-AF65-F5344CB8AC3E}">
        <p14:creationId xmlns:p14="http://schemas.microsoft.com/office/powerpoint/2010/main" xmlns="" val="32634280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anded Design Blue 16x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3149403-D037-43A9-A21D-FD77B99076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project plan presentation (widescreen)</Template>
  <TotalTime>0</TotalTime>
  <Words>1555</Words>
  <Application>Microsoft Office PowerPoint</Application>
  <PresentationFormat>On-screen Show (4:3)</PresentationFormat>
  <Paragraphs>362</Paragraphs>
  <Slides>42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Banded Design Blue 16x9</vt:lpstr>
      <vt:lpstr>Equation</vt:lpstr>
      <vt:lpstr>Biochar: Overcoming Historical Hurdles</vt:lpstr>
      <vt:lpstr>Google ScholarTM   Biochar   “Explosion”</vt:lpstr>
      <vt:lpstr>GoogleTM   Search Volume</vt:lpstr>
      <vt:lpstr>Biochar Definition</vt:lpstr>
      <vt:lpstr>Slide 5</vt:lpstr>
      <vt:lpstr>Biochar Use in Ancient Civilizations</vt:lpstr>
      <vt:lpstr>Biochar Use in Ancient Civilizations</vt:lpstr>
      <vt:lpstr>Biochar Use in Ancient Civilizations</vt:lpstr>
      <vt:lpstr>Ancient Civilizations</vt:lpstr>
      <vt:lpstr>Slide 10</vt:lpstr>
      <vt:lpstr>Slide 11</vt:lpstr>
      <vt:lpstr>Slide 12</vt:lpstr>
      <vt:lpstr>1700’s</vt:lpstr>
      <vt:lpstr>Biochar Research – Modern History</vt:lpstr>
      <vt:lpstr>1800’s</vt:lpstr>
      <vt:lpstr>Slide 16</vt:lpstr>
      <vt:lpstr>Slide 17</vt:lpstr>
      <vt:lpstr>Documented  Uses</vt:lpstr>
      <vt:lpstr>Slide 19</vt:lpstr>
      <vt:lpstr>Biochar Research History</vt:lpstr>
      <vt:lpstr>Biochar Research History</vt:lpstr>
      <vt:lpstr>1920</vt:lpstr>
      <vt:lpstr>Slide 23</vt:lpstr>
      <vt:lpstr>Slide 24</vt:lpstr>
      <vt:lpstr>Biochar Research History</vt:lpstr>
      <vt:lpstr>Biochar Research History</vt:lpstr>
      <vt:lpstr>Used biomass for energy and chemical needs (1800-1920)    </vt:lpstr>
      <vt:lpstr>Microbial Degradation of Biochar </vt:lpstr>
      <vt:lpstr>Slide 29</vt:lpstr>
      <vt:lpstr>Biochar Research History</vt:lpstr>
      <vt:lpstr>Slide 31</vt:lpstr>
      <vt:lpstr>Slide 32</vt:lpstr>
      <vt:lpstr>The Cultivator (1849): Improvement of the Soil</vt:lpstr>
      <vt:lpstr>Slide 34</vt:lpstr>
      <vt:lpstr>Slide 35</vt:lpstr>
      <vt:lpstr>What has changed?</vt:lpstr>
      <vt:lpstr>Biochar Industry</vt:lpstr>
      <vt:lpstr>Slide 38</vt:lpstr>
      <vt:lpstr>Slide 39</vt:lpstr>
      <vt:lpstr>Observation: </vt:lpstr>
      <vt:lpstr>Slide 41</vt:lpstr>
      <vt:lpstr>James Bradley – Sustainable Harvesting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2015-07-03T16:13:55Z</dcterms:created>
  <dcterms:modified xsi:type="dcterms:W3CDTF">2015-07-07T01:44:25Z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TC034172719991</vt:lpwstr>
  </property>
</Properties>
</file>