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89" r:id="rId2"/>
    <p:sldId id="367" r:id="rId3"/>
    <p:sldId id="343" r:id="rId4"/>
    <p:sldId id="436" r:id="rId5"/>
    <p:sldId id="270" r:id="rId6"/>
    <p:sldId id="434" r:id="rId7"/>
    <p:sldId id="423" r:id="rId8"/>
    <p:sldId id="433" r:id="rId9"/>
    <p:sldId id="437" r:id="rId10"/>
    <p:sldId id="368" r:id="rId11"/>
    <p:sldId id="360" r:id="rId12"/>
    <p:sldId id="369" r:id="rId13"/>
    <p:sldId id="348" r:id="rId14"/>
    <p:sldId id="293" r:id="rId15"/>
    <p:sldId id="305" r:id="rId16"/>
    <p:sldId id="307" r:id="rId17"/>
    <p:sldId id="408" r:id="rId18"/>
    <p:sldId id="410" r:id="rId19"/>
    <p:sldId id="411" r:id="rId20"/>
    <p:sldId id="412" r:id="rId21"/>
    <p:sldId id="413" r:id="rId22"/>
    <p:sldId id="425" r:id="rId23"/>
    <p:sldId id="426" r:id="rId24"/>
    <p:sldId id="427" r:id="rId25"/>
    <p:sldId id="428" r:id="rId26"/>
    <p:sldId id="438" r:id="rId27"/>
    <p:sldId id="430" r:id="rId28"/>
    <p:sldId id="431" r:id="rId29"/>
    <p:sldId id="432" r:id="rId30"/>
    <p:sldId id="435" r:id="rId31"/>
    <p:sldId id="309" r:id="rId32"/>
    <p:sldId id="310" r:id="rId33"/>
    <p:sldId id="416" r:id="rId34"/>
    <p:sldId id="311"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96563" autoAdjust="0"/>
  </p:normalViewPr>
  <p:slideViewPr>
    <p:cSldViewPr>
      <p:cViewPr>
        <p:scale>
          <a:sx n="92" d="100"/>
          <a:sy n="92" d="100"/>
        </p:scale>
        <p:origin x="-1234"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958" tIns="46479" rIns="92958" bIns="46479" rtlCol="0"/>
          <a:lstStyle>
            <a:lvl1pPr algn="r">
              <a:defRPr sz="1200"/>
            </a:lvl1pPr>
          </a:lstStyle>
          <a:p>
            <a:fld id="{8D36951B-0FA9-4F1D-BD50-2DAA44D7B3A3}" type="datetimeFigureOut">
              <a:rPr lang="en-US" smtClean="0"/>
              <a:pPr/>
              <a:t>8/18/2014</a:t>
            </a:fld>
            <a:endParaRPr lang="en-US" dirty="0"/>
          </a:p>
        </p:txBody>
      </p:sp>
      <p:sp>
        <p:nvSpPr>
          <p:cNvPr id="4" name="Footer Placeholder 3"/>
          <p:cNvSpPr>
            <a:spLocks noGrp="1"/>
          </p:cNvSpPr>
          <p:nvPr>
            <p:ph type="ftr" sz="quarter" idx="2"/>
          </p:nvPr>
        </p:nvSpPr>
        <p:spPr>
          <a:xfrm>
            <a:off x="1" y="8829967"/>
            <a:ext cx="2982119" cy="46482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958" tIns="46479" rIns="92958" bIns="46479" rtlCol="0" anchor="b"/>
          <a:lstStyle>
            <a:lvl1pPr algn="r">
              <a:defRPr sz="1200"/>
            </a:lvl1pPr>
          </a:lstStyle>
          <a:p>
            <a:fld id="{E762B4BF-9780-4E08-AA2B-0DE90F6E0F13}" type="slidenum">
              <a:rPr lang="en-US" smtClean="0"/>
              <a:pPr/>
              <a:t>‹#›</a:t>
            </a:fld>
            <a:endParaRPr lang="en-US" dirty="0"/>
          </a:p>
        </p:txBody>
      </p:sp>
    </p:spTree>
    <p:extLst>
      <p:ext uri="{BB962C8B-B14F-4D97-AF65-F5344CB8AC3E}">
        <p14:creationId xmlns:p14="http://schemas.microsoft.com/office/powerpoint/2010/main" val="296149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958" tIns="46479" rIns="92958" bIns="46479" rtlCol="0"/>
          <a:lstStyle>
            <a:lvl1pPr algn="r">
              <a:defRPr sz="1200"/>
            </a:lvl1pPr>
          </a:lstStyle>
          <a:p>
            <a:fld id="{4911468B-7B98-46ED-91DB-8E3782DD8EED}" type="datetimeFigureOut">
              <a:rPr lang="en-US" smtClean="0"/>
              <a:pPr/>
              <a:t>8/18/2014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958" tIns="46479" rIns="92958" bIns="46479" rtlCol="0" anchor="b"/>
          <a:lstStyle>
            <a:lvl1pPr algn="r">
              <a:defRPr sz="1200"/>
            </a:lvl1pPr>
          </a:lstStyle>
          <a:p>
            <a:fld id="{2033E82A-5540-4199-83A6-4CBE3CC14E2C}" type="slidenum">
              <a:rPr lang="en-US" smtClean="0"/>
              <a:pPr/>
              <a:t>‹#›</a:t>
            </a:fld>
            <a:endParaRPr lang="en-US" dirty="0"/>
          </a:p>
        </p:txBody>
      </p:sp>
    </p:spTree>
    <p:extLst>
      <p:ext uri="{BB962C8B-B14F-4D97-AF65-F5344CB8AC3E}">
        <p14:creationId xmlns:p14="http://schemas.microsoft.com/office/powerpoint/2010/main" val="188512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AD2C96B-CD15-4EAC-BED3-7A330230C5BD}" type="slidenum">
              <a:rPr lang="en-US" smtClean="0"/>
              <a:pPr/>
              <a:t>3</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buFontTx/>
              <a:buChar char="•"/>
            </a:pPr>
            <a:r>
              <a:rPr lang="en-US" sz="1600" dirty="0" smtClean="0"/>
              <a:t>1941 – developed submerged liquid fermentation process for penicillin production</a:t>
            </a:r>
          </a:p>
          <a:p>
            <a:pPr eaLnBrk="1" hangingPunct="1">
              <a:buFontTx/>
              <a:buChar char="•"/>
            </a:pPr>
            <a:r>
              <a:rPr lang="en-US" sz="1600" dirty="0" smtClean="0"/>
              <a:t> 1944 – ARS developed ‘epoxidation’ reactions, which enabled the production of flexible vinyl plastics</a:t>
            </a:r>
          </a:p>
          <a:p>
            <a:pPr eaLnBrk="1" hangingPunct="1">
              <a:buFontTx/>
              <a:buChar char="•"/>
            </a:pPr>
            <a:r>
              <a:rPr lang="en-US" sz="1600" dirty="0" smtClean="0"/>
              <a:t> 1950 – ARS developed commercially-viable process for producing dextrans (from sugar beet pulpand sugar cane). Used to produce synthetic blood plasma for the Korean War</a:t>
            </a:r>
          </a:p>
          <a:p>
            <a:pPr eaLnBrk="1" hangingPunct="1">
              <a:buFontTx/>
              <a:buChar char="•"/>
            </a:pPr>
            <a:r>
              <a:rPr lang="en-US" sz="1600" dirty="0" smtClean="0"/>
              <a:t> 1950 – developed commercially-viable process for making xanthan gum, an edible food thickener made by fermentation</a:t>
            </a:r>
          </a:p>
          <a:p>
            <a:pPr eaLnBrk="1" hangingPunct="1">
              <a:buFontTx/>
              <a:buChar char="•"/>
            </a:pPr>
            <a:r>
              <a:rPr lang="en-US" sz="1600" dirty="0" smtClean="0"/>
              <a:t>1954 – developed DEET mosquito repellant</a:t>
            </a:r>
          </a:p>
          <a:p>
            <a:pPr eaLnBrk="1" hangingPunct="1">
              <a:buFontTx/>
              <a:buChar char="•"/>
            </a:pPr>
            <a:r>
              <a:rPr lang="en-US" sz="1600" dirty="0" smtClean="0"/>
              <a:t> 1976 – patented SuperSlurper, a co-polymer of starch that absorbs over 100 times its weight in water. Started superabsorbent industry</a:t>
            </a:r>
            <a:endParaRPr lang="en-US" sz="1600" dirty="0" smtClean="0">
              <a:solidFill>
                <a:schemeClr val="bg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3E82A-5540-4199-83A6-4CBE3CC14E2C}"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5B99C3-765E-45A9-9DD6-DA6D18AD1D54}"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9333E9A-F82A-4F17-B036-72860D43953C}" type="slidenum">
              <a:rPr lang="en-US" smtClean="0"/>
              <a:pPr/>
              <a:t>13</a:t>
            </a:fld>
            <a:endParaRPr lang="en-US" dirty="0" smtClean="0"/>
          </a:p>
        </p:txBody>
      </p:sp>
      <p:sp>
        <p:nvSpPr>
          <p:cNvPr id="51203" name="Rectangle 2"/>
          <p:cNvSpPr>
            <a:spLocks noGrp="1" noRot="1" noChangeAspect="1" noChangeArrowheads="1" noTextEdit="1"/>
          </p:cNvSpPr>
          <p:nvPr>
            <p:ph type="sldImg"/>
          </p:nvPr>
        </p:nvSpPr>
        <p:spPr>
          <a:xfrm>
            <a:off x="1079500" y="685800"/>
            <a:ext cx="4646613" cy="3486150"/>
          </a:xfrm>
          <a:ln/>
        </p:spPr>
      </p:sp>
      <p:sp>
        <p:nvSpPr>
          <p:cNvPr id="51204" name="Rectangle 3"/>
          <p:cNvSpPr>
            <a:spLocks noGrp="1" noChangeArrowheads="1"/>
          </p:cNvSpPr>
          <p:nvPr>
            <p:ph type="body" idx="1"/>
          </p:nvPr>
        </p:nvSpPr>
        <p:spPr>
          <a:xfrm>
            <a:off x="917576" y="4416426"/>
            <a:ext cx="5046663" cy="4183063"/>
          </a:xfrm>
          <a:noFill/>
          <a:ln/>
        </p:spPr>
        <p:txBody>
          <a:bodyPr/>
          <a:lstStyle/>
          <a:p>
            <a:pPr eaLnBrk="1" hangingPunct="1"/>
            <a:r>
              <a:rPr lang="en-US" dirty="0" smtClean="0"/>
              <a:t>Epoxy resins from sugar, peanut-stuffing for packaging and plastics from cornstarch, 100-percent soybean printing ink, and industrial lubricants from  oilseeds all resulted from ARS research.</a:t>
            </a:r>
            <a:endParaRPr lang="en-US" dirty="0" smtClean="0">
              <a:cs typeface="Times New Roman" pitchFamily="18" charset="0"/>
            </a:endParaRPr>
          </a:p>
          <a:p>
            <a:pPr eaLnBrk="1" hangingPunct="1"/>
            <a:endParaRPr lang="en-US" dirty="0" smtClean="0">
              <a:cs typeface="Times New Roman" pitchFamily="18" charset="0"/>
            </a:endParaRPr>
          </a:p>
          <a:p>
            <a:pPr eaLnBrk="1" hangingPunct="1"/>
            <a:r>
              <a:rPr lang="en-US" dirty="0" smtClean="0">
                <a:cs typeface="Times New Roman" pitchFamily="18" charset="0"/>
              </a:rPr>
              <a:t>An example is wheat-starch-based resin for making plastic cutlery. ARS licensed this technology to Midwest Grain of  Kansas who produces and sells the resin LCI Industries in Hazelhurst, MS where blind workers mold the final product for U.S. troops.</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1B3A3-E0D4-4390-9264-5C64BDE0A78A}"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concerns are related to the risk</a:t>
            </a:r>
            <a:r>
              <a:rPr lang="en-US" baseline="0" dirty="0" smtClean="0"/>
              <a:t> posed by disease pathogens that may be present in animal blood that could adversely affect mill workers.</a:t>
            </a:r>
            <a:endParaRPr lang="en-US" dirty="0"/>
          </a:p>
        </p:txBody>
      </p:sp>
      <p:sp>
        <p:nvSpPr>
          <p:cNvPr id="4" name="Slide Number Placeholder 3"/>
          <p:cNvSpPr>
            <a:spLocks noGrp="1"/>
          </p:cNvSpPr>
          <p:nvPr>
            <p:ph type="sldNum" sz="quarter" idx="10"/>
          </p:nvPr>
        </p:nvSpPr>
        <p:spPr/>
        <p:txBody>
          <a:bodyPr/>
          <a:lstStyle/>
          <a:p>
            <a:pPr>
              <a:defRPr/>
            </a:pPr>
            <a:fld id="{0E81E465-5051-4401-936C-8D0E8C7275D2}"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9F86DD9-B542-4EEA-94B5-CD11108458CB}" type="slidenum">
              <a:rPr lang="en-US" smtClean="0"/>
              <a:pPr/>
              <a:t>21</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7576" y="4416426"/>
            <a:ext cx="5046663" cy="4183063"/>
          </a:xfrm>
          <a:noFill/>
          <a:ln/>
        </p:spPr>
        <p:txBody>
          <a:bodyPr/>
          <a:lstStyle/>
          <a:p>
            <a:pPr eaLnBrk="1" hangingPunct="1"/>
            <a:r>
              <a:rPr lang="en-US" dirty="0" smtClean="0">
                <a:solidFill>
                  <a:schemeClr val="bg1"/>
                </a:solidFill>
              </a:rPr>
              <a:t>Starch/fiber composite materials made into compostable food service products. Sold in over 900 retail stores. Market potential is $8 billion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2653852-8FB7-4869-9C3E-DB4A2FC4D47D}" type="slidenum">
              <a:rPr lang="en-US" smtClean="0"/>
              <a:pPr/>
              <a:t>34</a:t>
            </a:fld>
            <a:endParaRPr lang="en-US" dirty="0" smtClean="0"/>
          </a:p>
        </p:txBody>
      </p:sp>
      <p:sp>
        <p:nvSpPr>
          <p:cNvPr id="123907" name="Rectangle 2"/>
          <p:cNvSpPr>
            <a:spLocks noGrp="1" noRot="1" noChangeAspect="1" noChangeArrowheads="1" noTextEdit="1"/>
          </p:cNvSpPr>
          <p:nvPr>
            <p:ph type="sldImg"/>
          </p:nvPr>
        </p:nvSpPr>
        <p:spPr>
          <a:xfrm>
            <a:off x="1117600" y="698500"/>
            <a:ext cx="4645025" cy="3484563"/>
          </a:xfrm>
          <a:ln/>
        </p:spPr>
      </p:sp>
      <p:sp>
        <p:nvSpPr>
          <p:cNvPr id="123908" name="Rectangle 3"/>
          <p:cNvSpPr>
            <a:spLocks noGrp="1" noChangeArrowheads="1"/>
          </p:cNvSpPr>
          <p:nvPr>
            <p:ph type="body" idx="1"/>
          </p:nvPr>
        </p:nvSpPr>
        <p:spPr>
          <a:xfrm>
            <a:off x="918303" y="4413844"/>
            <a:ext cx="5045208" cy="4183459"/>
          </a:xfrm>
          <a:noFill/>
          <a:ln/>
        </p:spPr>
        <p:txBody>
          <a:bodyPr lIns="91923" tIns="45962" rIns="91923" bIns="45962"/>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F45C-DA26-42F1-BA63-1D37C71AFD22}" type="datetimeFigureOut">
              <a:rPr lang="en-US" smtClean="0"/>
              <a:pPr/>
              <a:t>8/18/2014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A13B08-8699-4B64-8FE7-86A2B828ECF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CF45C-DA26-42F1-BA63-1D37C71AFD22}" type="datetimeFigureOut">
              <a:rPr lang="en-US" smtClean="0"/>
              <a:pPr/>
              <a:t>8/18/2014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3B08-8699-4B64-8FE7-86A2B828ECF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4.jpeg"/><Relationship Id="rId11" Type="http://schemas.openxmlformats.org/officeDocument/2006/relationships/image" Target="../media/image69.pn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4343400"/>
            <a:ext cx="8075029" cy="2768386"/>
          </a:xfrm>
        </p:spPr>
        <p:txBody>
          <a:bodyPr/>
          <a:lstStyle/>
          <a:p>
            <a:pPr algn="ctr" eaLnBrk="1" hangingPunct="1">
              <a:defRPr/>
            </a:pPr>
            <a:r>
              <a:rPr lang="en-US" sz="4000" dirty="0" smtClean="0"/>
              <a:t>Where Innovation </a:t>
            </a:r>
            <a:br>
              <a:rPr lang="en-US" sz="4000" dirty="0" smtClean="0"/>
            </a:br>
            <a:r>
              <a:rPr lang="en-US" sz="4000" dirty="0" smtClean="0"/>
              <a:t>Is </a:t>
            </a:r>
            <a:br>
              <a:rPr lang="en-US" sz="4000" dirty="0" smtClean="0"/>
            </a:br>
            <a:r>
              <a:rPr lang="en-US" sz="4000" dirty="0" smtClean="0"/>
              <a:t>Nothing New</a:t>
            </a:r>
          </a:p>
        </p:txBody>
      </p:sp>
      <p:grpSp>
        <p:nvGrpSpPr>
          <p:cNvPr id="2" name="Group 11"/>
          <p:cNvGrpSpPr/>
          <p:nvPr/>
        </p:nvGrpSpPr>
        <p:grpSpPr>
          <a:xfrm>
            <a:off x="228600" y="298704"/>
            <a:ext cx="8741664" cy="6348984"/>
            <a:chOff x="228600" y="298704"/>
            <a:chExt cx="8741664" cy="6348984"/>
          </a:xfrm>
        </p:grpSpPr>
        <p:sp>
          <p:nvSpPr>
            <p:cNvPr id="13" name="Text Box 9"/>
            <p:cNvSpPr txBox="1">
              <a:spLocks noChangeArrowheads="1"/>
            </p:cNvSpPr>
            <p:nvPr/>
          </p:nvSpPr>
          <p:spPr bwMode="auto">
            <a:xfrm>
              <a:off x="1371599" y="298704"/>
              <a:ext cx="6477001" cy="538609"/>
            </a:xfrm>
            <a:prstGeom prst="rect">
              <a:avLst/>
            </a:prstGeom>
            <a:noFill/>
            <a:ln w="9525">
              <a:noFill/>
              <a:miter lim="800000"/>
              <a:headEnd/>
              <a:tailEnd/>
            </a:ln>
            <a:effectLst/>
          </p:spPr>
          <p:txBody>
            <a:bodyPr wrap="square">
              <a:spAutoFit/>
            </a:bodyPr>
            <a:lstStyle/>
            <a:p>
              <a:pPr algn="ctr" rtl="0" fontAlgn="base">
                <a:spcAft>
                  <a:spcPct val="0"/>
                </a:spcAft>
                <a:defRPr/>
              </a:pPr>
              <a:r>
                <a:rPr lang="en-US" sz="2900" b="1" dirty="0" smtClean="0">
                  <a:solidFill>
                    <a:srgbClr val="006600"/>
                  </a:solidFill>
                  <a:latin typeface="+mj-lt"/>
                </a:rPr>
                <a:t>ARS – Affecting our Lives Outside of 8-5</a:t>
              </a:r>
              <a:endParaRPr lang="en-US" sz="2900" b="1" kern="1200" dirty="0">
                <a:solidFill>
                  <a:srgbClr val="006600"/>
                </a:solidFill>
                <a:latin typeface="+mj-lt"/>
                <a:ea typeface="+mn-ea"/>
                <a:cs typeface="+mn-cs"/>
              </a:endParaRPr>
            </a:p>
          </p:txBody>
        </p:sp>
        <p:grpSp>
          <p:nvGrpSpPr>
            <p:cNvPr id="3" name="Group 10"/>
            <p:cNvGrpSpPr/>
            <p:nvPr/>
          </p:nvGrpSpPr>
          <p:grpSpPr>
            <a:xfrm>
              <a:off x="228600" y="4953000"/>
              <a:ext cx="8741664" cy="1694688"/>
              <a:chOff x="228600" y="4953000"/>
              <a:chExt cx="8741664" cy="1694688"/>
            </a:xfrm>
          </p:grpSpPr>
          <p:pic>
            <p:nvPicPr>
              <p:cNvPr id="15" name="Picture 14" descr="060927_NCAUR_020.jpg"/>
              <p:cNvPicPr>
                <a:picLocks noChangeAspect="1"/>
              </p:cNvPicPr>
              <p:nvPr/>
            </p:nvPicPr>
            <p:blipFill>
              <a:blip r:embed="rId2" cstate="email"/>
              <a:stretch>
                <a:fillRect/>
              </a:stretch>
            </p:blipFill>
            <p:spPr>
              <a:xfrm>
                <a:off x="1447800" y="5334000"/>
                <a:ext cx="1911917" cy="1277798"/>
              </a:xfrm>
              <a:prstGeom prst="rect">
                <a:avLst/>
              </a:prstGeom>
              <a:ln>
                <a:noFill/>
              </a:ln>
              <a:effectLst>
                <a:softEdge rad="112500"/>
              </a:effectLst>
            </p:spPr>
          </p:pic>
          <p:pic>
            <p:nvPicPr>
              <p:cNvPr id="16" name="Picture 15" descr="060927_NCAUR_023.jpg"/>
              <p:cNvPicPr>
                <a:picLocks noChangeAspect="1"/>
              </p:cNvPicPr>
              <p:nvPr/>
            </p:nvPicPr>
            <p:blipFill>
              <a:blip r:embed="rId3" cstate="email"/>
              <a:stretch>
                <a:fillRect/>
              </a:stretch>
            </p:blipFill>
            <p:spPr>
              <a:xfrm>
                <a:off x="7025640" y="5351272"/>
                <a:ext cx="1944624" cy="1296416"/>
              </a:xfrm>
              <a:prstGeom prst="rect">
                <a:avLst/>
              </a:prstGeom>
              <a:ln>
                <a:noFill/>
              </a:ln>
              <a:effectLst>
                <a:softEdge rad="112500"/>
              </a:effectLst>
            </p:spPr>
          </p:pic>
          <p:pic>
            <p:nvPicPr>
              <p:cNvPr id="17" name="Picture 16" descr="081024_NCAUR_103.jpg"/>
              <p:cNvPicPr>
                <a:picLocks noChangeAspect="1"/>
              </p:cNvPicPr>
              <p:nvPr/>
            </p:nvPicPr>
            <p:blipFill>
              <a:blip r:embed="rId4" cstate="email"/>
              <a:srcRect/>
              <a:stretch>
                <a:fillRect/>
              </a:stretch>
            </p:blipFill>
            <p:spPr>
              <a:xfrm>
                <a:off x="3590955" y="5349240"/>
                <a:ext cx="1581912" cy="1298448"/>
              </a:xfrm>
              <a:prstGeom prst="rect">
                <a:avLst/>
              </a:prstGeom>
              <a:ln>
                <a:noFill/>
              </a:ln>
              <a:effectLst>
                <a:softEdge rad="112500"/>
              </a:effectLst>
            </p:spPr>
          </p:pic>
          <p:pic>
            <p:nvPicPr>
              <p:cNvPr id="18" name="Picture 17" descr="081024_NCAUR_259.jpg"/>
              <p:cNvPicPr>
                <a:picLocks noChangeAspect="1"/>
              </p:cNvPicPr>
              <p:nvPr/>
            </p:nvPicPr>
            <p:blipFill>
              <a:blip r:embed="rId5" cstate="email"/>
              <a:srcRect/>
              <a:stretch>
                <a:fillRect/>
              </a:stretch>
            </p:blipFill>
            <p:spPr>
              <a:xfrm>
                <a:off x="5267150" y="5360416"/>
                <a:ext cx="1664208" cy="1287272"/>
              </a:xfrm>
              <a:prstGeom prst="rect">
                <a:avLst/>
              </a:prstGeom>
              <a:ln>
                <a:noFill/>
              </a:ln>
              <a:effectLst>
                <a:softEdge rad="112500"/>
              </a:effectLst>
            </p:spPr>
          </p:pic>
          <p:pic>
            <p:nvPicPr>
              <p:cNvPr id="19" name="Picture 18" descr="081024_NCAUR_068.jpg"/>
              <p:cNvPicPr>
                <a:picLocks noChangeAspect="1"/>
              </p:cNvPicPr>
              <p:nvPr/>
            </p:nvPicPr>
            <p:blipFill>
              <a:blip r:embed="rId6" cstate="email"/>
              <a:stretch>
                <a:fillRect/>
              </a:stretch>
            </p:blipFill>
            <p:spPr>
              <a:xfrm>
                <a:off x="228600" y="4953000"/>
                <a:ext cx="1109472" cy="1664208"/>
              </a:xfrm>
              <a:prstGeom prst="rect">
                <a:avLst/>
              </a:prstGeom>
              <a:ln>
                <a:noFill/>
              </a:ln>
              <a:effectLst>
                <a:softEdge rad="112500"/>
              </a:effectLst>
            </p:spPr>
          </p:pic>
        </p:grpSp>
      </p:grpSp>
      <p:pic>
        <p:nvPicPr>
          <p:cNvPr id="12" name="Picture 5" descr="060927_NCAUR_007"/>
          <p:cNvPicPr>
            <a:picLocks noChangeAspect="1" noChangeArrowheads="1"/>
          </p:cNvPicPr>
          <p:nvPr/>
        </p:nvPicPr>
        <p:blipFill>
          <a:blip r:embed="rId7" cstate="print"/>
          <a:srcRect/>
          <a:stretch>
            <a:fillRect/>
          </a:stretch>
        </p:blipFill>
        <p:spPr bwMode="auto">
          <a:xfrm>
            <a:off x="1066800" y="1143000"/>
            <a:ext cx="7086600" cy="4133850"/>
          </a:xfrm>
          <a:prstGeom prst="rect">
            <a:avLst/>
          </a:prstGeom>
          <a:noFill/>
          <a:ln w="9525">
            <a:noFill/>
            <a:miter lim="800000"/>
            <a:headEnd/>
            <a:tailEnd/>
          </a:ln>
        </p:spPr>
      </p:pic>
      <p:sp>
        <p:nvSpPr>
          <p:cNvPr id="14" name="Rectangle 3"/>
          <p:cNvSpPr>
            <a:spLocks noGrp="1" noChangeArrowheads="1"/>
          </p:cNvSpPr>
          <p:nvPr>
            <p:ph type="subTitle" idx="1"/>
          </p:nvPr>
        </p:nvSpPr>
        <p:spPr>
          <a:xfrm>
            <a:off x="1066801" y="4343400"/>
            <a:ext cx="7086600" cy="879675"/>
          </a:xfrm>
        </p:spPr>
        <p:txBody>
          <a:bodyPr>
            <a:normAutofit/>
          </a:bodyPr>
          <a:lstStyle/>
          <a:p>
            <a:pPr algn="ctr" eaLnBrk="1" hangingPunct="1">
              <a:defRPr/>
            </a:pPr>
            <a:r>
              <a:rPr lang="en-US" sz="3600" b="1" dirty="0" smtClean="0">
                <a:solidFill>
                  <a:srgbClr val="FFFF00"/>
                </a:solidFill>
              </a:rPr>
              <a:t>Where Innovation is Nothing New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828800"/>
            <a:ext cx="8610600" cy="1938992"/>
          </a:xfrm>
          <a:prstGeom prst="rect">
            <a:avLst/>
          </a:prstGeom>
          <a:noFill/>
        </p:spPr>
        <p:txBody>
          <a:bodyPr wrap="square" rtlCol="0">
            <a:spAutoFit/>
          </a:bodyPr>
          <a:lstStyle/>
          <a:p>
            <a:pPr algn="ctr"/>
            <a:r>
              <a:rPr lang="en-US" sz="6000" b="1" dirty="0" smtClean="0">
                <a:solidFill>
                  <a:srgbClr val="336600"/>
                </a:solidFill>
                <a:latin typeface="+mj-lt"/>
                <a:ea typeface="Arial Unicode MS" pitchFamily="34" charset="-128"/>
                <a:cs typeface="Arial Unicode MS" pitchFamily="34" charset="-128"/>
              </a:rPr>
              <a:t>But what have you done for us lately?</a:t>
            </a:r>
            <a:endParaRPr lang="en-US" sz="6000" b="1" dirty="0">
              <a:solidFill>
                <a:srgbClr val="336600"/>
              </a:solidFill>
              <a:latin typeface="+mj-lt"/>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400800" cy="1143000"/>
          </a:xfrm>
        </p:spPr>
        <p:txBody>
          <a:bodyPr>
            <a:noAutofit/>
          </a:bodyPr>
          <a:lstStyle/>
          <a:p>
            <a:r>
              <a:rPr lang="en-US" sz="3600" b="1" dirty="0" smtClean="0">
                <a:solidFill>
                  <a:srgbClr val="006600"/>
                </a:solidFill>
              </a:rPr>
              <a:t>Biodegradable Soy-based Hydraulic Fluid</a:t>
            </a:r>
            <a:endParaRPr lang="en-US" sz="3600" b="1" dirty="0">
              <a:solidFill>
                <a:srgbClr val="006600"/>
              </a:solidFill>
            </a:endParaRPr>
          </a:p>
        </p:txBody>
      </p:sp>
      <p:pic>
        <p:nvPicPr>
          <p:cNvPr id="4" name="Content Placeholder 3" descr="liberty"/>
          <p:cNvPicPr>
            <a:picLocks noGrp="1" noChangeAspect="1" noChangeArrowheads="1"/>
          </p:cNvPicPr>
          <p:nvPr>
            <p:ph idx="1"/>
          </p:nvPr>
        </p:nvPicPr>
        <p:blipFill>
          <a:blip r:embed="rId2" cstate="print"/>
          <a:srcRect t="19151"/>
          <a:stretch>
            <a:fillRect/>
          </a:stretch>
        </p:blipFill>
        <p:spPr bwMode="auto">
          <a:xfrm>
            <a:off x="533400" y="1676400"/>
            <a:ext cx="4800544" cy="2697163"/>
          </a:xfrm>
          <a:prstGeom prst="rect">
            <a:avLst/>
          </a:prstGeom>
          <a:noFill/>
          <a:ln w="38100">
            <a:solidFill>
              <a:srgbClr val="000000"/>
            </a:solidFill>
            <a:miter lim="800000"/>
            <a:headEnd/>
            <a:tailEnd/>
          </a:ln>
        </p:spPr>
      </p:pic>
      <p:sp>
        <p:nvSpPr>
          <p:cNvPr id="5" name="TextBox 4"/>
          <p:cNvSpPr txBox="1"/>
          <p:nvPr/>
        </p:nvSpPr>
        <p:spPr>
          <a:xfrm>
            <a:off x="5943600" y="1981200"/>
            <a:ext cx="2667000" cy="1815882"/>
          </a:xfrm>
          <a:prstGeom prst="rect">
            <a:avLst/>
          </a:prstGeom>
          <a:noFill/>
        </p:spPr>
        <p:txBody>
          <a:bodyPr wrap="square" rtlCol="0">
            <a:spAutoFit/>
          </a:bodyPr>
          <a:lstStyle/>
          <a:p>
            <a:r>
              <a:rPr lang="en-US" sz="2800" b="1" dirty="0" smtClean="0">
                <a:solidFill>
                  <a:srgbClr val="002060"/>
                </a:solidFill>
              </a:rPr>
              <a:t>Exclusively licensed to Agrilube/Bunge, 2006</a:t>
            </a:r>
            <a:endParaRPr lang="en-US" sz="2800" b="1" dirty="0">
              <a:solidFill>
                <a:srgbClr val="002060"/>
              </a:solidFill>
            </a:endParaRPr>
          </a:p>
        </p:txBody>
      </p:sp>
      <p:sp>
        <p:nvSpPr>
          <p:cNvPr id="6" name="TextBox 5"/>
          <p:cNvSpPr txBox="1"/>
          <p:nvPr/>
        </p:nvSpPr>
        <p:spPr>
          <a:xfrm>
            <a:off x="533400" y="4648200"/>
            <a:ext cx="4800600" cy="461665"/>
          </a:xfrm>
          <a:prstGeom prst="rect">
            <a:avLst/>
          </a:prstGeom>
          <a:noFill/>
        </p:spPr>
        <p:txBody>
          <a:bodyPr wrap="square" rtlCol="0">
            <a:spAutoFit/>
          </a:bodyPr>
          <a:lstStyle/>
          <a:p>
            <a:r>
              <a:rPr lang="en-US" sz="2400" b="1" dirty="0" smtClean="0">
                <a:solidFill>
                  <a:srgbClr val="FF0000"/>
                </a:solidFill>
              </a:rPr>
              <a:t>Test with the National Park Service</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6600"/>
                </a:solidFill>
              </a:rPr>
              <a:t>Biobased Metalworking Fluid</a:t>
            </a:r>
            <a:endParaRPr lang="en-US" sz="3600" b="1" dirty="0">
              <a:solidFill>
                <a:srgbClr val="006600"/>
              </a:solidFill>
            </a:endParaRPr>
          </a:p>
        </p:txBody>
      </p:sp>
      <p:pic>
        <p:nvPicPr>
          <p:cNvPr id="4" name="Picture 12" descr="d469-1i"/>
          <p:cNvPicPr>
            <a:picLocks noChangeAspect="1" noChangeArrowheads="1"/>
          </p:cNvPicPr>
          <p:nvPr/>
        </p:nvPicPr>
        <p:blipFill>
          <a:blip r:embed="rId2" cstate="print"/>
          <a:srcRect/>
          <a:stretch>
            <a:fillRect/>
          </a:stretch>
        </p:blipFill>
        <p:spPr bwMode="auto">
          <a:xfrm>
            <a:off x="4140200" y="1828800"/>
            <a:ext cx="4470400" cy="3352800"/>
          </a:xfrm>
          <a:prstGeom prst="rect">
            <a:avLst/>
          </a:prstGeom>
          <a:noFill/>
          <a:ln w="9525">
            <a:noFill/>
            <a:miter lim="800000"/>
            <a:headEnd/>
            <a:tailEnd/>
          </a:ln>
        </p:spPr>
      </p:pic>
      <p:sp>
        <p:nvSpPr>
          <p:cNvPr id="6" name="TextBox 5"/>
          <p:cNvSpPr txBox="1"/>
          <p:nvPr/>
        </p:nvSpPr>
        <p:spPr>
          <a:xfrm>
            <a:off x="152400" y="1752600"/>
            <a:ext cx="3810000" cy="3785652"/>
          </a:xfrm>
          <a:prstGeom prst="rect">
            <a:avLst/>
          </a:prstGeom>
          <a:noFill/>
        </p:spPr>
        <p:txBody>
          <a:bodyPr wrap="square" rtlCol="0">
            <a:spAutoFit/>
          </a:bodyPr>
          <a:lstStyle/>
          <a:p>
            <a:r>
              <a:rPr lang="en-US" sz="2400" b="1" dirty="0" smtClean="0">
                <a:solidFill>
                  <a:srgbClr val="002060"/>
                </a:solidFill>
              </a:rPr>
              <a:t>In aluminum rolling mill operations like this one, Alcoa, Inc., tested ARS’s</a:t>
            </a:r>
          </a:p>
          <a:p>
            <a:r>
              <a:rPr lang="en-US" sz="2400" b="1" dirty="0" smtClean="0">
                <a:solidFill>
                  <a:srgbClr val="002060"/>
                </a:solidFill>
              </a:rPr>
              <a:t>new </a:t>
            </a:r>
            <a:r>
              <a:rPr lang="en-US" sz="2400" b="1" dirty="0" err="1" smtClean="0">
                <a:solidFill>
                  <a:srgbClr val="002060"/>
                </a:solidFill>
              </a:rPr>
              <a:t>biobased</a:t>
            </a:r>
            <a:r>
              <a:rPr lang="en-US" sz="2400" b="1" dirty="0" smtClean="0">
                <a:solidFill>
                  <a:srgbClr val="002060"/>
                </a:solidFill>
              </a:rPr>
              <a:t> metalworking</a:t>
            </a:r>
          </a:p>
          <a:p>
            <a:r>
              <a:rPr lang="en-US" sz="2400" b="1" dirty="0" smtClean="0">
                <a:solidFill>
                  <a:srgbClr val="002060"/>
                </a:solidFill>
              </a:rPr>
              <a:t>fluid and preferred it to the petroleum-based lubricants. As a result, ARS–developed bio-based fluids are now used routinely at Alcoa’s Reno, NV, mill.</a:t>
            </a:r>
            <a:endParaRPr lang="en-US" sz="2400"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p:cNvSpPr txBox="1">
            <a:spLocks noChangeArrowheads="1"/>
          </p:cNvSpPr>
          <p:nvPr/>
        </p:nvSpPr>
        <p:spPr bwMode="auto">
          <a:xfrm>
            <a:off x="228600" y="1828800"/>
            <a:ext cx="4038600" cy="4493538"/>
          </a:xfrm>
          <a:prstGeom prst="rect">
            <a:avLst/>
          </a:prstGeom>
          <a:noFill/>
          <a:ln w="9525">
            <a:noFill/>
            <a:miter lim="800000"/>
            <a:headEnd/>
            <a:tailEnd/>
          </a:ln>
        </p:spPr>
        <p:txBody>
          <a:bodyPr wrap="square">
            <a:spAutoFit/>
          </a:bodyPr>
          <a:lstStyle/>
          <a:p>
            <a:r>
              <a:rPr lang="en-US" sz="2200" b="1" dirty="0">
                <a:solidFill>
                  <a:srgbClr val="002060"/>
                </a:solidFill>
              </a:rPr>
              <a:t>NCAUR scientists developed a way to make printing inks, previously a petroleum-based product, from 100 percent soy oil which have characteristics that either meet or exceed industry standards for product functionality. Two patents were awarded to ARS for news ink and sheetfed and heatset ink  technologies, with licensing having been executed or in process for these technologies.</a:t>
            </a:r>
          </a:p>
        </p:txBody>
      </p:sp>
      <p:sp>
        <p:nvSpPr>
          <p:cNvPr id="5" name="TextBox 4"/>
          <p:cNvSpPr txBox="1"/>
          <p:nvPr/>
        </p:nvSpPr>
        <p:spPr>
          <a:xfrm>
            <a:off x="1447800" y="381000"/>
            <a:ext cx="6019800" cy="646331"/>
          </a:xfrm>
          <a:prstGeom prst="rect">
            <a:avLst/>
          </a:prstGeom>
          <a:noFill/>
        </p:spPr>
        <p:txBody>
          <a:bodyPr wrap="square" rtlCol="0">
            <a:spAutoFit/>
          </a:bodyPr>
          <a:lstStyle/>
          <a:p>
            <a:pPr algn="ctr"/>
            <a:r>
              <a:rPr lang="en-US" sz="3600" b="1" dirty="0" smtClean="0">
                <a:solidFill>
                  <a:srgbClr val="006600"/>
                </a:solidFill>
                <a:latin typeface="+mj-lt"/>
              </a:rPr>
              <a:t>Soybean Oil Based Inks</a:t>
            </a:r>
            <a:endParaRPr lang="en-US" sz="3600" b="1" dirty="0">
              <a:solidFill>
                <a:srgbClr val="006600"/>
              </a:solidFill>
              <a:latin typeface="+mj-lt"/>
            </a:endParaRPr>
          </a:p>
        </p:txBody>
      </p:sp>
      <p:pic>
        <p:nvPicPr>
          <p:cNvPr id="6" name="Picture 5" descr="k7247-5.jpg"/>
          <p:cNvPicPr>
            <a:picLocks noChangeAspect="1"/>
          </p:cNvPicPr>
          <p:nvPr/>
        </p:nvPicPr>
        <p:blipFill>
          <a:blip r:embed="rId3" cstate="print"/>
          <a:stretch>
            <a:fillRect/>
          </a:stretch>
        </p:blipFill>
        <p:spPr>
          <a:xfrm>
            <a:off x="4343400" y="2667000"/>
            <a:ext cx="4637742" cy="399415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6400800" cy="1470025"/>
          </a:xfrm>
        </p:spPr>
        <p:txBody>
          <a:bodyPr>
            <a:normAutofit/>
          </a:bodyPr>
          <a:lstStyle/>
          <a:p>
            <a:r>
              <a:rPr lang="en-US" sz="3600" b="1" dirty="0" smtClean="0">
                <a:solidFill>
                  <a:srgbClr val="336600"/>
                </a:solidFill>
                <a:ea typeface="Arial Unicode MS" pitchFamily="34" charset="-128"/>
                <a:cs typeface="Arial Unicode MS" pitchFamily="34" charset="-128"/>
              </a:rPr>
              <a:t>SoyScreen</a:t>
            </a:r>
            <a:endParaRPr lang="en-US" sz="3600" b="1" dirty="0">
              <a:solidFill>
                <a:srgbClr val="336600"/>
              </a:solidFill>
              <a:ea typeface="Arial Unicode MS" pitchFamily="34" charset="-128"/>
              <a:cs typeface="Arial Unicode MS" pitchFamily="34" charset="-128"/>
            </a:endParaRPr>
          </a:p>
        </p:txBody>
      </p:sp>
      <p:sp>
        <p:nvSpPr>
          <p:cNvPr id="3" name="Subtitle 2"/>
          <p:cNvSpPr>
            <a:spLocks noGrp="1"/>
          </p:cNvSpPr>
          <p:nvPr>
            <p:ph type="subTitle" idx="1"/>
          </p:nvPr>
        </p:nvSpPr>
        <p:spPr>
          <a:xfrm>
            <a:off x="228600" y="1447800"/>
            <a:ext cx="4267200" cy="4572000"/>
          </a:xfrm>
        </p:spPr>
        <p:txBody>
          <a:bodyPr>
            <a:noAutofit/>
          </a:bodyPr>
          <a:lstStyle/>
          <a:p>
            <a:pPr algn="l"/>
            <a:r>
              <a:rPr lang="en-US" sz="2800" b="1" dirty="0" smtClean="0">
                <a:solidFill>
                  <a:srgbClr val="000066"/>
                </a:solidFill>
                <a:ea typeface="Arial Unicode MS" pitchFamily="34" charset="-128"/>
                <a:cs typeface="Arial Unicode MS" pitchFamily="34" charset="-128"/>
              </a:rPr>
              <a:t>An all-natural sunscreen and antioxidant for skin and hair care applications.  Vegetable oil is enzymatically converted with botanical extracts through a “green” manufacturing process with low ecological impact. Licensed to iSoy Technologies.  </a:t>
            </a:r>
          </a:p>
          <a:p>
            <a:pPr algn="l"/>
            <a:r>
              <a:rPr lang="en-US" sz="2800" dirty="0" smtClean="0">
                <a:solidFill>
                  <a:srgbClr val="000066"/>
                </a:solidFill>
                <a:latin typeface="Arial Unicode MS" pitchFamily="34" charset="-128"/>
                <a:ea typeface="Arial Unicode MS" pitchFamily="34" charset="-128"/>
                <a:cs typeface="Arial Unicode MS" pitchFamily="34" charset="-128"/>
              </a:rPr>
              <a:t>	</a:t>
            </a:r>
            <a:endParaRPr lang="en-US" sz="2800" b="1" dirty="0">
              <a:solidFill>
                <a:srgbClr val="000066"/>
              </a:solidFill>
              <a:latin typeface="Arial Unicode MS" pitchFamily="34" charset="-128"/>
              <a:ea typeface="Arial Unicode MS" pitchFamily="34" charset="-128"/>
              <a:cs typeface="Arial Unicode MS" pitchFamily="34" charset="-128"/>
            </a:endParaRPr>
          </a:p>
        </p:txBody>
      </p:sp>
      <p:pic>
        <p:nvPicPr>
          <p:cNvPr id="8" name="Picture 4" descr="PTR Wrinkle Preventer"/>
          <p:cNvPicPr>
            <a:picLocks noChangeAspect="1" noChangeArrowheads="1"/>
          </p:cNvPicPr>
          <p:nvPr/>
        </p:nvPicPr>
        <p:blipFill>
          <a:blip r:embed="rId3" cstate="print"/>
          <a:srcRect/>
          <a:stretch>
            <a:fillRect/>
          </a:stretch>
        </p:blipFill>
        <p:spPr bwMode="auto">
          <a:xfrm>
            <a:off x="4495800" y="2590800"/>
            <a:ext cx="4468547" cy="33528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4495800" y="1371600"/>
            <a:ext cx="2218290" cy="2920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550930"/>
            <a:ext cx="4572000" cy="4875269"/>
          </a:xfrm>
        </p:spPr>
        <p:txBody>
          <a:bodyPr>
            <a:noAutofit/>
          </a:bodyPr>
          <a:lstStyle/>
          <a:p>
            <a:pPr>
              <a:lnSpc>
                <a:spcPct val="90000"/>
              </a:lnSpc>
              <a:buClr>
                <a:srgbClr val="FF0000"/>
              </a:buClr>
              <a:buNone/>
            </a:pPr>
            <a:r>
              <a:rPr lang="en-US" sz="2800" b="1" dirty="0" smtClean="0">
                <a:solidFill>
                  <a:srgbClr val="002060"/>
                </a:solidFill>
                <a:ea typeface="Arial Unicode MS" pitchFamily="34" charset="-128"/>
                <a:cs typeface="Arial" pitchFamily="34" charset="0"/>
              </a:rPr>
              <a:t>    </a:t>
            </a:r>
            <a:r>
              <a:rPr lang="en-US" sz="2700" b="1" dirty="0" smtClean="0">
                <a:solidFill>
                  <a:srgbClr val="002060"/>
                </a:solidFill>
                <a:ea typeface="Arial Unicode MS" pitchFamily="34" charset="-128"/>
                <a:cs typeface="Arial" pitchFamily="34" charset="0"/>
              </a:rPr>
              <a:t>A soybean protein-based plywood glue designed for foam extrusion. Soybean flour replaced spray-dried animal blood, the industry’s protein extender, </a:t>
            </a:r>
            <a:r>
              <a:rPr lang="en-US" sz="2700" b="1" dirty="0" smtClean="0">
                <a:solidFill>
                  <a:srgbClr val="002060"/>
                </a:solidFill>
                <a:ea typeface="Arial Unicode MS" pitchFamily="34" charset="-128"/>
                <a:cs typeface="Arial Unicode MS" pitchFamily="34" charset="-128"/>
              </a:rPr>
              <a:t>is cheaper than the industry glue but is just as strong</a:t>
            </a:r>
            <a:r>
              <a:rPr lang="en-US" sz="2700" b="1" dirty="0" smtClean="0">
                <a:solidFill>
                  <a:srgbClr val="002060"/>
                </a:solidFill>
                <a:ea typeface="Arial Unicode MS" pitchFamily="34" charset="-128"/>
                <a:cs typeface="Arial" pitchFamily="34" charset="0"/>
              </a:rPr>
              <a:t> and has eliminated health concerns about handling animal blood.  Commercially used by Georgia Pacific</a:t>
            </a:r>
          </a:p>
        </p:txBody>
      </p:sp>
      <p:sp>
        <p:nvSpPr>
          <p:cNvPr id="6" name="Title 5"/>
          <p:cNvSpPr>
            <a:spLocks noGrp="1"/>
          </p:cNvSpPr>
          <p:nvPr>
            <p:ph type="title"/>
          </p:nvPr>
        </p:nvSpPr>
        <p:spPr>
          <a:xfrm>
            <a:off x="1371600" y="402929"/>
            <a:ext cx="6362700" cy="952500"/>
          </a:xfrm>
        </p:spPr>
        <p:txBody>
          <a:bodyPr>
            <a:noAutofit/>
          </a:bodyPr>
          <a:lstStyle/>
          <a:p>
            <a:pPr algn="ctr"/>
            <a:r>
              <a:rPr lang="en-US" sz="3600" b="1" dirty="0" smtClean="0">
                <a:solidFill>
                  <a:srgbClr val="336600"/>
                </a:solidFill>
                <a:ea typeface="Arial Unicode MS" pitchFamily="34" charset="-128"/>
                <a:cs typeface="Arial" pitchFamily="34" charset="0"/>
              </a:rPr>
              <a:t>Soybean Protein-Based Plywood Adhesive</a:t>
            </a:r>
            <a:endParaRPr lang="en-US" sz="3600" b="1" dirty="0">
              <a:solidFill>
                <a:srgbClr val="336600"/>
              </a:solidFill>
              <a:ea typeface="Arial Unicode MS" pitchFamily="34" charset="-128"/>
              <a:cs typeface="Arial" pitchFamily="34" charset="0"/>
            </a:endParaRPr>
          </a:p>
        </p:txBody>
      </p:sp>
      <p:pic>
        <p:nvPicPr>
          <p:cNvPr id="7" name="Picture 826" descr="FLC07_Hojilla-Evangelista #8_Soy glue wood samples"/>
          <p:cNvPicPr>
            <a:picLocks noChangeAspect="1" noChangeArrowheads="1"/>
          </p:cNvPicPr>
          <p:nvPr/>
        </p:nvPicPr>
        <p:blipFill>
          <a:blip r:embed="rId3" cstate="print"/>
          <a:srcRect/>
          <a:stretch>
            <a:fillRect/>
          </a:stretch>
        </p:blipFill>
        <p:spPr>
          <a:xfrm>
            <a:off x="4648200" y="2819400"/>
            <a:ext cx="2565396" cy="1924048"/>
          </a:xfrm>
          <a:prstGeom prst="rect">
            <a:avLst/>
          </a:prstGeom>
          <a:ln>
            <a:noFill/>
          </a:ln>
          <a:effectLst>
            <a:outerShdw blurRad="292100" dist="139700" dir="2700000" algn="tl" rotWithShape="0">
              <a:srgbClr val="333333">
                <a:alpha val="65000"/>
              </a:srgbClr>
            </a:outerShdw>
          </a:effectLst>
        </p:spPr>
      </p:pic>
      <p:pic>
        <p:nvPicPr>
          <p:cNvPr id="9" name="Picture 43" descr="Glue Applicator (MP Hojilla-Evangelista, D Stamm) #1A"/>
          <p:cNvPicPr>
            <a:picLocks noChangeAspect="1" noChangeArrowheads="1"/>
          </p:cNvPicPr>
          <p:nvPr/>
        </p:nvPicPr>
        <p:blipFill>
          <a:blip r:embed="rId4" cstate="print"/>
          <a:srcRect l="14076" t="9952" b="28474"/>
          <a:stretch>
            <a:fillRect/>
          </a:stretch>
        </p:blipFill>
        <p:spPr bwMode="auto">
          <a:xfrm>
            <a:off x="6781800" y="990600"/>
            <a:ext cx="1973095" cy="2120885"/>
          </a:xfrm>
          <a:prstGeom prst="rect">
            <a:avLst/>
          </a:prstGeom>
          <a:ln>
            <a:noFill/>
          </a:ln>
          <a:effectLst>
            <a:outerShdw blurRad="292100" dist="139700" dir="2700000" algn="tl" rotWithShape="0">
              <a:srgbClr val="333333">
                <a:alpha val="65000"/>
              </a:srgbClr>
            </a:outerShdw>
          </a:effectLst>
        </p:spPr>
      </p:pic>
      <p:pic>
        <p:nvPicPr>
          <p:cNvPr id="10" name="Picture 8" descr="FLC07_Hojilla-Evangelista #4_Glue on veneers"/>
          <p:cNvPicPr>
            <a:picLocks noChangeAspect="1" noChangeArrowheads="1"/>
          </p:cNvPicPr>
          <p:nvPr/>
        </p:nvPicPr>
        <p:blipFill>
          <a:blip r:embed="rId5" cstate="print">
            <a:lum bright="6000"/>
          </a:blip>
          <a:srcRect l="5769" b="10257"/>
          <a:stretch>
            <a:fillRect/>
          </a:stretch>
        </p:blipFill>
        <p:spPr bwMode="auto">
          <a:xfrm>
            <a:off x="5867400" y="4495800"/>
            <a:ext cx="3048000" cy="2177143"/>
          </a:xfrm>
          <a:prstGeom prst="rect">
            <a:avLst/>
          </a:prstGeom>
          <a:ln w="38100">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295400" y="152400"/>
            <a:ext cx="6400800" cy="952500"/>
          </a:xfrm>
        </p:spPr>
        <p:txBody>
          <a:bodyPr>
            <a:normAutofit fontScale="90000"/>
          </a:bodyPr>
          <a:lstStyle/>
          <a:p>
            <a:pPr algn="ctr" eaLnBrk="1" hangingPunct="1"/>
            <a:r>
              <a:rPr lang="en-US" b="1" dirty="0" smtClean="0">
                <a:solidFill>
                  <a:srgbClr val="336600"/>
                </a:solidFill>
                <a:ea typeface="Arial Unicode MS" pitchFamily="34" charset="-128"/>
                <a:cs typeface="Arial Unicode MS" pitchFamily="34" charset="-128"/>
              </a:rPr>
              <a:t>Second Generation Superabsorbent</a:t>
            </a:r>
          </a:p>
        </p:txBody>
      </p:sp>
      <p:pic>
        <p:nvPicPr>
          <p:cNvPr id="6" name="Picture 5" descr="Zeba products.jpg"/>
          <p:cNvPicPr>
            <a:picLocks noChangeAspect="1"/>
          </p:cNvPicPr>
          <p:nvPr/>
        </p:nvPicPr>
        <p:blipFill>
          <a:blip r:embed="rId2" cstate="print"/>
          <a:srcRect l="4722" t="25286" r="6848" b="31356"/>
          <a:stretch>
            <a:fillRect/>
          </a:stretch>
        </p:blipFill>
        <p:spPr>
          <a:xfrm>
            <a:off x="4800600" y="4191000"/>
            <a:ext cx="4134678" cy="2667000"/>
          </a:xfrm>
          <a:prstGeom prst="rect">
            <a:avLst/>
          </a:prstGeom>
          <a:ln>
            <a:noFill/>
          </a:ln>
          <a:effectLst>
            <a:softEdge rad="112500"/>
          </a:effectLst>
        </p:spPr>
      </p:pic>
      <p:grpSp>
        <p:nvGrpSpPr>
          <p:cNvPr id="8" name="Group 14"/>
          <p:cNvGrpSpPr/>
          <p:nvPr/>
        </p:nvGrpSpPr>
        <p:grpSpPr>
          <a:xfrm rot="20201462">
            <a:off x="6132775" y="1173669"/>
            <a:ext cx="1504310" cy="2807066"/>
            <a:chOff x="5268021" y="3313157"/>
            <a:chExt cx="1855224" cy="2958615"/>
          </a:xfrm>
        </p:grpSpPr>
        <p:pic>
          <p:nvPicPr>
            <p:cNvPr id="9" name="Picture 8" descr="scotts.jpg"/>
            <p:cNvPicPr>
              <a:picLocks noChangeAspect="1"/>
            </p:cNvPicPr>
            <p:nvPr/>
          </p:nvPicPr>
          <p:blipFill>
            <a:blip r:embed="rId3" cstate="print"/>
            <a:srcRect/>
            <a:stretch>
              <a:fillRect/>
            </a:stretch>
          </p:blipFill>
          <p:spPr>
            <a:xfrm rot="1345727">
              <a:off x="5268021" y="3313157"/>
              <a:ext cx="1855224" cy="2958615"/>
            </a:xfrm>
            <a:prstGeom prst="rect">
              <a:avLst/>
            </a:prstGeom>
          </p:spPr>
        </p:pic>
        <p:sp>
          <p:nvSpPr>
            <p:cNvPr id="10" name="Oval 9"/>
            <p:cNvSpPr/>
            <p:nvPr/>
          </p:nvSpPr>
          <p:spPr bwMode="auto">
            <a:xfrm>
              <a:off x="5307496" y="5227983"/>
              <a:ext cx="1620078" cy="1023730"/>
            </a:xfrm>
            <a:prstGeom prst="ellipse">
              <a:avLst/>
            </a:prstGeom>
            <a:noFill/>
            <a:ln w="25400" cap="sq" cmpd="sng" algn="ctr">
              <a:solidFill>
                <a:schemeClr val="accent6"/>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l"/>
              <a:endParaRPr lang="en-US" sz="2400" dirty="0" smtClean="0">
                <a:solidFill>
                  <a:srgbClr val="000066"/>
                </a:solidFill>
              </a:endParaRPr>
            </a:p>
          </p:txBody>
        </p:sp>
      </p:grpSp>
      <p:sp>
        <p:nvSpPr>
          <p:cNvPr id="11" name="TextBox 10"/>
          <p:cNvSpPr txBox="1"/>
          <p:nvPr/>
        </p:nvSpPr>
        <p:spPr>
          <a:xfrm>
            <a:off x="228600" y="1295400"/>
            <a:ext cx="4572000" cy="5401479"/>
          </a:xfrm>
          <a:prstGeom prst="rect">
            <a:avLst/>
          </a:prstGeom>
          <a:noFill/>
        </p:spPr>
        <p:txBody>
          <a:bodyPr wrap="square" rtlCol="0">
            <a:spAutoFit/>
          </a:bodyPr>
          <a:lstStyle/>
          <a:p>
            <a:r>
              <a:rPr lang="en-US" sz="2300" b="1" dirty="0" smtClean="0">
                <a:solidFill>
                  <a:srgbClr val="002060"/>
                </a:solidFill>
              </a:rPr>
              <a:t>Based on original superabsorbent technology incorporating new agricultural application and manufacturing methods. Helps growers achieve higher yield and better quality with less water.  Absorbent Technologies, Inc. (ATI) has developed its own patents and maintains ongoing relationships with USDA researchers.   Zeba products, from ATI, are targeted toward the turf, nursery, and home and garden markets.  The technology is also in Scotts products.</a:t>
            </a:r>
            <a:endParaRPr lang="en-US" sz="2300" b="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74314" cy="1206500"/>
          </a:xfrm>
        </p:spPr>
        <p:txBody>
          <a:bodyPr/>
          <a:lstStyle/>
          <a:p>
            <a:r>
              <a:rPr lang="en-US" sz="3600" b="1" dirty="0" smtClean="0">
                <a:solidFill>
                  <a:srgbClr val="006600"/>
                </a:solidFill>
              </a:rPr>
              <a:t>Low Glycemic Index Sweetener</a:t>
            </a:r>
            <a:endParaRPr lang="en-US" sz="3600" b="1" dirty="0">
              <a:solidFill>
                <a:srgbClr val="006600"/>
              </a:solidFill>
            </a:endParaRPr>
          </a:p>
        </p:txBody>
      </p:sp>
      <p:sp>
        <p:nvSpPr>
          <p:cNvPr id="3" name="Content Placeholder 2"/>
          <p:cNvSpPr>
            <a:spLocks noGrp="1"/>
          </p:cNvSpPr>
          <p:nvPr>
            <p:ph idx="1"/>
          </p:nvPr>
        </p:nvSpPr>
        <p:spPr>
          <a:xfrm>
            <a:off x="1025022" y="1136095"/>
            <a:ext cx="4003729" cy="4045488"/>
          </a:xfrm>
        </p:spPr>
        <p:txBody>
          <a:bodyPr/>
          <a:lstStyle/>
          <a:p>
            <a:r>
              <a:rPr lang="en-US" sz="2000" b="1" dirty="0" smtClean="0">
                <a:solidFill>
                  <a:srgbClr val="002060"/>
                </a:solidFill>
              </a:rPr>
              <a:t>ARS-developed technology for polysaccharide synthesis and enzymatic modification</a:t>
            </a:r>
          </a:p>
          <a:p>
            <a:r>
              <a:rPr lang="en-US" sz="2000" b="1" dirty="0" smtClean="0">
                <a:solidFill>
                  <a:srgbClr val="002060"/>
                </a:solidFill>
              </a:rPr>
              <a:t>Cargill developed the commercial product</a:t>
            </a:r>
          </a:p>
          <a:p>
            <a:r>
              <a:rPr lang="en-US" sz="2000" b="1" dirty="0" smtClean="0">
                <a:solidFill>
                  <a:srgbClr val="002060"/>
                </a:solidFill>
              </a:rPr>
              <a:t>Provides food and beverage customers a natural and slow release carbohydrate syrup.</a:t>
            </a:r>
          </a:p>
          <a:p>
            <a:r>
              <a:rPr lang="en-US" sz="2000" b="1" dirty="0" smtClean="0">
                <a:solidFill>
                  <a:srgbClr val="002060"/>
                </a:solidFill>
              </a:rPr>
              <a:t>Syrup is 70% as sweet as sucrose</a:t>
            </a:r>
            <a:endParaRPr lang="en-US" b="1" dirty="0" smtClean="0">
              <a:solidFill>
                <a:srgbClr val="002060"/>
              </a:solidFill>
            </a:endParaRPr>
          </a:p>
          <a:p>
            <a:endParaRPr lang="en-US" sz="2000" dirty="0" smtClean="0"/>
          </a:p>
          <a:p>
            <a:endParaRPr lang="en-US" sz="2000" dirty="0" smtClean="0"/>
          </a:p>
          <a:p>
            <a:endParaRPr lang="en-US" sz="2000" dirty="0"/>
          </a:p>
        </p:txBody>
      </p:sp>
      <p:pic>
        <p:nvPicPr>
          <p:cNvPr id="315394" name="Picture 2"/>
          <p:cNvPicPr>
            <a:picLocks noChangeAspect="1" noChangeArrowheads="1"/>
          </p:cNvPicPr>
          <p:nvPr/>
        </p:nvPicPr>
        <p:blipFill>
          <a:blip r:embed="rId2" cstate="screen"/>
          <a:srcRect/>
          <a:stretch>
            <a:fillRect/>
          </a:stretch>
        </p:blipFill>
        <p:spPr bwMode="auto">
          <a:xfrm>
            <a:off x="5370997" y="901918"/>
            <a:ext cx="3385863" cy="4065377"/>
          </a:xfrm>
          <a:prstGeom prst="rect">
            <a:avLst/>
          </a:prstGeom>
          <a:ln>
            <a:noFill/>
          </a:ln>
          <a:effectLst>
            <a:softEdge rad="112500"/>
          </a:effectLst>
        </p:spPr>
      </p:pic>
      <p:pic>
        <p:nvPicPr>
          <p:cNvPr id="5" name="Picture 6" descr="http://www.abbott.ca/static/content/image/Glucerna-family-photo.jpg"/>
          <p:cNvPicPr>
            <a:picLocks noChangeAspect="1" noChangeArrowheads="1"/>
          </p:cNvPicPr>
          <p:nvPr/>
        </p:nvPicPr>
        <p:blipFill>
          <a:blip r:embed="rId3" cstate="screen"/>
          <a:srcRect/>
          <a:stretch>
            <a:fillRect/>
          </a:stretch>
        </p:blipFill>
        <p:spPr bwMode="auto">
          <a:xfrm>
            <a:off x="2585791" y="4465716"/>
            <a:ext cx="2181399" cy="1509528"/>
          </a:xfrm>
          <a:prstGeom prst="rect">
            <a:avLst/>
          </a:prstGeom>
          <a:noFill/>
        </p:spPr>
      </p:pic>
      <p:pic>
        <p:nvPicPr>
          <p:cNvPr id="6" name="Picture 5" descr="Sucromalt brochure cover"/>
          <p:cNvPicPr>
            <a:picLocks noChangeAspect="1" noChangeArrowheads="1"/>
          </p:cNvPicPr>
          <p:nvPr/>
        </p:nvPicPr>
        <p:blipFill>
          <a:blip r:embed="rId4" cstate="screen"/>
          <a:srcRect/>
          <a:stretch>
            <a:fillRect/>
          </a:stretch>
        </p:blipFill>
        <p:spPr bwMode="auto">
          <a:xfrm>
            <a:off x="4915579" y="4302217"/>
            <a:ext cx="1244358" cy="170814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553200" cy="1143000"/>
          </a:xfrm>
        </p:spPr>
        <p:txBody>
          <a:bodyPr>
            <a:normAutofit fontScale="90000"/>
          </a:bodyPr>
          <a:lstStyle/>
          <a:p>
            <a:r>
              <a:rPr lang="en-US" b="1" dirty="0" smtClean="0">
                <a:solidFill>
                  <a:srgbClr val="006600"/>
                </a:solidFill>
              </a:rPr>
              <a:t>Specialty Chemicals and Monomers </a:t>
            </a:r>
            <a:endParaRPr lang="en-US" b="1" dirty="0">
              <a:solidFill>
                <a:srgbClr val="006600"/>
              </a:solidFill>
            </a:endParaRPr>
          </a:p>
        </p:txBody>
      </p:sp>
      <p:sp>
        <p:nvSpPr>
          <p:cNvPr id="3" name="Content Placeholder 2"/>
          <p:cNvSpPr>
            <a:spLocks noGrp="1"/>
          </p:cNvSpPr>
          <p:nvPr>
            <p:ph idx="1"/>
          </p:nvPr>
        </p:nvSpPr>
        <p:spPr>
          <a:xfrm>
            <a:off x="152400" y="1524000"/>
            <a:ext cx="8534400" cy="990599"/>
          </a:xfrm>
        </p:spPr>
        <p:txBody>
          <a:bodyPr>
            <a:normAutofit fontScale="70000" lnSpcReduction="20000"/>
          </a:bodyPr>
          <a:lstStyle/>
          <a:p>
            <a:r>
              <a:rPr lang="en-US" b="1" dirty="0" smtClean="0">
                <a:solidFill>
                  <a:srgbClr val="002060"/>
                </a:solidFill>
                <a:latin typeface="Arial" pitchFamily="34" charset="0"/>
                <a:ea typeface="Calibri" pitchFamily="34" charset="0"/>
              </a:rPr>
              <a:t>Develop commercially viable </a:t>
            </a:r>
            <a:r>
              <a:rPr lang="en-US" b="1" dirty="0" err="1" smtClean="0">
                <a:solidFill>
                  <a:srgbClr val="002060"/>
                </a:solidFill>
                <a:latin typeface="Arial" pitchFamily="34" charset="0"/>
                <a:ea typeface="Calibri" pitchFamily="34" charset="0"/>
              </a:rPr>
              <a:t>biocatalytic</a:t>
            </a:r>
            <a:r>
              <a:rPr lang="en-US" b="1" dirty="0" smtClean="0">
                <a:solidFill>
                  <a:srgbClr val="002060"/>
                </a:solidFill>
                <a:latin typeface="Arial" pitchFamily="34" charset="0"/>
                <a:ea typeface="Calibri" pitchFamily="34" charset="0"/>
              </a:rPr>
              <a:t> and chemical processes that enable the production of specialty chemicals and monomers from agriculture.</a:t>
            </a:r>
          </a:p>
        </p:txBody>
      </p:sp>
      <p:grpSp>
        <p:nvGrpSpPr>
          <p:cNvPr id="4" name="Group 14"/>
          <p:cNvGrpSpPr/>
          <p:nvPr/>
        </p:nvGrpSpPr>
        <p:grpSpPr>
          <a:xfrm>
            <a:off x="533400" y="2895600"/>
            <a:ext cx="3505200" cy="3505200"/>
            <a:chOff x="5791200" y="3200400"/>
            <a:chExt cx="3075586" cy="3163907"/>
          </a:xfrm>
        </p:grpSpPr>
        <p:pic>
          <p:nvPicPr>
            <p:cNvPr id="5" name="Picture 4"/>
            <p:cNvPicPr>
              <a:picLocks noChangeAspect="1" noChangeArrowheads="1"/>
            </p:cNvPicPr>
            <p:nvPr/>
          </p:nvPicPr>
          <p:blipFill>
            <a:blip r:embed="rId2" cstate="print"/>
            <a:srcRect b="34884"/>
            <a:stretch>
              <a:fillRect/>
            </a:stretch>
          </p:blipFill>
          <p:spPr bwMode="auto">
            <a:xfrm>
              <a:off x="6248400" y="3200400"/>
              <a:ext cx="2457450" cy="2133600"/>
            </a:xfrm>
            <a:prstGeom prst="rect">
              <a:avLst/>
            </a:prstGeom>
            <a:noFill/>
            <a:ln w="9525">
              <a:noFill/>
              <a:miter lim="800000"/>
              <a:headEnd/>
              <a:tailEnd/>
            </a:ln>
          </p:spPr>
        </p:pic>
        <p:sp>
          <p:nvSpPr>
            <p:cNvPr id="6" name="TextBox 5"/>
            <p:cNvSpPr txBox="1"/>
            <p:nvPr/>
          </p:nvSpPr>
          <p:spPr>
            <a:xfrm>
              <a:off x="5791200" y="5410200"/>
              <a:ext cx="3075586" cy="954107"/>
            </a:xfrm>
            <a:prstGeom prst="rect">
              <a:avLst/>
            </a:prstGeom>
            <a:noFill/>
          </p:spPr>
          <p:txBody>
            <a:bodyPr wrap="none" rtlCol="0">
              <a:spAutoFit/>
            </a:bodyPr>
            <a:lstStyle/>
            <a:p>
              <a:pPr fontAlgn="auto">
                <a:spcBef>
                  <a:spcPts val="0"/>
                </a:spcBef>
                <a:spcAft>
                  <a:spcPts val="0"/>
                </a:spcAft>
              </a:pPr>
              <a:r>
                <a:rPr lang="en-US" sz="1400" b="1" dirty="0" smtClean="0">
                  <a:solidFill>
                    <a:srgbClr val="FF0000"/>
                  </a:solidFill>
                  <a:latin typeface="Calibri"/>
                </a:rPr>
                <a:t>Sugar-based “green” detergents</a:t>
              </a:r>
            </a:p>
            <a:p>
              <a:pPr fontAlgn="auto">
                <a:spcBef>
                  <a:spcPts val="0"/>
                </a:spcBef>
                <a:spcAft>
                  <a:spcPts val="0"/>
                </a:spcAft>
              </a:pPr>
              <a:r>
                <a:rPr lang="en-US" sz="1400" b="1" dirty="0" smtClean="0">
                  <a:solidFill>
                    <a:srgbClr val="FF0000"/>
                  </a:solidFill>
                  <a:latin typeface="Calibri"/>
                </a:rPr>
                <a:t>Green detergents from sugars and lipid</a:t>
              </a:r>
            </a:p>
            <a:p>
              <a:pPr fontAlgn="auto">
                <a:spcBef>
                  <a:spcPts val="0"/>
                </a:spcBef>
                <a:spcAft>
                  <a:spcPts val="0"/>
                </a:spcAft>
              </a:pPr>
              <a:r>
                <a:rPr lang="en-US" sz="1400" b="1" dirty="0" smtClean="0">
                  <a:solidFill>
                    <a:srgbClr val="FF0000"/>
                  </a:solidFill>
                  <a:latin typeface="Calibri"/>
                </a:rPr>
                <a:t>Tailored properties</a:t>
              </a:r>
            </a:p>
            <a:p>
              <a:pPr fontAlgn="auto">
                <a:spcBef>
                  <a:spcPts val="0"/>
                </a:spcBef>
                <a:spcAft>
                  <a:spcPts val="0"/>
                </a:spcAft>
              </a:pPr>
              <a:r>
                <a:rPr lang="en-US" sz="1400" b="1" dirty="0" smtClean="0">
                  <a:solidFill>
                    <a:srgbClr val="FF0000"/>
                  </a:solidFill>
                  <a:latin typeface="Calibri"/>
                </a:rPr>
                <a:t>Two patents.  Interest from Dow.</a:t>
              </a:r>
            </a:p>
          </p:txBody>
        </p:sp>
      </p:grpSp>
      <p:grpSp>
        <p:nvGrpSpPr>
          <p:cNvPr id="7" name="Group 13"/>
          <p:cNvGrpSpPr/>
          <p:nvPr/>
        </p:nvGrpSpPr>
        <p:grpSpPr>
          <a:xfrm>
            <a:off x="4876800" y="2514600"/>
            <a:ext cx="3606800" cy="3429000"/>
            <a:chOff x="457200" y="2590800"/>
            <a:chExt cx="3225800" cy="3100864"/>
          </a:xfrm>
        </p:grpSpPr>
        <p:pic>
          <p:nvPicPr>
            <p:cNvPr id="8" name="Picture 7" descr="acrylamide gels June 21.JPG"/>
            <p:cNvPicPr>
              <a:picLocks noChangeAspect="1"/>
            </p:cNvPicPr>
            <p:nvPr/>
          </p:nvPicPr>
          <p:blipFill>
            <a:blip r:embed="rId3" cstate="print"/>
            <a:stretch>
              <a:fillRect/>
            </a:stretch>
          </p:blipFill>
          <p:spPr>
            <a:xfrm>
              <a:off x="533400" y="2590800"/>
              <a:ext cx="3149600" cy="2362200"/>
            </a:xfrm>
            <a:prstGeom prst="rect">
              <a:avLst/>
            </a:prstGeom>
          </p:spPr>
        </p:pic>
        <p:sp>
          <p:nvSpPr>
            <p:cNvPr id="9" name="TextBox 8"/>
            <p:cNvSpPr txBox="1"/>
            <p:nvPr/>
          </p:nvSpPr>
          <p:spPr>
            <a:xfrm>
              <a:off x="457200" y="4953000"/>
              <a:ext cx="3092578" cy="738664"/>
            </a:xfrm>
            <a:prstGeom prst="rect">
              <a:avLst/>
            </a:prstGeom>
            <a:noFill/>
          </p:spPr>
          <p:txBody>
            <a:bodyPr wrap="none" rtlCol="0">
              <a:spAutoFit/>
            </a:bodyPr>
            <a:lstStyle/>
            <a:p>
              <a:pPr fontAlgn="auto">
                <a:spcBef>
                  <a:spcPts val="0"/>
                </a:spcBef>
                <a:spcAft>
                  <a:spcPts val="0"/>
                </a:spcAft>
              </a:pPr>
              <a:r>
                <a:rPr lang="en-US" sz="1400" b="1" dirty="0" err="1" smtClean="0">
                  <a:solidFill>
                    <a:srgbClr val="FF0000"/>
                  </a:solidFill>
                  <a:latin typeface="Calibri"/>
                </a:rPr>
                <a:t>Polyacrylic</a:t>
              </a:r>
              <a:r>
                <a:rPr lang="en-US" sz="1400" b="1" dirty="0" smtClean="0">
                  <a:solidFill>
                    <a:srgbClr val="FF0000"/>
                  </a:solidFill>
                  <a:latin typeface="Calibri"/>
                </a:rPr>
                <a:t> sugar gels</a:t>
              </a:r>
            </a:p>
            <a:p>
              <a:pPr fontAlgn="auto">
                <a:spcBef>
                  <a:spcPts val="0"/>
                </a:spcBef>
                <a:spcAft>
                  <a:spcPts val="0"/>
                </a:spcAft>
              </a:pPr>
              <a:r>
                <a:rPr lang="en-US" sz="1400" b="1" dirty="0" smtClean="0">
                  <a:solidFill>
                    <a:srgbClr val="FF0000"/>
                  </a:solidFill>
                  <a:latin typeface="Calibri"/>
                </a:rPr>
                <a:t>Wound dressing, Contact lenses</a:t>
              </a:r>
            </a:p>
            <a:p>
              <a:pPr fontAlgn="auto">
                <a:spcBef>
                  <a:spcPts val="0"/>
                </a:spcBef>
                <a:spcAft>
                  <a:spcPts val="0"/>
                </a:spcAft>
              </a:pPr>
              <a:r>
                <a:rPr lang="en-US" sz="1400" b="1" dirty="0" smtClean="0">
                  <a:solidFill>
                    <a:srgbClr val="FF0000"/>
                  </a:solidFill>
                  <a:latin typeface="Calibri"/>
                </a:rPr>
                <a:t>Disposable diapers, Antigen biosensors</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descr="k8358-1i"/>
          <p:cNvPicPr>
            <a:picLocks noChangeAspect="1" noChangeArrowheads="1"/>
          </p:cNvPicPr>
          <p:nvPr/>
        </p:nvPicPr>
        <p:blipFill>
          <a:blip r:embed="rId2" cstate="print"/>
          <a:srcRect/>
          <a:stretch>
            <a:fillRect/>
          </a:stretch>
        </p:blipFill>
        <p:spPr bwMode="auto">
          <a:xfrm>
            <a:off x="375460" y="1219200"/>
            <a:ext cx="2982103" cy="4419600"/>
          </a:xfrm>
          <a:prstGeom prst="rect">
            <a:avLst/>
          </a:prstGeom>
          <a:noFill/>
          <a:ln w="9525">
            <a:noFill/>
            <a:miter lim="800000"/>
            <a:headEnd/>
            <a:tailEnd/>
          </a:ln>
        </p:spPr>
      </p:pic>
      <p:sp>
        <p:nvSpPr>
          <p:cNvPr id="28676" name="Text Box 6"/>
          <p:cNvSpPr txBox="1">
            <a:spLocks noChangeArrowheads="1"/>
          </p:cNvSpPr>
          <p:nvPr/>
        </p:nvSpPr>
        <p:spPr bwMode="auto">
          <a:xfrm>
            <a:off x="3581400" y="1905000"/>
            <a:ext cx="4876800" cy="2677656"/>
          </a:xfrm>
          <a:prstGeom prst="rect">
            <a:avLst/>
          </a:prstGeom>
          <a:noFill/>
          <a:ln w="9525">
            <a:noFill/>
            <a:miter lim="800000"/>
            <a:headEnd/>
            <a:tailEnd/>
          </a:ln>
        </p:spPr>
        <p:txBody>
          <a:bodyPr>
            <a:spAutoFit/>
          </a:bodyPr>
          <a:lstStyle/>
          <a:p>
            <a:r>
              <a:rPr lang="en-US" sz="2400" b="1" dirty="0">
                <a:solidFill>
                  <a:srgbClr val="002060"/>
                </a:solidFill>
              </a:rPr>
              <a:t>Guayule is a rubber-producing southwestern desert shrub. ARS scientists in Albany, </a:t>
            </a:r>
            <a:r>
              <a:rPr lang="en-US" sz="2400" b="1" dirty="0" smtClean="0">
                <a:solidFill>
                  <a:srgbClr val="002060"/>
                </a:solidFill>
              </a:rPr>
              <a:t>CA </a:t>
            </a:r>
            <a:r>
              <a:rPr lang="en-US" sz="2400" b="1" dirty="0">
                <a:solidFill>
                  <a:srgbClr val="002060"/>
                </a:solidFill>
              </a:rPr>
              <a:t>discovered that guayule latex is hypoallergenic and suitable for the manufacture of high-value and life-saving medical products. </a:t>
            </a:r>
            <a:r>
              <a:rPr lang="en-US" sz="2400" b="1" dirty="0" smtClean="0">
                <a:solidFill>
                  <a:srgbClr val="002060"/>
                </a:solidFill>
              </a:rPr>
              <a:t> </a:t>
            </a:r>
            <a:endParaRPr lang="en-US" sz="2400" b="1" dirty="0">
              <a:solidFill>
                <a:srgbClr val="002060"/>
              </a:solidFill>
            </a:endParaRPr>
          </a:p>
        </p:txBody>
      </p:sp>
      <p:sp>
        <p:nvSpPr>
          <p:cNvPr id="5" name="Title 4"/>
          <p:cNvSpPr>
            <a:spLocks noGrp="1"/>
          </p:cNvSpPr>
          <p:nvPr>
            <p:ph type="title"/>
          </p:nvPr>
        </p:nvSpPr>
        <p:spPr>
          <a:xfrm>
            <a:off x="457200" y="152400"/>
            <a:ext cx="8229600" cy="1265238"/>
          </a:xfrm>
        </p:spPr>
        <p:txBody>
          <a:bodyPr>
            <a:normAutofit/>
          </a:bodyPr>
          <a:lstStyle/>
          <a:p>
            <a:r>
              <a:rPr lang="en-US" sz="3600" b="1" dirty="0" smtClean="0">
                <a:solidFill>
                  <a:srgbClr val="006600"/>
                </a:solidFill>
              </a:rPr>
              <a:t>Guayule Latex</a:t>
            </a:r>
            <a:endParaRPr lang="en-US" sz="3600" b="1" dirty="0">
              <a:solidFill>
                <a:srgbClr val="0066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3839-3i[1].jpg"/>
          <p:cNvPicPr>
            <a:picLocks noChangeAspect="1"/>
          </p:cNvPicPr>
          <p:nvPr/>
        </p:nvPicPr>
        <p:blipFill>
          <a:blip r:embed="rId2" cstate="print"/>
          <a:stretch>
            <a:fillRect/>
          </a:stretch>
        </p:blipFill>
        <p:spPr>
          <a:xfrm>
            <a:off x="228600" y="1143000"/>
            <a:ext cx="2743200" cy="3847605"/>
          </a:xfrm>
          <a:prstGeom prst="rect">
            <a:avLst/>
          </a:prstGeom>
        </p:spPr>
      </p:pic>
      <p:sp>
        <p:nvSpPr>
          <p:cNvPr id="6" name="TextBox 5"/>
          <p:cNvSpPr txBox="1"/>
          <p:nvPr/>
        </p:nvSpPr>
        <p:spPr>
          <a:xfrm>
            <a:off x="3048000" y="1524000"/>
            <a:ext cx="5791200" cy="3970318"/>
          </a:xfrm>
          <a:prstGeom prst="rect">
            <a:avLst/>
          </a:prstGeom>
          <a:noFill/>
        </p:spPr>
        <p:txBody>
          <a:bodyPr wrap="square" rtlCol="0">
            <a:spAutoFit/>
          </a:bodyPr>
          <a:lstStyle/>
          <a:p>
            <a:pPr algn="l"/>
            <a:r>
              <a:rPr lang="en-US" sz="2400" b="1" dirty="0" smtClean="0">
                <a:solidFill>
                  <a:srgbClr val="000066"/>
                </a:solidFill>
                <a:latin typeface="Arial Unicode MS" pitchFamily="34" charset="-128"/>
                <a:ea typeface="Arial Unicode MS" pitchFamily="34" charset="-128"/>
                <a:cs typeface="Arial Unicode MS" pitchFamily="34" charset="-128"/>
              </a:rPr>
              <a:t>“</a:t>
            </a:r>
            <a:r>
              <a:rPr lang="en-US" sz="2800" b="1" dirty="0" smtClean="0">
                <a:solidFill>
                  <a:srgbClr val="000066"/>
                </a:solidFill>
                <a:ea typeface="Arial Unicode MS" pitchFamily="34" charset="-128"/>
                <a:cs typeface="Arial Unicode MS" pitchFamily="34" charset="-128"/>
              </a:rPr>
              <a:t>The Agricultural Research Service of the USDA has been one of our greatest sources of assistance and has unfailingly and generously answered all sorts of technical questions from food to plastic bowls.”</a:t>
            </a:r>
          </a:p>
          <a:p>
            <a:pPr algn="l"/>
            <a:endParaRPr lang="en-US" sz="2800" b="1" dirty="0" smtClean="0">
              <a:solidFill>
                <a:srgbClr val="000066"/>
              </a:solidFill>
              <a:ea typeface="Arial Unicode MS" pitchFamily="34" charset="-128"/>
              <a:cs typeface="Arial Unicode MS" pitchFamily="34" charset="-128"/>
            </a:endParaRPr>
          </a:p>
          <a:p>
            <a:pPr algn="l"/>
            <a:r>
              <a:rPr lang="en-US" sz="2800" b="1" i="1" dirty="0" smtClean="0">
                <a:solidFill>
                  <a:srgbClr val="CC0000"/>
                </a:solidFill>
                <a:ea typeface="Arial Unicode MS" pitchFamily="34" charset="-128"/>
                <a:cs typeface="Arial Unicode MS" pitchFamily="34" charset="-128"/>
              </a:rPr>
              <a:t>Mastering the Art of French Cooking.  </a:t>
            </a:r>
            <a:r>
              <a:rPr lang="en-US" sz="2800" b="1" dirty="0" smtClean="0">
                <a:solidFill>
                  <a:srgbClr val="CC0000"/>
                </a:solidFill>
                <a:ea typeface="Arial Unicode MS" pitchFamily="34" charset="-128"/>
                <a:cs typeface="Arial Unicode MS" pitchFamily="34" charset="-128"/>
              </a:rPr>
              <a:t>Julia Child, et.al. </a:t>
            </a:r>
            <a:endParaRPr lang="en-US" sz="2800" b="1" dirty="0">
              <a:solidFill>
                <a:srgbClr val="CC0000"/>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4"/>
          <p:cNvSpPr txBox="1">
            <a:spLocks noChangeArrowheads="1"/>
          </p:cNvSpPr>
          <p:nvPr/>
        </p:nvSpPr>
        <p:spPr bwMode="auto">
          <a:xfrm>
            <a:off x="5181600" y="990600"/>
            <a:ext cx="3733800" cy="4893647"/>
          </a:xfrm>
          <a:prstGeom prst="rect">
            <a:avLst/>
          </a:prstGeom>
          <a:noFill/>
          <a:ln w="9525">
            <a:noFill/>
            <a:miter lim="800000"/>
            <a:headEnd/>
            <a:tailEnd/>
          </a:ln>
        </p:spPr>
        <p:txBody>
          <a:bodyPr wrap="square">
            <a:spAutoFit/>
          </a:bodyPr>
          <a:lstStyle/>
          <a:p>
            <a:r>
              <a:rPr lang="en-US" sz="2400" b="1" dirty="0">
                <a:solidFill>
                  <a:srgbClr val="002060"/>
                </a:solidFill>
              </a:rPr>
              <a:t>ARS researchers at Lubbock, TX, worked with an industrial partner to convert cotton gin byproducts into a high performance hydromulch for the ‘green’ industry.  The hydromulch minimizes soil erosion while promoting grass seed establishment and returns revenue to cotton producers and ginners. </a:t>
            </a:r>
          </a:p>
        </p:txBody>
      </p:sp>
      <p:pic>
        <p:nvPicPr>
          <p:cNvPr id="29700" name="Picture 5"/>
          <p:cNvPicPr>
            <a:picLocks noChangeAspect="1" noChangeArrowheads="1"/>
          </p:cNvPicPr>
          <p:nvPr/>
        </p:nvPicPr>
        <p:blipFill>
          <a:blip r:embed="rId2" cstate="print"/>
          <a:srcRect/>
          <a:stretch>
            <a:fillRect/>
          </a:stretch>
        </p:blipFill>
        <p:spPr bwMode="auto">
          <a:xfrm>
            <a:off x="228600" y="1600200"/>
            <a:ext cx="4713288" cy="3375025"/>
          </a:xfrm>
          <a:prstGeom prst="rect">
            <a:avLst/>
          </a:prstGeom>
          <a:noFill/>
          <a:ln w="9525">
            <a:noFill/>
            <a:miter lim="800000"/>
            <a:headEnd/>
            <a:tailEnd/>
          </a:ln>
        </p:spPr>
      </p:pic>
      <p:pic>
        <p:nvPicPr>
          <p:cNvPr id="29701" name="Picture 6" descr="http://www.ars.usda.gov/is/graphics/photos/may09/d1385-1.jpg"/>
          <p:cNvPicPr>
            <a:picLocks noChangeAspect="1" noChangeArrowheads="1"/>
          </p:cNvPicPr>
          <p:nvPr/>
        </p:nvPicPr>
        <p:blipFill>
          <a:blip r:embed="rId3" cstate="print"/>
          <a:srcRect/>
          <a:stretch>
            <a:fillRect/>
          </a:stretch>
        </p:blipFill>
        <p:spPr bwMode="auto">
          <a:xfrm>
            <a:off x="0" y="1447800"/>
            <a:ext cx="5105400" cy="3829050"/>
          </a:xfrm>
          <a:prstGeom prst="rect">
            <a:avLst/>
          </a:prstGeom>
          <a:noFill/>
          <a:ln w="9525">
            <a:noFill/>
            <a:miter lim="800000"/>
            <a:headEnd/>
            <a:tailEnd/>
          </a:ln>
        </p:spPr>
      </p:pic>
      <p:sp>
        <p:nvSpPr>
          <p:cNvPr id="6" name="Title 5"/>
          <p:cNvSpPr>
            <a:spLocks noGrp="1"/>
          </p:cNvSpPr>
          <p:nvPr>
            <p:ph type="title"/>
          </p:nvPr>
        </p:nvSpPr>
        <p:spPr>
          <a:xfrm>
            <a:off x="381000" y="152400"/>
            <a:ext cx="8229600" cy="792162"/>
          </a:xfrm>
        </p:spPr>
        <p:txBody>
          <a:bodyPr>
            <a:normAutofit/>
          </a:bodyPr>
          <a:lstStyle/>
          <a:p>
            <a:r>
              <a:rPr lang="en-US" sz="3600" b="1" dirty="0" smtClean="0">
                <a:solidFill>
                  <a:srgbClr val="006600"/>
                </a:solidFill>
              </a:rPr>
              <a:t>Cotton Gin Hydromulch</a:t>
            </a:r>
            <a:endParaRPr lang="en-US" sz="3600" b="1" dirty="0">
              <a:solidFill>
                <a:srgbClr val="0066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l="4120" t="6181" r="3175" b="4185"/>
          <a:stretch>
            <a:fillRect/>
          </a:stretch>
        </p:blipFill>
        <p:spPr bwMode="auto">
          <a:xfrm>
            <a:off x="2819400" y="1524000"/>
            <a:ext cx="6096000" cy="3927475"/>
          </a:xfrm>
          <a:prstGeom prst="rect">
            <a:avLst/>
          </a:prstGeom>
          <a:noFill/>
          <a:ln w="9525">
            <a:noFill/>
            <a:miter lim="800000"/>
            <a:headEnd/>
            <a:tailEnd/>
          </a:ln>
        </p:spPr>
      </p:pic>
      <p:pic>
        <p:nvPicPr>
          <p:cNvPr id="30724" name="Picture 6" descr="PlateDecomp Closeup73"/>
          <p:cNvPicPr>
            <a:picLocks noChangeAspect="1" noChangeArrowheads="1"/>
          </p:cNvPicPr>
          <p:nvPr/>
        </p:nvPicPr>
        <p:blipFill>
          <a:blip r:embed="rId4" cstate="print"/>
          <a:srcRect/>
          <a:stretch>
            <a:fillRect/>
          </a:stretch>
        </p:blipFill>
        <p:spPr bwMode="auto">
          <a:xfrm>
            <a:off x="5638800" y="4343400"/>
            <a:ext cx="3352800" cy="2514600"/>
          </a:xfrm>
          <a:prstGeom prst="rect">
            <a:avLst/>
          </a:prstGeom>
          <a:noFill/>
          <a:ln w="9525">
            <a:noFill/>
            <a:miter lim="800000"/>
            <a:headEnd/>
            <a:tailEnd/>
          </a:ln>
        </p:spPr>
      </p:pic>
      <p:sp>
        <p:nvSpPr>
          <p:cNvPr id="30725" name="Text Box 7"/>
          <p:cNvSpPr txBox="1">
            <a:spLocks noChangeArrowheads="1"/>
          </p:cNvSpPr>
          <p:nvPr/>
        </p:nvSpPr>
        <p:spPr bwMode="auto">
          <a:xfrm>
            <a:off x="1981200" y="5715000"/>
            <a:ext cx="3124200" cy="641350"/>
          </a:xfrm>
          <a:prstGeom prst="rect">
            <a:avLst/>
          </a:prstGeom>
          <a:noFill/>
          <a:ln w="9525">
            <a:noFill/>
            <a:miter lim="800000"/>
            <a:headEnd/>
            <a:tailEnd/>
          </a:ln>
        </p:spPr>
        <p:txBody>
          <a:bodyPr>
            <a:spAutoFit/>
          </a:bodyPr>
          <a:lstStyle/>
          <a:p>
            <a:pPr eaLnBrk="0" hangingPunct="0">
              <a:spcBef>
                <a:spcPct val="50000"/>
              </a:spcBef>
            </a:pPr>
            <a:r>
              <a:rPr lang="en-US" sz="1800" b="1" dirty="0">
                <a:solidFill>
                  <a:srgbClr val="FF0000"/>
                </a:solidFill>
                <a:cs typeface="Arial" pitchFamily="34" charset="0"/>
              </a:rPr>
              <a:t>Rapid (~35 da): Bowls, cups, plates, trays</a:t>
            </a:r>
          </a:p>
        </p:txBody>
      </p:sp>
      <p:sp>
        <p:nvSpPr>
          <p:cNvPr id="30727" name="Rectangle 10"/>
          <p:cNvSpPr>
            <a:spLocks noChangeArrowheads="1"/>
          </p:cNvSpPr>
          <p:nvPr/>
        </p:nvSpPr>
        <p:spPr bwMode="auto">
          <a:xfrm>
            <a:off x="304800" y="1600200"/>
            <a:ext cx="2438400" cy="3785652"/>
          </a:xfrm>
          <a:prstGeom prst="rect">
            <a:avLst/>
          </a:prstGeom>
          <a:noFill/>
          <a:ln w="9525">
            <a:noFill/>
            <a:miter lim="800000"/>
            <a:headEnd/>
            <a:tailEnd/>
          </a:ln>
        </p:spPr>
        <p:txBody>
          <a:bodyPr>
            <a:spAutoFit/>
          </a:bodyPr>
          <a:lstStyle/>
          <a:p>
            <a:r>
              <a:rPr lang="en-US" sz="2400" b="1" dirty="0">
                <a:solidFill>
                  <a:srgbClr val="002060"/>
                </a:solidFill>
              </a:rPr>
              <a:t>Starch/fiber composite materials made into compostable food service products. Sold in over 900 retail stores. Market potential is $8 billion</a:t>
            </a:r>
          </a:p>
        </p:txBody>
      </p:sp>
      <p:sp>
        <p:nvSpPr>
          <p:cNvPr id="7" name="TextBox 6"/>
          <p:cNvSpPr txBox="1"/>
          <p:nvPr/>
        </p:nvSpPr>
        <p:spPr>
          <a:xfrm>
            <a:off x="1447800" y="152400"/>
            <a:ext cx="6096000" cy="1200329"/>
          </a:xfrm>
          <a:prstGeom prst="rect">
            <a:avLst/>
          </a:prstGeom>
          <a:noFill/>
        </p:spPr>
        <p:txBody>
          <a:bodyPr wrap="square" rtlCol="0">
            <a:spAutoFit/>
          </a:bodyPr>
          <a:lstStyle/>
          <a:p>
            <a:pPr algn="ctr"/>
            <a:r>
              <a:rPr lang="en-US" sz="3600" b="1" dirty="0" smtClean="0">
                <a:solidFill>
                  <a:srgbClr val="006600"/>
                </a:solidFill>
                <a:latin typeface="+mj-lt"/>
              </a:rPr>
              <a:t>Compostable Food </a:t>
            </a:r>
          </a:p>
          <a:p>
            <a:pPr algn="ctr"/>
            <a:r>
              <a:rPr lang="en-US" sz="3600" b="1" dirty="0" smtClean="0">
                <a:solidFill>
                  <a:srgbClr val="006600"/>
                </a:solidFill>
                <a:latin typeface="+mj-lt"/>
              </a:rPr>
              <a:t>Service Products</a:t>
            </a:r>
            <a:endParaRPr lang="en-US" sz="3600" b="1" dirty="0">
              <a:solidFill>
                <a:srgbClr val="006600"/>
              </a:solidFill>
              <a:latin typeface="+mj-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ARS and the 2014 World Cup</a:t>
            </a:r>
            <a:endParaRPr lang="en-US" b="1" dirty="0">
              <a:solidFill>
                <a:srgbClr val="006600"/>
              </a:solidFill>
            </a:endParaRPr>
          </a:p>
        </p:txBody>
      </p:sp>
      <p:sp>
        <p:nvSpPr>
          <p:cNvPr id="3" name="Content Placeholder 2"/>
          <p:cNvSpPr>
            <a:spLocks noGrp="1"/>
          </p:cNvSpPr>
          <p:nvPr>
            <p:ph idx="1"/>
          </p:nvPr>
        </p:nvSpPr>
        <p:spPr>
          <a:xfrm>
            <a:off x="4267200" y="1600200"/>
            <a:ext cx="4572000" cy="4525963"/>
          </a:xfrm>
        </p:spPr>
        <p:txBody>
          <a:bodyPr>
            <a:normAutofit fontScale="92500" lnSpcReduction="10000"/>
          </a:bodyPr>
          <a:lstStyle/>
          <a:p>
            <a:pPr>
              <a:buNone/>
            </a:pPr>
            <a:r>
              <a:rPr lang="en-US" dirty="0" smtClean="0"/>
              <a:t>	</a:t>
            </a:r>
            <a:r>
              <a:rPr lang="en-US" b="1" dirty="0" smtClean="0">
                <a:solidFill>
                  <a:srgbClr val="000099"/>
                </a:solidFill>
              </a:rPr>
              <a:t>Soccer’s elite playing at three Brazilian stadiums during the 2014 FIFA World Cup were running, kicking and sliding across </a:t>
            </a:r>
            <a:r>
              <a:rPr lang="en-US" b="1" dirty="0" err="1" smtClean="0">
                <a:solidFill>
                  <a:srgbClr val="000099"/>
                </a:solidFill>
              </a:rPr>
              <a:t>turfgrass</a:t>
            </a:r>
            <a:r>
              <a:rPr lang="en-US" b="1" dirty="0" smtClean="0">
                <a:solidFill>
                  <a:srgbClr val="000099"/>
                </a:solidFill>
              </a:rPr>
              <a:t> developed by ARS scientists in collaboration with University of Georgia colleagues</a:t>
            </a:r>
          </a:p>
        </p:txBody>
      </p:sp>
      <p:pic>
        <p:nvPicPr>
          <p:cNvPr id="5" name="Picture 4" descr="WC2014-Arena-da-Baixada-Curitiba-2.jpg"/>
          <p:cNvPicPr>
            <a:picLocks noChangeAspect="1"/>
          </p:cNvPicPr>
          <p:nvPr/>
        </p:nvPicPr>
        <p:blipFill>
          <a:blip r:embed="rId2" cstate="print"/>
          <a:stretch>
            <a:fillRect/>
          </a:stretch>
        </p:blipFill>
        <p:spPr>
          <a:xfrm>
            <a:off x="228600" y="1981200"/>
            <a:ext cx="4319294" cy="323373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6600"/>
                </a:solidFill>
              </a:rPr>
              <a:t>Nanoparticle</a:t>
            </a:r>
            <a:r>
              <a:rPr lang="en-US" b="1" dirty="0" smtClean="0">
                <a:solidFill>
                  <a:srgbClr val="006600"/>
                </a:solidFill>
              </a:rPr>
              <a:t> Coating</a:t>
            </a:r>
            <a:endParaRPr lang="en-US" b="1" dirty="0">
              <a:solidFill>
                <a:srgbClr val="006600"/>
              </a:solidFill>
            </a:endParaRPr>
          </a:p>
        </p:txBody>
      </p:sp>
      <p:sp>
        <p:nvSpPr>
          <p:cNvPr id="3" name="Content Placeholder 2"/>
          <p:cNvSpPr>
            <a:spLocks noGrp="1"/>
          </p:cNvSpPr>
          <p:nvPr>
            <p:ph idx="1"/>
          </p:nvPr>
        </p:nvSpPr>
        <p:spPr>
          <a:xfrm>
            <a:off x="152400" y="1905000"/>
            <a:ext cx="4267200" cy="3154363"/>
          </a:xfrm>
        </p:spPr>
        <p:txBody>
          <a:bodyPr>
            <a:normAutofit fontScale="92500" lnSpcReduction="20000"/>
          </a:bodyPr>
          <a:lstStyle/>
          <a:p>
            <a:pPr>
              <a:buNone/>
            </a:pPr>
            <a:r>
              <a:rPr lang="en-US" dirty="0" smtClean="0"/>
              <a:t>	</a:t>
            </a:r>
            <a:r>
              <a:rPr lang="en-US" b="1" dirty="0" smtClean="0">
                <a:solidFill>
                  <a:srgbClr val="000099"/>
                </a:solidFill>
              </a:rPr>
              <a:t>Rainwater pounding on the glass windows of an office or a home is less likely to bead up and reduce visibility. Unique because it is “rain-ready” in about 1 minute.</a:t>
            </a:r>
            <a:endParaRPr lang="en-US" b="1" dirty="0">
              <a:solidFill>
                <a:srgbClr val="000099"/>
              </a:solidFill>
            </a:endParaRPr>
          </a:p>
        </p:txBody>
      </p:sp>
      <p:pic>
        <p:nvPicPr>
          <p:cNvPr id="1026" name="Picture 2" descr="C:\Users\Paul.Sebesta\Desktop\http___www.ars.usda.bmp"/>
          <p:cNvPicPr>
            <a:picLocks noChangeAspect="1" noChangeArrowheads="1"/>
          </p:cNvPicPr>
          <p:nvPr/>
        </p:nvPicPr>
        <p:blipFill>
          <a:blip r:embed="rId2" cstate="print"/>
          <a:srcRect/>
          <a:stretch>
            <a:fillRect/>
          </a:stretch>
        </p:blipFill>
        <p:spPr bwMode="auto">
          <a:xfrm>
            <a:off x="4495800" y="1828800"/>
            <a:ext cx="4429125" cy="2362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6600"/>
                </a:solidFill>
              </a:rPr>
              <a:t>Fresh Cut Fruit Coating</a:t>
            </a:r>
            <a:endParaRPr lang="en-US" b="1" dirty="0">
              <a:solidFill>
                <a:srgbClr val="006600"/>
              </a:solidFill>
            </a:endParaRPr>
          </a:p>
        </p:txBody>
      </p:sp>
      <p:sp>
        <p:nvSpPr>
          <p:cNvPr id="3" name="Content Placeholder 2"/>
          <p:cNvSpPr>
            <a:spLocks noGrp="1"/>
          </p:cNvSpPr>
          <p:nvPr>
            <p:ph idx="1"/>
          </p:nvPr>
        </p:nvSpPr>
        <p:spPr>
          <a:xfrm>
            <a:off x="76200" y="1219200"/>
            <a:ext cx="4191000" cy="5486400"/>
          </a:xfrm>
        </p:spPr>
        <p:txBody>
          <a:bodyPr>
            <a:normAutofit fontScale="55000" lnSpcReduction="20000"/>
          </a:bodyPr>
          <a:lstStyle/>
          <a:p>
            <a:r>
              <a:rPr lang="en-US" b="1" dirty="0" smtClean="0">
                <a:solidFill>
                  <a:srgbClr val="000099"/>
                </a:solidFill>
              </a:rPr>
              <a:t>Revolutionized the industry</a:t>
            </a:r>
            <a:br>
              <a:rPr lang="en-US" b="1" dirty="0" smtClean="0">
                <a:solidFill>
                  <a:srgbClr val="000099"/>
                </a:solidFill>
              </a:rPr>
            </a:br>
            <a:endParaRPr lang="en-US" b="1" dirty="0" smtClean="0">
              <a:solidFill>
                <a:srgbClr val="000099"/>
              </a:solidFill>
            </a:endParaRPr>
          </a:p>
          <a:p>
            <a:r>
              <a:rPr lang="en-US" b="1" dirty="0" smtClean="0">
                <a:solidFill>
                  <a:srgbClr val="000099"/>
                </a:solidFill>
              </a:rPr>
              <a:t>Helps prevent fresh cut fruits and vegetables from browning</a:t>
            </a:r>
            <a:br>
              <a:rPr lang="en-US" b="1" dirty="0" smtClean="0">
                <a:solidFill>
                  <a:srgbClr val="000099"/>
                </a:solidFill>
              </a:rPr>
            </a:br>
            <a:endParaRPr lang="en-US" b="1" dirty="0" smtClean="0">
              <a:solidFill>
                <a:srgbClr val="000099"/>
              </a:solidFill>
            </a:endParaRPr>
          </a:p>
          <a:p>
            <a:r>
              <a:rPr lang="en-US" b="1" dirty="0" smtClean="0">
                <a:solidFill>
                  <a:srgbClr val="000099"/>
                </a:solidFill>
              </a:rPr>
              <a:t>Special blend of vitamins, salt and minerals</a:t>
            </a:r>
          </a:p>
          <a:p>
            <a:endParaRPr lang="en-US" b="1" dirty="0" smtClean="0">
              <a:solidFill>
                <a:srgbClr val="000099"/>
              </a:solidFill>
            </a:endParaRPr>
          </a:p>
          <a:p>
            <a:r>
              <a:rPr lang="en-US" b="1" dirty="0" err="1" smtClean="0">
                <a:solidFill>
                  <a:srgbClr val="000099"/>
                </a:solidFill>
              </a:rPr>
              <a:t>NatureSeal</a:t>
            </a:r>
            <a:r>
              <a:rPr lang="en-US" b="1" dirty="0" smtClean="0">
                <a:solidFill>
                  <a:srgbClr val="000099"/>
                </a:solidFill>
              </a:rPr>
              <a:t>® sold commercially to over 350 processors worldwide</a:t>
            </a:r>
            <a:br>
              <a:rPr lang="en-US" b="1" dirty="0" smtClean="0">
                <a:solidFill>
                  <a:srgbClr val="000099"/>
                </a:solidFill>
              </a:rPr>
            </a:br>
            <a:endParaRPr lang="en-US" b="1" dirty="0" smtClean="0">
              <a:solidFill>
                <a:srgbClr val="000099"/>
              </a:solidFill>
            </a:endParaRPr>
          </a:p>
          <a:p>
            <a:r>
              <a:rPr lang="en-US" b="1" dirty="0" smtClean="0">
                <a:solidFill>
                  <a:srgbClr val="000099"/>
                </a:solidFill>
              </a:rPr>
              <a:t>Extends the shelf life of sliced fruit for up to 28 days under refrigeration</a:t>
            </a:r>
            <a:br>
              <a:rPr lang="en-US" b="1" dirty="0" smtClean="0">
                <a:solidFill>
                  <a:srgbClr val="000099"/>
                </a:solidFill>
              </a:rPr>
            </a:br>
            <a:endParaRPr lang="en-US" b="1" dirty="0" smtClean="0">
              <a:solidFill>
                <a:srgbClr val="000099"/>
              </a:solidFill>
            </a:endParaRPr>
          </a:p>
          <a:p>
            <a:r>
              <a:rPr lang="en-US" b="1" dirty="0" smtClean="0">
                <a:solidFill>
                  <a:srgbClr val="000099"/>
                </a:solidFill>
              </a:rPr>
              <a:t>Apples then 19 different produce items including sliced avocados</a:t>
            </a:r>
            <a:br>
              <a:rPr lang="en-US" b="1" dirty="0" smtClean="0">
                <a:solidFill>
                  <a:srgbClr val="000099"/>
                </a:solidFill>
              </a:rPr>
            </a:br>
            <a:endParaRPr lang="en-US" b="1" dirty="0" smtClean="0">
              <a:solidFill>
                <a:srgbClr val="000099"/>
              </a:solidFill>
            </a:endParaRPr>
          </a:p>
          <a:p>
            <a:r>
              <a:rPr lang="en-US" b="1" dirty="0" smtClean="0">
                <a:solidFill>
                  <a:srgbClr val="000099"/>
                </a:solidFill>
              </a:rPr>
              <a:t>McDonalds, Burger King, Wendy’s Subway, 84% of supermarkets</a:t>
            </a:r>
            <a:br>
              <a:rPr lang="en-US" b="1" dirty="0" smtClean="0">
                <a:solidFill>
                  <a:srgbClr val="000099"/>
                </a:solidFill>
              </a:rPr>
            </a:br>
            <a:endParaRPr lang="en-US" b="1" dirty="0" smtClean="0">
              <a:solidFill>
                <a:srgbClr val="000099"/>
              </a:solidFill>
            </a:endParaRPr>
          </a:p>
          <a:p>
            <a:r>
              <a:rPr lang="en-US" b="1" dirty="0" smtClean="0">
                <a:solidFill>
                  <a:srgbClr val="000099"/>
                </a:solidFill>
              </a:rPr>
              <a:t>National School Lunch Program thru USDA’s sliced apple program</a:t>
            </a:r>
          </a:p>
          <a:p>
            <a:pPr>
              <a:buNone/>
            </a:pPr>
            <a:endParaRPr lang="en-US" b="1" dirty="0">
              <a:solidFill>
                <a:srgbClr val="000099"/>
              </a:solidFill>
            </a:endParaRPr>
          </a:p>
        </p:txBody>
      </p:sp>
      <p:pic>
        <p:nvPicPr>
          <p:cNvPr id="2050" name="Picture 2" descr="C:\Users\Paul.Sebesta\Desktop\apples.jpg"/>
          <p:cNvPicPr>
            <a:picLocks noChangeAspect="1" noChangeArrowheads="1"/>
          </p:cNvPicPr>
          <p:nvPr/>
        </p:nvPicPr>
        <p:blipFill>
          <a:blip r:embed="rId2" cstate="print"/>
          <a:srcRect/>
          <a:stretch>
            <a:fillRect/>
          </a:stretch>
        </p:blipFill>
        <p:spPr bwMode="auto">
          <a:xfrm>
            <a:off x="4267200" y="1371600"/>
            <a:ext cx="4686788" cy="31305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006600"/>
                </a:solidFill>
              </a:rPr>
              <a:t>Kitty Litter</a:t>
            </a:r>
            <a:endParaRPr lang="en-US" b="1" dirty="0">
              <a:solidFill>
                <a:srgbClr val="006600"/>
              </a:solidFill>
            </a:endParaRPr>
          </a:p>
        </p:txBody>
      </p:sp>
      <p:sp>
        <p:nvSpPr>
          <p:cNvPr id="3" name="Content Placeholder 2"/>
          <p:cNvSpPr>
            <a:spLocks noGrp="1"/>
          </p:cNvSpPr>
          <p:nvPr>
            <p:ph idx="1"/>
          </p:nvPr>
        </p:nvSpPr>
        <p:spPr>
          <a:xfrm>
            <a:off x="2819400" y="1447800"/>
            <a:ext cx="6096000" cy="4525963"/>
          </a:xfrm>
        </p:spPr>
        <p:txBody>
          <a:bodyPr>
            <a:normAutofit fontScale="77500" lnSpcReduction="20000"/>
          </a:bodyPr>
          <a:lstStyle/>
          <a:p>
            <a:r>
              <a:rPr lang="en-US" b="1" dirty="0" smtClean="0">
                <a:solidFill>
                  <a:srgbClr val="000099"/>
                </a:solidFill>
              </a:rPr>
              <a:t>100% </a:t>
            </a:r>
            <a:r>
              <a:rPr lang="en-US" b="1" dirty="0" err="1" smtClean="0">
                <a:solidFill>
                  <a:srgbClr val="000099"/>
                </a:solidFill>
              </a:rPr>
              <a:t>biodegradeable</a:t>
            </a:r>
            <a:r>
              <a:rPr lang="en-US" b="1" dirty="0" smtClean="0">
                <a:solidFill>
                  <a:srgbClr val="000099"/>
                </a:solidFill>
              </a:rPr>
              <a:t/>
            </a:r>
            <a:br>
              <a:rPr lang="en-US" b="1" dirty="0" smtClean="0">
                <a:solidFill>
                  <a:srgbClr val="000099"/>
                </a:solidFill>
              </a:rPr>
            </a:br>
            <a:endParaRPr lang="en-US" b="1" dirty="0" smtClean="0">
              <a:solidFill>
                <a:srgbClr val="000099"/>
              </a:solidFill>
            </a:endParaRPr>
          </a:p>
          <a:p>
            <a:r>
              <a:rPr lang="en-US" b="1" dirty="0" smtClean="0">
                <a:solidFill>
                  <a:srgbClr val="000099"/>
                </a:solidFill>
              </a:rPr>
              <a:t>DDGs – spent grains from ethanol</a:t>
            </a:r>
            <a:br>
              <a:rPr lang="en-US" b="1" dirty="0" smtClean="0">
                <a:solidFill>
                  <a:srgbClr val="000099"/>
                </a:solidFill>
              </a:rPr>
            </a:br>
            <a:endParaRPr lang="en-US" b="1" dirty="0" smtClean="0">
              <a:solidFill>
                <a:srgbClr val="000099"/>
              </a:solidFill>
            </a:endParaRPr>
          </a:p>
          <a:p>
            <a:r>
              <a:rPr lang="en-US" b="1" dirty="0" smtClean="0">
                <a:solidFill>
                  <a:srgbClr val="000099"/>
                </a:solidFill>
              </a:rPr>
              <a:t>More environmentally friendly than clay-based litters</a:t>
            </a:r>
            <a:br>
              <a:rPr lang="en-US" b="1" dirty="0" smtClean="0">
                <a:solidFill>
                  <a:srgbClr val="000099"/>
                </a:solidFill>
              </a:rPr>
            </a:br>
            <a:endParaRPr lang="en-US" b="1" dirty="0" smtClean="0">
              <a:solidFill>
                <a:srgbClr val="000099"/>
              </a:solidFill>
            </a:endParaRPr>
          </a:p>
          <a:p>
            <a:r>
              <a:rPr lang="en-US" b="1" dirty="0" smtClean="0">
                <a:solidFill>
                  <a:srgbClr val="000099"/>
                </a:solidFill>
              </a:rPr>
              <a:t>Higher value for DDGs than animal feed</a:t>
            </a:r>
            <a:br>
              <a:rPr lang="en-US" b="1" dirty="0" smtClean="0">
                <a:solidFill>
                  <a:srgbClr val="000099"/>
                </a:solidFill>
              </a:rPr>
            </a:br>
            <a:endParaRPr lang="en-US" b="1" dirty="0" smtClean="0">
              <a:solidFill>
                <a:srgbClr val="000099"/>
              </a:solidFill>
            </a:endParaRPr>
          </a:p>
          <a:p>
            <a:r>
              <a:rPr lang="en-US" b="1" dirty="0" smtClean="0">
                <a:solidFill>
                  <a:srgbClr val="000099"/>
                </a:solidFill>
              </a:rPr>
              <a:t>Highly absorbent, forms strong clumps that don’t crumble when scooped, significant odor control</a:t>
            </a:r>
            <a:br>
              <a:rPr lang="en-US" b="1" dirty="0" smtClean="0">
                <a:solidFill>
                  <a:srgbClr val="000099"/>
                </a:solidFill>
              </a:rPr>
            </a:br>
            <a:endParaRPr lang="en-US" b="1" dirty="0" smtClean="0">
              <a:solidFill>
                <a:srgbClr val="000099"/>
              </a:solidFill>
            </a:endParaRPr>
          </a:p>
          <a:p>
            <a:endParaRPr lang="en-US" dirty="0" smtClean="0"/>
          </a:p>
          <a:p>
            <a:endParaRPr lang="en-US" dirty="0"/>
          </a:p>
        </p:txBody>
      </p:sp>
      <p:pic>
        <p:nvPicPr>
          <p:cNvPr id="3074" name="Picture 2" descr="C:\Users\Paul.Sebesta\Desktop\cat131122.jpg"/>
          <p:cNvPicPr>
            <a:picLocks noChangeAspect="1" noChangeArrowheads="1"/>
          </p:cNvPicPr>
          <p:nvPr/>
        </p:nvPicPr>
        <p:blipFill>
          <a:blip r:embed="rId2" cstate="print"/>
          <a:srcRect/>
          <a:stretch>
            <a:fillRect/>
          </a:stretch>
        </p:blipFill>
        <p:spPr bwMode="auto">
          <a:xfrm>
            <a:off x="152400" y="1600200"/>
            <a:ext cx="2514600" cy="44608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639762"/>
          </a:xfrm>
        </p:spPr>
        <p:txBody>
          <a:bodyPr>
            <a:normAutofit fontScale="90000"/>
          </a:bodyPr>
          <a:lstStyle/>
          <a:p>
            <a:r>
              <a:rPr lang="en-US" b="1" dirty="0" smtClean="0">
                <a:solidFill>
                  <a:srgbClr val="006600"/>
                </a:solidFill>
              </a:rPr>
              <a:t>Temporary Fire-retardant Coating </a:t>
            </a:r>
            <a:endParaRPr lang="en-US" b="1" dirty="0">
              <a:solidFill>
                <a:srgbClr val="006600"/>
              </a:solidFill>
            </a:endParaRPr>
          </a:p>
        </p:txBody>
      </p:sp>
      <p:pic>
        <p:nvPicPr>
          <p:cNvPr id="2051" name="Picture 3" descr="C:\Users\Paul.Sebesta\Desktop\texas-wildfires-2011-house-fire_34912_600x450.jpg"/>
          <p:cNvPicPr>
            <a:picLocks noChangeAspect="1" noChangeArrowheads="1"/>
          </p:cNvPicPr>
          <p:nvPr/>
        </p:nvPicPr>
        <p:blipFill>
          <a:blip r:embed="rId2" cstate="print"/>
          <a:srcRect/>
          <a:stretch>
            <a:fillRect/>
          </a:stretch>
        </p:blipFill>
        <p:spPr bwMode="auto">
          <a:xfrm>
            <a:off x="4495799" y="3874136"/>
            <a:ext cx="4120629" cy="2602864"/>
          </a:xfrm>
          <a:prstGeom prst="rect">
            <a:avLst/>
          </a:prstGeom>
          <a:noFill/>
        </p:spPr>
      </p:pic>
      <p:pic>
        <p:nvPicPr>
          <p:cNvPr id="6" name="Picture 2" descr="C:\Users\Paul.Sebesta\Desktop\environment-wildfires-river-15_55366_600x450.jpg"/>
          <p:cNvPicPr>
            <a:picLocks noGrp="1" noChangeAspect="1" noChangeArrowheads="1"/>
          </p:cNvPicPr>
          <p:nvPr>
            <p:ph idx="1"/>
          </p:nvPr>
        </p:nvPicPr>
        <p:blipFill>
          <a:blip r:embed="rId3" cstate="print"/>
          <a:srcRect/>
          <a:stretch>
            <a:fillRect/>
          </a:stretch>
        </p:blipFill>
        <p:spPr bwMode="auto">
          <a:xfrm>
            <a:off x="228600" y="990600"/>
            <a:ext cx="4191000" cy="2724150"/>
          </a:xfrm>
          <a:prstGeom prst="rect">
            <a:avLst/>
          </a:prstGeom>
          <a:noFill/>
        </p:spPr>
      </p:pic>
      <p:sp>
        <p:nvSpPr>
          <p:cNvPr id="7" name="TextBox 6"/>
          <p:cNvSpPr txBox="1"/>
          <p:nvPr/>
        </p:nvSpPr>
        <p:spPr>
          <a:xfrm>
            <a:off x="228600" y="3657600"/>
            <a:ext cx="4114800" cy="3139321"/>
          </a:xfrm>
          <a:prstGeom prst="rect">
            <a:avLst/>
          </a:prstGeom>
          <a:noFill/>
        </p:spPr>
        <p:txBody>
          <a:bodyPr wrap="square" rtlCol="0">
            <a:spAutoFit/>
          </a:bodyPr>
          <a:lstStyle/>
          <a:p>
            <a:r>
              <a:rPr lang="en-US" b="1" dirty="0" smtClean="0">
                <a:solidFill>
                  <a:srgbClr val="000099"/>
                </a:solidFill>
              </a:rPr>
              <a:t>Experimental gel might offer better, more affordable protection against wildfire than other fire-retardant gels</a:t>
            </a:r>
          </a:p>
          <a:p>
            <a:endParaRPr lang="en-US" b="1" dirty="0" smtClean="0">
              <a:solidFill>
                <a:srgbClr val="000099"/>
              </a:solidFill>
            </a:endParaRPr>
          </a:p>
          <a:p>
            <a:r>
              <a:rPr lang="en-US" b="1" dirty="0" smtClean="0">
                <a:solidFill>
                  <a:srgbClr val="000099"/>
                </a:solidFill>
              </a:rPr>
              <a:t>Sodium </a:t>
            </a:r>
            <a:r>
              <a:rPr lang="en-US" b="1" dirty="0" err="1" smtClean="0">
                <a:solidFill>
                  <a:srgbClr val="000099"/>
                </a:solidFill>
              </a:rPr>
              <a:t>bentonite</a:t>
            </a:r>
            <a:r>
              <a:rPr lang="en-US" b="1" dirty="0" smtClean="0">
                <a:solidFill>
                  <a:srgbClr val="000099"/>
                </a:solidFill>
              </a:rPr>
              <a:t> clay, cornstarch and water</a:t>
            </a:r>
          </a:p>
          <a:p>
            <a:endParaRPr lang="en-US" b="1" dirty="0" smtClean="0">
              <a:solidFill>
                <a:srgbClr val="000099"/>
              </a:solidFill>
            </a:endParaRPr>
          </a:p>
          <a:p>
            <a:r>
              <a:rPr lang="en-US" b="1" dirty="0" smtClean="0">
                <a:solidFill>
                  <a:srgbClr val="000099"/>
                </a:solidFill>
              </a:rPr>
              <a:t>Protect wood-based siding up to 30 minutes – long enough to save a house.</a:t>
            </a:r>
          </a:p>
          <a:p>
            <a:endParaRPr lang="en-US" b="1" dirty="0" smtClean="0">
              <a:solidFill>
                <a:srgbClr val="000099"/>
              </a:solidFill>
            </a:endParaRPr>
          </a:p>
          <a:p>
            <a:r>
              <a:rPr lang="en-US" b="1" dirty="0" smtClean="0">
                <a:solidFill>
                  <a:srgbClr val="000099"/>
                </a:solidFill>
              </a:rPr>
              <a:t>Just rinse it off after the fire.</a:t>
            </a:r>
            <a:endParaRPr lang="en-US" b="1" dirty="0">
              <a:solidFill>
                <a:srgbClr val="000099"/>
              </a:solidFill>
            </a:endParaRPr>
          </a:p>
        </p:txBody>
      </p:sp>
      <p:sp>
        <p:nvSpPr>
          <p:cNvPr id="8" name="TextBox 7"/>
          <p:cNvSpPr txBox="1"/>
          <p:nvPr/>
        </p:nvSpPr>
        <p:spPr>
          <a:xfrm>
            <a:off x="4572000" y="1143000"/>
            <a:ext cx="4191000" cy="2308324"/>
          </a:xfrm>
          <a:prstGeom prst="rect">
            <a:avLst/>
          </a:prstGeom>
          <a:noFill/>
        </p:spPr>
        <p:txBody>
          <a:bodyPr wrap="square" rtlCol="0">
            <a:spAutoFit/>
          </a:bodyPr>
          <a:lstStyle/>
          <a:p>
            <a:r>
              <a:rPr lang="en-US" b="1" dirty="0" smtClean="0">
                <a:solidFill>
                  <a:srgbClr val="000099"/>
                </a:solidFill>
              </a:rPr>
              <a:t>June 9 – July 23, 2012 – 12 wildfires burned simultaneously in CO. consuming 244,000 acres, destroying 600 homes and killing 6.</a:t>
            </a:r>
          </a:p>
          <a:p>
            <a:r>
              <a:rPr lang="en-US" b="1" dirty="0" smtClean="0">
                <a:solidFill>
                  <a:srgbClr val="000099"/>
                </a:solidFill>
              </a:rPr>
              <a:t>  </a:t>
            </a:r>
          </a:p>
          <a:p>
            <a:r>
              <a:rPr lang="en-US" b="1" dirty="0" smtClean="0">
                <a:solidFill>
                  <a:srgbClr val="000099"/>
                </a:solidFill>
              </a:rPr>
              <a:t>The 2011 Bastrop wildfire, worst in TX history, burned 32,000 acres, destroyed 1,691 homes and killed 2</a:t>
            </a:r>
            <a:endParaRPr lang="en-US" b="1" dirty="0">
              <a:solidFill>
                <a:srgbClr val="00009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smtClean="0">
                <a:solidFill>
                  <a:srgbClr val="006600"/>
                </a:solidFill>
              </a:rPr>
              <a:t>Insect-Protective Gear</a:t>
            </a:r>
            <a:endParaRPr lang="en-US" b="1" dirty="0">
              <a:solidFill>
                <a:srgbClr val="006600"/>
              </a:solidFill>
            </a:endParaRPr>
          </a:p>
        </p:txBody>
      </p:sp>
      <p:pic>
        <p:nvPicPr>
          <p:cNvPr id="5122" name="Picture 2" descr="C:\Users\Paul.Sebesta\Desktop\d2643-1i.jpg"/>
          <p:cNvPicPr>
            <a:picLocks noChangeAspect="1" noChangeArrowheads="1"/>
          </p:cNvPicPr>
          <p:nvPr/>
        </p:nvPicPr>
        <p:blipFill>
          <a:blip r:embed="rId2" cstate="print"/>
          <a:srcRect/>
          <a:stretch>
            <a:fillRect/>
          </a:stretch>
        </p:blipFill>
        <p:spPr bwMode="auto">
          <a:xfrm>
            <a:off x="152400" y="1371600"/>
            <a:ext cx="4741333" cy="3556000"/>
          </a:xfrm>
          <a:prstGeom prst="rect">
            <a:avLst/>
          </a:prstGeom>
          <a:noFill/>
        </p:spPr>
      </p:pic>
      <p:sp>
        <p:nvSpPr>
          <p:cNvPr id="5" name="TextBox 4"/>
          <p:cNvSpPr txBox="1"/>
          <p:nvPr/>
        </p:nvSpPr>
        <p:spPr>
          <a:xfrm>
            <a:off x="5105400" y="838200"/>
            <a:ext cx="3810000" cy="5909310"/>
          </a:xfrm>
          <a:prstGeom prst="rect">
            <a:avLst/>
          </a:prstGeom>
          <a:noFill/>
        </p:spPr>
        <p:txBody>
          <a:bodyPr wrap="square" rtlCol="0">
            <a:spAutoFit/>
          </a:bodyPr>
          <a:lstStyle/>
          <a:p>
            <a:r>
              <a:rPr lang="en-US" b="1" dirty="0" smtClean="0">
                <a:solidFill>
                  <a:srgbClr val="000099"/>
                </a:solidFill>
              </a:rPr>
              <a:t>USDA-DOD initiative – Deployed           </a:t>
            </a:r>
            <a:r>
              <a:rPr lang="en-US" b="1" dirty="0" err="1" smtClean="0">
                <a:solidFill>
                  <a:srgbClr val="000099"/>
                </a:solidFill>
              </a:rPr>
              <a:t>Warfighter</a:t>
            </a:r>
            <a:r>
              <a:rPr lang="en-US" b="1" dirty="0" smtClean="0">
                <a:solidFill>
                  <a:srgbClr val="000099"/>
                </a:solidFill>
              </a:rPr>
              <a:t> Protection Research Program – </a:t>
            </a:r>
            <a:r>
              <a:rPr lang="en-US" b="1" smtClean="0">
                <a:solidFill>
                  <a:srgbClr val="000099"/>
                </a:solidFill>
              </a:rPr>
              <a:t>ARS Gainesville, FL</a:t>
            </a:r>
            <a:r>
              <a:rPr lang="en-US" b="1" dirty="0" smtClean="0">
                <a:solidFill>
                  <a:srgbClr val="000099"/>
                </a:solidFill>
              </a:rPr>
              <a:t/>
            </a:r>
            <a:br>
              <a:rPr lang="en-US" b="1" dirty="0" smtClean="0">
                <a:solidFill>
                  <a:srgbClr val="000099"/>
                </a:solidFill>
              </a:rPr>
            </a:br>
            <a:endParaRPr lang="en-US" b="1" dirty="0" smtClean="0">
              <a:solidFill>
                <a:srgbClr val="000099"/>
              </a:solidFill>
            </a:endParaRPr>
          </a:p>
          <a:p>
            <a:r>
              <a:rPr lang="en-US" b="1" dirty="0" smtClean="0">
                <a:solidFill>
                  <a:srgbClr val="000099"/>
                </a:solidFill>
              </a:rPr>
              <a:t>Evaluating insecticides, application equipment, and treating military tents, camouflaged screening and sun awnings with long-lasting residual pesticides</a:t>
            </a:r>
            <a:br>
              <a:rPr lang="en-US" b="1" dirty="0" smtClean="0">
                <a:solidFill>
                  <a:srgbClr val="000099"/>
                </a:solidFill>
              </a:rPr>
            </a:br>
            <a:endParaRPr lang="en-US" b="1" dirty="0" smtClean="0">
              <a:solidFill>
                <a:srgbClr val="000099"/>
              </a:solidFill>
            </a:endParaRPr>
          </a:p>
          <a:p>
            <a:r>
              <a:rPr lang="en-US" b="1" dirty="0" smtClean="0">
                <a:solidFill>
                  <a:srgbClr val="000099"/>
                </a:solidFill>
              </a:rPr>
              <a:t>Reduce mosquito and sand fly populations</a:t>
            </a:r>
            <a:br>
              <a:rPr lang="en-US" b="1" dirty="0" smtClean="0">
                <a:solidFill>
                  <a:srgbClr val="000099"/>
                </a:solidFill>
              </a:rPr>
            </a:br>
            <a:endParaRPr lang="en-US" b="1" dirty="0" smtClean="0">
              <a:solidFill>
                <a:srgbClr val="000099"/>
              </a:solidFill>
            </a:endParaRPr>
          </a:p>
          <a:p>
            <a:r>
              <a:rPr lang="en-US" b="1" dirty="0" smtClean="0">
                <a:solidFill>
                  <a:srgbClr val="000099"/>
                </a:solidFill>
              </a:rPr>
              <a:t>Tests conducted in Iraq to control mosquitoes. </a:t>
            </a:r>
            <a:br>
              <a:rPr lang="en-US" b="1" dirty="0" smtClean="0">
                <a:solidFill>
                  <a:srgbClr val="000099"/>
                </a:solidFill>
              </a:rPr>
            </a:br>
            <a:endParaRPr lang="en-US" b="1" dirty="0" smtClean="0">
              <a:solidFill>
                <a:srgbClr val="000099"/>
              </a:solidFill>
            </a:endParaRPr>
          </a:p>
          <a:p>
            <a:r>
              <a:rPr lang="en-US" b="1" dirty="0" smtClean="0">
                <a:solidFill>
                  <a:srgbClr val="000099"/>
                </a:solidFill>
              </a:rPr>
              <a:t>Material was still successful after 300 days post treatment</a:t>
            </a:r>
            <a:br>
              <a:rPr lang="en-US" b="1" dirty="0" smtClean="0">
                <a:solidFill>
                  <a:srgbClr val="000099"/>
                </a:solidFill>
              </a:rPr>
            </a:br>
            <a:endParaRPr lang="en-US" b="1" dirty="0" smtClean="0">
              <a:solidFill>
                <a:srgbClr val="000099"/>
              </a:solidFill>
            </a:endParaRPr>
          </a:p>
          <a:p>
            <a:r>
              <a:rPr lang="en-US" b="1" dirty="0" smtClean="0">
                <a:solidFill>
                  <a:srgbClr val="000099"/>
                </a:solidFill>
              </a:rPr>
              <a:t>Additional test in Kenya to control sand flies</a:t>
            </a:r>
          </a:p>
        </p:txBody>
      </p:sp>
      <p:sp>
        <p:nvSpPr>
          <p:cNvPr id="6" name="TextBox 5"/>
          <p:cNvSpPr txBox="1"/>
          <p:nvPr/>
        </p:nvSpPr>
        <p:spPr>
          <a:xfrm>
            <a:off x="228600" y="5105400"/>
            <a:ext cx="4572000" cy="923330"/>
          </a:xfrm>
          <a:prstGeom prst="rect">
            <a:avLst/>
          </a:prstGeom>
          <a:noFill/>
        </p:spPr>
        <p:txBody>
          <a:bodyPr wrap="square" rtlCol="0">
            <a:spAutoFit/>
          </a:bodyPr>
          <a:lstStyle/>
          <a:p>
            <a:r>
              <a:rPr lang="en-US" b="1" dirty="0" smtClean="0">
                <a:solidFill>
                  <a:srgbClr val="000099"/>
                </a:solidFill>
              </a:rPr>
              <a:t>Joint program to create effective barriers and gear that help shield deployed soldiers from disease-causing insects.</a:t>
            </a:r>
            <a:endParaRPr lang="en-US" b="1" dirty="0">
              <a:solidFill>
                <a:srgbClr val="0000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6600"/>
                </a:solidFill>
              </a:rPr>
              <a:t>Fire Logs from Lawn Clippings</a:t>
            </a:r>
            <a:endParaRPr lang="en-US" b="1" dirty="0">
              <a:solidFill>
                <a:srgbClr val="006600"/>
              </a:solidFill>
            </a:endParaRPr>
          </a:p>
        </p:txBody>
      </p:sp>
      <p:sp>
        <p:nvSpPr>
          <p:cNvPr id="3" name="Content Placeholder 2"/>
          <p:cNvSpPr>
            <a:spLocks noGrp="1"/>
          </p:cNvSpPr>
          <p:nvPr>
            <p:ph idx="1"/>
          </p:nvPr>
        </p:nvSpPr>
        <p:spPr>
          <a:xfrm>
            <a:off x="228600" y="1600200"/>
            <a:ext cx="3886200" cy="4525963"/>
          </a:xfrm>
        </p:spPr>
        <p:txBody>
          <a:bodyPr>
            <a:normAutofit lnSpcReduction="10000"/>
          </a:bodyPr>
          <a:lstStyle/>
          <a:p>
            <a:r>
              <a:rPr lang="en-US" b="1" dirty="0" smtClean="0">
                <a:solidFill>
                  <a:srgbClr val="000099"/>
                </a:solidFill>
              </a:rPr>
              <a:t>Tons of grass clippings in landfills</a:t>
            </a:r>
          </a:p>
          <a:p>
            <a:r>
              <a:rPr lang="en-US" b="1" dirty="0" err="1" smtClean="0">
                <a:solidFill>
                  <a:srgbClr val="000099"/>
                </a:solidFill>
              </a:rPr>
              <a:t>Ecofriendly</a:t>
            </a:r>
            <a:endParaRPr lang="en-US" b="1" dirty="0" smtClean="0">
              <a:solidFill>
                <a:srgbClr val="000099"/>
              </a:solidFill>
            </a:endParaRPr>
          </a:p>
          <a:p>
            <a:r>
              <a:rPr lang="en-US" b="1" dirty="0" smtClean="0">
                <a:solidFill>
                  <a:srgbClr val="000099"/>
                </a:solidFill>
              </a:rPr>
              <a:t>Burn brightly and evenly</a:t>
            </a:r>
          </a:p>
          <a:p>
            <a:r>
              <a:rPr lang="en-US" b="1" dirty="0" smtClean="0">
                <a:solidFill>
                  <a:srgbClr val="000099"/>
                </a:solidFill>
              </a:rPr>
              <a:t>20-60% clippings, 40-80% plant derived waxes or oils</a:t>
            </a:r>
          </a:p>
          <a:p>
            <a:endParaRPr lang="en-US" dirty="0"/>
          </a:p>
        </p:txBody>
      </p:sp>
      <p:pic>
        <p:nvPicPr>
          <p:cNvPr id="6146" name="Picture 2" descr="C:\Users\Paul.Sebesta\Desktop\d2698-1i.jpg"/>
          <p:cNvPicPr>
            <a:picLocks noChangeAspect="1" noChangeArrowheads="1"/>
          </p:cNvPicPr>
          <p:nvPr/>
        </p:nvPicPr>
        <p:blipFill>
          <a:blip r:embed="rId2" cstate="print"/>
          <a:srcRect/>
          <a:stretch>
            <a:fillRect/>
          </a:stretch>
        </p:blipFill>
        <p:spPr bwMode="auto">
          <a:xfrm>
            <a:off x="4343400" y="1295400"/>
            <a:ext cx="4579068" cy="33797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normAutofit fontScale="90000"/>
          </a:bodyPr>
          <a:lstStyle/>
          <a:p>
            <a:r>
              <a:rPr lang="en-US" b="1" dirty="0" smtClean="0">
                <a:solidFill>
                  <a:srgbClr val="006600"/>
                </a:solidFill>
              </a:rPr>
              <a:t>Market Lighting Affects Nutrients</a:t>
            </a:r>
            <a:endParaRPr lang="en-US" b="1" dirty="0">
              <a:solidFill>
                <a:srgbClr val="006600"/>
              </a:solidFill>
            </a:endParaRPr>
          </a:p>
        </p:txBody>
      </p:sp>
      <p:sp>
        <p:nvSpPr>
          <p:cNvPr id="3" name="Content Placeholder 2"/>
          <p:cNvSpPr>
            <a:spLocks noGrp="1"/>
          </p:cNvSpPr>
          <p:nvPr>
            <p:ph idx="1"/>
          </p:nvPr>
        </p:nvSpPr>
        <p:spPr>
          <a:xfrm>
            <a:off x="4419600" y="1600200"/>
            <a:ext cx="4267200" cy="4525963"/>
          </a:xfrm>
        </p:spPr>
        <p:txBody>
          <a:bodyPr>
            <a:normAutofit fontScale="92500" lnSpcReduction="10000"/>
          </a:bodyPr>
          <a:lstStyle/>
          <a:p>
            <a:r>
              <a:rPr lang="en-US" b="1" dirty="0" smtClean="0">
                <a:solidFill>
                  <a:srgbClr val="000099"/>
                </a:solidFill>
              </a:rPr>
              <a:t>Look for packages that have greater exposure to light.</a:t>
            </a:r>
          </a:p>
          <a:p>
            <a:r>
              <a:rPr lang="en-US" b="1" dirty="0" smtClean="0">
                <a:solidFill>
                  <a:srgbClr val="000099"/>
                </a:solidFill>
              </a:rPr>
              <a:t>Overall more nutritionally dense</a:t>
            </a:r>
          </a:p>
          <a:p>
            <a:r>
              <a:rPr lang="en-US" b="1" dirty="0" smtClean="0">
                <a:solidFill>
                  <a:srgbClr val="000099"/>
                </a:solidFill>
              </a:rPr>
              <a:t>Affected the leaves’ photosynthetic system</a:t>
            </a:r>
          </a:p>
          <a:p>
            <a:r>
              <a:rPr lang="en-US" b="1" dirty="0" smtClean="0">
                <a:solidFill>
                  <a:srgbClr val="000099"/>
                </a:solidFill>
              </a:rPr>
              <a:t>Significant increases in </a:t>
            </a:r>
            <a:r>
              <a:rPr lang="en-US" b="1" dirty="0" err="1" smtClean="0">
                <a:solidFill>
                  <a:srgbClr val="000099"/>
                </a:solidFill>
              </a:rPr>
              <a:t>carotenoids</a:t>
            </a:r>
            <a:r>
              <a:rPr lang="en-US" b="1" dirty="0" smtClean="0">
                <a:solidFill>
                  <a:srgbClr val="000099"/>
                </a:solidFill>
              </a:rPr>
              <a:t>, Vitamins C, E, K, and B9 or </a:t>
            </a:r>
            <a:r>
              <a:rPr lang="en-US" b="1" dirty="0" err="1" smtClean="0">
                <a:solidFill>
                  <a:srgbClr val="000099"/>
                </a:solidFill>
              </a:rPr>
              <a:t>folate</a:t>
            </a:r>
            <a:endParaRPr lang="en-US" b="1" dirty="0">
              <a:solidFill>
                <a:srgbClr val="000099"/>
              </a:solidFill>
            </a:endParaRPr>
          </a:p>
        </p:txBody>
      </p:sp>
      <p:pic>
        <p:nvPicPr>
          <p:cNvPr id="7170" name="Picture 2" descr="C:\Users\Paul.Sebesta\Desktop\salad110503.jpg"/>
          <p:cNvPicPr>
            <a:picLocks noChangeAspect="1" noChangeArrowheads="1"/>
          </p:cNvPicPr>
          <p:nvPr/>
        </p:nvPicPr>
        <p:blipFill>
          <a:blip r:embed="rId2" cstate="print"/>
          <a:srcRect/>
          <a:stretch>
            <a:fillRect/>
          </a:stretch>
        </p:blipFill>
        <p:spPr bwMode="auto">
          <a:xfrm>
            <a:off x="304800" y="2286000"/>
            <a:ext cx="4114800" cy="274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1371600"/>
            <a:ext cx="3657600" cy="5638800"/>
          </a:xfrm>
        </p:spPr>
        <p:txBody>
          <a:bodyPr>
            <a:noAutofit/>
          </a:bodyPr>
          <a:lstStyle/>
          <a:p>
            <a:pPr algn="l"/>
            <a:r>
              <a:rPr lang="en-US" sz="2400" b="1" dirty="0" smtClean="0">
                <a:solidFill>
                  <a:srgbClr val="002060"/>
                </a:solidFill>
                <a:latin typeface="+mn-lt"/>
              </a:rPr>
              <a:t>“…one of the most wide-ranging and innovative laboratories anywhere on the planet.”</a:t>
            </a:r>
            <a:br>
              <a:rPr lang="en-US" sz="2400" b="1" dirty="0" smtClean="0">
                <a:solidFill>
                  <a:srgbClr val="002060"/>
                </a:solidFill>
                <a:latin typeface="+mn-lt"/>
              </a:rPr>
            </a:br>
            <a:r>
              <a:rPr lang="en-US" sz="2400" b="1" dirty="0" smtClean="0">
                <a:solidFill>
                  <a:srgbClr val="002060"/>
                </a:solidFill>
                <a:latin typeface="+mn-lt"/>
              </a:rPr>
              <a:t/>
            </a:r>
            <a:br>
              <a:rPr lang="en-US" sz="2400" b="1" dirty="0" smtClean="0">
                <a:solidFill>
                  <a:srgbClr val="002060"/>
                </a:solidFill>
                <a:latin typeface="+mn-lt"/>
              </a:rPr>
            </a:br>
            <a:r>
              <a:rPr lang="en-US" sz="2400" b="1" dirty="0" smtClean="0">
                <a:solidFill>
                  <a:srgbClr val="002060"/>
                </a:solidFill>
                <a:latin typeface="+mn-lt"/>
              </a:rPr>
              <a:t> “…the genius behind a world of commercially successful products, including permanent-press cotton, Pringles, Lactaid and pretty much most of the frozen-food aisle.”</a:t>
            </a:r>
            <a:br>
              <a:rPr lang="en-US" sz="2400" b="1" dirty="0" smtClean="0">
                <a:solidFill>
                  <a:srgbClr val="002060"/>
                </a:solidFill>
                <a:latin typeface="+mn-lt"/>
              </a:rPr>
            </a:br>
            <a:r>
              <a:rPr lang="en-US" sz="2400" dirty="0" smtClean="0">
                <a:solidFill>
                  <a:schemeClr val="bg1"/>
                </a:solidFill>
                <a:latin typeface="+mn-lt"/>
              </a:rPr>
              <a:t/>
            </a:r>
            <a:br>
              <a:rPr lang="en-US" sz="2400" dirty="0" smtClean="0">
                <a:solidFill>
                  <a:schemeClr val="bg1"/>
                </a:solidFill>
                <a:latin typeface="+mn-lt"/>
              </a:rPr>
            </a:br>
            <a:r>
              <a:rPr lang="en-US" sz="2400" b="1" dirty="0" smtClean="0">
                <a:solidFill>
                  <a:srgbClr val="FF0000"/>
                </a:solidFill>
                <a:latin typeface="+mn-lt"/>
              </a:rPr>
              <a:t> Time Magazine, Oct. 11, 2004 </a:t>
            </a:r>
            <a:r>
              <a:rPr lang="en-US" sz="2400" dirty="0" smtClean="0">
                <a:solidFill>
                  <a:schemeClr val="bg1"/>
                </a:solidFill>
                <a:latin typeface="+mn-lt"/>
              </a:rPr>
              <a:t/>
            </a:r>
            <a:br>
              <a:rPr lang="en-US" sz="2400" dirty="0" smtClean="0">
                <a:solidFill>
                  <a:schemeClr val="bg1"/>
                </a:solidFill>
                <a:latin typeface="+mn-lt"/>
              </a:rPr>
            </a:br>
            <a:endParaRPr lang="en-US" sz="2400" dirty="0" smtClean="0">
              <a:solidFill>
                <a:schemeClr val="bg1"/>
              </a:solidFill>
              <a:latin typeface="+mn-lt"/>
            </a:endParaRPr>
          </a:p>
        </p:txBody>
      </p:sp>
      <p:pic>
        <p:nvPicPr>
          <p:cNvPr id="22531" name="Picture 3" descr="time2a1"/>
          <p:cNvPicPr>
            <a:picLocks noGrp="1" noChangeAspect="1" noChangeArrowheads="1"/>
          </p:cNvPicPr>
          <p:nvPr>
            <p:ph idx="1"/>
          </p:nvPr>
        </p:nvPicPr>
        <p:blipFill>
          <a:blip r:embed="rId3" cstate="print"/>
          <a:srcRect/>
          <a:stretch>
            <a:fillRect/>
          </a:stretch>
        </p:blipFill>
        <p:spPr>
          <a:xfrm>
            <a:off x="4572000" y="1143000"/>
            <a:ext cx="4287651" cy="5715000"/>
          </a:xfrm>
          <a:noFill/>
        </p:spPr>
      </p:pic>
      <p:sp>
        <p:nvSpPr>
          <p:cNvPr id="5" name="TextBox 4"/>
          <p:cNvSpPr txBox="1"/>
          <p:nvPr/>
        </p:nvSpPr>
        <p:spPr>
          <a:xfrm>
            <a:off x="1295400" y="457200"/>
            <a:ext cx="6705600" cy="646331"/>
          </a:xfrm>
          <a:prstGeom prst="rect">
            <a:avLst/>
          </a:prstGeom>
          <a:noFill/>
        </p:spPr>
        <p:txBody>
          <a:bodyPr wrap="square" rtlCol="0">
            <a:spAutoFit/>
          </a:bodyPr>
          <a:lstStyle/>
          <a:p>
            <a:r>
              <a:rPr lang="en-US" sz="3600" b="1" dirty="0" smtClean="0">
                <a:solidFill>
                  <a:srgbClr val="006600"/>
                </a:solidFill>
                <a:latin typeface="+mj-lt"/>
              </a:rPr>
              <a:t>“Where the best ideas take wing”</a:t>
            </a:r>
            <a:endParaRPr lang="en-US" sz="3600" dirty="0">
              <a:latin typeface="+mj-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6600"/>
                </a:solidFill>
              </a:rPr>
              <a:t>Biodegradeable</a:t>
            </a:r>
            <a:r>
              <a:rPr lang="en-US" b="1" dirty="0" smtClean="0">
                <a:solidFill>
                  <a:srgbClr val="006600"/>
                </a:solidFill>
              </a:rPr>
              <a:t> Pots </a:t>
            </a:r>
            <a:endParaRPr lang="en-US" b="1" dirty="0">
              <a:solidFill>
                <a:srgbClr val="006600"/>
              </a:solidFill>
            </a:endParaRPr>
          </a:p>
        </p:txBody>
      </p:sp>
      <p:sp>
        <p:nvSpPr>
          <p:cNvPr id="3" name="Content Placeholder 2"/>
          <p:cNvSpPr>
            <a:spLocks noGrp="1"/>
          </p:cNvSpPr>
          <p:nvPr>
            <p:ph idx="1"/>
          </p:nvPr>
        </p:nvSpPr>
        <p:spPr>
          <a:xfrm>
            <a:off x="3429000" y="1600200"/>
            <a:ext cx="5257800" cy="4525963"/>
          </a:xfrm>
        </p:spPr>
        <p:txBody>
          <a:bodyPr>
            <a:normAutofit fontScale="92500" lnSpcReduction="20000"/>
          </a:bodyPr>
          <a:lstStyle/>
          <a:p>
            <a:r>
              <a:rPr lang="en-US" b="1" dirty="0" smtClean="0">
                <a:solidFill>
                  <a:srgbClr val="000099"/>
                </a:solidFill>
              </a:rPr>
              <a:t>Chicken Feathers</a:t>
            </a:r>
          </a:p>
          <a:p>
            <a:r>
              <a:rPr lang="en-US" b="1" dirty="0" smtClean="0">
                <a:solidFill>
                  <a:srgbClr val="000099"/>
                </a:solidFill>
              </a:rPr>
              <a:t>About 4 billion pounds of chicken feathers are generated each year </a:t>
            </a:r>
          </a:p>
          <a:p>
            <a:r>
              <a:rPr lang="en-US" b="1" dirty="0" smtClean="0">
                <a:solidFill>
                  <a:srgbClr val="000099"/>
                </a:solidFill>
              </a:rPr>
              <a:t>Feathers and quill fibers used in car parts</a:t>
            </a:r>
          </a:p>
          <a:p>
            <a:r>
              <a:rPr lang="en-US" b="1" dirty="0" smtClean="0">
                <a:solidFill>
                  <a:srgbClr val="000099"/>
                </a:solidFill>
              </a:rPr>
              <a:t>Feather-derived plastic can be molded like other petroleum-based plastics</a:t>
            </a:r>
          </a:p>
          <a:p>
            <a:r>
              <a:rPr lang="en-US" b="1" dirty="0" smtClean="0">
                <a:solidFill>
                  <a:srgbClr val="000099"/>
                </a:solidFill>
              </a:rPr>
              <a:t>Degrade over variable amounts of time, 1-5 years</a:t>
            </a:r>
          </a:p>
          <a:p>
            <a:endParaRPr lang="en-US" dirty="0" smtClean="0"/>
          </a:p>
          <a:p>
            <a:endParaRPr lang="en-US" dirty="0" smtClean="0"/>
          </a:p>
          <a:p>
            <a:endParaRPr lang="en-US" dirty="0"/>
          </a:p>
        </p:txBody>
      </p:sp>
      <p:pic>
        <p:nvPicPr>
          <p:cNvPr id="2050" name="Picture 2" descr="C:\Users\Paul.Sebesta\Desktop\d1480-1i.jpg"/>
          <p:cNvPicPr>
            <a:picLocks noChangeAspect="1" noChangeArrowheads="1"/>
          </p:cNvPicPr>
          <p:nvPr/>
        </p:nvPicPr>
        <p:blipFill>
          <a:blip r:embed="rId2" cstate="print"/>
          <a:srcRect/>
          <a:stretch>
            <a:fillRect/>
          </a:stretch>
        </p:blipFill>
        <p:spPr bwMode="auto">
          <a:xfrm>
            <a:off x="457200" y="1676400"/>
            <a:ext cx="2844800" cy="4267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9700" y="1295400"/>
            <a:ext cx="5194300" cy="4154984"/>
          </a:xfrm>
          <a:prstGeom prst="rect">
            <a:avLst/>
          </a:prstGeom>
          <a:noFill/>
        </p:spPr>
        <p:txBody>
          <a:bodyPr wrap="square" rtlCol="0">
            <a:spAutoFit/>
          </a:bodyPr>
          <a:lstStyle/>
          <a:p>
            <a:pPr algn="l">
              <a:buClr>
                <a:srgbClr val="C00000"/>
              </a:buClr>
              <a:buSzPct val="100000"/>
              <a:buFont typeface="Arial" pitchFamily="34" charset="0"/>
              <a:buChar char="•"/>
            </a:pPr>
            <a:r>
              <a:rPr lang="en-US" sz="2400" dirty="0" smtClean="0">
                <a:solidFill>
                  <a:srgbClr val="000066"/>
                </a:solidFill>
              </a:rPr>
              <a:t>  </a:t>
            </a:r>
            <a:r>
              <a:rPr lang="en-US" sz="2400" b="1" dirty="0" smtClean="0">
                <a:solidFill>
                  <a:srgbClr val="000066"/>
                </a:solidFill>
                <a:latin typeface="Arial Unicode MS" pitchFamily="34" charset="-128"/>
                <a:ea typeface="Arial Unicode MS" pitchFamily="34" charset="-128"/>
                <a:cs typeface="Arial Unicode MS" pitchFamily="34" charset="-128"/>
              </a:rPr>
              <a:t>Widespread crop improvements</a:t>
            </a:r>
          </a:p>
          <a:p>
            <a:pPr algn="l">
              <a:buClr>
                <a:srgbClr val="C00000"/>
              </a:buClr>
              <a:buSzPct val="100000"/>
              <a:buFont typeface="Arial" pitchFamily="34" charset="0"/>
              <a:buChar char="•"/>
            </a:pPr>
            <a:endParaRPr lang="en-US" sz="2400" b="1" dirty="0" smtClean="0">
              <a:solidFill>
                <a:srgbClr val="000066"/>
              </a:solidFill>
              <a:latin typeface="Arial Unicode MS" pitchFamily="34" charset="-128"/>
              <a:ea typeface="Arial Unicode MS" pitchFamily="34" charset="-128"/>
              <a:cs typeface="Arial Unicode MS" pitchFamily="34" charset="-128"/>
            </a:endParaRPr>
          </a:p>
          <a:p>
            <a:pPr algn="l">
              <a:buClr>
                <a:srgbClr val="C00000"/>
              </a:buClr>
              <a:buSzPct val="100000"/>
              <a:buFont typeface="Arial" pitchFamily="34" charset="0"/>
              <a:buChar char="•"/>
            </a:pPr>
            <a:r>
              <a:rPr lang="en-US" sz="2400" b="1" dirty="0" smtClean="0">
                <a:solidFill>
                  <a:srgbClr val="000066"/>
                </a:solidFill>
                <a:latin typeface="Arial Unicode MS" pitchFamily="34" charset="-128"/>
                <a:ea typeface="Arial Unicode MS" pitchFamily="34" charset="-128"/>
                <a:cs typeface="Arial Unicode MS" pitchFamily="34" charset="-128"/>
              </a:rPr>
              <a:t>  Other everyday items you might </a:t>
            </a:r>
            <a:br>
              <a:rPr lang="en-US" sz="2400" b="1" dirty="0" smtClean="0">
                <a:solidFill>
                  <a:srgbClr val="000066"/>
                </a:solidFill>
                <a:latin typeface="Arial Unicode MS" pitchFamily="34" charset="-128"/>
                <a:ea typeface="Arial Unicode MS" pitchFamily="34" charset="-128"/>
                <a:cs typeface="Arial Unicode MS" pitchFamily="34" charset="-128"/>
              </a:rPr>
            </a:br>
            <a:r>
              <a:rPr lang="en-US" sz="2400" b="1" dirty="0" smtClean="0">
                <a:solidFill>
                  <a:srgbClr val="000066"/>
                </a:solidFill>
                <a:latin typeface="Arial Unicode MS" pitchFamily="34" charset="-128"/>
                <a:ea typeface="Arial Unicode MS" pitchFamily="34" charset="-128"/>
                <a:cs typeface="Arial Unicode MS" pitchFamily="34" charset="-128"/>
              </a:rPr>
              <a:t>    not connect with agriculture</a:t>
            </a:r>
            <a:br>
              <a:rPr lang="en-US" sz="2400" b="1" dirty="0" smtClean="0">
                <a:solidFill>
                  <a:srgbClr val="000066"/>
                </a:solidFill>
                <a:latin typeface="Arial Unicode MS" pitchFamily="34" charset="-128"/>
                <a:ea typeface="Arial Unicode MS" pitchFamily="34" charset="-128"/>
                <a:cs typeface="Arial Unicode MS" pitchFamily="34" charset="-128"/>
              </a:rPr>
            </a:br>
            <a:endParaRPr lang="en-US" sz="2400" b="1" dirty="0" smtClean="0">
              <a:solidFill>
                <a:srgbClr val="000066"/>
              </a:solidFill>
              <a:latin typeface="Arial Unicode MS" pitchFamily="34" charset="-128"/>
              <a:ea typeface="Arial Unicode MS" pitchFamily="34" charset="-128"/>
              <a:cs typeface="Arial Unicode MS" pitchFamily="34" charset="-128"/>
            </a:endParaRPr>
          </a:p>
          <a:p>
            <a:pPr algn="l">
              <a:buClr>
                <a:srgbClr val="C00000"/>
              </a:buClr>
              <a:buSzPct val="100000"/>
              <a:buFont typeface="Arial" pitchFamily="34" charset="0"/>
              <a:buChar char="•"/>
            </a:pPr>
            <a:r>
              <a:rPr lang="en-US" sz="2400" b="1" dirty="0" smtClean="0">
                <a:solidFill>
                  <a:srgbClr val="000066"/>
                </a:solidFill>
                <a:latin typeface="Arial Unicode MS" pitchFamily="34" charset="-128"/>
                <a:ea typeface="Arial Unicode MS" pitchFamily="34" charset="-128"/>
                <a:cs typeface="Arial Unicode MS" pitchFamily="34" charset="-128"/>
              </a:rPr>
              <a:t>  Likely buying a product of ARS </a:t>
            </a:r>
            <a:br>
              <a:rPr lang="en-US" sz="2400" b="1" dirty="0" smtClean="0">
                <a:solidFill>
                  <a:srgbClr val="000066"/>
                </a:solidFill>
                <a:latin typeface="Arial Unicode MS" pitchFamily="34" charset="-128"/>
                <a:ea typeface="Arial Unicode MS" pitchFamily="34" charset="-128"/>
                <a:cs typeface="Arial Unicode MS" pitchFamily="34" charset="-128"/>
              </a:rPr>
            </a:br>
            <a:r>
              <a:rPr lang="en-US" sz="2400" b="1" dirty="0" smtClean="0">
                <a:solidFill>
                  <a:srgbClr val="000066"/>
                </a:solidFill>
                <a:latin typeface="Arial Unicode MS" pitchFamily="34" charset="-128"/>
                <a:ea typeface="Arial Unicode MS" pitchFamily="34" charset="-128"/>
                <a:cs typeface="Arial Unicode MS" pitchFamily="34" charset="-128"/>
              </a:rPr>
              <a:t>    research every time you shop</a:t>
            </a:r>
            <a:br>
              <a:rPr lang="en-US" sz="2400" b="1" dirty="0" smtClean="0">
                <a:solidFill>
                  <a:srgbClr val="000066"/>
                </a:solidFill>
                <a:latin typeface="Arial Unicode MS" pitchFamily="34" charset="-128"/>
                <a:ea typeface="Arial Unicode MS" pitchFamily="34" charset="-128"/>
                <a:cs typeface="Arial Unicode MS" pitchFamily="34" charset="-128"/>
              </a:rPr>
            </a:br>
            <a:endParaRPr lang="en-US" sz="2400" b="1" dirty="0" smtClean="0">
              <a:solidFill>
                <a:srgbClr val="000066"/>
              </a:solidFill>
              <a:latin typeface="Arial Unicode MS" pitchFamily="34" charset="-128"/>
              <a:ea typeface="Arial Unicode MS" pitchFamily="34" charset="-128"/>
              <a:cs typeface="Arial Unicode MS" pitchFamily="34" charset="-128"/>
            </a:endParaRPr>
          </a:p>
          <a:p>
            <a:pPr algn="l">
              <a:buClr>
                <a:srgbClr val="C00000"/>
              </a:buClr>
              <a:buSzPct val="100000"/>
              <a:buFont typeface="Arial" pitchFamily="34" charset="0"/>
              <a:buChar char="•"/>
            </a:pPr>
            <a:r>
              <a:rPr lang="en-US" sz="2400" b="1" dirty="0" smtClean="0">
                <a:solidFill>
                  <a:srgbClr val="000066"/>
                </a:solidFill>
                <a:latin typeface="Arial Unicode MS" pitchFamily="34" charset="-128"/>
                <a:ea typeface="Arial Unicode MS" pitchFamily="34" charset="-128"/>
                <a:cs typeface="Arial Unicode MS" pitchFamily="34" charset="-128"/>
              </a:rPr>
              <a:t>  What isn’t to be found on any     </a:t>
            </a:r>
          </a:p>
          <a:p>
            <a:pPr algn="l">
              <a:buClr>
                <a:srgbClr val="C00000"/>
              </a:buClr>
              <a:buSzPct val="100000"/>
            </a:pPr>
            <a:r>
              <a:rPr lang="en-US" sz="2400" b="1" dirty="0" smtClean="0">
                <a:solidFill>
                  <a:srgbClr val="000066"/>
                </a:solidFill>
                <a:latin typeface="Arial Unicode MS" pitchFamily="34" charset="-128"/>
                <a:ea typeface="Arial Unicode MS" pitchFamily="34" charset="-128"/>
                <a:cs typeface="Arial Unicode MS" pitchFamily="34" charset="-128"/>
              </a:rPr>
              <a:t>    store shelf is the Agricultural  </a:t>
            </a:r>
            <a:br>
              <a:rPr lang="en-US" sz="2400" b="1" dirty="0" smtClean="0">
                <a:solidFill>
                  <a:srgbClr val="000066"/>
                </a:solidFill>
                <a:latin typeface="Arial Unicode MS" pitchFamily="34" charset="-128"/>
                <a:ea typeface="Arial Unicode MS" pitchFamily="34" charset="-128"/>
                <a:cs typeface="Arial Unicode MS" pitchFamily="34" charset="-128"/>
              </a:rPr>
            </a:br>
            <a:r>
              <a:rPr lang="en-US" sz="2400" b="1" dirty="0" smtClean="0">
                <a:solidFill>
                  <a:srgbClr val="000066"/>
                </a:solidFill>
                <a:latin typeface="Arial Unicode MS" pitchFamily="34" charset="-128"/>
                <a:ea typeface="Arial Unicode MS" pitchFamily="34" charset="-128"/>
                <a:cs typeface="Arial Unicode MS" pitchFamily="34" charset="-128"/>
              </a:rPr>
              <a:t>    Research Service brand name </a:t>
            </a:r>
            <a:endParaRPr lang="en-US" sz="2400" b="1" dirty="0">
              <a:solidFill>
                <a:srgbClr val="000066"/>
              </a:solidFill>
              <a:latin typeface="Arial Unicode MS" pitchFamily="34" charset="-128"/>
              <a:ea typeface="Arial Unicode MS" pitchFamily="34" charset="-128"/>
              <a:cs typeface="Arial Unicode MS" pitchFamily="34" charset="-128"/>
            </a:endParaRPr>
          </a:p>
        </p:txBody>
      </p:sp>
      <p:pic>
        <p:nvPicPr>
          <p:cNvPr id="5" name="Picture 4" descr="k7242-20.jpg"/>
          <p:cNvPicPr>
            <a:picLocks noChangeAspect="1"/>
          </p:cNvPicPr>
          <p:nvPr/>
        </p:nvPicPr>
        <p:blipFill>
          <a:blip r:embed="rId2" cstate="print"/>
          <a:stretch>
            <a:fillRect/>
          </a:stretch>
        </p:blipFill>
        <p:spPr>
          <a:xfrm>
            <a:off x="203200" y="1015814"/>
            <a:ext cx="3669030" cy="553738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68400"/>
            <a:ext cx="7454900" cy="1569660"/>
          </a:xfrm>
          <a:prstGeom prst="rect">
            <a:avLst/>
          </a:prstGeom>
          <a:noFill/>
        </p:spPr>
        <p:txBody>
          <a:bodyPr wrap="square" rtlCol="0">
            <a:spAutoFit/>
          </a:bodyPr>
          <a:lstStyle/>
          <a:p>
            <a:pPr algn="l"/>
            <a:r>
              <a:rPr lang="en-US" sz="2400" b="1" dirty="0" smtClean="0">
                <a:solidFill>
                  <a:srgbClr val="000066"/>
                </a:solidFill>
                <a:latin typeface="Arial Unicode MS" pitchFamily="34" charset="-128"/>
                <a:ea typeface="Arial Unicode MS" pitchFamily="34" charset="-128"/>
                <a:cs typeface="Arial Unicode MS" pitchFamily="34" charset="-128"/>
              </a:rPr>
              <a:t>Federally funded agriculture research has been so successful in finding solutions to farmers’ problems and providing what consumers need that for every dollar spent, $1.35 is returned to the taxpayer.</a:t>
            </a:r>
            <a:endParaRPr lang="en-US" sz="2400" b="1" dirty="0">
              <a:solidFill>
                <a:srgbClr val="000066"/>
              </a:solidFill>
              <a:latin typeface="Arial Unicode MS" pitchFamily="34" charset="-128"/>
              <a:ea typeface="Arial Unicode MS" pitchFamily="34" charset="-128"/>
              <a:cs typeface="Arial Unicode MS" pitchFamily="34" charset="-128"/>
            </a:endParaRPr>
          </a:p>
        </p:txBody>
      </p:sp>
      <p:pic>
        <p:nvPicPr>
          <p:cNvPr id="5" name="Picture 4" descr="IMG_0162.JPG"/>
          <p:cNvPicPr>
            <a:picLocks noChangeAspect="1"/>
          </p:cNvPicPr>
          <p:nvPr/>
        </p:nvPicPr>
        <p:blipFill>
          <a:blip r:embed="rId2" cstate="print"/>
          <a:stretch>
            <a:fillRect/>
          </a:stretch>
        </p:blipFill>
        <p:spPr>
          <a:xfrm>
            <a:off x="334434" y="2895600"/>
            <a:ext cx="4707465" cy="353059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0" y="1308100"/>
            <a:ext cx="6845300" cy="3970318"/>
          </a:xfrm>
          <a:prstGeom prst="rect">
            <a:avLst/>
          </a:prstGeom>
          <a:noFill/>
        </p:spPr>
        <p:txBody>
          <a:bodyPr wrap="square" rtlCol="0">
            <a:spAutoFit/>
          </a:bodyPr>
          <a:lstStyle/>
          <a:p>
            <a:r>
              <a:rPr lang="en-US" sz="2800" b="1" dirty="0" smtClean="0">
                <a:solidFill>
                  <a:srgbClr val="336600"/>
                </a:solidFill>
                <a:latin typeface="Arial Unicode MS" pitchFamily="34" charset="-128"/>
                <a:ea typeface="Arial Unicode MS" pitchFamily="34" charset="-128"/>
                <a:cs typeface="Arial Unicode MS" pitchFamily="34" charset="-128"/>
              </a:rPr>
              <a:t>“I know of nothing so pleasant to the mind, as the discovery of anything which is at once new and valuable – nothing which so lightens and sweetens toil, as the hopeful pursuit of such discovery.   And how vast, and how varied a field is agriculture, for such discovery.</a:t>
            </a:r>
          </a:p>
          <a:p>
            <a:endParaRPr lang="en-US" sz="2800" b="1" dirty="0" smtClean="0">
              <a:solidFill>
                <a:srgbClr val="336600"/>
              </a:solidFill>
              <a:latin typeface="Arial Unicode MS" pitchFamily="34" charset="-128"/>
              <a:ea typeface="Arial Unicode MS" pitchFamily="34" charset="-128"/>
              <a:cs typeface="Arial Unicode MS" pitchFamily="34" charset="-128"/>
            </a:endParaRPr>
          </a:p>
          <a:p>
            <a:r>
              <a:rPr lang="en-US" sz="2800" b="1" dirty="0" smtClean="0">
                <a:solidFill>
                  <a:srgbClr val="336600"/>
                </a:solidFill>
                <a:latin typeface="Arial Unicode MS" pitchFamily="34" charset="-128"/>
                <a:ea typeface="Arial Unicode MS" pitchFamily="34" charset="-128"/>
                <a:cs typeface="Arial Unicode MS" pitchFamily="34" charset="-128"/>
              </a:rPr>
              <a:t>Abraham Lincoln, September 30, 1859</a:t>
            </a:r>
            <a:endParaRPr lang="en-US" sz="2800" b="1" dirty="0">
              <a:solidFill>
                <a:srgbClr val="3366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trabpick"/>
          <p:cNvPicPr>
            <a:picLocks noChangeArrowheads="1"/>
          </p:cNvPicPr>
          <p:nvPr/>
        </p:nvPicPr>
        <p:blipFill>
          <a:blip r:embed="rId3" cstate="print"/>
          <a:srcRect/>
          <a:stretch>
            <a:fillRect/>
          </a:stretch>
        </p:blipFill>
        <p:spPr bwMode="auto">
          <a:xfrm>
            <a:off x="0" y="4572000"/>
            <a:ext cx="3505200" cy="2286000"/>
          </a:xfrm>
          <a:prstGeom prst="rect">
            <a:avLst/>
          </a:prstGeom>
          <a:noFill/>
          <a:ln w="9525">
            <a:noFill/>
            <a:miter lim="800000"/>
            <a:headEnd/>
            <a:tailEnd/>
          </a:ln>
        </p:spPr>
      </p:pic>
      <p:pic>
        <p:nvPicPr>
          <p:cNvPr id="65539" name="Picture 3" descr="fishery"/>
          <p:cNvPicPr>
            <a:picLocks noChangeAspect="1" noChangeArrowheads="1"/>
          </p:cNvPicPr>
          <p:nvPr/>
        </p:nvPicPr>
        <p:blipFill>
          <a:blip r:embed="rId4" cstate="print"/>
          <a:srcRect r="23810"/>
          <a:stretch>
            <a:fillRect/>
          </a:stretch>
        </p:blipFill>
        <p:spPr bwMode="auto">
          <a:xfrm>
            <a:off x="1447800" y="1295400"/>
            <a:ext cx="2971800" cy="2444750"/>
          </a:xfrm>
          <a:prstGeom prst="rect">
            <a:avLst/>
          </a:prstGeom>
          <a:noFill/>
          <a:ln w="9525">
            <a:noFill/>
            <a:miter lim="800000"/>
            <a:headEnd/>
            <a:tailEnd/>
          </a:ln>
        </p:spPr>
      </p:pic>
      <p:pic>
        <p:nvPicPr>
          <p:cNvPr id="65540" name="Picture 4" descr="pig"/>
          <p:cNvPicPr>
            <a:picLocks noChangeAspect="1" noChangeArrowheads="1"/>
          </p:cNvPicPr>
          <p:nvPr/>
        </p:nvPicPr>
        <p:blipFill>
          <a:blip r:embed="rId5" cstate="print"/>
          <a:srcRect/>
          <a:stretch>
            <a:fillRect/>
          </a:stretch>
        </p:blipFill>
        <p:spPr bwMode="auto">
          <a:xfrm>
            <a:off x="4343400" y="1905000"/>
            <a:ext cx="3048000" cy="1825625"/>
          </a:xfrm>
          <a:prstGeom prst="rect">
            <a:avLst/>
          </a:prstGeom>
          <a:noFill/>
          <a:ln w="9525">
            <a:noFill/>
            <a:miter lim="800000"/>
            <a:headEnd/>
            <a:tailEnd/>
          </a:ln>
        </p:spPr>
      </p:pic>
      <p:pic>
        <p:nvPicPr>
          <p:cNvPr id="65541" name="Picture 5" descr="tractr"/>
          <p:cNvPicPr>
            <a:picLocks noChangeAspect="1" noChangeArrowheads="1"/>
          </p:cNvPicPr>
          <p:nvPr/>
        </p:nvPicPr>
        <p:blipFill>
          <a:blip r:embed="rId6" cstate="print"/>
          <a:srcRect/>
          <a:stretch>
            <a:fillRect/>
          </a:stretch>
        </p:blipFill>
        <p:spPr bwMode="auto">
          <a:xfrm>
            <a:off x="6248400" y="0"/>
            <a:ext cx="2895600" cy="1981200"/>
          </a:xfrm>
          <a:prstGeom prst="rect">
            <a:avLst/>
          </a:prstGeom>
          <a:noFill/>
          <a:ln w="9525">
            <a:noFill/>
            <a:miter lim="800000"/>
            <a:headEnd/>
            <a:tailEnd/>
          </a:ln>
        </p:spPr>
      </p:pic>
      <p:pic>
        <p:nvPicPr>
          <p:cNvPr id="65542" name="Picture 6" descr="cow"/>
          <p:cNvPicPr>
            <a:picLocks noChangeAspect="1" noChangeArrowheads="1"/>
          </p:cNvPicPr>
          <p:nvPr/>
        </p:nvPicPr>
        <p:blipFill>
          <a:blip r:embed="rId7" cstate="print"/>
          <a:srcRect/>
          <a:stretch>
            <a:fillRect/>
          </a:stretch>
        </p:blipFill>
        <p:spPr bwMode="auto">
          <a:xfrm>
            <a:off x="2971800" y="4954190"/>
            <a:ext cx="3124200" cy="1903810"/>
          </a:xfrm>
          <a:prstGeom prst="rect">
            <a:avLst/>
          </a:prstGeom>
          <a:noFill/>
          <a:ln w="9525">
            <a:noFill/>
            <a:miter lim="800000"/>
            <a:headEnd/>
            <a:tailEnd/>
          </a:ln>
        </p:spPr>
      </p:pic>
      <p:pic>
        <p:nvPicPr>
          <p:cNvPr id="65545" name="Picture 9" descr="wht"/>
          <p:cNvPicPr>
            <a:picLocks noChangeAspect="1" noChangeArrowheads="1"/>
          </p:cNvPicPr>
          <p:nvPr/>
        </p:nvPicPr>
        <p:blipFill>
          <a:blip r:embed="rId8" cstate="print"/>
          <a:srcRect/>
          <a:stretch>
            <a:fillRect/>
          </a:stretch>
        </p:blipFill>
        <p:spPr bwMode="auto">
          <a:xfrm>
            <a:off x="0" y="1752600"/>
            <a:ext cx="1905000" cy="2876550"/>
          </a:xfrm>
          <a:prstGeom prst="rect">
            <a:avLst/>
          </a:prstGeom>
          <a:noFill/>
          <a:ln w="9525">
            <a:noFill/>
            <a:miter lim="800000"/>
            <a:headEnd/>
            <a:tailEnd/>
          </a:ln>
        </p:spPr>
      </p:pic>
      <p:sp>
        <p:nvSpPr>
          <p:cNvPr id="65546" name="Rectangle 10"/>
          <p:cNvSpPr>
            <a:spLocks noChangeArrowheads="1"/>
          </p:cNvSpPr>
          <p:nvPr/>
        </p:nvSpPr>
        <p:spPr bwMode="auto">
          <a:xfrm>
            <a:off x="1828800" y="3733800"/>
            <a:ext cx="5334000" cy="1066800"/>
          </a:xfrm>
          <a:prstGeom prst="rect">
            <a:avLst/>
          </a:prstGeom>
          <a:noFill/>
          <a:ln w="9525">
            <a:noFill/>
            <a:miter lim="800000"/>
            <a:headEnd/>
            <a:tailEnd/>
          </a:ln>
        </p:spPr>
        <p:txBody>
          <a:bodyPr wrap="none" anchor="ctr"/>
          <a:lstStyle/>
          <a:p>
            <a:pPr algn="ctr"/>
            <a:r>
              <a:rPr lang="en-US" sz="2400" b="1" dirty="0">
                <a:solidFill>
                  <a:srgbClr val="002060"/>
                </a:solidFill>
              </a:rPr>
              <a:t>Leading America towards a better future </a:t>
            </a:r>
          </a:p>
          <a:p>
            <a:pPr algn="ctr"/>
            <a:r>
              <a:rPr lang="en-US" sz="2400" b="1" dirty="0">
                <a:solidFill>
                  <a:srgbClr val="002060"/>
                </a:solidFill>
              </a:rPr>
              <a:t>through agricultural research </a:t>
            </a:r>
            <a:r>
              <a:rPr lang="en-US" sz="2400" b="1" dirty="0" smtClean="0">
                <a:solidFill>
                  <a:srgbClr val="002060"/>
                </a:solidFill>
              </a:rPr>
              <a:t>and</a:t>
            </a:r>
          </a:p>
          <a:p>
            <a:pPr algn="ctr"/>
            <a:r>
              <a:rPr lang="en-US" sz="2400" b="1" dirty="0" smtClean="0">
                <a:solidFill>
                  <a:srgbClr val="002060"/>
                </a:solidFill>
              </a:rPr>
              <a:t> </a:t>
            </a:r>
            <a:r>
              <a:rPr lang="en-US" sz="2400" b="1" dirty="0">
                <a:solidFill>
                  <a:srgbClr val="002060"/>
                </a:solidFill>
              </a:rPr>
              <a:t>information.</a:t>
            </a:r>
          </a:p>
        </p:txBody>
      </p:sp>
      <p:pic>
        <p:nvPicPr>
          <p:cNvPr id="65550" name="Picture 4" descr="Rotated ARS Logo"/>
          <p:cNvPicPr>
            <a:picLocks noChangeAspect="1" noChangeArrowheads="1"/>
          </p:cNvPicPr>
          <p:nvPr/>
        </p:nvPicPr>
        <p:blipFill>
          <a:blip r:embed="rId9" cstate="print"/>
          <a:srcRect/>
          <a:stretch>
            <a:fillRect/>
          </a:stretch>
        </p:blipFill>
        <p:spPr bwMode="auto">
          <a:xfrm>
            <a:off x="-83447" y="0"/>
            <a:ext cx="2744179" cy="1773238"/>
          </a:xfrm>
          <a:prstGeom prst="rect">
            <a:avLst/>
          </a:prstGeom>
          <a:noFill/>
          <a:ln w="9525">
            <a:noFill/>
            <a:miter lim="800000"/>
            <a:headEnd/>
            <a:tailEnd/>
          </a:ln>
        </p:spPr>
      </p:pic>
      <p:pic>
        <p:nvPicPr>
          <p:cNvPr id="65551" name="Picture 3" descr="USDA SIGN"/>
          <p:cNvPicPr>
            <a:picLocks noChangeAspect="1" noChangeArrowheads="1"/>
          </p:cNvPicPr>
          <p:nvPr/>
        </p:nvPicPr>
        <p:blipFill>
          <a:blip r:embed="rId10" cstate="print"/>
          <a:srcRect/>
          <a:stretch>
            <a:fillRect/>
          </a:stretch>
        </p:blipFill>
        <p:spPr bwMode="auto">
          <a:xfrm>
            <a:off x="5829300" y="4648200"/>
            <a:ext cx="3314700" cy="2209800"/>
          </a:xfrm>
          <a:prstGeom prst="rect">
            <a:avLst/>
          </a:prstGeom>
          <a:noFill/>
          <a:ln w="9525">
            <a:noFill/>
            <a:miter lim="800000"/>
            <a:headEnd/>
            <a:tailEnd/>
          </a:ln>
        </p:spPr>
      </p:pic>
      <p:pic>
        <p:nvPicPr>
          <p:cNvPr id="13" name="Picture 2" descr="kidsH"/>
          <p:cNvPicPr>
            <a:picLocks noChangeAspect="1" noChangeArrowheads="1"/>
          </p:cNvPicPr>
          <p:nvPr/>
        </p:nvPicPr>
        <p:blipFill>
          <a:blip r:embed="rId11" cstate="print"/>
          <a:srcRect/>
          <a:stretch>
            <a:fillRect/>
          </a:stretch>
        </p:blipFill>
        <p:spPr bwMode="auto">
          <a:xfrm>
            <a:off x="2667000" y="0"/>
            <a:ext cx="3733800" cy="2290167"/>
          </a:xfrm>
          <a:prstGeom prst="rect">
            <a:avLst/>
          </a:prstGeom>
          <a:noFill/>
        </p:spPr>
      </p:pic>
      <p:pic>
        <p:nvPicPr>
          <p:cNvPr id="15" name="Picture 14" descr="k3839-3i[1].jpg"/>
          <p:cNvPicPr>
            <a:picLocks noChangeAspect="1"/>
          </p:cNvPicPr>
          <p:nvPr/>
        </p:nvPicPr>
        <p:blipFill>
          <a:blip r:embed="rId12" cstate="print"/>
          <a:stretch>
            <a:fillRect/>
          </a:stretch>
        </p:blipFill>
        <p:spPr>
          <a:xfrm>
            <a:off x="7107061" y="1752600"/>
            <a:ext cx="2036939" cy="285700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map.jpg"/>
          <p:cNvPicPr>
            <a:picLocks noChangeAspect="1"/>
          </p:cNvPicPr>
          <p:nvPr/>
        </p:nvPicPr>
        <p:blipFill>
          <a:blip r:embed="rId2" cstate="print"/>
          <a:stretch>
            <a:fillRect/>
          </a:stretch>
        </p:blipFill>
        <p:spPr>
          <a:xfrm>
            <a:off x="685800" y="990600"/>
            <a:ext cx="7837170" cy="554843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304800" y="1676400"/>
            <a:ext cx="8674100" cy="755650"/>
          </a:xfrm>
        </p:spPr>
        <p:txBody>
          <a:bodyPr>
            <a:noAutofit/>
          </a:bodyPr>
          <a:lstStyle/>
          <a:p>
            <a:pPr algn="just"/>
            <a:r>
              <a:rPr lang="en-US" sz="2400" b="1" dirty="0" smtClean="0">
                <a:solidFill>
                  <a:srgbClr val="000099"/>
                </a:solidFill>
                <a:cs typeface="Times New Roman" pitchFamily="18" charset="0"/>
              </a:rPr>
              <a:t>Since 1940 the four regional research centers have provided the major portion of ARS’s capability for research and development of technology to increase the use of agricultural products and thereby enhance the economic viability and competitiveness of U.S. agriculture.</a:t>
            </a:r>
            <a:r>
              <a:rPr lang="en-US" sz="2400" b="1" dirty="0" smtClean="0">
                <a:solidFill>
                  <a:srgbClr val="000099"/>
                </a:solidFill>
              </a:rPr>
              <a:t> </a:t>
            </a:r>
          </a:p>
        </p:txBody>
      </p:sp>
      <p:pic>
        <p:nvPicPr>
          <p:cNvPr id="9220" name="Picture 7" descr="AerialView_ERRC"/>
          <p:cNvPicPr>
            <a:picLocks noChangeAspect="1" noChangeArrowheads="1"/>
          </p:cNvPicPr>
          <p:nvPr/>
        </p:nvPicPr>
        <p:blipFill>
          <a:blip r:embed="rId2" cstate="print"/>
          <a:srcRect/>
          <a:stretch>
            <a:fillRect/>
          </a:stretch>
        </p:blipFill>
        <p:spPr bwMode="auto">
          <a:xfrm>
            <a:off x="4800600" y="3124200"/>
            <a:ext cx="3416300" cy="1714500"/>
          </a:xfrm>
          <a:prstGeom prst="rect">
            <a:avLst/>
          </a:prstGeom>
          <a:noFill/>
          <a:ln w="9525">
            <a:noFill/>
            <a:miter lim="800000"/>
            <a:headEnd/>
            <a:tailEnd/>
          </a:ln>
        </p:spPr>
      </p:pic>
      <p:pic>
        <p:nvPicPr>
          <p:cNvPr id="9221" name="Picture 8" descr="SRRC"/>
          <p:cNvPicPr>
            <a:picLocks noChangeAspect="1" noChangeArrowheads="1"/>
          </p:cNvPicPr>
          <p:nvPr/>
        </p:nvPicPr>
        <p:blipFill>
          <a:blip r:embed="rId3" cstate="print"/>
          <a:srcRect/>
          <a:stretch>
            <a:fillRect/>
          </a:stretch>
        </p:blipFill>
        <p:spPr bwMode="auto">
          <a:xfrm>
            <a:off x="1524000" y="4800600"/>
            <a:ext cx="2819400" cy="1924160"/>
          </a:xfrm>
          <a:prstGeom prst="rect">
            <a:avLst/>
          </a:prstGeom>
          <a:noFill/>
          <a:ln w="9525">
            <a:noFill/>
            <a:miter lim="800000"/>
            <a:headEnd/>
            <a:tailEnd/>
          </a:ln>
        </p:spPr>
      </p:pic>
      <p:sp>
        <p:nvSpPr>
          <p:cNvPr id="9222" name="Text Box 10"/>
          <p:cNvSpPr txBox="1">
            <a:spLocks noChangeArrowheads="1"/>
          </p:cNvSpPr>
          <p:nvPr/>
        </p:nvSpPr>
        <p:spPr bwMode="auto">
          <a:xfrm>
            <a:off x="533400" y="6096000"/>
            <a:ext cx="831850" cy="366712"/>
          </a:xfrm>
          <a:prstGeom prst="rect">
            <a:avLst/>
          </a:prstGeom>
          <a:noFill/>
          <a:ln w="9525">
            <a:noFill/>
            <a:miter lim="800000"/>
            <a:headEnd/>
            <a:tailEnd/>
          </a:ln>
        </p:spPr>
        <p:txBody>
          <a:bodyPr wrap="none">
            <a:spAutoFit/>
          </a:bodyPr>
          <a:lstStyle/>
          <a:p>
            <a:pPr algn="l"/>
            <a:r>
              <a:rPr lang="en-US" sz="1800" b="1" dirty="0">
                <a:solidFill>
                  <a:srgbClr val="CC0000"/>
                </a:solidFill>
                <a:latin typeface="Arial" charset="0"/>
              </a:rPr>
              <a:t>SRRC</a:t>
            </a:r>
          </a:p>
        </p:txBody>
      </p:sp>
      <p:sp>
        <p:nvSpPr>
          <p:cNvPr id="9223" name="Text Box 11"/>
          <p:cNvSpPr txBox="1">
            <a:spLocks noChangeArrowheads="1"/>
          </p:cNvSpPr>
          <p:nvPr/>
        </p:nvSpPr>
        <p:spPr bwMode="auto">
          <a:xfrm>
            <a:off x="304800" y="4648200"/>
            <a:ext cx="990600" cy="366712"/>
          </a:xfrm>
          <a:prstGeom prst="rect">
            <a:avLst/>
          </a:prstGeom>
          <a:noFill/>
          <a:ln w="9525">
            <a:noFill/>
            <a:miter lim="800000"/>
            <a:headEnd/>
            <a:tailEnd/>
          </a:ln>
        </p:spPr>
        <p:txBody>
          <a:bodyPr>
            <a:spAutoFit/>
          </a:bodyPr>
          <a:lstStyle/>
          <a:p>
            <a:pPr algn="l"/>
            <a:r>
              <a:rPr lang="en-US" sz="1800" b="1" dirty="0">
                <a:solidFill>
                  <a:srgbClr val="CC0000"/>
                </a:solidFill>
                <a:latin typeface="Arial" charset="0"/>
              </a:rPr>
              <a:t>WRRC</a:t>
            </a:r>
          </a:p>
        </p:txBody>
      </p:sp>
      <p:sp>
        <p:nvSpPr>
          <p:cNvPr id="9224" name="Text Box 12"/>
          <p:cNvSpPr txBox="1">
            <a:spLocks noChangeArrowheads="1"/>
          </p:cNvSpPr>
          <p:nvPr/>
        </p:nvSpPr>
        <p:spPr bwMode="auto">
          <a:xfrm>
            <a:off x="3886200" y="3581400"/>
            <a:ext cx="831850" cy="366712"/>
          </a:xfrm>
          <a:prstGeom prst="rect">
            <a:avLst/>
          </a:prstGeom>
          <a:noFill/>
          <a:ln w="9525">
            <a:noFill/>
            <a:miter lim="800000"/>
            <a:headEnd/>
            <a:tailEnd/>
          </a:ln>
        </p:spPr>
        <p:txBody>
          <a:bodyPr>
            <a:spAutoFit/>
          </a:bodyPr>
          <a:lstStyle/>
          <a:p>
            <a:pPr algn="l"/>
            <a:r>
              <a:rPr lang="en-US" sz="1800" b="1" dirty="0">
                <a:solidFill>
                  <a:srgbClr val="CC0000"/>
                </a:solidFill>
                <a:latin typeface="Arial" charset="0"/>
              </a:rPr>
              <a:t>ERRC</a:t>
            </a:r>
          </a:p>
        </p:txBody>
      </p:sp>
      <p:pic>
        <p:nvPicPr>
          <p:cNvPr id="9225" name="Picture 13" descr="WRRC"/>
          <p:cNvPicPr>
            <a:picLocks noChangeAspect="1" noChangeArrowheads="1"/>
          </p:cNvPicPr>
          <p:nvPr/>
        </p:nvPicPr>
        <p:blipFill>
          <a:blip r:embed="rId4" cstate="print"/>
          <a:srcRect/>
          <a:stretch>
            <a:fillRect/>
          </a:stretch>
        </p:blipFill>
        <p:spPr bwMode="auto">
          <a:xfrm>
            <a:off x="152400" y="3124200"/>
            <a:ext cx="2819400" cy="1459538"/>
          </a:xfrm>
          <a:prstGeom prst="rect">
            <a:avLst/>
          </a:prstGeom>
          <a:noFill/>
          <a:ln w="9525">
            <a:noFill/>
            <a:miter lim="800000"/>
            <a:headEnd/>
            <a:tailEnd/>
          </a:ln>
        </p:spPr>
      </p:pic>
      <p:pic>
        <p:nvPicPr>
          <p:cNvPr id="10" name="Picture 5" descr="060927_NCAUR_007"/>
          <p:cNvPicPr>
            <a:picLocks noChangeAspect="1" noChangeArrowheads="1"/>
          </p:cNvPicPr>
          <p:nvPr/>
        </p:nvPicPr>
        <p:blipFill>
          <a:blip r:embed="rId5" cstate="print"/>
          <a:srcRect/>
          <a:stretch>
            <a:fillRect/>
          </a:stretch>
        </p:blipFill>
        <p:spPr bwMode="auto">
          <a:xfrm>
            <a:off x="5867400" y="4953000"/>
            <a:ext cx="3035300" cy="1770592"/>
          </a:xfrm>
          <a:prstGeom prst="rect">
            <a:avLst/>
          </a:prstGeom>
          <a:noFill/>
          <a:ln w="9525">
            <a:noFill/>
            <a:miter lim="800000"/>
            <a:headEnd/>
            <a:tailEnd/>
          </a:ln>
        </p:spPr>
      </p:pic>
      <p:sp>
        <p:nvSpPr>
          <p:cNvPr id="11" name="TextBox 10"/>
          <p:cNvSpPr txBox="1"/>
          <p:nvPr/>
        </p:nvSpPr>
        <p:spPr>
          <a:xfrm>
            <a:off x="4648200" y="5486400"/>
            <a:ext cx="1066800"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NCAUR</a:t>
            </a:r>
            <a:endParaRPr lang="en-US" b="1" dirty="0">
              <a:solidFill>
                <a:srgbClr val="FF0000"/>
              </a:solidFill>
              <a:latin typeface="Arial" pitchFamily="34" charset="0"/>
              <a:cs typeface="Arial" pitchFamily="34" charset="0"/>
            </a:endParaRPr>
          </a:p>
        </p:txBody>
      </p:sp>
      <p:sp>
        <p:nvSpPr>
          <p:cNvPr id="12" name="TextBox 11"/>
          <p:cNvSpPr txBox="1"/>
          <p:nvPr/>
        </p:nvSpPr>
        <p:spPr>
          <a:xfrm>
            <a:off x="1371600" y="304800"/>
            <a:ext cx="6400800" cy="646331"/>
          </a:xfrm>
          <a:prstGeom prst="rect">
            <a:avLst/>
          </a:prstGeom>
          <a:noFill/>
        </p:spPr>
        <p:txBody>
          <a:bodyPr wrap="square" rtlCol="0">
            <a:spAutoFit/>
          </a:bodyPr>
          <a:lstStyle/>
          <a:p>
            <a:r>
              <a:rPr lang="en-US" sz="3600" b="1" dirty="0" smtClean="0">
                <a:solidFill>
                  <a:srgbClr val="006600"/>
                </a:solidFill>
              </a:rPr>
              <a:t>Agricultural Adjustment Act, ‘38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00800" cy="381000"/>
          </a:xfrm>
        </p:spPr>
        <p:txBody>
          <a:bodyPr>
            <a:normAutofit fontScale="90000"/>
          </a:bodyPr>
          <a:lstStyle/>
          <a:p>
            <a:r>
              <a:rPr lang="en-US" b="1" dirty="0" smtClean="0">
                <a:solidFill>
                  <a:srgbClr val="006600"/>
                </a:solidFill>
              </a:rPr>
              <a:t>USDA Research Timeline</a:t>
            </a:r>
            <a:endParaRPr lang="en-US" b="1" dirty="0">
              <a:solidFill>
                <a:srgbClr val="006600"/>
              </a:solidFill>
            </a:endParaRPr>
          </a:p>
        </p:txBody>
      </p:sp>
      <p:sp>
        <p:nvSpPr>
          <p:cNvPr id="3" name="Content Placeholder 2"/>
          <p:cNvSpPr>
            <a:spLocks noGrp="1"/>
          </p:cNvSpPr>
          <p:nvPr>
            <p:ph idx="1"/>
          </p:nvPr>
        </p:nvSpPr>
        <p:spPr>
          <a:xfrm>
            <a:off x="1371600" y="609600"/>
            <a:ext cx="8077200" cy="5562600"/>
          </a:xfrm>
        </p:spPr>
        <p:txBody>
          <a:bodyPr>
            <a:noAutofit/>
          </a:bodyPr>
          <a:lstStyle/>
          <a:p>
            <a:r>
              <a:rPr lang="en-US" sz="1600" b="1" dirty="0" smtClean="0">
                <a:solidFill>
                  <a:srgbClr val="000099"/>
                </a:solidFill>
              </a:rPr>
              <a:t>1862- USDA Created</a:t>
            </a:r>
          </a:p>
          <a:p>
            <a:r>
              <a:rPr lang="en-US" sz="1600" b="1" dirty="0" smtClean="0">
                <a:solidFill>
                  <a:srgbClr val="000099"/>
                </a:solidFill>
              </a:rPr>
              <a:t>1869- First analysis of food published – corn</a:t>
            </a:r>
          </a:p>
          <a:p>
            <a:r>
              <a:rPr lang="en-US" sz="1600" b="1" dirty="0" smtClean="0">
                <a:solidFill>
                  <a:srgbClr val="000099"/>
                </a:solidFill>
              </a:rPr>
              <a:t>1873 –Navel oranges introduced into California – from Brazil</a:t>
            </a:r>
          </a:p>
          <a:p>
            <a:r>
              <a:rPr lang="en-US" sz="1600" b="1" dirty="0" smtClean="0">
                <a:solidFill>
                  <a:srgbClr val="000099"/>
                </a:solidFill>
              </a:rPr>
              <a:t>1902 – First plant methodically bred for disease resistance</a:t>
            </a:r>
          </a:p>
          <a:p>
            <a:r>
              <a:rPr lang="en-US" sz="1600" b="1" dirty="0" smtClean="0">
                <a:solidFill>
                  <a:srgbClr val="000099"/>
                </a:solidFill>
              </a:rPr>
              <a:t>1923 – Commercial hybrid seed corn developed</a:t>
            </a:r>
          </a:p>
          <a:p>
            <a:r>
              <a:rPr lang="en-US" sz="1600" b="1" dirty="0" smtClean="0">
                <a:solidFill>
                  <a:srgbClr val="000099"/>
                </a:solidFill>
              </a:rPr>
              <a:t>1941 – Mass production of penicillin</a:t>
            </a:r>
          </a:p>
          <a:p>
            <a:r>
              <a:rPr lang="en-US" sz="1600" b="1" dirty="0" smtClean="0">
                <a:solidFill>
                  <a:srgbClr val="000099"/>
                </a:solidFill>
              </a:rPr>
              <a:t>1946 – Technique to produce high-quality frozen orange juice</a:t>
            </a:r>
          </a:p>
          <a:p>
            <a:r>
              <a:rPr lang="en-US" sz="1600" b="1" dirty="0" smtClean="0">
                <a:solidFill>
                  <a:srgbClr val="000099"/>
                </a:solidFill>
              </a:rPr>
              <a:t>1950 – </a:t>
            </a:r>
            <a:r>
              <a:rPr lang="en-US" sz="1600" b="1" dirty="0" err="1" smtClean="0">
                <a:solidFill>
                  <a:srgbClr val="000099"/>
                </a:solidFill>
              </a:rPr>
              <a:t>Dextran</a:t>
            </a:r>
            <a:r>
              <a:rPr lang="en-US" sz="1600" b="1" dirty="0" smtClean="0">
                <a:solidFill>
                  <a:srgbClr val="000099"/>
                </a:solidFill>
              </a:rPr>
              <a:t> and </a:t>
            </a:r>
            <a:r>
              <a:rPr lang="en-US" sz="1600" b="1" dirty="0" err="1" smtClean="0">
                <a:solidFill>
                  <a:srgbClr val="000099"/>
                </a:solidFill>
              </a:rPr>
              <a:t>Xanthan</a:t>
            </a:r>
            <a:r>
              <a:rPr lang="en-US" sz="1600" b="1" dirty="0" smtClean="0">
                <a:solidFill>
                  <a:srgbClr val="000099"/>
                </a:solidFill>
              </a:rPr>
              <a:t> gum developed </a:t>
            </a:r>
          </a:p>
          <a:p>
            <a:r>
              <a:rPr lang="en-US" sz="1600" b="1" dirty="0" smtClean="0">
                <a:solidFill>
                  <a:srgbClr val="000099"/>
                </a:solidFill>
              </a:rPr>
              <a:t>1953 – ARS created</a:t>
            </a:r>
          </a:p>
          <a:p>
            <a:r>
              <a:rPr lang="en-US" sz="1600" b="1" dirty="0" smtClean="0">
                <a:solidFill>
                  <a:srgbClr val="000099"/>
                </a:solidFill>
              </a:rPr>
              <a:t>1954 – Instant potato flakes developed</a:t>
            </a:r>
          </a:p>
          <a:p>
            <a:r>
              <a:rPr lang="en-US" sz="1600" b="1" dirty="0" smtClean="0">
                <a:solidFill>
                  <a:srgbClr val="000099"/>
                </a:solidFill>
              </a:rPr>
              <a:t>1955 – Roma tomato released</a:t>
            </a:r>
          </a:p>
          <a:p>
            <a:r>
              <a:rPr lang="en-US" sz="1600" b="1" dirty="0" smtClean="0">
                <a:solidFill>
                  <a:srgbClr val="000099"/>
                </a:solidFill>
              </a:rPr>
              <a:t>1962 – Permanent press creases in wool slacks</a:t>
            </a:r>
          </a:p>
          <a:p>
            <a:r>
              <a:rPr lang="en-US" sz="1600" b="1" dirty="0" smtClean="0">
                <a:solidFill>
                  <a:srgbClr val="000099"/>
                </a:solidFill>
              </a:rPr>
              <a:t>1965 -  Permanent-press cotton textile developed</a:t>
            </a:r>
          </a:p>
          <a:p>
            <a:r>
              <a:rPr lang="en-US" sz="1600" b="1" dirty="0" smtClean="0">
                <a:solidFill>
                  <a:srgbClr val="000099"/>
                </a:solidFill>
              </a:rPr>
              <a:t>1976 – Super </a:t>
            </a:r>
            <a:r>
              <a:rPr lang="en-US" sz="1600" b="1" dirty="0" err="1" smtClean="0">
                <a:solidFill>
                  <a:srgbClr val="000099"/>
                </a:solidFill>
              </a:rPr>
              <a:t>Slurper</a:t>
            </a:r>
            <a:r>
              <a:rPr lang="en-US" sz="1600" b="1" dirty="0" smtClean="0">
                <a:solidFill>
                  <a:srgbClr val="000099"/>
                </a:solidFill>
              </a:rPr>
              <a:t> developed</a:t>
            </a:r>
          </a:p>
          <a:p>
            <a:r>
              <a:rPr lang="en-US" sz="1600" b="1" dirty="0" smtClean="0">
                <a:solidFill>
                  <a:srgbClr val="000099"/>
                </a:solidFill>
              </a:rPr>
              <a:t>1987 – First 100% soy-based ink</a:t>
            </a:r>
          </a:p>
          <a:p>
            <a:r>
              <a:rPr lang="en-US" sz="1600" b="1" dirty="0" smtClean="0">
                <a:solidFill>
                  <a:srgbClr val="000099"/>
                </a:solidFill>
              </a:rPr>
              <a:t>1990 – </a:t>
            </a:r>
            <a:r>
              <a:rPr lang="en-US" sz="1600" b="1" dirty="0" err="1" smtClean="0">
                <a:solidFill>
                  <a:srgbClr val="000099"/>
                </a:solidFill>
              </a:rPr>
              <a:t>Oatrim</a:t>
            </a:r>
            <a:r>
              <a:rPr lang="en-US" sz="1600" b="1" dirty="0" smtClean="0">
                <a:solidFill>
                  <a:srgbClr val="000099"/>
                </a:solidFill>
              </a:rPr>
              <a:t> fat replacer</a:t>
            </a:r>
          </a:p>
          <a:p>
            <a:r>
              <a:rPr lang="en-US" sz="1600" b="1" dirty="0" smtClean="0">
                <a:solidFill>
                  <a:srgbClr val="000099"/>
                </a:solidFill>
              </a:rPr>
              <a:t>1993 – Paper from chicken feathers</a:t>
            </a:r>
          </a:p>
          <a:p>
            <a:r>
              <a:rPr lang="en-US" sz="1600" b="1" dirty="0" smtClean="0">
                <a:solidFill>
                  <a:srgbClr val="000099"/>
                </a:solidFill>
              </a:rPr>
              <a:t>2000 – </a:t>
            </a:r>
            <a:r>
              <a:rPr lang="en-US" sz="1600" b="1" dirty="0" err="1" smtClean="0">
                <a:solidFill>
                  <a:srgbClr val="000099"/>
                </a:solidFill>
              </a:rPr>
              <a:t>Nutrim</a:t>
            </a:r>
            <a:r>
              <a:rPr lang="en-US" sz="1600" b="1" dirty="0" smtClean="0">
                <a:solidFill>
                  <a:srgbClr val="000099"/>
                </a:solidFill>
              </a:rPr>
              <a:t> soluble oat fiber </a:t>
            </a:r>
            <a:r>
              <a:rPr lang="en-US" sz="1600" b="1" dirty="0" err="1" smtClean="0">
                <a:solidFill>
                  <a:srgbClr val="000099"/>
                </a:solidFill>
              </a:rPr>
              <a:t>nutraceutical</a:t>
            </a:r>
            <a:r>
              <a:rPr lang="en-US" sz="1600" b="1" dirty="0" smtClean="0">
                <a:solidFill>
                  <a:srgbClr val="000099"/>
                </a:solidFill>
              </a:rPr>
              <a:t> </a:t>
            </a:r>
          </a:p>
          <a:p>
            <a:r>
              <a:rPr lang="en-US" sz="1600" b="1" dirty="0" smtClean="0">
                <a:solidFill>
                  <a:srgbClr val="000099"/>
                </a:solidFill>
              </a:rPr>
              <a:t>2005 – Edible coating to keep sliced apples fresh</a:t>
            </a:r>
          </a:p>
          <a:p>
            <a:r>
              <a:rPr lang="en-US" sz="1600" b="1" dirty="0" smtClean="0">
                <a:solidFill>
                  <a:srgbClr val="000099"/>
                </a:solidFill>
              </a:rPr>
              <a:t>2006 – cotton wound dressing for patients with chronic wounds</a:t>
            </a:r>
          </a:p>
          <a:p>
            <a:r>
              <a:rPr lang="en-US" sz="1600" b="1" dirty="0" smtClean="0">
                <a:solidFill>
                  <a:srgbClr val="000099"/>
                </a:solidFill>
              </a:rPr>
              <a:t>2012 – Saved the French Quarter from Formosan termites, Hardiness Zone Map</a:t>
            </a:r>
          </a:p>
          <a:p>
            <a:pPr>
              <a:buNone/>
            </a:pPr>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371600" y="124902"/>
            <a:ext cx="7359803" cy="1143000"/>
          </a:xfrm>
        </p:spPr>
        <p:txBody>
          <a:bodyPr>
            <a:normAutofit/>
          </a:bodyPr>
          <a:lstStyle/>
          <a:p>
            <a:pPr algn="l"/>
            <a:r>
              <a:rPr lang="en-US" b="1" dirty="0" smtClean="0">
                <a:solidFill>
                  <a:srgbClr val="006600"/>
                </a:solidFill>
              </a:rPr>
              <a:t> Historical Research Results</a:t>
            </a:r>
            <a:endParaRPr lang="en-US" b="1" dirty="0">
              <a:solidFill>
                <a:srgbClr val="006600"/>
              </a:solidFill>
            </a:endParaRPr>
          </a:p>
        </p:txBody>
      </p:sp>
      <p:grpSp>
        <p:nvGrpSpPr>
          <p:cNvPr id="2" name="Group 31"/>
          <p:cNvGrpSpPr/>
          <p:nvPr/>
        </p:nvGrpSpPr>
        <p:grpSpPr>
          <a:xfrm>
            <a:off x="6172200" y="1295400"/>
            <a:ext cx="2575662" cy="2018214"/>
            <a:chOff x="5776602" y="933097"/>
            <a:chExt cx="2575662" cy="2018214"/>
          </a:xfrm>
        </p:grpSpPr>
        <p:pic>
          <p:nvPicPr>
            <p:cNvPr id="25" name="Picture 24" descr="dextran1"/>
            <p:cNvPicPr>
              <a:picLocks noChangeAspect="1" noChangeArrowheads="1"/>
            </p:cNvPicPr>
            <p:nvPr/>
          </p:nvPicPr>
          <p:blipFill>
            <a:blip r:embed="rId3" cstate="email"/>
            <a:srcRect/>
            <a:stretch>
              <a:fillRect/>
            </a:stretch>
          </p:blipFill>
          <p:spPr bwMode="auto">
            <a:xfrm>
              <a:off x="5776602" y="933097"/>
              <a:ext cx="2575662" cy="2018214"/>
            </a:xfrm>
            <a:prstGeom prst="rect">
              <a:avLst/>
            </a:prstGeom>
            <a:ln>
              <a:noFill/>
            </a:ln>
            <a:effectLst>
              <a:softEdge rad="112500"/>
            </a:effectLst>
          </p:spPr>
        </p:pic>
        <p:sp>
          <p:nvSpPr>
            <p:cNvPr id="24" name="Rectangle 23"/>
            <p:cNvSpPr>
              <a:spLocks noChangeArrowheads="1"/>
            </p:cNvSpPr>
            <p:nvPr/>
          </p:nvSpPr>
          <p:spPr bwMode="auto">
            <a:xfrm>
              <a:off x="6662376" y="2289326"/>
              <a:ext cx="1591743" cy="501995"/>
            </a:xfrm>
            <a:prstGeom prst="rect">
              <a:avLst/>
            </a:prstGeom>
            <a:noFill/>
            <a:ln w="9525">
              <a:noFill/>
              <a:miter lim="800000"/>
              <a:headEnd/>
              <a:tailEnd/>
            </a:ln>
          </p:spPr>
          <p:txBody>
            <a:bodyPr/>
            <a:lstStyle/>
            <a:p>
              <a:pPr marL="533400" indent="-533400" algn="r">
                <a:spcBef>
                  <a:spcPct val="20000"/>
                </a:spcBef>
                <a:buClr>
                  <a:schemeClr val="folHlink"/>
                </a:buClr>
                <a:buSzPct val="75000"/>
              </a:pPr>
              <a:r>
                <a:rPr lang="en-US" sz="2800" b="1" dirty="0">
                  <a:solidFill>
                    <a:srgbClr val="000099"/>
                  </a:solidFill>
                </a:rPr>
                <a:t>Dextran</a:t>
              </a:r>
            </a:p>
          </p:txBody>
        </p:sp>
      </p:grpSp>
      <p:grpSp>
        <p:nvGrpSpPr>
          <p:cNvPr id="3" name="Group 30"/>
          <p:cNvGrpSpPr/>
          <p:nvPr/>
        </p:nvGrpSpPr>
        <p:grpSpPr>
          <a:xfrm>
            <a:off x="304800" y="1143000"/>
            <a:ext cx="3297237" cy="4570099"/>
            <a:chOff x="657383" y="727874"/>
            <a:chExt cx="3297237" cy="4570099"/>
          </a:xfrm>
        </p:grpSpPr>
        <p:grpSp>
          <p:nvGrpSpPr>
            <p:cNvPr id="4" name="Group 25"/>
            <p:cNvGrpSpPr/>
            <p:nvPr/>
          </p:nvGrpSpPr>
          <p:grpSpPr>
            <a:xfrm>
              <a:off x="657383" y="727874"/>
              <a:ext cx="3297237" cy="2461378"/>
              <a:chOff x="657383" y="995498"/>
              <a:chExt cx="3297237" cy="2461378"/>
            </a:xfrm>
          </p:grpSpPr>
          <p:grpSp>
            <p:nvGrpSpPr>
              <p:cNvPr id="5" name="Group 4"/>
              <p:cNvGrpSpPr>
                <a:grpSpLocks/>
              </p:cNvGrpSpPr>
              <p:nvPr/>
            </p:nvGrpSpPr>
            <p:grpSpPr bwMode="auto">
              <a:xfrm>
                <a:off x="727612" y="995498"/>
                <a:ext cx="3156779" cy="2461378"/>
                <a:chOff x="3296" y="1225"/>
                <a:chExt cx="2333" cy="2057"/>
              </a:xfrm>
            </p:grpSpPr>
            <p:pic>
              <p:nvPicPr>
                <p:cNvPr id="8" name="Picture 5" descr="MOYER"/>
                <p:cNvPicPr>
                  <a:picLocks noChangeAspect="1" noChangeArrowheads="1"/>
                </p:cNvPicPr>
                <p:nvPr/>
              </p:nvPicPr>
              <p:blipFill>
                <a:blip r:embed="rId4" cstate="email"/>
                <a:srcRect/>
                <a:stretch>
                  <a:fillRect/>
                </a:stretch>
              </p:blipFill>
              <p:spPr bwMode="auto">
                <a:xfrm>
                  <a:off x="3302" y="1633"/>
                  <a:ext cx="2327" cy="1649"/>
                </a:xfrm>
                <a:prstGeom prst="rect">
                  <a:avLst/>
                </a:prstGeom>
                <a:ln>
                  <a:noFill/>
                </a:ln>
                <a:effectLst>
                  <a:softEdge rad="112500"/>
                </a:effectLst>
              </p:spPr>
            </p:pic>
            <p:sp>
              <p:nvSpPr>
                <p:cNvPr id="9" name="Text Box 6"/>
                <p:cNvSpPr txBox="1">
                  <a:spLocks noChangeArrowheads="1"/>
                </p:cNvSpPr>
                <p:nvPr/>
              </p:nvSpPr>
              <p:spPr bwMode="auto">
                <a:xfrm>
                  <a:off x="3296" y="1225"/>
                  <a:ext cx="2325" cy="233"/>
                </a:xfrm>
                <a:prstGeom prst="rect">
                  <a:avLst/>
                </a:prstGeom>
                <a:noFill/>
                <a:ln w="9525">
                  <a:noFill/>
                  <a:miter lim="800000"/>
                  <a:headEnd/>
                  <a:tailEnd/>
                </a:ln>
              </p:spPr>
              <p:txBody>
                <a:bodyPr>
                  <a:spAutoFit/>
                </a:bodyPr>
                <a:lstStyle/>
                <a:p>
                  <a:pPr algn="ctr">
                    <a:spcBef>
                      <a:spcPct val="50000"/>
                    </a:spcBef>
                  </a:pPr>
                  <a:endParaRPr lang="en-US"/>
                </a:p>
              </p:txBody>
            </p:sp>
          </p:grpSp>
          <p:sp>
            <p:nvSpPr>
              <p:cNvPr id="7" name="Text Box 7"/>
              <p:cNvSpPr txBox="1">
                <a:spLocks noChangeArrowheads="1"/>
              </p:cNvSpPr>
              <p:nvPr/>
            </p:nvSpPr>
            <p:spPr bwMode="auto">
              <a:xfrm>
                <a:off x="657383" y="1133714"/>
                <a:ext cx="3297237" cy="519113"/>
              </a:xfrm>
              <a:prstGeom prst="rect">
                <a:avLst/>
              </a:prstGeom>
              <a:noFill/>
              <a:ln w="9525">
                <a:noFill/>
                <a:miter lim="800000"/>
                <a:headEnd/>
                <a:tailEnd/>
              </a:ln>
            </p:spPr>
            <p:txBody>
              <a:bodyPr>
                <a:spAutoFit/>
              </a:bodyPr>
              <a:lstStyle/>
              <a:p>
                <a:pPr algn="ctr">
                  <a:spcBef>
                    <a:spcPct val="50000"/>
                  </a:spcBef>
                </a:pPr>
                <a:r>
                  <a:rPr lang="en-US" sz="2800" b="1" dirty="0">
                    <a:solidFill>
                      <a:srgbClr val="000099"/>
                    </a:solidFill>
                  </a:rPr>
                  <a:t>Penicillin</a:t>
                </a:r>
              </a:p>
            </p:txBody>
          </p:sp>
        </p:grpSp>
        <p:pic>
          <p:nvPicPr>
            <p:cNvPr id="44" name="Picture 43" descr="penicillin poster.jpg"/>
            <p:cNvPicPr>
              <a:picLocks noChangeAspect="1"/>
            </p:cNvPicPr>
            <p:nvPr/>
          </p:nvPicPr>
          <p:blipFill>
            <a:blip r:embed="rId5" cstate="email"/>
            <a:srcRect/>
            <a:stretch>
              <a:fillRect/>
            </a:stretch>
          </p:blipFill>
          <p:spPr>
            <a:xfrm>
              <a:off x="708204" y="2962724"/>
              <a:ext cx="3150118" cy="2335249"/>
            </a:xfrm>
            <a:prstGeom prst="rect">
              <a:avLst/>
            </a:prstGeom>
            <a:ln>
              <a:noFill/>
            </a:ln>
            <a:effectLst>
              <a:softEdge rad="112500"/>
            </a:effectLst>
          </p:spPr>
        </p:pic>
      </p:grpSp>
      <p:grpSp>
        <p:nvGrpSpPr>
          <p:cNvPr id="6" name="Group 36"/>
          <p:cNvGrpSpPr/>
          <p:nvPr/>
        </p:nvGrpSpPr>
        <p:grpSpPr>
          <a:xfrm>
            <a:off x="3189249" y="3200402"/>
            <a:ext cx="3880623" cy="2074130"/>
            <a:chOff x="3189249" y="3300755"/>
            <a:chExt cx="3880623" cy="2074130"/>
          </a:xfrm>
        </p:grpSpPr>
        <p:pic>
          <p:nvPicPr>
            <p:cNvPr id="21" name="Picture 20" descr="ETOHCAR"/>
            <p:cNvPicPr>
              <a:picLocks noChangeAspect="1" noChangeArrowheads="1"/>
            </p:cNvPicPr>
            <p:nvPr/>
          </p:nvPicPr>
          <p:blipFill>
            <a:blip r:embed="rId6" cstate="email"/>
            <a:srcRect/>
            <a:stretch>
              <a:fillRect/>
            </a:stretch>
          </p:blipFill>
          <p:spPr bwMode="auto">
            <a:xfrm>
              <a:off x="3648442" y="3677307"/>
              <a:ext cx="3007888" cy="1697578"/>
            </a:xfrm>
            <a:prstGeom prst="rect">
              <a:avLst/>
            </a:prstGeom>
            <a:ln>
              <a:noFill/>
            </a:ln>
            <a:effectLst>
              <a:softEdge rad="112500"/>
            </a:effectLst>
          </p:spPr>
        </p:pic>
        <p:sp>
          <p:nvSpPr>
            <p:cNvPr id="22" name="Rectangle 21"/>
            <p:cNvSpPr>
              <a:spLocks noChangeArrowheads="1"/>
            </p:cNvSpPr>
            <p:nvPr/>
          </p:nvSpPr>
          <p:spPr bwMode="auto">
            <a:xfrm>
              <a:off x="3189249" y="3300755"/>
              <a:ext cx="3880623" cy="603837"/>
            </a:xfrm>
            <a:prstGeom prst="rect">
              <a:avLst/>
            </a:prstGeom>
            <a:noFill/>
            <a:ln w="9525">
              <a:noFill/>
              <a:miter lim="800000"/>
              <a:headEnd/>
              <a:tailEnd/>
            </a:ln>
          </p:spPr>
          <p:txBody>
            <a:bodyPr/>
            <a:lstStyle/>
            <a:p>
              <a:pPr marL="533400" indent="-533400" algn="ctr">
                <a:spcBef>
                  <a:spcPct val="20000"/>
                </a:spcBef>
                <a:buClr>
                  <a:schemeClr val="folHlink"/>
                </a:buClr>
                <a:buSzPct val="75000"/>
              </a:pPr>
              <a:r>
                <a:rPr lang="en-US" sz="2800" b="1" dirty="0">
                  <a:solidFill>
                    <a:srgbClr val="000099"/>
                  </a:solidFill>
                </a:rPr>
                <a:t>Alcohol </a:t>
              </a:r>
              <a:r>
                <a:rPr lang="en-US" sz="2800" b="1" dirty="0" smtClean="0">
                  <a:solidFill>
                    <a:srgbClr val="000099"/>
                  </a:solidFill>
                </a:rPr>
                <a:t>Research</a:t>
              </a:r>
              <a:endParaRPr lang="en-US" sz="2800" b="1" dirty="0">
                <a:solidFill>
                  <a:srgbClr val="000099"/>
                </a:solidFill>
              </a:endParaRPr>
            </a:p>
          </p:txBody>
        </p:sp>
      </p:grpSp>
      <p:grpSp>
        <p:nvGrpSpPr>
          <p:cNvPr id="10" name="Group 29"/>
          <p:cNvGrpSpPr/>
          <p:nvPr/>
        </p:nvGrpSpPr>
        <p:grpSpPr>
          <a:xfrm>
            <a:off x="2971800" y="4290666"/>
            <a:ext cx="6027234" cy="2455819"/>
            <a:chOff x="3116766" y="4402181"/>
            <a:chExt cx="6027234" cy="2455819"/>
          </a:xfrm>
        </p:grpSpPr>
        <p:pic>
          <p:nvPicPr>
            <p:cNvPr id="29" name="Picture 7" descr="j0180920"/>
            <p:cNvPicPr>
              <a:picLocks noChangeAspect="1" noChangeArrowheads="1"/>
            </p:cNvPicPr>
            <p:nvPr/>
          </p:nvPicPr>
          <p:blipFill>
            <a:blip r:embed="rId7" cstate="email"/>
            <a:srcRect/>
            <a:stretch>
              <a:fillRect/>
            </a:stretch>
          </p:blipFill>
          <p:spPr bwMode="auto">
            <a:xfrm flipH="1">
              <a:off x="6779623" y="4402181"/>
              <a:ext cx="2364377" cy="2417562"/>
            </a:xfrm>
            <a:prstGeom prst="rect">
              <a:avLst/>
            </a:prstGeom>
            <a:ln>
              <a:noFill/>
            </a:ln>
            <a:effectLst>
              <a:softEdge rad="112500"/>
            </a:effectLst>
          </p:spPr>
        </p:pic>
        <p:pic>
          <p:nvPicPr>
            <p:cNvPr id="28" name="Picture 6" descr="Xanthan"/>
            <p:cNvPicPr>
              <a:picLocks noChangeAspect="1" noChangeArrowheads="1"/>
            </p:cNvPicPr>
            <p:nvPr/>
          </p:nvPicPr>
          <p:blipFill>
            <a:blip r:embed="rId8" cstate="email"/>
            <a:srcRect/>
            <a:stretch>
              <a:fillRect/>
            </a:stretch>
          </p:blipFill>
          <p:spPr bwMode="auto">
            <a:xfrm>
              <a:off x="5475025" y="5384842"/>
              <a:ext cx="2428010" cy="1473158"/>
            </a:xfrm>
            <a:prstGeom prst="rect">
              <a:avLst/>
            </a:prstGeom>
            <a:ln>
              <a:noFill/>
            </a:ln>
            <a:effectLst>
              <a:softEdge rad="112500"/>
            </a:effectLst>
          </p:spPr>
        </p:pic>
        <p:sp>
          <p:nvSpPr>
            <p:cNvPr id="27" name="Rectangle 5"/>
            <p:cNvSpPr>
              <a:spLocks noChangeArrowheads="1"/>
            </p:cNvSpPr>
            <p:nvPr/>
          </p:nvSpPr>
          <p:spPr bwMode="auto">
            <a:xfrm>
              <a:off x="3116766" y="6131315"/>
              <a:ext cx="2819400" cy="624249"/>
            </a:xfrm>
            <a:prstGeom prst="rect">
              <a:avLst/>
            </a:prstGeom>
            <a:noFill/>
            <a:ln w="9525">
              <a:noFill/>
              <a:miter lim="800000"/>
              <a:headEnd/>
              <a:tailEnd/>
            </a:ln>
          </p:spPr>
          <p:txBody>
            <a:bodyPr/>
            <a:lstStyle/>
            <a:p>
              <a:pPr marL="533400" indent="-533400" algn="ctr">
                <a:spcBef>
                  <a:spcPct val="20000"/>
                </a:spcBef>
                <a:buClr>
                  <a:schemeClr val="folHlink"/>
                </a:buClr>
                <a:buSzPct val="75000"/>
              </a:pPr>
              <a:r>
                <a:rPr lang="en-US" sz="2800" b="1" dirty="0" err="1" smtClean="0">
                  <a:solidFill>
                    <a:srgbClr val="000099"/>
                  </a:solidFill>
                  <a:effectLst>
                    <a:outerShdw blurRad="38100" dist="38100" dir="2700000" algn="tl">
                      <a:srgbClr val="000000">
                        <a:alpha val="43137"/>
                      </a:srgbClr>
                    </a:outerShdw>
                  </a:effectLst>
                </a:rPr>
                <a:t>Xanthan</a:t>
              </a:r>
              <a:r>
                <a:rPr lang="en-US" sz="2800" b="1" dirty="0" smtClean="0">
                  <a:solidFill>
                    <a:srgbClr val="000099"/>
                  </a:solidFill>
                  <a:effectLst>
                    <a:outerShdw blurRad="38100" dist="38100" dir="2700000" algn="tl">
                      <a:srgbClr val="000000">
                        <a:alpha val="43137"/>
                      </a:srgbClr>
                    </a:outerShdw>
                  </a:effectLst>
                </a:rPr>
                <a:t> Gum</a:t>
              </a:r>
              <a:endParaRPr lang="en-US" sz="2800" b="1" dirty="0">
                <a:solidFill>
                  <a:srgbClr val="000099"/>
                </a:solidFill>
                <a:effectLst>
                  <a:outerShdw blurRad="38100" dist="38100" dir="2700000" algn="tl">
                    <a:srgbClr val="000000">
                      <a:alpha val="43137"/>
                    </a:srgbClr>
                  </a:outerShdw>
                </a:effectLst>
              </a:endParaRPr>
            </a:p>
          </p:txBody>
        </p:sp>
      </p:grpSp>
      <p:grpSp>
        <p:nvGrpSpPr>
          <p:cNvPr id="11" name="Group 22"/>
          <p:cNvGrpSpPr/>
          <p:nvPr/>
        </p:nvGrpSpPr>
        <p:grpSpPr>
          <a:xfrm>
            <a:off x="4170785" y="1126303"/>
            <a:ext cx="1319213" cy="2093848"/>
            <a:chOff x="4170785" y="1126303"/>
            <a:chExt cx="1319213" cy="2093848"/>
          </a:xfrm>
        </p:grpSpPr>
        <p:pic>
          <p:nvPicPr>
            <p:cNvPr id="36" name="Picture 10" descr="cokecan"/>
            <p:cNvPicPr>
              <a:picLocks noChangeAspect="1" noChangeArrowheads="1"/>
            </p:cNvPicPr>
            <p:nvPr/>
          </p:nvPicPr>
          <p:blipFill>
            <a:blip r:embed="rId9" cstate="email"/>
            <a:srcRect/>
            <a:stretch>
              <a:fillRect/>
            </a:stretch>
          </p:blipFill>
          <p:spPr bwMode="auto">
            <a:xfrm>
              <a:off x="4170785" y="1383413"/>
              <a:ext cx="1319213" cy="1836738"/>
            </a:xfrm>
            <a:prstGeom prst="rect">
              <a:avLst/>
            </a:prstGeom>
            <a:ln>
              <a:noFill/>
            </a:ln>
            <a:effectLst>
              <a:softEdge rad="112500"/>
            </a:effectLst>
          </p:spPr>
        </p:pic>
        <p:sp>
          <p:nvSpPr>
            <p:cNvPr id="33" name="TextBox 32"/>
            <p:cNvSpPr txBox="1"/>
            <p:nvPr/>
          </p:nvSpPr>
          <p:spPr>
            <a:xfrm>
              <a:off x="4265344" y="1126303"/>
              <a:ext cx="1109548" cy="523220"/>
            </a:xfrm>
            <a:prstGeom prst="rect">
              <a:avLst/>
            </a:prstGeom>
            <a:noFill/>
          </p:spPr>
          <p:txBody>
            <a:bodyPr wrap="square" rtlCol="0">
              <a:spAutoFit/>
            </a:bodyPr>
            <a:lstStyle/>
            <a:p>
              <a:pPr algn="ctr"/>
              <a:r>
                <a:rPr lang="en-US" sz="2800" b="1" dirty="0" smtClean="0">
                  <a:solidFill>
                    <a:srgbClr val="000099"/>
                  </a:solidFill>
                </a:rPr>
                <a:t>HFCS</a:t>
              </a:r>
              <a:endParaRPr lang="en-US" sz="2800" b="1" dirty="0">
                <a:solidFill>
                  <a:srgbClr val="000099"/>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066800"/>
            <a:ext cx="2133600" cy="954107"/>
          </a:xfrm>
          <a:prstGeom prst="rect">
            <a:avLst/>
          </a:prstGeom>
          <a:noFill/>
        </p:spPr>
        <p:txBody>
          <a:bodyPr wrap="square" rtlCol="0">
            <a:spAutoFit/>
          </a:bodyPr>
          <a:lstStyle/>
          <a:p>
            <a:r>
              <a:rPr lang="en-US" sz="2800" b="1" dirty="0" smtClean="0">
                <a:solidFill>
                  <a:srgbClr val="000099"/>
                </a:solidFill>
              </a:rPr>
              <a:t>Frozen Orange Juice</a:t>
            </a:r>
            <a:endParaRPr lang="en-US" sz="2800" b="1" dirty="0">
              <a:solidFill>
                <a:srgbClr val="000099"/>
              </a:solidFill>
            </a:endParaRPr>
          </a:p>
        </p:txBody>
      </p:sp>
      <p:sp>
        <p:nvSpPr>
          <p:cNvPr id="5" name="TextBox 4"/>
          <p:cNvSpPr txBox="1"/>
          <p:nvPr/>
        </p:nvSpPr>
        <p:spPr>
          <a:xfrm>
            <a:off x="5943600" y="2819400"/>
            <a:ext cx="2514600" cy="954107"/>
          </a:xfrm>
          <a:prstGeom prst="rect">
            <a:avLst/>
          </a:prstGeom>
          <a:noFill/>
        </p:spPr>
        <p:txBody>
          <a:bodyPr wrap="square" rtlCol="0">
            <a:spAutoFit/>
          </a:bodyPr>
          <a:lstStyle/>
          <a:p>
            <a:r>
              <a:rPr lang="en-US" sz="2800" b="1" dirty="0" smtClean="0">
                <a:solidFill>
                  <a:srgbClr val="000099"/>
                </a:solidFill>
              </a:rPr>
              <a:t>Instant Mashed Potatoes</a:t>
            </a:r>
            <a:endParaRPr lang="en-US" sz="2800" b="1" dirty="0">
              <a:solidFill>
                <a:srgbClr val="000099"/>
              </a:solidFill>
            </a:endParaRPr>
          </a:p>
        </p:txBody>
      </p:sp>
      <p:sp>
        <p:nvSpPr>
          <p:cNvPr id="6" name="TextBox 5"/>
          <p:cNvSpPr txBox="1"/>
          <p:nvPr/>
        </p:nvSpPr>
        <p:spPr>
          <a:xfrm>
            <a:off x="76200" y="6380946"/>
            <a:ext cx="2819400" cy="523220"/>
          </a:xfrm>
          <a:prstGeom prst="rect">
            <a:avLst/>
          </a:prstGeom>
          <a:noFill/>
        </p:spPr>
        <p:txBody>
          <a:bodyPr wrap="square" rtlCol="0">
            <a:spAutoFit/>
          </a:bodyPr>
          <a:lstStyle/>
          <a:p>
            <a:r>
              <a:rPr lang="en-US" sz="2800" b="1" dirty="0" smtClean="0">
                <a:solidFill>
                  <a:srgbClr val="000099"/>
                </a:solidFill>
              </a:rPr>
              <a:t>Lactose-free Milk</a:t>
            </a:r>
            <a:endParaRPr lang="en-US" sz="2800" b="1" dirty="0">
              <a:solidFill>
                <a:srgbClr val="000099"/>
              </a:solidFill>
            </a:endParaRPr>
          </a:p>
        </p:txBody>
      </p:sp>
      <p:sp>
        <p:nvSpPr>
          <p:cNvPr id="8" name="TextBox 7"/>
          <p:cNvSpPr txBox="1"/>
          <p:nvPr/>
        </p:nvSpPr>
        <p:spPr>
          <a:xfrm>
            <a:off x="2743200" y="3962400"/>
            <a:ext cx="3657600" cy="523220"/>
          </a:xfrm>
          <a:prstGeom prst="rect">
            <a:avLst/>
          </a:prstGeom>
          <a:noFill/>
        </p:spPr>
        <p:txBody>
          <a:bodyPr wrap="square" rtlCol="0">
            <a:spAutoFit/>
          </a:bodyPr>
          <a:lstStyle/>
          <a:p>
            <a:r>
              <a:rPr lang="en-US" sz="2800" b="1" dirty="0" smtClean="0">
                <a:solidFill>
                  <a:srgbClr val="000099"/>
                </a:solidFill>
              </a:rPr>
              <a:t>Low-fat foods-</a:t>
            </a:r>
            <a:r>
              <a:rPr lang="en-US" sz="2800" b="1" dirty="0" err="1" smtClean="0">
                <a:solidFill>
                  <a:srgbClr val="000099"/>
                </a:solidFill>
              </a:rPr>
              <a:t>Fantesk</a:t>
            </a:r>
            <a:endParaRPr lang="en-US" sz="2800" b="1" dirty="0">
              <a:solidFill>
                <a:srgbClr val="000099"/>
              </a:solidFill>
            </a:endParaRPr>
          </a:p>
        </p:txBody>
      </p:sp>
      <p:pic>
        <p:nvPicPr>
          <p:cNvPr id="8195" name="Picture 3" descr="C:\Users\Paul.Sebesta\Desktop\k7222-13i.jpg"/>
          <p:cNvPicPr>
            <a:picLocks noChangeAspect="1" noChangeArrowheads="1"/>
          </p:cNvPicPr>
          <p:nvPr/>
        </p:nvPicPr>
        <p:blipFill>
          <a:blip r:embed="rId2" cstate="print"/>
          <a:srcRect/>
          <a:stretch>
            <a:fillRect/>
          </a:stretch>
        </p:blipFill>
        <p:spPr bwMode="auto">
          <a:xfrm>
            <a:off x="228600" y="4648200"/>
            <a:ext cx="2438821" cy="1606525"/>
          </a:xfrm>
          <a:prstGeom prst="rect">
            <a:avLst/>
          </a:prstGeom>
          <a:noFill/>
        </p:spPr>
      </p:pic>
      <p:pic>
        <p:nvPicPr>
          <p:cNvPr id="8196" name="Picture 4" descr="C:\Users\Paul.Sebesta\Desktop\k7237-8i.jpg"/>
          <p:cNvPicPr>
            <a:picLocks noChangeAspect="1" noChangeArrowheads="1"/>
          </p:cNvPicPr>
          <p:nvPr/>
        </p:nvPicPr>
        <p:blipFill>
          <a:blip r:embed="rId3" cstate="print"/>
          <a:srcRect/>
          <a:stretch>
            <a:fillRect/>
          </a:stretch>
        </p:blipFill>
        <p:spPr bwMode="auto">
          <a:xfrm>
            <a:off x="304800" y="1981200"/>
            <a:ext cx="1504062" cy="2297113"/>
          </a:xfrm>
          <a:prstGeom prst="rect">
            <a:avLst/>
          </a:prstGeom>
          <a:noFill/>
        </p:spPr>
      </p:pic>
      <p:pic>
        <p:nvPicPr>
          <p:cNvPr id="8197" name="Picture 5" descr="C:\Users\Paul.Sebesta\Desktop\k9258-1i.jpg"/>
          <p:cNvPicPr>
            <a:picLocks noChangeAspect="1" noChangeArrowheads="1"/>
          </p:cNvPicPr>
          <p:nvPr/>
        </p:nvPicPr>
        <p:blipFill>
          <a:blip r:embed="rId4" cstate="print"/>
          <a:srcRect/>
          <a:stretch>
            <a:fillRect/>
          </a:stretch>
        </p:blipFill>
        <p:spPr bwMode="auto">
          <a:xfrm>
            <a:off x="2895600" y="4572000"/>
            <a:ext cx="3200400" cy="2146300"/>
          </a:xfrm>
          <a:prstGeom prst="rect">
            <a:avLst/>
          </a:prstGeom>
          <a:noFill/>
        </p:spPr>
      </p:pic>
      <p:pic>
        <p:nvPicPr>
          <p:cNvPr id="8199" name="Picture 7" descr="C:\Users\Paul.Sebesta\Desktop\220px-Croyden_House_Instant_Mashed_Potatoes.jpg"/>
          <p:cNvPicPr>
            <a:picLocks noChangeAspect="1" noChangeArrowheads="1"/>
          </p:cNvPicPr>
          <p:nvPr/>
        </p:nvPicPr>
        <p:blipFill>
          <a:blip r:embed="rId5" cstate="print"/>
          <a:srcRect/>
          <a:stretch>
            <a:fillRect/>
          </a:stretch>
        </p:blipFill>
        <p:spPr bwMode="auto">
          <a:xfrm>
            <a:off x="5791200" y="152400"/>
            <a:ext cx="2794000" cy="2717800"/>
          </a:xfrm>
          <a:prstGeom prst="rect">
            <a:avLst/>
          </a:prstGeom>
          <a:noFill/>
        </p:spPr>
      </p:pic>
      <p:sp>
        <p:nvSpPr>
          <p:cNvPr id="13" name="TextBox 12"/>
          <p:cNvSpPr txBox="1"/>
          <p:nvPr/>
        </p:nvSpPr>
        <p:spPr>
          <a:xfrm>
            <a:off x="6096000" y="5486400"/>
            <a:ext cx="3048000" cy="523220"/>
          </a:xfrm>
          <a:prstGeom prst="rect">
            <a:avLst/>
          </a:prstGeom>
          <a:noFill/>
        </p:spPr>
        <p:txBody>
          <a:bodyPr wrap="square" rtlCol="0">
            <a:spAutoFit/>
          </a:bodyPr>
          <a:lstStyle/>
          <a:p>
            <a:r>
              <a:rPr lang="en-US" sz="2800" b="1" dirty="0" smtClean="0"/>
              <a:t>  </a:t>
            </a:r>
            <a:r>
              <a:rPr lang="en-US" sz="2800" b="1" dirty="0" smtClean="0">
                <a:solidFill>
                  <a:srgbClr val="000099"/>
                </a:solidFill>
              </a:rPr>
              <a:t>Roma Tomatoes</a:t>
            </a:r>
            <a:endParaRPr lang="en-US" sz="2800" b="1" dirty="0">
              <a:solidFill>
                <a:srgbClr val="000099"/>
              </a:solidFill>
            </a:endParaRPr>
          </a:p>
        </p:txBody>
      </p:sp>
      <p:pic>
        <p:nvPicPr>
          <p:cNvPr id="1027" name="Picture 3" descr="C:\Users\Paul.Sebesta\Desktop\deet_level.jpg"/>
          <p:cNvPicPr>
            <a:picLocks noChangeAspect="1" noChangeArrowheads="1"/>
          </p:cNvPicPr>
          <p:nvPr/>
        </p:nvPicPr>
        <p:blipFill>
          <a:blip r:embed="rId6" cstate="print"/>
          <a:srcRect/>
          <a:stretch>
            <a:fillRect/>
          </a:stretch>
        </p:blipFill>
        <p:spPr bwMode="auto">
          <a:xfrm>
            <a:off x="2590800" y="1143000"/>
            <a:ext cx="2540000" cy="2540000"/>
          </a:xfrm>
          <a:prstGeom prst="rect">
            <a:avLst/>
          </a:prstGeom>
          <a:noFill/>
        </p:spPr>
      </p:pic>
      <p:sp>
        <p:nvSpPr>
          <p:cNvPr id="16" name="TextBox 15"/>
          <p:cNvSpPr txBox="1"/>
          <p:nvPr/>
        </p:nvSpPr>
        <p:spPr>
          <a:xfrm>
            <a:off x="3276600" y="609600"/>
            <a:ext cx="1066800" cy="523220"/>
          </a:xfrm>
          <a:prstGeom prst="rect">
            <a:avLst/>
          </a:prstGeom>
          <a:noFill/>
        </p:spPr>
        <p:txBody>
          <a:bodyPr wrap="square" rtlCol="0">
            <a:spAutoFit/>
          </a:bodyPr>
          <a:lstStyle/>
          <a:p>
            <a:r>
              <a:rPr lang="en-US" sz="2800" b="1" dirty="0" err="1" smtClean="0">
                <a:solidFill>
                  <a:srgbClr val="000099"/>
                </a:solidFill>
              </a:rPr>
              <a:t>Deet</a:t>
            </a:r>
            <a:endParaRPr lang="en-US" sz="2800" b="1" dirty="0">
              <a:solidFill>
                <a:srgbClr val="000099"/>
              </a:solidFill>
            </a:endParaRPr>
          </a:p>
        </p:txBody>
      </p:sp>
      <p:pic>
        <p:nvPicPr>
          <p:cNvPr id="1026" name="Picture 2" descr="C:\Users\Paul.Sebesta\Desktop\images.jpg"/>
          <p:cNvPicPr>
            <a:picLocks noChangeAspect="1" noChangeArrowheads="1"/>
          </p:cNvPicPr>
          <p:nvPr/>
        </p:nvPicPr>
        <p:blipFill>
          <a:blip r:embed="rId7" cstate="print"/>
          <a:srcRect/>
          <a:stretch>
            <a:fillRect/>
          </a:stretch>
        </p:blipFill>
        <p:spPr bwMode="auto">
          <a:xfrm>
            <a:off x="6208021" y="3810000"/>
            <a:ext cx="2935979" cy="1752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856357"/>
            <a:ext cx="5029200" cy="5509200"/>
          </a:xfrm>
          <a:prstGeom prst="rect">
            <a:avLst/>
          </a:prstGeom>
        </p:spPr>
        <p:txBody>
          <a:bodyPr wrap="square">
            <a:spAutoFit/>
          </a:bodyPr>
          <a:lstStyle/>
          <a:p>
            <a:r>
              <a:rPr lang="en-US" sz="1600" b="1" i="1" dirty="0" smtClean="0">
                <a:solidFill>
                  <a:srgbClr val="000099"/>
                </a:solidFill>
              </a:rPr>
              <a:t>Starch is the main constituent of grain flours, and the most plentiful starch is cornstarch. Although most of the </a:t>
            </a:r>
            <a:r>
              <a:rPr lang="en-US" sz="1600" b="1" dirty="0" smtClean="0">
                <a:solidFill>
                  <a:srgbClr val="000099"/>
                </a:solidFill>
              </a:rPr>
              <a:t>products from corn milling go into food and feed, 4.5 billion pounds of starch are annually produced, largely for nonfood purposes. Of this amount, 3.5 billion pounds are used in the paperboard, paper, and related industries, where starch serves both as an adhesive and a coating.</a:t>
            </a:r>
          </a:p>
          <a:p>
            <a:endParaRPr lang="en-US" sz="1600" b="1" dirty="0" smtClean="0">
              <a:solidFill>
                <a:srgbClr val="000099"/>
              </a:solidFill>
            </a:endParaRPr>
          </a:p>
          <a:p>
            <a:r>
              <a:rPr lang="en-US" sz="1600" b="1" dirty="0" smtClean="0">
                <a:solidFill>
                  <a:srgbClr val="000099"/>
                </a:solidFill>
              </a:rPr>
              <a:t>And new uses for cornstarch continue to surprise us. For example, when ARS scientists married starch to a synthetic chemical, they managed to create a product so thirsty, it could absorb hundreds of times its own weigh in water.</a:t>
            </a:r>
          </a:p>
          <a:p>
            <a:r>
              <a:rPr lang="en-US" sz="1600" b="1" dirty="0" smtClean="0">
                <a:solidFill>
                  <a:srgbClr val="000099"/>
                </a:solidFill>
              </a:rPr>
              <a:t> </a:t>
            </a:r>
          </a:p>
          <a:p>
            <a:r>
              <a:rPr lang="en-US" sz="1600" b="1" dirty="0" smtClean="0">
                <a:solidFill>
                  <a:srgbClr val="000099"/>
                </a:solidFill>
              </a:rPr>
              <a:t>Someone called it Super </a:t>
            </a:r>
            <a:r>
              <a:rPr lang="en-US" sz="1600" b="1" dirty="0" err="1" smtClean="0">
                <a:solidFill>
                  <a:srgbClr val="000099"/>
                </a:solidFill>
              </a:rPr>
              <a:t>Slurper</a:t>
            </a:r>
            <a:r>
              <a:rPr lang="en-US" sz="1600" b="1" dirty="0" smtClean="0">
                <a:solidFill>
                  <a:srgbClr val="000099"/>
                </a:solidFill>
              </a:rPr>
              <a:t>, and the name stuck.</a:t>
            </a:r>
          </a:p>
          <a:p>
            <a:r>
              <a:rPr lang="en-US" sz="1600" b="1" dirty="0" smtClean="0">
                <a:solidFill>
                  <a:srgbClr val="000099"/>
                </a:solidFill>
              </a:rPr>
              <a:t>After patents were secured in 1976, Super </a:t>
            </a:r>
            <a:r>
              <a:rPr lang="en-US" sz="1600" b="1" dirty="0" err="1" smtClean="0">
                <a:solidFill>
                  <a:srgbClr val="000099"/>
                </a:solidFill>
              </a:rPr>
              <a:t>Slurper</a:t>
            </a:r>
            <a:r>
              <a:rPr lang="en-US" sz="1600" b="1" dirty="0" smtClean="0">
                <a:solidFill>
                  <a:srgbClr val="000099"/>
                </a:solidFill>
              </a:rPr>
              <a:t> started popping up all over the marketplace. The absorbent compound, which can slurp up to 2,000 times its weight in water, is used as an electrical conductor in batteries. You can find it in fuel filters, baby powders, and wound dressings and disposable diapers. </a:t>
            </a:r>
            <a:endParaRPr lang="en-US" sz="1600" b="1" dirty="0">
              <a:solidFill>
                <a:srgbClr val="000099"/>
              </a:solidFill>
            </a:endParaRPr>
          </a:p>
        </p:txBody>
      </p:sp>
      <p:sp>
        <p:nvSpPr>
          <p:cNvPr id="8" name="Rectangle 7"/>
          <p:cNvSpPr/>
          <p:nvPr/>
        </p:nvSpPr>
        <p:spPr>
          <a:xfrm>
            <a:off x="2133600" y="304800"/>
            <a:ext cx="3200400" cy="523220"/>
          </a:xfrm>
          <a:prstGeom prst="rect">
            <a:avLst/>
          </a:prstGeom>
        </p:spPr>
        <p:txBody>
          <a:bodyPr wrap="square">
            <a:spAutoFit/>
          </a:bodyPr>
          <a:lstStyle/>
          <a:p>
            <a:pPr algn="r"/>
            <a:r>
              <a:rPr lang="en-US" sz="2800" b="1" dirty="0" smtClean="0">
                <a:solidFill>
                  <a:srgbClr val="006600"/>
                </a:solidFill>
              </a:rPr>
              <a:t>Starch That Slurps</a:t>
            </a:r>
            <a:endParaRPr lang="en-US" sz="2800" b="1" dirty="0">
              <a:solidFill>
                <a:srgbClr val="006600"/>
              </a:solidFill>
            </a:endParaRPr>
          </a:p>
        </p:txBody>
      </p:sp>
      <p:sp>
        <p:nvSpPr>
          <p:cNvPr id="5" name="TextBox 4"/>
          <p:cNvSpPr txBox="1"/>
          <p:nvPr/>
        </p:nvSpPr>
        <p:spPr>
          <a:xfrm>
            <a:off x="6082938" y="235134"/>
            <a:ext cx="2638697" cy="1384995"/>
          </a:xfrm>
          <a:prstGeom prst="rect">
            <a:avLst/>
          </a:prstGeom>
          <a:noFill/>
        </p:spPr>
        <p:txBody>
          <a:bodyPr wrap="square" rtlCol="0">
            <a:spAutoFit/>
          </a:bodyPr>
          <a:lstStyle/>
          <a:p>
            <a:pPr algn="ctr"/>
            <a:r>
              <a:rPr lang="en-US" sz="2800" b="1" dirty="0" smtClean="0"/>
              <a:t>“Super Slurper” </a:t>
            </a:r>
          </a:p>
          <a:p>
            <a:pPr algn="ctr"/>
            <a:r>
              <a:rPr lang="en-US" sz="2800" b="1" dirty="0" smtClean="0"/>
              <a:t>SuperAbsorbent</a:t>
            </a:r>
          </a:p>
          <a:p>
            <a:pPr algn="ctr"/>
            <a:r>
              <a:rPr lang="en-US" sz="2800" b="1" dirty="0" smtClean="0"/>
              <a:t>Material</a:t>
            </a:r>
            <a:endParaRPr lang="en-US" sz="2800" b="1" dirty="0"/>
          </a:p>
        </p:txBody>
      </p:sp>
      <p:grpSp>
        <p:nvGrpSpPr>
          <p:cNvPr id="6" name="Group 56"/>
          <p:cNvGrpSpPr/>
          <p:nvPr/>
        </p:nvGrpSpPr>
        <p:grpSpPr>
          <a:xfrm>
            <a:off x="5878284" y="235134"/>
            <a:ext cx="3108960" cy="6439999"/>
            <a:chOff x="5878284" y="0"/>
            <a:chExt cx="3108960" cy="6439999"/>
          </a:xfrm>
        </p:grpSpPr>
        <p:grpSp>
          <p:nvGrpSpPr>
            <p:cNvPr id="9" name="Group 51"/>
            <p:cNvGrpSpPr/>
            <p:nvPr/>
          </p:nvGrpSpPr>
          <p:grpSpPr>
            <a:xfrm>
              <a:off x="5878284" y="1286698"/>
              <a:ext cx="3108960" cy="5153301"/>
              <a:chOff x="6035040" y="698863"/>
              <a:chExt cx="3108960" cy="5153301"/>
            </a:xfrm>
          </p:grpSpPr>
          <p:pic>
            <p:nvPicPr>
              <p:cNvPr id="11" name="Picture 10" descr="1977peoplemag.JPG"/>
              <p:cNvPicPr>
                <a:picLocks noChangeAspect="1"/>
              </p:cNvPicPr>
              <p:nvPr/>
            </p:nvPicPr>
            <p:blipFill>
              <a:blip r:embed="rId2" cstate="email"/>
              <a:stretch>
                <a:fillRect/>
              </a:stretch>
            </p:blipFill>
            <p:spPr>
              <a:xfrm>
                <a:off x="6035040" y="698863"/>
                <a:ext cx="3108960" cy="5120640"/>
              </a:xfrm>
              <a:prstGeom prst="rect">
                <a:avLst/>
              </a:prstGeom>
              <a:ln>
                <a:noFill/>
              </a:ln>
              <a:effectLst>
                <a:softEdge rad="112500"/>
              </a:effectLst>
            </p:spPr>
          </p:pic>
          <p:pic>
            <p:nvPicPr>
              <p:cNvPr id="12" name="Picture 3" descr="superabs"/>
              <p:cNvPicPr>
                <a:picLocks noChangeAspect="1" noChangeArrowheads="1"/>
              </p:cNvPicPr>
              <p:nvPr/>
            </p:nvPicPr>
            <p:blipFill>
              <a:blip r:embed="rId3" cstate="email"/>
              <a:srcRect l="-804"/>
              <a:stretch>
                <a:fillRect/>
              </a:stretch>
            </p:blipFill>
            <p:spPr bwMode="auto">
              <a:xfrm>
                <a:off x="6048104" y="3317965"/>
                <a:ext cx="3095896" cy="2534199"/>
              </a:xfrm>
              <a:prstGeom prst="rect">
                <a:avLst/>
              </a:prstGeom>
              <a:ln>
                <a:noFill/>
              </a:ln>
              <a:effectLst>
                <a:softEdge rad="112500"/>
              </a:effectLst>
            </p:spPr>
          </p:pic>
        </p:grpSp>
        <p:sp>
          <p:nvSpPr>
            <p:cNvPr id="10" name="TextBox 9"/>
            <p:cNvSpPr txBox="1"/>
            <p:nvPr/>
          </p:nvSpPr>
          <p:spPr>
            <a:xfrm>
              <a:off x="6082938" y="0"/>
              <a:ext cx="2638697" cy="1384995"/>
            </a:xfrm>
            <a:prstGeom prst="rect">
              <a:avLst/>
            </a:prstGeom>
            <a:noFill/>
          </p:spPr>
          <p:txBody>
            <a:bodyPr wrap="square" rtlCol="0">
              <a:spAutoFit/>
            </a:bodyPr>
            <a:lstStyle/>
            <a:p>
              <a:pPr algn="ctr"/>
              <a:r>
                <a:rPr lang="en-US" sz="2800" b="1" dirty="0" smtClean="0"/>
                <a:t>“Super Slurper” </a:t>
              </a:r>
            </a:p>
            <a:p>
              <a:pPr algn="ctr"/>
              <a:r>
                <a:rPr lang="en-US" sz="2800" b="1" dirty="0" smtClean="0"/>
                <a:t>SuperAbsorbent</a:t>
              </a:r>
            </a:p>
            <a:p>
              <a:pPr algn="ctr"/>
              <a:r>
                <a:rPr lang="en-US" sz="2800" b="1" dirty="0" smtClean="0"/>
                <a:t>Material</a:t>
              </a:r>
              <a:endParaRPr lang="en-US" sz="2800" b="1"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3120</TotalTime>
  <Words>1650</Words>
  <Application>Microsoft Office PowerPoint</Application>
  <PresentationFormat>On-screen Show (4:3)</PresentationFormat>
  <Paragraphs>189</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Where Innovation  Is  Nothing New</vt:lpstr>
      <vt:lpstr>PowerPoint Presentation</vt:lpstr>
      <vt:lpstr>“…one of the most wide-ranging and innovative laboratories anywhere on the planet.”   “…the genius behind a world of commercially successful products, including permanent-press cotton, Pringles, Lactaid and pretty much most of the frozen-food aisle.”   Time Magazine, Oct. 11, 2004  </vt:lpstr>
      <vt:lpstr>PowerPoint Presentation</vt:lpstr>
      <vt:lpstr>Since 1940 the four regional research centers have provided the major portion of ARS’s capability for research and development of technology to increase the use of agricultural products and thereby enhance the economic viability and competitiveness of U.S. agriculture. </vt:lpstr>
      <vt:lpstr>USDA Research Timeline</vt:lpstr>
      <vt:lpstr> Historical Research Results</vt:lpstr>
      <vt:lpstr>PowerPoint Presentation</vt:lpstr>
      <vt:lpstr>PowerPoint Presentation</vt:lpstr>
      <vt:lpstr>PowerPoint Presentation</vt:lpstr>
      <vt:lpstr>Biodegradable Soy-based Hydraulic Fluid</vt:lpstr>
      <vt:lpstr>Biobased Metalworking Fluid</vt:lpstr>
      <vt:lpstr>PowerPoint Presentation</vt:lpstr>
      <vt:lpstr>SoyScreen</vt:lpstr>
      <vt:lpstr>Soybean Protein-Based Plywood Adhesive</vt:lpstr>
      <vt:lpstr>Second Generation Superabsorbent</vt:lpstr>
      <vt:lpstr>Low Glycemic Index Sweetener</vt:lpstr>
      <vt:lpstr>Specialty Chemicals and Monomers </vt:lpstr>
      <vt:lpstr>Guayule Latex</vt:lpstr>
      <vt:lpstr>Cotton Gin Hydromulch</vt:lpstr>
      <vt:lpstr>PowerPoint Presentation</vt:lpstr>
      <vt:lpstr>ARS and the 2014 World Cup</vt:lpstr>
      <vt:lpstr>Nanoparticle Coating</vt:lpstr>
      <vt:lpstr>Fresh Cut Fruit Coating</vt:lpstr>
      <vt:lpstr>Kitty Litter</vt:lpstr>
      <vt:lpstr>Temporary Fire-retardant Coating </vt:lpstr>
      <vt:lpstr>Insect-Protective Gear</vt:lpstr>
      <vt:lpstr>Fire Logs from Lawn Clippings</vt:lpstr>
      <vt:lpstr>Market Lighting Affects Nutrients</vt:lpstr>
      <vt:lpstr>Biodegradeable Pots </vt:lpstr>
      <vt:lpstr>PowerPoint Presentation</vt:lpstr>
      <vt:lpstr>PowerPoint Presentation</vt:lpstr>
      <vt:lpstr>PowerPoint Presentation</vt:lpstr>
      <vt:lpstr>PowerPoint Presentation</vt:lpstr>
    </vt:vector>
  </TitlesOfParts>
  <Company>NCAUR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G. Sebesta</dc:creator>
  <cp:lastModifiedBy>Lewandowski, Heather L.</cp:lastModifiedBy>
  <cp:revision>1311</cp:revision>
  <dcterms:created xsi:type="dcterms:W3CDTF">2010-03-05T16:32:18Z</dcterms:created>
  <dcterms:modified xsi:type="dcterms:W3CDTF">2014-08-18T16:21:18Z</dcterms:modified>
</cp:coreProperties>
</file>