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67"/>
  </p:notesMasterIdLst>
  <p:handoutMasterIdLst>
    <p:handoutMasterId r:id="rId68"/>
  </p:handoutMasterIdLst>
  <p:sldIdLst>
    <p:sldId id="256" r:id="rId5"/>
    <p:sldId id="270" r:id="rId6"/>
    <p:sldId id="258" r:id="rId7"/>
    <p:sldId id="263" r:id="rId8"/>
    <p:sldId id="264" r:id="rId9"/>
    <p:sldId id="265" r:id="rId10"/>
    <p:sldId id="328" r:id="rId11"/>
    <p:sldId id="346" r:id="rId12"/>
    <p:sldId id="310" r:id="rId13"/>
    <p:sldId id="347" r:id="rId14"/>
    <p:sldId id="357" r:id="rId15"/>
    <p:sldId id="331" r:id="rId16"/>
    <p:sldId id="333" r:id="rId17"/>
    <p:sldId id="332" r:id="rId18"/>
    <p:sldId id="353" r:id="rId19"/>
    <p:sldId id="354" r:id="rId20"/>
    <p:sldId id="355" r:id="rId21"/>
    <p:sldId id="356" r:id="rId22"/>
    <p:sldId id="350" r:id="rId23"/>
    <p:sldId id="349" r:id="rId24"/>
    <p:sldId id="348" r:id="rId25"/>
    <p:sldId id="351" r:id="rId26"/>
    <p:sldId id="345" r:id="rId27"/>
    <p:sldId id="262" r:id="rId28"/>
    <p:sldId id="286" r:id="rId29"/>
    <p:sldId id="337" r:id="rId30"/>
    <p:sldId id="285" r:id="rId31"/>
    <p:sldId id="277" r:id="rId32"/>
    <p:sldId id="278" r:id="rId33"/>
    <p:sldId id="273" r:id="rId34"/>
    <p:sldId id="274" r:id="rId35"/>
    <p:sldId id="275" r:id="rId36"/>
    <p:sldId id="338" r:id="rId37"/>
    <p:sldId id="288" r:id="rId38"/>
    <p:sldId id="289" r:id="rId39"/>
    <p:sldId id="339" r:id="rId40"/>
    <p:sldId id="340" r:id="rId41"/>
    <p:sldId id="290" r:id="rId42"/>
    <p:sldId id="291" r:id="rId43"/>
    <p:sldId id="327" r:id="rId44"/>
    <p:sldId id="341" r:id="rId45"/>
    <p:sldId id="293" r:id="rId46"/>
    <p:sldId id="294" r:id="rId47"/>
    <p:sldId id="295" r:id="rId48"/>
    <p:sldId id="342" r:id="rId49"/>
    <p:sldId id="311" r:id="rId50"/>
    <p:sldId id="312" r:id="rId51"/>
    <p:sldId id="313" r:id="rId52"/>
    <p:sldId id="314" r:id="rId53"/>
    <p:sldId id="358" r:id="rId54"/>
    <p:sldId id="359" r:id="rId55"/>
    <p:sldId id="360" r:id="rId56"/>
    <p:sldId id="315" r:id="rId57"/>
    <p:sldId id="316" r:id="rId58"/>
    <p:sldId id="317" r:id="rId59"/>
    <p:sldId id="318" r:id="rId60"/>
    <p:sldId id="319" r:id="rId61"/>
    <p:sldId id="344" r:id="rId62"/>
    <p:sldId id="320" r:id="rId63"/>
    <p:sldId id="343" r:id="rId64"/>
    <p:sldId id="321" r:id="rId65"/>
    <p:sldId id="322" r:id="rId6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0A2"/>
    <a:srgbClr val="004DA2"/>
    <a:srgbClr val="0059A2"/>
    <a:srgbClr val="0F7493"/>
    <a:srgbClr val="126F90"/>
    <a:srgbClr val="13698F"/>
    <a:srgbClr val="6241B3"/>
    <a:srgbClr val="6447A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84" autoAdjust="0"/>
  </p:normalViewPr>
  <p:slideViewPr>
    <p:cSldViewPr>
      <p:cViewPr>
        <p:scale>
          <a:sx n="56" d="100"/>
          <a:sy n="56" d="100"/>
        </p:scale>
        <p:origin x="-906" y="-3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90" y="-8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4E3B3423-A613-4A59-9359-2F0F2178D9D2}" type="datetimeFigureOut">
              <a:rPr lang="en-US"/>
              <a:pPr>
                <a:defRPr/>
              </a:pPr>
              <a:t>11/9/2011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9CFE2C4A-516C-4A28-912C-16FFAC5902CE}" type="slidenum">
              <a:rPr lang="en-US"/>
              <a:pPr>
                <a:defRPr/>
              </a:pPr>
              <a:t>‹#›</a:t>
            </a:fld>
            <a:endParaRPr lang="en-US"/>
          </a:p>
        </p:txBody>
      </p:sp>
    </p:spTree>
    <p:extLst>
      <p:ext uri="{BB962C8B-B14F-4D97-AF65-F5344CB8AC3E}">
        <p14:creationId xmlns:p14="http://schemas.microsoft.com/office/powerpoint/2010/main" xmlns="" val="21556102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84D51ACD-6193-4F15-96C5-4DD1ED472505}" type="datetimeFigureOut">
              <a:rPr lang="en-US"/>
              <a:pPr>
                <a:defRPr/>
              </a:pPr>
              <a:t>11/9/2011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19995057-2DEA-4420-8320-025278468A9D}" type="slidenum">
              <a:rPr lang="en-US"/>
              <a:pPr>
                <a:defRPr/>
              </a:pPr>
              <a:t>‹#›</a:t>
            </a:fld>
            <a:endParaRPr lang="en-US"/>
          </a:p>
        </p:txBody>
      </p:sp>
    </p:spTree>
    <p:extLst>
      <p:ext uri="{BB962C8B-B14F-4D97-AF65-F5344CB8AC3E}">
        <p14:creationId xmlns:p14="http://schemas.microsoft.com/office/powerpoint/2010/main" xmlns="" val="30014480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A1010C9-BEED-4CAD-A52C-9FE429C304AE}" type="slidenum">
              <a:rPr lang="en-US" smtClean="0"/>
              <a:pPr fontAlgn="base">
                <a:spcBef>
                  <a:spcPct val="0"/>
                </a:spcBef>
                <a:spcAft>
                  <a:spcPct val="0"/>
                </a:spcAft>
                <a:defRPr/>
              </a:pPr>
              <a:t>1</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E2843E-A75E-4BD8-8BEE-8851ED10C230}" type="slidenum">
              <a:rPr lang="en-US" smtClean="0"/>
              <a:pPr fontAlgn="base">
                <a:spcBef>
                  <a:spcPct val="0"/>
                </a:spcBef>
                <a:spcAft>
                  <a:spcPct val="0"/>
                </a:spcAft>
                <a:defRPr/>
              </a:pPr>
              <a:t>3</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The older we are, the more prone we are to ergo injuries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626F34-8415-4D48-BCBB-68DCF9EA59D4}" type="slidenum">
              <a:rPr lang="en-US" smtClean="0"/>
              <a:pPr fontAlgn="base">
                <a:spcBef>
                  <a:spcPct val="0"/>
                </a:spcBef>
                <a:spcAft>
                  <a:spcPct val="0"/>
                </a:spcAft>
                <a:defRPr/>
              </a:pPr>
              <a:t>4</a:t>
            </a:fld>
            <a:endParaRPr lang="en-US" smtClean="0"/>
          </a:p>
        </p:txBody>
      </p:sp>
      <p:sp>
        <p:nvSpPr>
          <p:cNvPr id="75779"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75780"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E137AD-D7F6-46F5-AA0F-FA557C8D1DA2}" type="slidenum">
              <a:rPr lang="en-US" smtClean="0"/>
              <a:pPr fontAlgn="base">
                <a:spcBef>
                  <a:spcPct val="0"/>
                </a:spcBef>
                <a:spcAft>
                  <a:spcPct val="0"/>
                </a:spcAft>
                <a:defRPr/>
              </a:pPr>
              <a:t>5</a:t>
            </a:fld>
            <a:endParaRPr lang="en-US" smtClean="0"/>
          </a:p>
        </p:txBody>
      </p:sp>
      <p:sp>
        <p:nvSpPr>
          <p:cNvPr id="76803"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76804"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r>
              <a:rPr lang="en-US" dirty="0" smtClean="0"/>
              <a:t>All of which may be found in office, field or other working environments</a:t>
            </a:r>
          </a:p>
          <a:p>
            <a:pPr eaLnBrk="1" hangingPunct="1">
              <a:spcBef>
                <a:spcPct val="0"/>
              </a:spcBef>
            </a:pPr>
            <a:endParaRPr lang="en-US" dirty="0" smtClean="0"/>
          </a:p>
          <a:p>
            <a:pPr eaLnBrk="1" hangingPunct="1">
              <a:spcBef>
                <a:spcPct val="0"/>
              </a:spcBef>
            </a:pPr>
            <a:r>
              <a:rPr lang="en-US" dirty="0" smtClean="0"/>
              <a:t>GIVE EXAMPLES OF EACH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FCBC5FF-D38B-43C7-AA64-D715D36DE38F}" type="slidenum">
              <a:rPr lang="en-US" smtClean="0"/>
              <a:pPr fontAlgn="base">
                <a:spcBef>
                  <a:spcPct val="0"/>
                </a:spcBef>
                <a:spcAft>
                  <a:spcPct val="0"/>
                </a:spcAft>
                <a:defRPr/>
              </a:pPr>
              <a:t>6</a:t>
            </a:fld>
            <a:endParaRPr lang="en-US" smtClean="0"/>
          </a:p>
        </p:txBody>
      </p:sp>
      <p:sp>
        <p:nvSpPr>
          <p:cNvPr id="77827"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77828"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r>
              <a:rPr lang="en-US" smtClean="0"/>
              <a:t>Average Costs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8D993F-1F8D-480F-93A5-E2AD8873CBDC}" type="slidenum">
              <a:rPr lang="en-US" smtClean="0"/>
              <a:pPr fontAlgn="base">
                <a:spcBef>
                  <a:spcPct val="0"/>
                </a:spcBef>
                <a:spcAft>
                  <a:spcPct val="0"/>
                </a:spcAft>
                <a:defRPr/>
              </a:pPr>
              <a:t>16</a:t>
            </a:fld>
            <a:endParaRPr lang="en-US" smtClean="0"/>
          </a:p>
        </p:txBody>
      </p:sp>
      <p:sp>
        <p:nvSpPr>
          <p:cNvPr id="78851" name="Rectangle 2"/>
          <p:cNvSpPr>
            <a:spLocks noGrp="1" noRot="1" noChangeAspect="1" noChangeArrowheads="1" noTextEdit="1"/>
          </p:cNvSpPr>
          <p:nvPr>
            <p:ph type="sldImg"/>
          </p:nvPr>
        </p:nvSpPr>
        <p:spPr bwMode="auto">
          <a:xfrm>
            <a:off x="1143000" y="684213"/>
            <a:ext cx="4572000" cy="3429000"/>
          </a:xfrm>
          <a:noFill/>
          <a:ln>
            <a:solidFill>
              <a:srgbClr val="000000"/>
            </a:solidFill>
            <a:miter lim="800000"/>
            <a:headEnd/>
            <a:tailEnd/>
          </a:ln>
        </p:spPr>
      </p:sp>
      <p:sp>
        <p:nvSpPr>
          <p:cNvPr id="78852" name="Rectangle 3"/>
          <p:cNvSpPr>
            <a:spLocks noGrp="1" noChangeArrowheads="1"/>
          </p:cNvSpPr>
          <p:nvPr>
            <p:ph type="body" idx="1"/>
          </p:nvPr>
        </p:nvSpPr>
        <p:spPr bwMode="auto">
          <a:xfrm>
            <a:off x="685800" y="4343400"/>
            <a:ext cx="5486400" cy="4116388"/>
          </a:xfrm>
          <a:noFill/>
        </p:spPr>
        <p:txBody>
          <a:bodyPr wrap="square" numCol="1" anchor="t" anchorCtr="0" compatLnSpc="1">
            <a:prstTxWarp prst="textNoShape">
              <a:avLst/>
            </a:prstTxWarp>
          </a:bodyPr>
          <a:lstStyle/>
          <a:p>
            <a:pPr eaLnBrk="1" hangingPunct="1">
              <a:spcBef>
                <a:spcPct val="0"/>
              </a:spcBef>
            </a:pPr>
            <a:r>
              <a:rPr lang="en-US" dirty="0" smtClean="0"/>
              <a:t>If you spend a considerable amount of your work day on a vibrating seat or floor and experience any of the following signs or symptoms, contact your S&amp;H Specialist.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0FC15B9-1C12-40EC-BEA1-A62BAE3EE970}" type="slidenum">
              <a:rPr lang="en-US" smtClean="0"/>
              <a:pPr>
                <a:defRPr/>
              </a:pPr>
              <a:t>38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021045A2-30FE-4B0A-9BEB-0CEEB1E2B4D7}" type="slidenum">
              <a:rPr lang="en-US" smtClean="0"/>
              <a:pPr/>
              <a:t>52</a:t>
            </a:fld>
            <a:endParaRPr lang="en-US"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r>
              <a:rPr lang="en-US" smtClean="0"/>
              <a:t>Palming is an activity you can do to relax your eyes periodically throughout the day.</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87E536B-B5CA-43FA-ABBC-5AF5FFE28EB0}" type="slidenum">
              <a:rPr lang="en-US" smtClean="0"/>
              <a:pPr fontAlgn="base">
                <a:spcBef>
                  <a:spcPct val="0"/>
                </a:spcBef>
                <a:spcAft>
                  <a:spcPct val="0"/>
                </a:spcAft>
                <a:defRPr/>
              </a:pPr>
              <a:t>62</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Ergo program also has ergo videos on office ergo and proper lifting techniques and web-based training </a:t>
            </a:r>
            <a:r>
              <a:rPr lang="en-US" u="sng" smtClean="0"/>
              <a:t>www.foh.dhhs.gov  </a:t>
            </a:r>
            <a:r>
              <a:rPr lang="en-US" smtClean="0"/>
              <a:t>.</a:t>
            </a:r>
          </a:p>
          <a:p>
            <a:pPr eaLnBrk="1" hangingPunct="1">
              <a:spcBef>
                <a:spcPct val="0"/>
              </a:spcBef>
            </a:pPr>
            <a:endParaRPr lang="en-US" smtClean="0"/>
          </a:p>
          <a:p>
            <a:pPr eaLnBrk="1" hangingPunct="1">
              <a:spcBef>
                <a:spcPct val="0"/>
              </a:spcBef>
            </a:pPr>
            <a:r>
              <a:rPr lang="en-US" smtClean="0"/>
              <a:t>Individual ergo evals may be conducted as needed.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3"/>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p:spPr>
        <p:txBody>
          <a:bodyPr>
            <a:noAutofit/>
          </a:bodyPr>
          <a:lstStyle>
            <a:lvl1pPr algn="ctr">
              <a:defRPr sz="2000">
                <a:solidFill>
                  <a:srgbClr val="FFFFFF"/>
                </a:solidFill>
              </a:defRPr>
            </a:lvl1pPr>
          </a:lstStyle>
          <a:p>
            <a:pPr>
              <a:defRPr/>
            </a:pPr>
            <a:fld id="{8967226B-06FD-4993-9DCE-C072F2AB1016}" type="datetimeFigureOut">
              <a:rPr lang="en-US"/>
              <a:pPr>
                <a:defRPr/>
              </a:pPr>
              <a:t>11/9/2011</a:t>
            </a:fld>
            <a:endParaRPr lang="en-US"/>
          </a:p>
        </p:txBody>
      </p:sp>
      <p:sp>
        <p:nvSpPr>
          <p:cNvPr id="10" name="Footer Placeholder 16"/>
          <p:cNvSpPr>
            <a:spLocks noGrp="1"/>
          </p:cNvSpPr>
          <p:nvPr>
            <p:ph type="ftr" sz="quarter" idx="11"/>
          </p:nvPr>
        </p:nvSpPr>
        <p:spPr>
          <a:xfrm>
            <a:off x="2085975" y="236538"/>
            <a:ext cx="5867400" cy="365125"/>
          </a:xfr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pPr>
              <a:defRPr/>
            </a:pPr>
            <a:fld id="{8E4E5375-D35B-4A76-A6B8-BBA75EBBA6F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69C94CC-8DDE-4263-8D86-6B84E2A8CDA3}" type="datetimeFigureOut">
              <a:rPr lang="en-US"/>
              <a:pPr>
                <a:defRPr/>
              </a:pPr>
              <a:t>11/9/2011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C19BBA0-6208-4C7C-B63C-7A0A95B85B9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553200" y="609601"/>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1"/>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p:spPr>
        <p:txBody>
          <a:bodyPr/>
          <a:lstStyle>
            <a:lvl1pPr>
              <a:defRPr/>
            </a:lvl1pPr>
          </a:lstStyle>
          <a:p>
            <a:pPr>
              <a:defRPr/>
            </a:pPr>
            <a:fld id="{A93E24D5-5D80-4FBB-A51E-594A4D9B3264}" type="datetimeFigureOut">
              <a:rPr lang="en-US"/>
              <a:pPr>
                <a:defRPr/>
              </a:pPr>
              <a:t>11/9/2011</a:t>
            </a:fld>
            <a:endParaRPr lang="en-US"/>
          </a:p>
        </p:txBody>
      </p:sp>
      <p:sp>
        <p:nvSpPr>
          <p:cNvPr id="8" name="Footer Placeholder 4"/>
          <p:cNvSpPr>
            <a:spLocks noGrp="1"/>
          </p:cNvSpPr>
          <p:nvPr>
            <p:ph type="ftr" sz="quarter" idx="11"/>
          </p:nvPr>
        </p:nvSpPr>
        <p:spPr>
          <a:xfrm>
            <a:off x="457200" y="6248400"/>
            <a:ext cx="5573713" cy="365125"/>
          </a:xfr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defRPr/>
            </a:lvl1pPr>
          </a:lstStyle>
          <a:p>
            <a:pPr>
              <a:defRPr/>
            </a:pPr>
            <a:fld id="{5305AC89-25C9-4514-8B61-2E00C269963A}"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752601" y="304800"/>
            <a:ext cx="7083425" cy="1600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313F255C-4DD4-43D3-8884-0758423BA01E}"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90600" y="1600201"/>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724400" y="1600201"/>
            <a:ext cx="3581400" cy="4525963"/>
          </a:xfrm>
        </p:spPr>
        <p:txBody>
          <a:bodyPr>
            <a:normAutofit/>
          </a:bodyPr>
          <a:lstStyle/>
          <a:p>
            <a:pPr lvl="0"/>
            <a:endParaRPr lang="en-US" noProof="0"/>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C27B8257-6EFF-41F2-84DD-05651BF4427C}"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990600" y="1600201"/>
            <a:ext cx="3581400" cy="4525963"/>
          </a:xfrm>
        </p:spPr>
        <p:txBody>
          <a:bodyPr>
            <a:normAutofit/>
          </a:bodyPr>
          <a:lstStyle/>
          <a:p>
            <a:pPr lvl="0"/>
            <a:endParaRPr lang="en-US" noProof="0"/>
          </a:p>
        </p:txBody>
      </p:sp>
      <p:sp>
        <p:nvSpPr>
          <p:cNvPr id="4" name="Text Placeholder 3"/>
          <p:cNvSpPr>
            <a:spLocks noGrp="1"/>
          </p:cNvSpPr>
          <p:nvPr>
            <p:ph type="body" sz="half" idx="2"/>
          </p:nvPr>
        </p:nvSpPr>
        <p:spPr>
          <a:xfrm>
            <a:off x="4724400" y="1600201"/>
            <a:ext cx="35814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pPr>
              <a:defRPr/>
            </a:pPr>
            <a:fld id="{383B53B4-D32F-4C36-9D35-4F51E387950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A0AD63F1-B5F9-47E8-BDD8-21F15E2452C6}" type="datetimeFigureOut">
              <a:rPr lang="en-US"/>
              <a:pPr>
                <a:defRPr/>
              </a:pPr>
              <a:t>11/9/2011</a:t>
            </a:fld>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2EA0045A-966E-4978-A603-84C3117B2C2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Text Placeholder 2"/>
          <p:cNvSpPr>
            <a:spLocks noGrp="1"/>
          </p:cNvSpPr>
          <p:nvPr>
            <p:ph type="body" idx="1"/>
          </p:nvPr>
        </p:nvSpPr>
        <p:spPr>
          <a:xfrm>
            <a:off x="1371601" y="2743201"/>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p:txBody>
          <a:bodyPr/>
          <a:lstStyle>
            <a:lvl1pPr>
              <a:defRPr/>
            </a:lvl1pPr>
          </a:lstStyle>
          <a:p>
            <a:pPr>
              <a:defRPr/>
            </a:pPr>
            <a:fld id="{81D1CBEA-BB7A-4D75-8787-212DEFE0F473}" type="datetimeFigureOut">
              <a:rPr lang="en-US"/>
              <a:pPr>
                <a:defRPr/>
              </a:pPr>
              <a:t>11/9/2011</a:t>
            </a:fld>
            <a:endParaRPr lang="en-US"/>
          </a:p>
        </p:txBody>
      </p:sp>
      <p:sp>
        <p:nvSpPr>
          <p:cNvPr id="8" name="Slide Number Placeholder 12"/>
          <p:cNvSpPr>
            <a:spLocks noGrp="1"/>
          </p:cNvSpPr>
          <p:nvPr>
            <p:ph type="sldNum" sz="quarter" idx="11"/>
          </p:nvPr>
        </p:nvSpPr>
        <p:spPr>
          <a:xfrm>
            <a:off x="0" y="1752600"/>
            <a:ext cx="1295400" cy="701675"/>
          </a:xfrm>
        </p:spPr>
        <p:txBody>
          <a:bodyPr>
            <a:noAutofit/>
          </a:bodyPr>
          <a:lstStyle>
            <a:lvl1pPr>
              <a:defRPr sz="2400">
                <a:solidFill>
                  <a:srgbClr val="FFFFFF"/>
                </a:solidFill>
              </a:defRPr>
            </a:lvl1pPr>
          </a:lstStyle>
          <a:p>
            <a:pPr>
              <a:defRPr/>
            </a:pPr>
            <a:fld id="{29DDAFD4-569B-4FBC-95C6-859043C4F9A8}" type="slidenum">
              <a:rPr lang="en-US"/>
              <a:pPr>
                <a:defRPr/>
              </a:pPr>
              <a:t>‹#›</a:t>
            </a:fld>
            <a:endParaRPr lang="en-US"/>
          </a:p>
        </p:txBody>
      </p:sp>
      <p:sp>
        <p:nvSpPr>
          <p:cNvPr id="9" name="Footer Placeholder 13"/>
          <p:cNvSpPr>
            <a:spLocks noGrp="1"/>
          </p:cNvSpPr>
          <p:nvPr>
            <p:ph type="ftr" sz="quarter" idx="12"/>
          </p:nvPr>
        </p:nvSpPr>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p:txBody>
          <a:bodyPr rtlCol="0"/>
          <a:lstStyle>
            <a:lvl1pPr>
              <a:defRPr/>
            </a:lvl1pPr>
          </a:lstStyle>
          <a:p>
            <a:pPr>
              <a:defRPr/>
            </a:pPr>
            <a:fld id="{97B559A6-3A5A-4DD9-B1FB-5F9CC9B47BE8}" type="datetimeFigureOut">
              <a:rPr lang="en-US"/>
              <a:pPr>
                <a:defRPr/>
              </a:pPr>
              <a:t>11/9/2011</a:t>
            </a:fld>
            <a:endParaRPr lang="en-US"/>
          </a:p>
        </p:txBody>
      </p:sp>
      <p:sp>
        <p:nvSpPr>
          <p:cNvPr id="6" name="Slide Number Placeholder 9"/>
          <p:cNvSpPr>
            <a:spLocks noGrp="1"/>
          </p:cNvSpPr>
          <p:nvPr>
            <p:ph type="sldNum" sz="quarter" idx="11"/>
          </p:nvPr>
        </p:nvSpPr>
        <p:spPr/>
        <p:txBody>
          <a:bodyPr rtlCol="0"/>
          <a:lstStyle>
            <a:lvl1pPr>
              <a:defRPr/>
            </a:lvl1pPr>
          </a:lstStyle>
          <a:p>
            <a:pPr>
              <a:defRPr/>
            </a:pPr>
            <a:fld id="{E147A761-4D1D-4BC0-80F5-0D0D0AEA5705}" type="slidenum">
              <a:rPr lang="en-US"/>
              <a:pPr>
                <a:defRPr/>
              </a:pPr>
              <a:t>‹#›</a:t>
            </a:fld>
            <a:endParaRPr lang="en-US"/>
          </a:p>
        </p:txBody>
      </p:sp>
      <p:sp>
        <p:nvSpPr>
          <p:cNvPr id="7" name="Footer Placeholder 11"/>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1"/>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p:txBody>
          <a:bodyPr rtlCol="0"/>
          <a:lstStyle>
            <a:lvl1pPr>
              <a:defRPr/>
            </a:lvl1pPr>
          </a:lstStyle>
          <a:p>
            <a:pPr>
              <a:defRPr/>
            </a:pPr>
            <a:fld id="{B8FA93B2-3EFC-4584-864F-FB9081534ACD}" type="datetimeFigureOut">
              <a:rPr lang="en-US"/>
              <a:pPr>
                <a:defRPr/>
              </a:pPr>
              <a:t>11/9/2011</a:t>
            </a:fld>
            <a:endParaRPr lang="en-US"/>
          </a:p>
        </p:txBody>
      </p:sp>
      <p:sp>
        <p:nvSpPr>
          <p:cNvPr id="8" name="Slide Number Placeholder 11"/>
          <p:cNvSpPr>
            <a:spLocks noGrp="1"/>
          </p:cNvSpPr>
          <p:nvPr>
            <p:ph type="sldNum" sz="quarter" idx="11"/>
          </p:nvPr>
        </p:nvSpPr>
        <p:spPr/>
        <p:txBody>
          <a:bodyPr rtlCol="0"/>
          <a:lstStyle>
            <a:lvl1pPr>
              <a:defRPr/>
            </a:lvl1pPr>
          </a:lstStyle>
          <a:p>
            <a:pPr>
              <a:defRPr/>
            </a:pPr>
            <a:fld id="{7E0F9A43-FCC0-41C0-985D-14600392D3D5}" type="slidenum">
              <a:rPr lang="en-US"/>
              <a:pPr>
                <a:defRPr/>
              </a:pPr>
              <a:t>‹#›</a:t>
            </a:fld>
            <a:endParaRPr lang="en-US"/>
          </a:p>
        </p:txBody>
      </p:sp>
      <p:sp>
        <p:nvSpPr>
          <p:cNvPr id="9" name="Footer Placeholder 13"/>
          <p:cNvSpPr>
            <a:spLocks noGrp="1"/>
          </p:cNvSpPr>
          <p:nvPr>
            <p:ph type="ftr" sz="quarter" idx="12"/>
          </p:nvPr>
        </p:nvSpPr>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AAD9CFCD-552E-48C4-BD98-5D91D3191A08}" type="datetimeFigureOut">
              <a:rPr lang="en-US"/>
              <a:pPr>
                <a:defRPr/>
              </a:pPr>
              <a:t>11/9/2011</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CA7B00EE-3BF9-407C-917A-2C9A356CF27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7001BFA7-7AE9-4FF0-9741-BDF13157DD41}" type="datetimeFigureOut">
              <a:rPr lang="en-US"/>
              <a:pPr>
                <a:defRPr/>
              </a:pPr>
              <a:t>11/9/2011</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pPr>
              <a:defRPr/>
            </a:pPr>
            <a:fld id="{0E1A6FD7-7E92-452E-A8B4-881B4C9A986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1"/>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4610B4F3-A1E6-482C-8919-FAAFF998BDF9}" type="datetimeFigureOut">
              <a:rPr lang="en-US"/>
              <a:pPr>
                <a:defRPr/>
              </a:pPr>
              <a:t>11/9/2011</a:t>
            </a:fld>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9A83D25E-191D-4D6B-9638-76D4B1FCE57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4"/>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p:spPr>
        <p:txBody>
          <a:bodyPr rtlCol="0"/>
          <a:lstStyle>
            <a:lvl1pPr>
              <a:defRPr/>
            </a:lvl1pPr>
          </a:lstStyle>
          <a:p>
            <a:pPr>
              <a:defRPr/>
            </a:pPr>
            <a:fld id="{608B2D72-77FB-423A-A345-C4B175DC8579}" type="datetimeFigureOut">
              <a:rPr lang="en-US"/>
              <a:pPr>
                <a:defRPr/>
              </a:pPr>
              <a:t>11/9/2011</a:t>
            </a:fld>
            <a:endParaRPr lang="en-US"/>
          </a:p>
        </p:txBody>
      </p:sp>
      <p:sp>
        <p:nvSpPr>
          <p:cNvPr id="10" name="Slide Number Placeholder 12"/>
          <p:cNvSpPr>
            <a:spLocks noGrp="1"/>
          </p:cNvSpPr>
          <p:nvPr>
            <p:ph type="sldNum" sz="quarter" idx="11"/>
          </p:nvPr>
        </p:nvSpPr>
        <p:spPr>
          <a:xfrm>
            <a:off x="0" y="4667250"/>
            <a:ext cx="1447800" cy="663575"/>
          </a:xfrm>
        </p:spPr>
        <p:txBody>
          <a:bodyPr rtlCol="0"/>
          <a:lstStyle>
            <a:lvl1pPr>
              <a:defRPr sz="2800"/>
            </a:lvl1pPr>
          </a:lstStyle>
          <a:p>
            <a:pPr>
              <a:defRPr/>
            </a:pPr>
            <a:fld id="{DB8B50C6-1A73-4401-92B0-D99277D2566B}" type="slidenum">
              <a:rPr lang="en-US"/>
              <a:pPr>
                <a:defRPr/>
              </a:pPr>
              <a:t>‹#›</a:t>
            </a:fld>
            <a:endParaRPr lang="en-US"/>
          </a:p>
        </p:txBody>
      </p:sp>
      <p:sp>
        <p:nvSpPr>
          <p:cNvPr id="11" name="Footer Placeholder 13"/>
          <p:cNvSpPr>
            <a:spLocks noGrp="1"/>
          </p:cNvSpPr>
          <p:nvPr>
            <p:ph type="ftr" sz="quarter" idx="12"/>
          </p:nvPr>
        </p:nvSpPr>
        <p:spPr>
          <a:xfrm>
            <a:off x="1600200" y="6248400"/>
            <a:ext cx="4572000" cy="365125"/>
          </a:xfr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fontAlgn="auto" latinLnBrk="0" hangingPunct="1">
              <a:spcBef>
                <a:spcPts val="0"/>
              </a:spcBef>
              <a:spcAft>
                <a:spcPts val="0"/>
              </a:spcAft>
              <a:defRPr kumimoji="0" sz="1400">
                <a:solidFill>
                  <a:schemeClr val="tx2"/>
                </a:solidFill>
                <a:latin typeface="+mn-lt"/>
              </a:defRPr>
            </a:lvl1pPr>
          </a:lstStyle>
          <a:p>
            <a:pPr>
              <a:defRPr/>
            </a:pPr>
            <a:fld id="{53E7C604-9CD3-4DEF-A0AD-771B168FC6DB}" type="datetimeFigureOut">
              <a:rPr lang="en-US"/>
              <a:pPr>
                <a:defRPr/>
              </a:pPr>
              <a:t>11/9/2011</a:t>
            </a:fld>
            <a:endParaRPr lang="en-US"/>
          </a:p>
        </p:txBody>
      </p:sp>
      <p:sp>
        <p:nvSpPr>
          <p:cNvPr id="3" name="Footer Placeholder 2"/>
          <p:cNvSpPr>
            <a:spLocks noGrp="1"/>
          </p:cNvSpPr>
          <p:nvPr>
            <p:ph type="ftr" sz="quarter" idx="3"/>
          </p:nvPr>
        </p:nvSpPr>
        <p:spPr>
          <a:xfrm>
            <a:off x="609600" y="6248400"/>
            <a:ext cx="5421313" cy="365125"/>
          </a:xfrm>
          <a:prstGeom prst="rect">
            <a:avLst/>
          </a:prstGeom>
        </p:spPr>
        <p:txBody>
          <a:bodyPr vert="horz" anchor="ctr"/>
          <a:lstStyle>
            <a:lvl1pPr algn="r" eaLnBrk="1" fontAlgn="auto" latinLnBrk="0" hangingPunct="1">
              <a:spcBef>
                <a:spcPts val="0"/>
              </a:spcBef>
              <a:spcAft>
                <a:spcPts val="0"/>
              </a:spcAft>
              <a:defRPr kumimoji="0" sz="1400">
                <a:solidFill>
                  <a:schemeClr val="tx2"/>
                </a:solidFill>
                <a:latin typeface="+mn-lt"/>
              </a:defRPr>
            </a:lvl1pPr>
          </a:lstStyle>
          <a:p>
            <a:pPr>
              <a:defRPr/>
            </a:pPr>
            <a:endParaRPr lang="en-US"/>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ctr" eaLnBrk="1" fontAlgn="auto" latinLnBrk="0" hangingPunct="1">
              <a:spcBef>
                <a:spcPts val="0"/>
              </a:spcBef>
              <a:spcAft>
                <a:spcPts val="0"/>
              </a:spcAft>
              <a:defRPr kumimoji="0" sz="1400" b="1">
                <a:solidFill>
                  <a:srgbClr val="FFFFFF"/>
                </a:solidFill>
                <a:latin typeface="+mn-lt"/>
              </a:defRPr>
            </a:lvl1pPr>
          </a:lstStyle>
          <a:p>
            <a:pPr>
              <a:defRPr/>
            </a:pPr>
            <a:fld id="{4047AF96-8608-41BA-8A29-F67E58B64C8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1" r:id="rId1"/>
    <p:sldLayoutId id="2147483877" r:id="rId2"/>
    <p:sldLayoutId id="2147483882" r:id="rId3"/>
    <p:sldLayoutId id="2147483883" r:id="rId4"/>
    <p:sldLayoutId id="2147483884" r:id="rId5"/>
    <p:sldLayoutId id="2147483878" r:id="rId6"/>
    <p:sldLayoutId id="2147483885" r:id="rId7"/>
    <p:sldLayoutId id="2147483879" r:id="rId8"/>
    <p:sldLayoutId id="2147483886" r:id="rId9"/>
    <p:sldLayoutId id="2147483880" r:id="rId10"/>
    <p:sldLayoutId id="2147483887" r:id="rId11"/>
    <p:sldLayoutId id="2147483888" r:id="rId12"/>
    <p:sldLayoutId id="2147483889" r:id="rId13"/>
    <p:sldLayoutId id="2147483890" r:id="rId14"/>
  </p:sldLayoutIdLst>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E7BC29"/>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D092A7"/>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drivingergonomics.lboro.ac.uk/downloads/Body%20part%20discomfort%20map.pdf" TargetMode="External"/><Relationship Id="rId2" Type="http://schemas.openxmlformats.org/officeDocument/2006/relationships/hyperlink" Target="http://www.lboro.ac.uk/departments/hu/drivingergonomics/downloads/Car%20selection%20checklist.pdf" TargetMode="External"/><Relationship Id="rId1" Type="http://schemas.openxmlformats.org/officeDocument/2006/relationships/slideLayout" Target="../slideLayouts/slideLayout2.xml"/><Relationship Id="rId4" Type="http://schemas.openxmlformats.org/officeDocument/2006/relationships/hyperlink" Target="http://www.lboro.ac.uk/departments/hu/drivingergonomics/downloads/working%20from%20the%20car%20advice%20sheet.pdf"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 Id="rId5" Type="http://schemas.openxmlformats.org/officeDocument/2006/relationships/image" Target="../media/image30.jpeg"/><Relationship Id="rId4" Type="http://schemas.openxmlformats.org/officeDocument/2006/relationships/image" Target="../media/image29.jpeg"/></Relationships>
</file>

<file path=ppt/slides/_rels/slide4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www.obusforme.ca/obus_forme/sit/back-supports.html" TargetMode="External"/><Relationship Id="rId7" Type="http://schemas.openxmlformats.org/officeDocument/2006/relationships/hyperlink" Target="http://www.froogle.com/" TargetMode="External"/><Relationship Id="rId2" Type="http://schemas.openxmlformats.org/officeDocument/2006/relationships/hyperlink" Target="http://www.mccartys.com/catalog/" TargetMode="External"/><Relationship Id="rId1" Type="http://schemas.openxmlformats.org/officeDocument/2006/relationships/slideLayout" Target="../slideLayouts/slideLayout2.xml"/><Relationship Id="rId6" Type="http://schemas.openxmlformats.org/officeDocument/2006/relationships/hyperlink" Target="http://www.airdesks.com/" TargetMode="External"/><Relationship Id="rId5" Type="http://schemas.openxmlformats.org/officeDocument/2006/relationships/hyperlink" Target="http://www.deskspaceanyplace.com/" TargetMode="External"/><Relationship Id="rId4" Type="http://schemas.openxmlformats.org/officeDocument/2006/relationships/hyperlink" Target="http://www.jottodesk.us/" TargetMode="Externa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mailto:ginger.e.dorsey@aphis.usda.gov"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95400" y="2057400"/>
            <a:ext cx="7391400" cy="947738"/>
          </a:xfrm>
        </p:spPr>
        <p:txBody>
          <a:bodyPr>
            <a:normAutofit fontScale="90000"/>
          </a:bodyPr>
          <a:lstStyle/>
          <a:p>
            <a:pPr algn="ctr" eaLnBrk="1" fontAlgn="auto" hangingPunct="1">
              <a:spcAft>
                <a:spcPts val="0"/>
              </a:spcAft>
              <a:defRPr/>
            </a:pPr>
            <a:r>
              <a:rPr lang="en-US" sz="3200" dirty="0" smtClean="0"/>
              <a:t>APHIS ERGONOMICS PROGRAM</a:t>
            </a:r>
            <a:br>
              <a:rPr lang="en-US" sz="3200" dirty="0" smtClean="0"/>
            </a:br>
            <a:r>
              <a:rPr lang="en-US" sz="2800" dirty="0" smtClean="0"/>
              <a:t>DRIVING Ergonomics</a:t>
            </a:r>
          </a:p>
        </p:txBody>
      </p:sp>
      <p:sp>
        <p:nvSpPr>
          <p:cNvPr id="12291" name="Rectangle 3"/>
          <p:cNvSpPr>
            <a:spLocks noGrp="1" noChangeArrowheads="1"/>
          </p:cNvSpPr>
          <p:nvPr>
            <p:ph type="subTitle" idx="1"/>
          </p:nvPr>
        </p:nvSpPr>
        <p:spPr>
          <a:xfrm>
            <a:off x="1371600" y="4419600"/>
            <a:ext cx="6858000" cy="1524000"/>
          </a:xfrm>
        </p:spPr>
        <p:txBody>
          <a:bodyPr/>
          <a:lstStyle/>
          <a:p>
            <a:pPr eaLnBrk="1" hangingPunct="1"/>
            <a:r>
              <a:rPr lang="en-US" sz="2100" smtClean="0"/>
              <a:t>Presented by:</a:t>
            </a:r>
          </a:p>
          <a:p>
            <a:pPr eaLnBrk="1" hangingPunct="1"/>
            <a:r>
              <a:rPr lang="en-US" sz="2100" smtClean="0"/>
              <a:t>Ginger E. Dorsey</a:t>
            </a:r>
          </a:p>
          <a:p>
            <a:pPr eaLnBrk="1" hangingPunct="1"/>
            <a:r>
              <a:rPr lang="en-US" sz="2100" smtClean="0"/>
              <a:t>APHIS Ergonomics Program Manager</a:t>
            </a:r>
          </a:p>
        </p:txBody>
      </p:sp>
      <p:sp>
        <p:nvSpPr>
          <p:cNvPr id="12292" name="Rectangle 4"/>
          <p:cNvSpPr>
            <a:spLocks noChangeArrowheads="1"/>
          </p:cNvSpPr>
          <p:nvPr/>
        </p:nvSpPr>
        <p:spPr bwMode="auto">
          <a:xfrm>
            <a:off x="0" y="3016250"/>
            <a:ext cx="184150" cy="368300"/>
          </a:xfrm>
          <a:prstGeom prst="rect">
            <a:avLst/>
          </a:prstGeom>
          <a:noFill/>
          <a:ln w="9525">
            <a:noFill/>
            <a:miter lim="800000"/>
            <a:headEnd/>
            <a:tailEnd/>
          </a:ln>
        </p:spPr>
        <p:txBody>
          <a:bodyPr wrap="none" anchor="ctr">
            <a:spAutoFit/>
          </a:bodyPr>
          <a:lstStyle/>
          <a:p>
            <a:endParaRPr lang="en-US">
              <a:latin typeface="Tw Cen MT" pitchFamily="34" charset="0"/>
            </a:endParaRPr>
          </a:p>
        </p:txBody>
      </p:sp>
      <p:sp>
        <p:nvSpPr>
          <p:cNvPr id="12293"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12775" y="228600"/>
            <a:ext cx="8153400" cy="990600"/>
          </a:xfrm>
        </p:spPr>
        <p:txBody>
          <a:bodyPr/>
          <a:lstStyle/>
          <a:p>
            <a:pPr eaLnBrk="1" hangingPunct="1"/>
            <a:r>
              <a:rPr lang="en-US" smtClean="0"/>
              <a:t>Drivers’ Health</a:t>
            </a:r>
          </a:p>
        </p:txBody>
      </p:sp>
      <p:sp>
        <p:nvSpPr>
          <p:cNvPr id="22531" name="Content Placeholder 2"/>
          <p:cNvSpPr>
            <a:spLocks noGrp="1"/>
          </p:cNvSpPr>
          <p:nvPr>
            <p:ph sz="quarter" idx="1"/>
          </p:nvPr>
        </p:nvSpPr>
        <p:spPr>
          <a:xfrm>
            <a:off x="612775" y="1600200"/>
            <a:ext cx="8153400" cy="4495800"/>
          </a:xfrm>
        </p:spPr>
        <p:txBody>
          <a:bodyPr/>
          <a:lstStyle/>
          <a:p>
            <a:pPr eaLnBrk="1" hangingPunct="1"/>
            <a:r>
              <a:rPr lang="en-US" smtClean="0"/>
              <a:t>Prolonged exposure to driving cars has been identified as a risk factor for low back pain and other WMSDs.</a:t>
            </a:r>
          </a:p>
          <a:p>
            <a:pPr eaLnBrk="1" hangingPunct="1"/>
            <a:endParaRPr lang="en-US" smtClean="0"/>
          </a:p>
          <a:p>
            <a:pPr eaLnBrk="1" hangingPunct="1"/>
            <a:r>
              <a:rPr lang="en-US" smtClean="0"/>
              <a:t>Those who drive for 20 hours per week or more are at an increased risk for WMSDs.</a:t>
            </a:r>
          </a:p>
          <a:p>
            <a:pPr eaLnBrk="1" hangingPunct="1"/>
            <a:endParaRPr lang="en-US" smtClean="0"/>
          </a:p>
          <a:p>
            <a:pPr eaLnBrk="1" hangingPunct="1"/>
            <a:r>
              <a:rPr lang="en-US" smtClean="0"/>
              <a:t>Driving forces the driver to sit in a constrained posture.</a:t>
            </a:r>
          </a:p>
        </p:txBody>
      </p:sp>
      <p:sp>
        <p:nvSpPr>
          <p:cNvPr id="22532"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762000" y="1524000"/>
            <a:ext cx="7772400" cy="4114800"/>
          </a:xfrm>
        </p:spPr>
        <p:txBody>
          <a:bodyPr/>
          <a:lstStyle/>
          <a:p>
            <a:pPr eaLnBrk="1" hangingPunct="1">
              <a:buFont typeface="Monotype Sorts"/>
              <a:buNone/>
            </a:pPr>
            <a:endParaRPr lang="en-US" dirty="0" smtClean="0"/>
          </a:p>
          <a:p>
            <a:pPr algn="ctr" eaLnBrk="1" hangingPunct="1">
              <a:buFont typeface="Monotype Sorts"/>
              <a:buNone/>
            </a:pPr>
            <a:endParaRPr lang="en-US" dirty="0" smtClean="0"/>
          </a:p>
          <a:p>
            <a:pPr algn="ctr" eaLnBrk="1" hangingPunct="1">
              <a:buFont typeface="Monotype Sorts"/>
              <a:buNone/>
            </a:pPr>
            <a:r>
              <a:rPr lang="en-US" dirty="0" smtClean="0"/>
              <a:t>What types of discomforts do you experience </a:t>
            </a:r>
          </a:p>
          <a:p>
            <a:pPr algn="ctr" eaLnBrk="1" hangingPunct="1">
              <a:buFont typeface="Monotype Sorts"/>
              <a:buNone/>
            </a:pPr>
            <a:r>
              <a:rPr lang="en-US" dirty="0" smtClean="0"/>
              <a:t>while driving?</a:t>
            </a:r>
          </a:p>
          <a:p>
            <a:pPr algn="ctr" eaLnBrk="1" hangingPunct="1">
              <a:buFont typeface="Monotype Sorts"/>
              <a:buNone/>
            </a:pPr>
            <a:endParaRPr lang="en-US" dirty="0" smtClean="0"/>
          </a:p>
          <a:p>
            <a:pPr algn="ctr" eaLnBrk="1" hangingPunct="1">
              <a:buFont typeface="Monotype Sorts"/>
              <a:buNone/>
            </a:pPr>
            <a:r>
              <a:rPr lang="en-US" dirty="0" smtClean="0"/>
              <a:t>Do you work out of your car?</a:t>
            </a:r>
          </a:p>
        </p:txBody>
      </p:sp>
      <p:sp>
        <p:nvSpPr>
          <p:cNvPr id="18435"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18437" name="Title 1"/>
          <p:cNvSpPr>
            <a:spLocks noGrp="1"/>
          </p:cNvSpPr>
          <p:nvPr>
            <p:ph type="title"/>
          </p:nvPr>
        </p:nvSpPr>
        <p:spPr>
          <a:xfrm>
            <a:off x="612775" y="228600"/>
            <a:ext cx="8153400" cy="990600"/>
          </a:xfrm>
        </p:spPr>
        <p:txBody>
          <a:bodyPr/>
          <a:lstStyle/>
          <a:p>
            <a:pPr eaLnBrk="1" hangingPunct="1"/>
            <a:r>
              <a:rPr lang="en-US" smtClean="0"/>
              <a:t>Question?</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600" smtClean="0"/>
              <a:t>Commonly Reported Discomforts </a:t>
            </a:r>
          </a:p>
        </p:txBody>
      </p:sp>
      <p:sp>
        <p:nvSpPr>
          <p:cNvPr id="23555" name="Content Placeholder 2"/>
          <p:cNvSpPr>
            <a:spLocks noGrp="1"/>
          </p:cNvSpPr>
          <p:nvPr>
            <p:ph sz="quarter" idx="1"/>
          </p:nvPr>
        </p:nvSpPr>
        <p:spPr>
          <a:xfrm>
            <a:off x="609600" y="1589088"/>
            <a:ext cx="3886200" cy="4572000"/>
          </a:xfrm>
        </p:spPr>
        <p:txBody>
          <a:bodyPr/>
          <a:lstStyle/>
          <a:p>
            <a:pPr eaLnBrk="1" hangingPunct="1"/>
            <a:r>
              <a:rPr lang="en-US" smtClean="0"/>
              <a:t>Lower back pain</a:t>
            </a:r>
          </a:p>
          <a:p>
            <a:pPr eaLnBrk="1" hangingPunct="1"/>
            <a:endParaRPr lang="en-US" sz="1200" smtClean="0"/>
          </a:p>
          <a:p>
            <a:pPr eaLnBrk="1" hangingPunct="1"/>
            <a:r>
              <a:rPr lang="en-US" smtClean="0"/>
              <a:t>Foot cramps </a:t>
            </a:r>
          </a:p>
          <a:p>
            <a:pPr eaLnBrk="1" hangingPunct="1"/>
            <a:endParaRPr lang="en-US" sz="1200" smtClean="0"/>
          </a:p>
          <a:p>
            <a:pPr eaLnBrk="1" hangingPunct="1"/>
            <a:r>
              <a:rPr lang="en-US" smtClean="0"/>
              <a:t>Stiff neck </a:t>
            </a:r>
          </a:p>
          <a:p>
            <a:pPr eaLnBrk="1" hangingPunct="1"/>
            <a:endParaRPr lang="en-US" sz="1200" smtClean="0"/>
          </a:p>
          <a:p>
            <a:pPr eaLnBrk="1" hangingPunct="1"/>
            <a:r>
              <a:rPr lang="en-US" smtClean="0"/>
              <a:t>Sore shoulders</a:t>
            </a:r>
          </a:p>
          <a:p>
            <a:pPr eaLnBrk="1" hangingPunct="1"/>
            <a:endParaRPr lang="en-US" sz="1200" smtClean="0"/>
          </a:p>
          <a:p>
            <a:pPr eaLnBrk="1" hangingPunct="1"/>
            <a:r>
              <a:rPr lang="en-US" smtClean="0"/>
              <a:t>Finger cramps</a:t>
            </a:r>
          </a:p>
        </p:txBody>
      </p:sp>
      <p:pic>
        <p:nvPicPr>
          <p:cNvPr id="23556" name="Picture 3" descr="http://images.thetimes.co.uk/TGD/picture/0,,223719,00.jpg"/>
          <p:cNvPicPr>
            <a:picLocks noGrp="1" noChangeAspect="1" noChangeArrowheads="1"/>
          </p:cNvPicPr>
          <p:nvPr>
            <p:ph sz="quarter" idx="2"/>
          </p:nvPr>
        </p:nvPicPr>
        <p:blipFill>
          <a:blip r:embed="rId2" cstate="print"/>
          <a:srcRect/>
          <a:stretch>
            <a:fillRect/>
          </a:stretch>
        </p:blipFill>
        <p:spPr>
          <a:xfrm>
            <a:off x="5359400" y="2590800"/>
            <a:ext cx="3355975" cy="2236788"/>
          </a:xfrm>
          <a:noFill/>
        </p:spPr>
      </p:pic>
      <p:sp>
        <p:nvSpPr>
          <p:cNvPr id="23557"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612775" y="228600"/>
            <a:ext cx="8153400" cy="990600"/>
          </a:xfrm>
        </p:spPr>
        <p:txBody>
          <a:bodyPr/>
          <a:lstStyle/>
          <a:p>
            <a:pPr eaLnBrk="1" hangingPunct="1"/>
            <a:r>
              <a:rPr lang="en-US" sz="3600" smtClean="0"/>
              <a:t>Commonly Reported Discomforts</a:t>
            </a:r>
          </a:p>
        </p:txBody>
      </p:sp>
      <p:sp>
        <p:nvSpPr>
          <p:cNvPr id="24579" name="Content Placeholder 2"/>
          <p:cNvSpPr>
            <a:spLocks noGrp="1"/>
          </p:cNvSpPr>
          <p:nvPr>
            <p:ph sz="quarter" idx="1"/>
          </p:nvPr>
        </p:nvSpPr>
        <p:spPr>
          <a:xfrm>
            <a:off x="612775" y="1600200"/>
            <a:ext cx="8153400" cy="4495800"/>
          </a:xfrm>
        </p:spPr>
        <p:txBody>
          <a:bodyPr/>
          <a:lstStyle/>
          <a:p>
            <a:pPr eaLnBrk="1" hangingPunct="1"/>
            <a:r>
              <a:rPr lang="en-US" smtClean="0"/>
              <a:t>Recent research has revealed that within a group of business drivers, the following was reported:</a:t>
            </a:r>
          </a:p>
          <a:p>
            <a:pPr lvl="1" eaLnBrk="1" hangingPunct="1"/>
            <a:r>
              <a:rPr lang="en-US" smtClean="0"/>
              <a:t>65% low back trouble</a:t>
            </a:r>
          </a:p>
          <a:p>
            <a:pPr lvl="1" eaLnBrk="1" hangingPunct="1"/>
            <a:endParaRPr lang="en-US" smtClean="0"/>
          </a:p>
          <a:p>
            <a:pPr lvl="1" eaLnBrk="1" hangingPunct="1"/>
            <a:r>
              <a:rPr lang="en-US" smtClean="0"/>
              <a:t>43% neck trouble</a:t>
            </a:r>
          </a:p>
          <a:p>
            <a:pPr lvl="1" eaLnBrk="1" hangingPunct="1"/>
            <a:endParaRPr lang="en-US" smtClean="0"/>
          </a:p>
          <a:p>
            <a:pPr lvl="1" eaLnBrk="1" hangingPunct="1"/>
            <a:r>
              <a:rPr lang="en-US" smtClean="0"/>
              <a:t>40% shoulder trouble </a:t>
            </a:r>
          </a:p>
          <a:p>
            <a:pPr eaLnBrk="1" hangingPunct="1"/>
            <a:endParaRPr lang="en-US" smtClean="0"/>
          </a:p>
        </p:txBody>
      </p:sp>
      <p:sp>
        <p:nvSpPr>
          <p:cNvPr id="24580"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smtClean="0"/>
              <a:t>Causes of Discomfort</a:t>
            </a:r>
          </a:p>
        </p:txBody>
      </p:sp>
      <p:sp>
        <p:nvSpPr>
          <p:cNvPr id="25603" name="Content Placeholder 2"/>
          <p:cNvSpPr>
            <a:spLocks noGrp="1"/>
          </p:cNvSpPr>
          <p:nvPr>
            <p:ph sz="quarter" idx="1"/>
          </p:nvPr>
        </p:nvSpPr>
        <p:spPr>
          <a:xfrm>
            <a:off x="609600" y="1589088"/>
            <a:ext cx="3886200" cy="4572000"/>
          </a:xfrm>
        </p:spPr>
        <p:txBody>
          <a:bodyPr/>
          <a:lstStyle/>
          <a:p>
            <a:pPr eaLnBrk="1" hangingPunct="1"/>
            <a:r>
              <a:rPr lang="en-US" sz="2000" dirty="0" smtClean="0"/>
              <a:t>Poor posture(s)</a:t>
            </a:r>
          </a:p>
          <a:p>
            <a:pPr lvl="1" eaLnBrk="1" hangingPunct="1"/>
            <a:r>
              <a:rPr lang="en-US" sz="1800" dirty="0" smtClean="0"/>
              <a:t>Personal habits</a:t>
            </a:r>
          </a:p>
          <a:p>
            <a:pPr lvl="1" eaLnBrk="1" hangingPunct="1"/>
            <a:r>
              <a:rPr lang="en-US" sz="1800" dirty="0" smtClean="0"/>
              <a:t>Improperly adjusted or fitted seat</a:t>
            </a:r>
          </a:p>
          <a:p>
            <a:pPr eaLnBrk="1" hangingPunct="1"/>
            <a:endParaRPr lang="en-US" sz="1000" dirty="0" smtClean="0"/>
          </a:p>
          <a:p>
            <a:pPr eaLnBrk="1" hangingPunct="1"/>
            <a:r>
              <a:rPr lang="en-US" sz="2000" dirty="0" smtClean="0"/>
              <a:t>Stress/Tension</a:t>
            </a:r>
          </a:p>
          <a:p>
            <a:pPr eaLnBrk="1" hangingPunct="1">
              <a:buFont typeface="Wingdings" pitchFamily="2" charset="2"/>
              <a:buNone/>
            </a:pPr>
            <a:endParaRPr lang="en-US" sz="1000" dirty="0" smtClean="0"/>
          </a:p>
          <a:p>
            <a:pPr eaLnBrk="1" hangingPunct="1"/>
            <a:r>
              <a:rPr lang="en-US" sz="2000" dirty="0" smtClean="0"/>
              <a:t>Static and extended posture(s)/position(s)</a:t>
            </a:r>
          </a:p>
          <a:p>
            <a:pPr eaLnBrk="1" hangingPunct="1">
              <a:buFont typeface="Wingdings" pitchFamily="2" charset="2"/>
              <a:buNone/>
            </a:pPr>
            <a:endParaRPr lang="en-US" sz="1000" dirty="0" smtClean="0"/>
          </a:p>
          <a:p>
            <a:pPr eaLnBrk="1" hangingPunct="1"/>
            <a:r>
              <a:rPr lang="en-US" sz="2000" dirty="0" smtClean="0"/>
              <a:t>Wrong-sized vehicle</a:t>
            </a:r>
          </a:p>
          <a:p>
            <a:pPr lvl="1" eaLnBrk="1" hangingPunct="1"/>
            <a:r>
              <a:rPr lang="en-US" sz="1800" dirty="0" smtClean="0"/>
              <a:t>Individual</a:t>
            </a:r>
          </a:p>
          <a:p>
            <a:pPr lvl="1" eaLnBrk="1" hangingPunct="1"/>
            <a:r>
              <a:rPr lang="en-US" sz="1800" dirty="0" smtClean="0"/>
              <a:t>Job</a:t>
            </a:r>
          </a:p>
        </p:txBody>
      </p:sp>
      <p:sp>
        <p:nvSpPr>
          <p:cNvPr id="9" name="Rectangle 8"/>
          <p:cNvSpPr/>
          <p:nvPr/>
        </p:nvSpPr>
        <p:spPr>
          <a:xfrm>
            <a:off x="6070600" y="3886200"/>
            <a:ext cx="152400"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p:cNvSpPr/>
          <p:nvPr/>
        </p:nvSpPr>
        <p:spPr>
          <a:xfrm>
            <a:off x="6248400" y="3886200"/>
            <a:ext cx="228600" cy="7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ectangle 10"/>
          <p:cNvSpPr/>
          <p:nvPr/>
        </p:nvSpPr>
        <p:spPr>
          <a:xfrm>
            <a:off x="5689600" y="3873500"/>
            <a:ext cx="228600" cy="762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ectangle 11"/>
          <p:cNvSpPr/>
          <p:nvPr/>
        </p:nvSpPr>
        <p:spPr>
          <a:xfrm flipH="1">
            <a:off x="5524500" y="3884613"/>
            <a:ext cx="46038" cy="762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608"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25610" name="Content Placeholder 12"/>
          <p:cNvSpPr>
            <a:spLocks noGrp="1"/>
          </p:cNvSpPr>
          <p:nvPr>
            <p:ph sz="quarter" idx="2"/>
          </p:nvPr>
        </p:nvSpPr>
        <p:spPr>
          <a:xfrm>
            <a:off x="4845050" y="1589088"/>
            <a:ext cx="3886200" cy="4572000"/>
          </a:xfrm>
        </p:spPr>
        <p:txBody>
          <a:bodyPr/>
          <a:lstStyle/>
          <a:p>
            <a:endParaRPr lang="en-US" smtClean="0"/>
          </a:p>
        </p:txBody>
      </p:sp>
      <p:pic>
        <p:nvPicPr>
          <p:cNvPr id="25611" name="Picture 13" descr="http://news.cnet.com/i/bto/20080112/small_car.jpg"/>
          <p:cNvPicPr>
            <a:picLocks noChangeAspect="1" noChangeArrowheads="1"/>
          </p:cNvPicPr>
          <p:nvPr/>
        </p:nvPicPr>
        <p:blipFill>
          <a:blip r:embed="rId2" cstate="print"/>
          <a:srcRect/>
          <a:stretch>
            <a:fillRect/>
          </a:stretch>
        </p:blipFill>
        <p:spPr bwMode="auto">
          <a:xfrm>
            <a:off x="4572000" y="1600200"/>
            <a:ext cx="3886200" cy="2514600"/>
          </a:xfrm>
          <a:prstGeom prst="rect">
            <a:avLst/>
          </a:prstGeom>
          <a:noFill/>
          <a:ln w="9525">
            <a:noFill/>
            <a:miter lim="800000"/>
            <a:headEnd/>
            <a:tailEnd/>
          </a:ln>
        </p:spPr>
      </p:pic>
      <p:pic>
        <p:nvPicPr>
          <p:cNvPr id="25612" name="Picture 14" descr="http://farm1.static.flickr.com/126/369622376_6a8c06da35.jpg"/>
          <p:cNvPicPr>
            <a:picLocks noChangeAspect="1" noChangeArrowheads="1"/>
          </p:cNvPicPr>
          <p:nvPr/>
        </p:nvPicPr>
        <p:blipFill>
          <a:blip r:embed="rId3" cstate="print"/>
          <a:srcRect/>
          <a:stretch>
            <a:fillRect/>
          </a:stretch>
        </p:blipFill>
        <p:spPr bwMode="auto">
          <a:xfrm>
            <a:off x="5105400" y="3810000"/>
            <a:ext cx="381000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12775" y="228600"/>
            <a:ext cx="8153400" cy="990600"/>
          </a:xfrm>
        </p:spPr>
        <p:txBody>
          <a:bodyPr/>
          <a:lstStyle/>
          <a:p>
            <a:pPr eaLnBrk="1" hangingPunct="1"/>
            <a:r>
              <a:rPr lang="en-US" smtClean="0"/>
              <a:t>Causes of Discomfort</a:t>
            </a:r>
          </a:p>
        </p:txBody>
      </p:sp>
      <p:sp>
        <p:nvSpPr>
          <p:cNvPr id="26627" name="Content Placeholder 2"/>
          <p:cNvSpPr>
            <a:spLocks noGrp="1"/>
          </p:cNvSpPr>
          <p:nvPr>
            <p:ph sz="quarter" idx="1"/>
          </p:nvPr>
        </p:nvSpPr>
        <p:spPr>
          <a:xfrm>
            <a:off x="612775" y="1600200"/>
            <a:ext cx="8153400" cy="4495800"/>
          </a:xfrm>
        </p:spPr>
        <p:txBody>
          <a:bodyPr/>
          <a:lstStyle/>
          <a:p>
            <a:pPr eaLnBrk="1" hangingPunct="1"/>
            <a:r>
              <a:rPr lang="en-US" dirty="0" smtClean="0"/>
              <a:t>The shape of the vehicle seat itself may put pressure on selected parts of the legs, back and buttocks. </a:t>
            </a:r>
          </a:p>
          <a:p>
            <a:pPr lvl="1" indent="-319088" eaLnBrk="1" hangingPunct="1">
              <a:buFont typeface="Wingdings" pitchFamily="2" charset="2"/>
              <a:buChar char=""/>
            </a:pPr>
            <a:r>
              <a:rPr lang="en-US" dirty="0" smtClean="0"/>
              <a:t>Leads to pain or discomfort at pressure point.</a:t>
            </a:r>
          </a:p>
          <a:p>
            <a:pPr lvl="1" indent="-319088" eaLnBrk="1" hangingPunct="1">
              <a:buFont typeface="Wingdings" pitchFamily="2" charset="2"/>
              <a:buChar char=""/>
            </a:pPr>
            <a:r>
              <a:rPr lang="en-US" dirty="0" smtClean="0"/>
              <a:t>Affects blood flow to the legs and feet.</a:t>
            </a:r>
          </a:p>
          <a:p>
            <a:pPr eaLnBrk="1" hangingPunct="1"/>
            <a:endParaRPr lang="en-US" dirty="0" smtClean="0"/>
          </a:p>
          <a:p>
            <a:pPr eaLnBrk="1" hangingPunct="1"/>
            <a:r>
              <a:rPr lang="en-US" dirty="0" smtClean="0"/>
              <a:t>Low frequency whole-body vibration in moving cars and trucks can contribute to effects on the lower back and performance problems.</a:t>
            </a:r>
          </a:p>
          <a:p>
            <a:pPr eaLnBrk="1" hangingPunct="1"/>
            <a:endParaRPr lang="en-US" dirty="0" smtClean="0"/>
          </a:p>
        </p:txBody>
      </p:sp>
      <p:sp>
        <p:nvSpPr>
          <p:cNvPr id="26628"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990600" y="1828800"/>
            <a:ext cx="7315200" cy="4525963"/>
          </a:xfrm>
        </p:spPr>
        <p:txBody>
          <a:bodyPr/>
          <a:lstStyle/>
          <a:p>
            <a:pPr eaLnBrk="1" hangingPunct="1">
              <a:spcBef>
                <a:spcPct val="0"/>
              </a:spcBef>
            </a:pPr>
            <a:r>
              <a:rPr lang="en-US" dirty="0" smtClean="0"/>
              <a:t>Contact your agency Safety &amp; Health Program for:</a:t>
            </a:r>
          </a:p>
          <a:p>
            <a:pPr lvl="1" eaLnBrk="1" hangingPunct="1">
              <a:spcBef>
                <a:spcPct val="0"/>
              </a:spcBef>
            </a:pPr>
            <a:r>
              <a:rPr lang="en-US" dirty="0" smtClean="0"/>
              <a:t>Blurred vision; </a:t>
            </a:r>
          </a:p>
          <a:p>
            <a:pPr lvl="1" eaLnBrk="1" hangingPunct="1"/>
            <a:r>
              <a:rPr lang="en-US" dirty="0" smtClean="0"/>
              <a:t>Decrease in manual coordination; </a:t>
            </a:r>
          </a:p>
          <a:p>
            <a:pPr lvl="1" eaLnBrk="1" hangingPunct="1"/>
            <a:r>
              <a:rPr lang="en-US" dirty="0" smtClean="0"/>
              <a:t>Drowsiness (even with proper rest); </a:t>
            </a:r>
          </a:p>
          <a:p>
            <a:pPr lvl="1" eaLnBrk="1" hangingPunct="1"/>
            <a:r>
              <a:rPr lang="en-US" dirty="0" smtClean="0"/>
              <a:t>Low back pain; </a:t>
            </a:r>
          </a:p>
          <a:p>
            <a:pPr lvl="1" eaLnBrk="1" hangingPunct="1"/>
            <a:r>
              <a:rPr lang="en-US" dirty="0" smtClean="0"/>
              <a:t>Insomnia; </a:t>
            </a:r>
          </a:p>
          <a:p>
            <a:pPr lvl="1" eaLnBrk="1" hangingPunct="1"/>
            <a:r>
              <a:rPr lang="en-US" dirty="0" smtClean="0"/>
              <a:t>Headaches or upset stomach.  </a:t>
            </a:r>
          </a:p>
        </p:txBody>
      </p:sp>
      <p:sp>
        <p:nvSpPr>
          <p:cNvPr id="27651" name="Title 1"/>
          <p:cNvSpPr>
            <a:spLocks noGrp="1"/>
          </p:cNvSpPr>
          <p:nvPr>
            <p:ph type="title"/>
          </p:nvPr>
        </p:nvSpPr>
        <p:spPr>
          <a:xfrm>
            <a:off x="612775" y="228600"/>
            <a:ext cx="8153400" cy="990600"/>
          </a:xfrm>
        </p:spPr>
        <p:txBody>
          <a:bodyPr/>
          <a:lstStyle/>
          <a:p>
            <a:pPr eaLnBrk="1" hangingPunct="1"/>
            <a:r>
              <a:rPr lang="en-US" sz="4000" smtClean="0"/>
              <a:t>Causes of Discomfort</a:t>
            </a:r>
            <a:br>
              <a:rPr lang="en-US" sz="4000" smtClean="0"/>
            </a:br>
            <a:r>
              <a:rPr lang="en-US" sz="4000" smtClean="0"/>
              <a:t>Vibration</a:t>
            </a:r>
          </a:p>
        </p:txBody>
      </p:sp>
      <p:sp>
        <p:nvSpPr>
          <p:cNvPr id="27652"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12775" y="228600"/>
            <a:ext cx="8153400" cy="990600"/>
          </a:xfrm>
        </p:spPr>
        <p:txBody>
          <a:bodyPr/>
          <a:lstStyle/>
          <a:p>
            <a:pPr eaLnBrk="1" hangingPunct="1"/>
            <a:r>
              <a:rPr lang="en-US" sz="4000" smtClean="0"/>
              <a:t>Causes of Discomfort</a:t>
            </a:r>
            <a:br>
              <a:rPr lang="en-US" sz="4000" smtClean="0"/>
            </a:br>
            <a:r>
              <a:rPr lang="en-US" sz="4000" smtClean="0"/>
              <a:t>Driving Conditions</a:t>
            </a:r>
          </a:p>
        </p:txBody>
      </p:sp>
      <p:sp>
        <p:nvSpPr>
          <p:cNvPr id="28675" name="Content Placeholder 2"/>
          <p:cNvSpPr>
            <a:spLocks noGrp="1"/>
          </p:cNvSpPr>
          <p:nvPr>
            <p:ph sz="quarter" idx="1"/>
          </p:nvPr>
        </p:nvSpPr>
        <p:spPr>
          <a:xfrm>
            <a:off x="612775" y="1600200"/>
            <a:ext cx="8153400" cy="4495800"/>
          </a:xfrm>
        </p:spPr>
        <p:txBody>
          <a:bodyPr/>
          <a:lstStyle/>
          <a:p>
            <a:pPr eaLnBrk="1" hangingPunct="1"/>
            <a:r>
              <a:rPr lang="en-US" smtClean="0"/>
              <a:t>Your body experiences up-and-down vibrations from the car travelling on uneven or bumpy road surfaces.</a:t>
            </a:r>
          </a:p>
          <a:p>
            <a:pPr eaLnBrk="1" hangingPunct="1">
              <a:buFont typeface="Wingdings" pitchFamily="2" charset="2"/>
              <a:buNone/>
            </a:pPr>
            <a:endParaRPr lang="en-US" smtClean="0"/>
          </a:p>
          <a:p>
            <a:pPr eaLnBrk="1" hangingPunct="1"/>
            <a:r>
              <a:rPr lang="en-US" smtClean="0"/>
              <a:t>The body moves sideways when you turn on corners. </a:t>
            </a:r>
          </a:p>
          <a:p>
            <a:pPr eaLnBrk="1" hangingPunct="1"/>
            <a:endParaRPr lang="en-US" smtClean="0"/>
          </a:p>
          <a:p>
            <a:pPr eaLnBrk="1" hangingPunct="1"/>
            <a:r>
              <a:rPr lang="en-US" smtClean="0"/>
              <a:t>Depending on how fast you accelerate or decelerate, you will feel a force on your body.</a:t>
            </a:r>
          </a:p>
          <a:p>
            <a:pPr eaLnBrk="1" hangingPunct="1"/>
            <a:endParaRPr lang="en-US" smtClean="0"/>
          </a:p>
        </p:txBody>
      </p:sp>
      <p:sp>
        <p:nvSpPr>
          <p:cNvPr id="28676"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9" descr="http://www.motiontrends.com/2006/2006csm/m05/ebaymotors/driving_postures.jpg"/>
          <p:cNvPicPr>
            <a:picLocks noChangeAspect="1" noChangeArrowheads="1"/>
          </p:cNvPicPr>
          <p:nvPr/>
        </p:nvPicPr>
        <p:blipFill>
          <a:blip r:embed="rId2" cstate="print"/>
          <a:srcRect/>
          <a:stretch>
            <a:fillRect/>
          </a:stretch>
        </p:blipFill>
        <p:spPr bwMode="auto">
          <a:xfrm>
            <a:off x="1524000" y="1447800"/>
            <a:ext cx="6019800" cy="4267200"/>
          </a:xfrm>
          <a:prstGeom prst="rect">
            <a:avLst/>
          </a:prstGeom>
          <a:noFill/>
          <a:ln w="9525">
            <a:noFill/>
            <a:miter lim="800000"/>
            <a:headEnd/>
            <a:tailEnd/>
          </a:ln>
        </p:spPr>
      </p:pic>
      <p:sp>
        <p:nvSpPr>
          <p:cNvPr id="11" name="Rectangle 2"/>
          <p:cNvSpPr txBox="1">
            <a:spLocks noChangeArrowheads="1"/>
          </p:cNvSpPr>
          <p:nvPr/>
        </p:nvSpPr>
        <p:spPr>
          <a:xfrm>
            <a:off x="612775" y="228600"/>
            <a:ext cx="8153400" cy="990600"/>
          </a:xfrm>
          <a:prstGeom prst="rect">
            <a:avLst/>
          </a:prstGeom>
        </p:spPr>
        <p:txBody>
          <a:bodyPr/>
          <a:lstStyle/>
          <a:p>
            <a:pPr fontAlgn="auto">
              <a:spcAft>
                <a:spcPts val="0"/>
              </a:spcAft>
              <a:defRPr/>
            </a:pPr>
            <a:r>
              <a:rPr lang="en-US" sz="4400" dirty="0">
                <a:solidFill>
                  <a:schemeClr val="tx2"/>
                </a:solidFill>
                <a:latin typeface="+mj-lt"/>
                <a:ea typeface="+mj-ea"/>
                <a:cs typeface="+mj-cs"/>
              </a:rPr>
              <a:t>Do You See Yourself Here?</a:t>
            </a:r>
            <a:endParaRPr lang="en-US" sz="4400" b="1" dirty="0">
              <a:latin typeface="+mj-lt"/>
              <a:ea typeface="+mj-ea"/>
              <a:cs typeface="+mj-cs"/>
            </a:endParaRPr>
          </a:p>
        </p:txBody>
      </p:sp>
      <p:sp>
        <p:nvSpPr>
          <p:cNvPr id="12" name="Rectangle 11"/>
          <p:cNvSpPr/>
          <p:nvPr/>
        </p:nvSpPr>
        <p:spPr>
          <a:xfrm>
            <a:off x="6248400" y="1600200"/>
            <a:ext cx="11430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3" name="Rectangle 12"/>
          <p:cNvSpPr/>
          <p:nvPr/>
        </p:nvSpPr>
        <p:spPr>
          <a:xfrm>
            <a:off x="3505200" y="1536700"/>
            <a:ext cx="9906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5" name="Rectangle 14"/>
          <p:cNvSpPr/>
          <p:nvPr/>
        </p:nvSpPr>
        <p:spPr>
          <a:xfrm>
            <a:off x="6477000" y="3657600"/>
            <a:ext cx="990600"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16" name="Rectangle 15"/>
          <p:cNvSpPr/>
          <p:nvPr/>
        </p:nvSpPr>
        <p:spPr>
          <a:xfrm>
            <a:off x="3276600" y="3659188"/>
            <a:ext cx="1219200" cy="531812"/>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26632"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26634" name="TextBox 13"/>
          <p:cNvSpPr txBox="1">
            <a:spLocks noChangeArrowheads="1"/>
          </p:cNvSpPr>
          <p:nvPr/>
        </p:nvSpPr>
        <p:spPr bwMode="auto">
          <a:xfrm>
            <a:off x="3124200" y="1676400"/>
            <a:ext cx="1295400" cy="369888"/>
          </a:xfrm>
          <a:prstGeom prst="rect">
            <a:avLst/>
          </a:prstGeom>
          <a:noFill/>
          <a:ln w="9525">
            <a:noFill/>
            <a:miter lim="800000"/>
            <a:headEnd/>
            <a:tailEnd/>
          </a:ln>
        </p:spPr>
        <p:txBody>
          <a:bodyPr>
            <a:spAutoFit/>
          </a:bodyPr>
          <a:lstStyle/>
          <a:p>
            <a:pPr algn="ctr"/>
            <a:r>
              <a:rPr lang="en-US" b="1" dirty="0" smtClean="0"/>
              <a:t>Mr. Cool</a:t>
            </a:r>
            <a:endParaRPr lang="en-US" b="1" dirty="0"/>
          </a:p>
        </p:txBody>
      </p:sp>
      <p:sp>
        <p:nvSpPr>
          <p:cNvPr id="26635" name="TextBox 16"/>
          <p:cNvSpPr txBox="1">
            <a:spLocks noChangeArrowheads="1"/>
          </p:cNvSpPr>
          <p:nvPr/>
        </p:nvSpPr>
        <p:spPr bwMode="auto">
          <a:xfrm>
            <a:off x="6096000" y="3733800"/>
            <a:ext cx="1295400" cy="369888"/>
          </a:xfrm>
          <a:prstGeom prst="rect">
            <a:avLst/>
          </a:prstGeom>
          <a:noFill/>
          <a:ln w="9525">
            <a:noFill/>
            <a:miter lim="800000"/>
            <a:headEnd/>
            <a:tailEnd/>
          </a:ln>
        </p:spPr>
        <p:txBody>
          <a:bodyPr>
            <a:spAutoFit/>
          </a:bodyPr>
          <a:lstStyle/>
          <a:p>
            <a:pPr algn="ctr"/>
            <a:r>
              <a:rPr lang="en-US" b="1"/>
              <a:t>The Racer</a:t>
            </a:r>
          </a:p>
        </p:txBody>
      </p:sp>
      <p:sp>
        <p:nvSpPr>
          <p:cNvPr id="26636" name="TextBox 17"/>
          <p:cNvSpPr txBox="1">
            <a:spLocks noChangeArrowheads="1"/>
          </p:cNvSpPr>
          <p:nvPr/>
        </p:nvSpPr>
        <p:spPr bwMode="auto">
          <a:xfrm>
            <a:off x="5943600" y="1600200"/>
            <a:ext cx="1676400" cy="646113"/>
          </a:xfrm>
          <a:prstGeom prst="rect">
            <a:avLst/>
          </a:prstGeom>
          <a:noFill/>
          <a:ln w="9525">
            <a:noFill/>
            <a:miter lim="800000"/>
            <a:headEnd/>
            <a:tailEnd/>
          </a:ln>
        </p:spPr>
        <p:txBody>
          <a:bodyPr>
            <a:spAutoFit/>
          </a:bodyPr>
          <a:lstStyle/>
          <a:p>
            <a:pPr algn="ctr"/>
            <a:r>
              <a:rPr lang="en-US" b="1"/>
              <a:t>The Rollercoaster</a:t>
            </a:r>
          </a:p>
        </p:txBody>
      </p:sp>
      <p:sp>
        <p:nvSpPr>
          <p:cNvPr id="26637" name="TextBox 18"/>
          <p:cNvSpPr txBox="1">
            <a:spLocks noChangeArrowheads="1"/>
          </p:cNvSpPr>
          <p:nvPr/>
        </p:nvSpPr>
        <p:spPr bwMode="auto">
          <a:xfrm>
            <a:off x="3124200" y="3810000"/>
            <a:ext cx="1371600" cy="646113"/>
          </a:xfrm>
          <a:prstGeom prst="rect">
            <a:avLst/>
          </a:prstGeom>
          <a:noFill/>
          <a:ln w="9525">
            <a:noFill/>
            <a:miter lim="800000"/>
            <a:headEnd/>
            <a:tailEnd/>
          </a:ln>
        </p:spPr>
        <p:txBody>
          <a:bodyPr>
            <a:spAutoFit/>
          </a:bodyPr>
          <a:lstStyle/>
          <a:p>
            <a:pPr algn="ctr"/>
            <a:r>
              <a:rPr lang="en-US" b="1"/>
              <a:t>The Multi-Tasker</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Mr. Cool</a:t>
            </a:r>
          </a:p>
        </p:txBody>
      </p:sp>
      <p:sp>
        <p:nvSpPr>
          <p:cNvPr id="30723" name="Content Placeholder 2"/>
          <p:cNvSpPr>
            <a:spLocks noGrp="1"/>
          </p:cNvSpPr>
          <p:nvPr>
            <p:ph sz="quarter" idx="1"/>
          </p:nvPr>
        </p:nvSpPr>
        <p:spPr>
          <a:xfrm>
            <a:off x="609600" y="1524000"/>
            <a:ext cx="3886200" cy="4572000"/>
          </a:xfrm>
        </p:spPr>
        <p:txBody>
          <a:bodyPr/>
          <a:lstStyle/>
          <a:p>
            <a:r>
              <a:rPr lang="en-US" sz="2000" b="1" i="1" smtClean="0"/>
              <a:t>How to spot</a:t>
            </a:r>
            <a:r>
              <a:rPr lang="en-US" sz="2000" b="1" smtClean="0"/>
              <a:t>: </a:t>
            </a:r>
            <a:r>
              <a:rPr lang="en-US" sz="2000" smtClean="0"/>
              <a:t>Seat inclined, arm on window ledge/outside window, one hand on wheel. </a:t>
            </a:r>
          </a:p>
          <a:p>
            <a:r>
              <a:rPr lang="en-US" sz="2000" b="1" i="1" smtClean="0"/>
              <a:t>Most common WMSD symptoms</a:t>
            </a:r>
            <a:r>
              <a:rPr lang="en-US" sz="2000" b="1" smtClean="0"/>
              <a:t>: </a:t>
            </a:r>
            <a:r>
              <a:rPr lang="en-US" sz="2000" smtClean="0"/>
              <a:t>arm and shoulder ache from resting on the window ledge. </a:t>
            </a:r>
          </a:p>
          <a:p>
            <a:r>
              <a:rPr lang="en-US" sz="2000" b="1" i="1" smtClean="0"/>
              <a:t>Solutions:</a:t>
            </a:r>
          </a:p>
          <a:p>
            <a:pPr lvl="1"/>
            <a:r>
              <a:rPr lang="en-US" sz="1800" smtClean="0"/>
              <a:t>Sit in a fairly upright position, with knees lower than hips. </a:t>
            </a:r>
          </a:p>
          <a:p>
            <a:pPr lvl="1"/>
            <a:r>
              <a:rPr lang="en-US" sz="1800" smtClean="0"/>
              <a:t>You should be able to reach the accelerator and brake without stretching your legs.</a:t>
            </a:r>
          </a:p>
          <a:p>
            <a:pPr lvl="1"/>
            <a:r>
              <a:rPr lang="en-US" sz="1800" smtClean="0"/>
              <a:t>Roll up the window and keep both arms on the steering wheel.</a:t>
            </a:r>
          </a:p>
          <a:p>
            <a:endParaRPr lang="en-US" smtClean="0"/>
          </a:p>
        </p:txBody>
      </p:sp>
      <p:sp>
        <p:nvSpPr>
          <p:cNvPr id="30725" name="Rectangle 7"/>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pic>
        <p:nvPicPr>
          <p:cNvPr id="30726" name="Content Placeholder 8" descr="http://www.motiontrends.com/2006/2006csm/m05/ebaymotors/ebaymotors_pimp.jpg"/>
          <p:cNvPicPr>
            <a:picLocks noGrp="1"/>
          </p:cNvPicPr>
          <p:nvPr>
            <p:ph sz="quarter" idx="2"/>
          </p:nvPr>
        </p:nvPicPr>
        <p:blipFill>
          <a:blip r:embed="rId2" cstate="print"/>
          <a:srcRect/>
          <a:stretch>
            <a:fillRect/>
          </a:stretch>
        </p:blipFill>
        <p:spPr>
          <a:xfrm>
            <a:off x="4876800" y="2133600"/>
            <a:ext cx="3886200" cy="3429000"/>
          </a:xfrm>
        </p:spPr>
      </p:pic>
      <p:sp>
        <p:nvSpPr>
          <p:cNvPr id="10" name="Oval 9"/>
          <p:cNvSpPr/>
          <p:nvPr/>
        </p:nvSpPr>
        <p:spPr>
          <a:xfrm>
            <a:off x="6629400" y="4368800"/>
            <a:ext cx="228600" cy="152400"/>
          </a:xfrm>
          <a:prstGeom prst="ellipse">
            <a:avLst/>
          </a:prstGeom>
          <a:solidFill>
            <a:srgbClr val="6241B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a:xfrm>
            <a:off x="6692900" y="4521200"/>
            <a:ext cx="152400" cy="152400"/>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2" name="Rounded Rectangle 11"/>
          <p:cNvSpPr/>
          <p:nvPr/>
        </p:nvSpPr>
        <p:spPr>
          <a:xfrm rot="20791038">
            <a:off x="6743700" y="4659313"/>
            <a:ext cx="153988" cy="457200"/>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3" name="Oval 12"/>
          <p:cNvSpPr/>
          <p:nvPr/>
        </p:nvSpPr>
        <p:spPr>
          <a:xfrm>
            <a:off x="6477000" y="5080000"/>
            <a:ext cx="596900" cy="546100"/>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4" name="Oval 13"/>
          <p:cNvSpPr/>
          <p:nvPr/>
        </p:nvSpPr>
        <p:spPr>
          <a:xfrm>
            <a:off x="6985000" y="5308600"/>
            <a:ext cx="152400" cy="228600"/>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5" name="Rectangle 14"/>
          <p:cNvSpPr/>
          <p:nvPr/>
        </p:nvSpPr>
        <p:spPr>
          <a:xfrm>
            <a:off x="7162800" y="2171700"/>
            <a:ext cx="1752600" cy="7493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612775" y="228600"/>
            <a:ext cx="8153400" cy="990600"/>
          </a:xfrm>
        </p:spPr>
        <p:txBody>
          <a:bodyPr/>
          <a:lstStyle/>
          <a:p>
            <a:pPr eaLnBrk="1" hangingPunct="1"/>
            <a:r>
              <a:rPr lang="en-US" smtClean="0"/>
              <a:t>Ergonomics</a:t>
            </a:r>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Definition:  Fitting the job to the worker.</a:t>
            </a:r>
          </a:p>
          <a:p>
            <a:pPr marL="320040" indent="-320040" eaLnBrk="1" fontAlgn="auto" hangingPunct="1">
              <a:spcAft>
                <a:spcPts val="0"/>
              </a:spcAft>
              <a:buFont typeface="Wingdings" pitchFamily="2" charset="2"/>
              <a:buNone/>
              <a:defRPr/>
            </a:pPr>
            <a:endParaRPr lang="en-US" dirty="0" smtClean="0"/>
          </a:p>
          <a:p>
            <a:pPr marL="320040" indent="-320040" eaLnBrk="1" fontAlgn="auto" hangingPunct="1">
              <a:spcAft>
                <a:spcPts val="0"/>
              </a:spcAft>
              <a:buFont typeface="Wingdings"/>
              <a:buChar char=""/>
              <a:defRPr/>
            </a:pPr>
            <a:r>
              <a:rPr lang="en-US" dirty="0" smtClean="0"/>
              <a:t>Goals:</a:t>
            </a:r>
          </a:p>
          <a:p>
            <a:pPr marL="640080" lvl="1" indent="-274320" eaLnBrk="1" fontAlgn="auto" hangingPunct="1">
              <a:spcAft>
                <a:spcPts val="0"/>
              </a:spcAft>
              <a:buFont typeface="Wingdings 2"/>
              <a:buChar char=""/>
              <a:defRPr/>
            </a:pPr>
            <a:r>
              <a:rPr lang="en-US" dirty="0" smtClean="0"/>
              <a:t>Fit you to your car so you can drive in a way that maximizes the natural ability of your body to move and respond to physical stress.</a:t>
            </a:r>
          </a:p>
          <a:p>
            <a:pPr marL="640080" lvl="1" indent="-274320" eaLnBrk="1" fontAlgn="auto" hangingPunct="1">
              <a:spcAft>
                <a:spcPts val="0"/>
              </a:spcAft>
              <a:buFont typeface="Wingdings 2"/>
              <a:buChar char=""/>
              <a:defRPr/>
            </a:pPr>
            <a:endParaRPr lang="en-US" dirty="0" smtClean="0"/>
          </a:p>
          <a:p>
            <a:pPr marL="640080" lvl="1" indent="-274320" eaLnBrk="1" fontAlgn="auto" hangingPunct="1">
              <a:spcAft>
                <a:spcPts val="0"/>
              </a:spcAft>
              <a:buFont typeface="Wingdings 2"/>
              <a:buChar char=""/>
              <a:defRPr/>
            </a:pPr>
            <a:r>
              <a:rPr lang="en-US" dirty="0" smtClean="0"/>
              <a:t>Decrease risk of injury/illness.</a:t>
            </a:r>
          </a:p>
          <a:p>
            <a:pPr marL="640080" lvl="1" indent="-274320" eaLnBrk="1" fontAlgn="auto" hangingPunct="1">
              <a:spcAft>
                <a:spcPts val="0"/>
              </a:spcAft>
              <a:buFont typeface="Wingdings 2"/>
              <a:buChar char=""/>
              <a:defRPr/>
            </a:pPr>
            <a:endParaRPr lang="en-US" dirty="0" smtClean="0"/>
          </a:p>
          <a:p>
            <a:pPr marL="640080" lvl="1" indent="-274320" eaLnBrk="1" fontAlgn="auto" hangingPunct="1">
              <a:spcAft>
                <a:spcPts val="0"/>
              </a:spcAft>
              <a:buFont typeface="Wingdings 2"/>
              <a:buChar char=""/>
              <a:defRPr/>
            </a:pPr>
            <a:r>
              <a:rPr lang="en-US" dirty="0" smtClean="0"/>
              <a:t>Enhance worker productivity.</a:t>
            </a:r>
          </a:p>
          <a:p>
            <a:pPr marL="640080" lvl="1" indent="-274320" eaLnBrk="1" fontAlgn="auto" hangingPunct="1">
              <a:spcAft>
                <a:spcPts val="0"/>
              </a:spcAft>
              <a:buFont typeface="Wingdings 2"/>
              <a:buChar char=""/>
              <a:defRPr/>
            </a:pPr>
            <a:endParaRPr lang="en-US" dirty="0"/>
          </a:p>
        </p:txBody>
      </p:sp>
      <p:sp>
        <p:nvSpPr>
          <p:cNvPr id="13316" name="Rectangle 4"/>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200">
                <a:solidFill>
                  <a:schemeClr val="tx2"/>
                </a:solidFill>
              </a:rPr>
              <a:t>APHIS Ergonomics Program</a:t>
            </a:r>
            <a:r>
              <a:rPr lang="en-US" sz="1600">
                <a:solidFill>
                  <a:schemeClr val="tx2"/>
                </a:solidFill>
              </a:rPr>
              <a:t/>
            </a:r>
            <a:br>
              <a:rPr lang="en-US" sz="1600">
                <a:solidFill>
                  <a:schemeClr val="tx2"/>
                </a:solidFill>
              </a:rPr>
            </a:br>
            <a:r>
              <a:rPr lang="en-US" sz="800">
                <a:solidFill>
                  <a:schemeClr val="tx2"/>
                </a:solidFill>
              </a:rPr>
              <a:t>creating healthy workspaces</a:t>
            </a:r>
            <a:br>
              <a:rPr lang="en-US" sz="800">
                <a:solidFill>
                  <a:schemeClr val="tx2"/>
                </a:solidFill>
              </a:rPr>
            </a:br>
            <a:r>
              <a:rPr lang="en-US" sz="800">
                <a:solidFill>
                  <a:schemeClr val="tx2"/>
                </a:solidFill>
              </a:rPr>
              <a:t>through</a:t>
            </a:r>
            <a:br>
              <a:rPr lang="en-US" sz="800">
                <a:solidFill>
                  <a:schemeClr val="tx2"/>
                </a:solidFill>
              </a:rPr>
            </a:br>
            <a:r>
              <a:rPr lang="en-US" sz="800">
                <a:solidFill>
                  <a:schemeClr val="tx2"/>
                </a:solidFill>
              </a:rPr>
              <a:t>healthy work habits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The Rollercoaster</a:t>
            </a:r>
          </a:p>
        </p:txBody>
      </p:sp>
      <p:sp>
        <p:nvSpPr>
          <p:cNvPr id="31747" name="Content Placeholder 2"/>
          <p:cNvSpPr>
            <a:spLocks noGrp="1"/>
          </p:cNvSpPr>
          <p:nvPr>
            <p:ph sz="quarter" idx="1"/>
          </p:nvPr>
        </p:nvSpPr>
        <p:spPr>
          <a:xfrm>
            <a:off x="609600" y="1423988"/>
            <a:ext cx="4267200" cy="4572000"/>
          </a:xfrm>
        </p:spPr>
        <p:txBody>
          <a:bodyPr/>
          <a:lstStyle/>
          <a:p>
            <a:r>
              <a:rPr lang="en-US" sz="2000" b="1" i="1" smtClean="0"/>
              <a:t>How to spot</a:t>
            </a:r>
            <a:r>
              <a:rPr lang="en-US" sz="2000" b="1" smtClean="0"/>
              <a:t>: </a:t>
            </a:r>
            <a:r>
              <a:rPr lang="en-US" sz="2000" smtClean="0"/>
              <a:t>Driver is leaned forward and sitting upright, seat forward, bent legs, bent arms.</a:t>
            </a:r>
          </a:p>
          <a:p>
            <a:r>
              <a:rPr lang="en-US" sz="2000" b="1" i="1" smtClean="0"/>
              <a:t>Most common WMSD symptoms</a:t>
            </a:r>
            <a:r>
              <a:rPr lang="en-US" sz="2000" b="1" smtClean="0"/>
              <a:t>: </a:t>
            </a:r>
            <a:r>
              <a:rPr lang="en-US" sz="2000" smtClean="0"/>
              <a:t> Shoulder pain, neck strain, leg cramp and side ache.</a:t>
            </a:r>
          </a:p>
          <a:p>
            <a:r>
              <a:rPr lang="en-US" sz="2000" b="1" i="1" smtClean="0"/>
              <a:t>Solutions:</a:t>
            </a:r>
          </a:p>
          <a:p>
            <a:pPr lvl="1"/>
            <a:r>
              <a:rPr lang="en-US" sz="1400" smtClean="0"/>
              <a:t>Relax! Tense/nervous drivers are more likely to adopt this position leading to tense shoulders; so try to avoid driving situations that stress you out.</a:t>
            </a:r>
          </a:p>
          <a:p>
            <a:pPr lvl="1"/>
            <a:r>
              <a:rPr lang="en-US" sz="1400" smtClean="0"/>
              <a:t>Ensure the height of the back rest reaches the shoulders and does not obstruct “rearward vision.”</a:t>
            </a:r>
          </a:p>
          <a:p>
            <a:pPr lvl="1"/>
            <a:r>
              <a:rPr lang="en-US" sz="1400" smtClean="0"/>
              <a:t>Try and sit back more into the seat to get better back support.</a:t>
            </a:r>
          </a:p>
          <a:p>
            <a:pPr lvl="1"/>
            <a:r>
              <a:rPr lang="en-US" sz="1400" smtClean="0"/>
              <a:t>Take regular breaks where you can get out of the car to stretch your legs.</a:t>
            </a:r>
          </a:p>
        </p:txBody>
      </p:sp>
      <p:pic>
        <p:nvPicPr>
          <p:cNvPr id="31748" name="Content Placeholder 4" descr="http://www.motiontrends.com/2006/2006csm/m05/ebaymotors/ebaymotors_rollercoaster_driver.jpg"/>
          <p:cNvPicPr>
            <a:picLocks noGrp="1"/>
          </p:cNvPicPr>
          <p:nvPr>
            <p:ph sz="quarter" idx="2"/>
          </p:nvPr>
        </p:nvPicPr>
        <p:blipFill>
          <a:blip r:embed="rId2" cstate="print"/>
          <a:srcRect/>
          <a:stretch>
            <a:fillRect/>
          </a:stretch>
        </p:blipFill>
        <p:spPr>
          <a:xfrm>
            <a:off x="4876800" y="2133600"/>
            <a:ext cx="4038600" cy="3276600"/>
          </a:xfrm>
        </p:spPr>
      </p:pic>
      <p:sp>
        <p:nvSpPr>
          <p:cNvPr id="7" name="Rectangle 6"/>
          <p:cNvSpPr/>
          <p:nvPr/>
        </p:nvSpPr>
        <p:spPr>
          <a:xfrm>
            <a:off x="8382000" y="4953000"/>
            <a:ext cx="46038" cy="457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8" name="Rectangle 7"/>
          <p:cNvSpPr/>
          <p:nvPr/>
        </p:nvSpPr>
        <p:spPr>
          <a:xfrm flipH="1">
            <a:off x="6324600" y="4572000"/>
            <a:ext cx="168275" cy="838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0" name="Rectangle 9"/>
          <p:cNvSpPr/>
          <p:nvPr/>
        </p:nvSpPr>
        <p:spPr>
          <a:xfrm>
            <a:off x="6553200" y="5257800"/>
            <a:ext cx="228600" cy="1524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2" name="Straight Connector 11"/>
          <p:cNvCxnSpPr>
            <a:stCxn id="6" idx="0"/>
            <a:endCxn id="6" idx="0"/>
          </p:cNvCxnSpPr>
          <p:nvPr/>
        </p:nvCxnSpPr>
        <p:spPr>
          <a:xfrm rot="5400000" flipH="1" flipV="1">
            <a:off x="6362700" y="3924300"/>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31753" name="Group 23"/>
          <p:cNvGrpSpPr>
            <a:grpSpLocks/>
          </p:cNvGrpSpPr>
          <p:nvPr/>
        </p:nvGrpSpPr>
        <p:grpSpPr bwMode="auto">
          <a:xfrm>
            <a:off x="6172200" y="3924300"/>
            <a:ext cx="457200" cy="1485900"/>
            <a:chOff x="6172200" y="3924300"/>
            <a:chExt cx="457200" cy="1485900"/>
          </a:xfrm>
        </p:grpSpPr>
        <p:sp>
          <p:nvSpPr>
            <p:cNvPr id="6" name="Rectangle 5"/>
            <p:cNvSpPr/>
            <p:nvPr/>
          </p:nvSpPr>
          <p:spPr>
            <a:xfrm>
              <a:off x="6248400" y="3924300"/>
              <a:ext cx="228600" cy="406400"/>
            </a:xfrm>
            <a:prstGeom prst="rect">
              <a:avLst/>
            </a:prstGeom>
            <a:solidFill>
              <a:srgbClr val="265F7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p:cNvSpPr/>
            <p:nvPr/>
          </p:nvSpPr>
          <p:spPr>
            <a:xfrm>
              <a:off x="6172200" y="5029200"/>
              <a:ext cx="4572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6" name="Straight Connector 15"/>
            <p:cNvCxnSpPr/>
            <p:nvPr/>
          </p:nvCxnSpPr>
          <p:spPr>
            <a:xfrm flipH="1">
              <a:off x="6210300" y="3975100"/>
              <a:ext cx="342900" cy="25400"/>
            </a:xfrm>
            <a:prstGeom prst="line">
              <a:avLst/>
            </a:prstGeom>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rot="5400000">
              <a:off x="6121400" y="4610100"/>
              <a:ext cx="5334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5" name="Rectangle 24"/>
          <p:cNvSpPr/>
          <p:nvPr/>
        </p:nvSpPr>
        <p:spPr>
          <a:xfrm>
            <a:off x="6934200" y="2222500"/>
            <a:ext cx="1981200" cy="838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31755" name="Rectangle 26"/>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The Multi-Tasker</a:t>
            </a:r>
          </a:p>
        </p:txBody>
      </p:sp>
      <p:sp>
        <p:nvSpPr>
          <p:cNvPr id="3" name="Content Placeholder 2"/>
          <p:cNvSpPr>
            <a:spLocks noGrp="1"/>
          </p:cNvSpPr>
          <p:nvPr>
            <p:ph sz="quarter" idx="1"/>
          </p:nvPr>
        </p:nvSpPr>
        <p:spPr>
          <a:xfrm>
            <a:off x="609600" y="1449388"/>
            <a:ext cx="3886200" cy="4572000"/>
          </a:xfrm>
        </p:spPr>
        <p:txBody>
          <a:bodyPr/>
          <a:lstStyle/>
          <a:p>
            <a:pPr>
              <a:defRPr/>
            </a:pPr>
            <a:r>
              <a:rPr lang="en-US" sz="2000" b="1" i="1" dirty="0" smtClean="0"/>
              <a:t>How to spot</a:t>
            </a:r>
            <a:r>
              <a:rPr lang="en-US" sz="2000" b="1" dirty="0" smtClean="0"/>
              <a:t>: </a:t>
            </a:r>
            <a:r>
              <a:rPr lang="en-US" sz="2000" dirty="0" smtClean="0"/>
              <a:t>Driver has straight back, arms bent.</a:t>
            </a:r>
          </a:p>
          <a:p>
            <a:pPr>
              <a:defRPr/>
            </a:pPr>
            <a:r>
              <a:rPr lang="en-US" sz="2000" b="1" i="1" dirty="0" smtClean="0"/>
              <a:t>Most common WMSD symptoms</a:t>
            </a:r>
            <a:r>
              <a:rPr lang="en-US" sz="2000" b="1" dirty="0" smtClean="0"/>
              <a:t>: </a:t>
            </a:r>
            <a:r>
              <a:rPr lang="en-US" sz="2000" dirty="0" smtClean="0"/>
              <a:t>Headaches and eye strain, feet cramp, pain in coccyx.</a:t>
            </a:r>
          </a:p>
          <a:p>
            <a:pPr marL="319088" lvl="1" indent="-319088">
              <a:spcBef>
                <a:spcPts val="700"/>
              </a:spcBef>
              <a:buClr>
                <a:schemeClr val="accent2"/>
              </a:buClr>
              <a:buSzPct val="60000"/>
              <a:buFont typeface="Wingdings" pitchFamily="2" charset="2"/>
              <a:buChar char=""/>
              <a:defRPr/>
            </a:pPr>
            <a:r>
              <a:rPr lang="en-US" sz="2000" dirty="0" smtClean="0"/>
              <a:t>Twisting to access paperwork and the laptop can be more damaging to your back and neck than driving.</a:t>
            </a:r>
          </a:p>
          <a:p>
            <a:pPr lvl="1">
              <a:defRPr/>
            </a:pPr>
            <a:r>
              <a:rPr lang="en-US" sz="1800" b="1" i="1" dirty="0" smtClean="0"/>
              <a:t>Solutions</a:t>
            </a:r>
            <a:r>
              <a:rPr lang="en-US" sz="1800" b="1" dirty="0" smtClean="0"/>
              <a:t>:</a:t>
            </a:r>
          </a:p>
          <a:p>
            <a:pPr lvl="2">
              <a:defRPr/>
            </a:pPr>
            <a:r>
              <a:rPr lang="en-US" sz="1600" dirty="0" smtClean="0"/>
              <a:t>Regularly adjust your seat on long journeys to help your coccyx.</a:t>
            </a:r>
          </a:p>
          <a:p>
            <a:pPr lvl="2">
              <a:defRPr/>
            </a:pPr>
            <a:r>
              <a:rPr lang="en-US" sz="1600" dirty="0" smtClean="0"/>
              <a:t>Use a 'hands-free' mobile phone kit.</a:t>
            </a:r>
          </a:p>
          <a:p>
            <a:pPr lvl="2">
              <a:defRPr/>
            </a:pPr>
            <a:r>
              <a:rPr lang="en-US" sz="1600" dirty="0" smtClean="0"/>
              <a:t>Keep two hands on the wheel.</a:t>
            </a:r>
          </a:p>
          <a:p>
            <a:pPr>
              <a:defRPr/>
            </a:pPr>
            <a:endParaRPr lang="en-US" dirty="0"/>
          </a:p>
        </p:txBody>
      </p:sp>
      <p:pic>
        <p:nvPicPr>
          <p:cNvPr id="32772" name="Content Placeholder 4" descr="http://www.motiontrends.com/2006/2006csm/m05/ebaymotors/ebaymotors_multitasker.jpg"/>
          <p:cNvPicPr>
            <a:picLocks noGrp="1"/>
          </p:cNvPicPr>
          <p:nvPr>
            <p:ph sz="quarter" idx="2"/>
          </p:nvPr>
        </p:nvPicPr>
        <p:blipFill>
          <a:blip r:embed="rId2" cstate="print"/>
          <a:srcRect/>
          <a:stretch>
            <a:fillRect/>
          </a:stretch>
        </p:blipFill>
        <p:spPr>
          <a:xfrm>
            <a:off x="4800600" y="2209800"/>
            <a:ext cx="4038600" cy="3276600"/>
          </a:xfrm>
        </p:spPr>
      </p:pic>
      <p:sp>
        <p:nvSpPr>
          <p:cNvPr id="32773"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12" name="Rectangle 11"/>
          <p:cNvSpPr/>
          <p:nvPr/>
        </p:nvSpPr>
        <p:spPr>
          <a:xfrm>
            <a:off x="6324600" y="5029200"/>
            <a:ext cx="457200" cy="3810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4" name="Straight Connector 13"/>
          <p:cNvCxnSpPr/>
          <p:nvPr/>
        </p:nvCxnSpPr>
        <p:spPr>
          <a:xfrm rot="16200000" flipH="1">
            <a:off x="6464300" y="4800600"/>
            <a:ext cx="381000" cy="7620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6400800" y="5257800"/>
            <a:ext cx="533400" cy="304800"/>
          </a:xfrm>
          <a:prstGeom prst="ellipse">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6" name="Rectangle 15"/>
          <p:cNvSpPr/>
          <p:nvPr/>
        </p:nvSpPr>
        <p:spPr>
          <a:xfrm>
            <a:off x="6604000" y="4343400"/>
            <a:ext cx="88900" cy="228600"/>
          </a:xfrm>
          <a:prstGeom prst="rect">
            <a:avLst/>
          </a:prstGeom>
          <a:solidFill>
            <a:srgbClr val="0C7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4" name="Straight Connector 23"/>
          <p:cNvCxnSpPr/>
          <p:nvPr/>
        </p:nvCxnSpPr>
        <p:spPr>
          <a:xfrm rot="5400000">
            <a:off x="6502400" y="5029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6654800" y="5334000"/>
            <a:ext cx="304800"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flipH="1">
            <a:off x="6515100" y="4127500"/>
            <a:ext cx="182563" cy="228600"/>
          </a:xfrm>
          <a:prstGeom prst="rect">
            <a:avLst/>
          </a:prstGeom>
          <a:solidFill>
            <a:srgbClr val="0C7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Rounded Rectangle 27"/>
          <p:cNvSpPr/>
          <p:nvPr/>
        </p:nvSpPr>
        <p:spPr>
          <a:xfrm rot="4079892" flipV="1">
            <a:off x="6567488" y="4624388"/>
            <a:ext cx="381000" cy="152400"/>
          </a:xfrm>
          <a:prstGeom prst="roundRect">
            <a:avLst/>
          </a:prstGeom>
          <a:solidFill>
            <a:srgbClr val="0C729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Rectangle 28"/>
          <p:cNvSpPr/>
          <p:nvPr/>
        </p:nvSpPr>
        <p:spPr>
          <a:xfrm>
            <a:off x="6934200" y="2247900"/>
            <a:ext cx="1981200" cy="8382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The Racer</a:t>
            </a:r>
          </a:p>
        </p:txBody>
      </p:sp>
      <p:sp>
        <p:nvSpPr>
          <p:cNvPr id="33795" name="Content Placeholder 2"/>
          <p:cNvSpPr>
            <a:spLocks noGrp="1"/>
          </p:cNvSpPr>
          <p:nvPr>
            <p:ph sz="quarter" idx="1"/>
          </p:nvPr>
        </p:nvSpPr>
        <p:spPr>
          <a:xfrm>
            <a:off x="609600" y="1589088"/>
            <a:ext cx="3886200" cy="4572000"/>
          </a:xfrm>
        </p:spPr>
        <p:txBody>
          <a:bodyPr/>
          <a:lstStyle/>
          <a:p>
            <a:r>
              <a:rPr lang="en-US" sz="2000" b="1" i="1" smtClean="0"/>
              <a:t>How to spot</a:t>
            </a:r>
            <a:r>
              <a:rPr lang="en-US" sz="2000" b="1" smtClean="0"/>
              <a:t>: </a:t>
            </a:r>
            <a:r>
              <a:rPr lang="en-US" sz="2000" smtClean="0"/>
              <a:t>Straight arms, seat reclined, straight legs, low driving position.</a:t>
            </a:r>
          </a:p>
          <a:p>
            <a:r>
              <a:rPr lang="en-US" sz="2000" b="1" i="1" smtClean="0"/>
              <a:t>Most common WMSD symptoms</a:t>
            </a:r>
            <a:r>
              <a:rPr lang="en-US" sz="2000" b="1" smtClean="0"/>
              <a:t>: </a:t>
            </a:r>
            <a:r>
              <a:rPr lang="en-US" sz="2000" smtClean="0"/>
              <a:t>Side aches and lumbar pain.</a:t>
            </a:r>
          </a:p>
          <a:p>
            <a:r>
              <a:rPr lang="en-US" sz="2000" b="1" i="1" smtClean="0"/>
              <a:t>Solutions:</a:t>
            </a:r>
          </a:p>
          <a:p>
            <a:pPr lvl="1"/>
            <a:r>
              <a:rPr lang="en-US" sz="1800" smtClean="0"/>
              <a:t>Be aware, low seat positions (and bucket seats) provide limited support for the lower back and sides. To counteract assume a fairly upright position.</a:t>
            </a:r>
          </a:p>
          <a:p>
            <a:pPr lvl="1"/>
            <a:r>
              <a:rPr lang="en-US" sz="1800" smtClean="0"/>
              <a:t>Knees should not be higher than your hips - it reminds you to sit up!</a:t>
            </a:r>
          </a:p>
          <a:p>
            <a:pPr lvl="1"/>
            <a:endParaRPr lang="en-US" sz="1600" smtClean="0"/>
          </a:p>
          <a:p>
            <a:pPr>
              <a:buFont typeface="Wingdings" pitchFamily="2" charset="2"/>
              <a:buNone/>
            </a:pPr>
            <a:r>
              <a:rPr lang="en-US" smtClean="0"/>
              <a:t/>
            </a:r>
            <a:br>
              <a:rPr lang="en-US" smtClean="0"/>
            </a:br>
            <a:endParaRPr lang="en-US" smtClean="0"/>
          </a:p>
        </p:txBody>
      </p:sp>
      <p:sp>
        <p:nvSpPr>
          <p:cNvPr id="33796" name="Rectangle 4"/>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pic>
        <p:nvPicPr>
          <p:cNvPr id="33798" name="Content Placeholder 8" descr="http://www.motiontrends.com/2006/2006csm/m05/ebaymotors/ebaymotors_racer.jpg"/>
          <p:cNvPicPr>
            <a:picLocks noGrp="1"/>
          </p:cNvPicPr>
          <p:nvPr>
            <p:ph sz="quarter" idx="2"/>
          </p:nvPr>
        </p:nvPicPr>
        <p:blipFill>
          <a:blip r:embed="rId2" cstate="print"/>
          <a:srcRect/>
          <a:stretch>
            <a:fillRect/>
          </a:stretch>
        </p:blipFill>
        <p:spPr>
          <a:xfrm>
            <a:off x="4800600" y="2133600"/>
            <a:ext cx="4038600" cy="3276600"/>
          </a:xfrm>
        </p:spPr>
      </p:pic>
      <p:sp>
        <p:nvSpPr>
          <p:cNvPr id="10" name="Rectangle 9"/>
          <p:cNvSpPr/>
          <p:nvPr/>
        </p:nvSpPr>
        <p:spPr>
          <a:xfrm>
            <a:off x="7239000" y="2159000"/>
            <a:ext cx="1676400" cy="7239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cxnSp>
        <p:nvCxnSpPr>
          <p:cNvPr id="12" name="Straight Connector 11"/>
          <p:cNvCxnSpPr/>
          <p:nvPr/>
        </p:nvCxnSpPr>
        <p:spPr>
          <a:xfrm>
            <a:off x="6858000" y="4356100"/>
            <a:ext cx="292100" cy="25400"/>
          </a:xfrm>
          <a:prstGeom prst="line">
            <a:avLst/>
          </a:prstGeom>
          <a:ln w="19050">
            <a:solidFill>
              <a:schemeClr val="bg2">
                <a:lumMod val="75000"/>
              </a:schemeClr>
            </a:solidFill>
          </a:ln>
        </p:spPr>
        <p:style>
          <a:lnRef idx="1">
            <a:schemeClr val="accent2"/>
          </a:lnRef>
          <a:fillRef idx="0">
            <a:schemeClr val="accent2"/>
          </a:fillRef>
          <a:effectRef idx="0">
            <a:schemeClr val="accent2"/>
          </a:effectRef>
          <a:fontRef idx="minor">
            <a:schemeClr val="tx1"/>
          </a:fontRef>
        </p:style>
      </p:cxnSp>
      <p:sp>
        <p:nvSpPr>
          <p:cNvPr id="15" name="Rounded Rectangle 14"/>
          <p:cNvSpPr/>
          <p:nvPr/>
        </p:nvSpPr>
        <p:spPr>
          <a:xfrm>
            <a:off x="6934200" y="4381500"/>
            <a:ext cx="228600" cy="254000"/>
          </a:xfrm>
          <a:prstGeom prst="roundRect">
            <a:avLst/>
          </a:prstGeom>
          <a:solidFill>
            <a:srgbClr val="0060A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ounded Rectangle 15"/>
          <p:cNvSpPr/>
          <p:nvPr/>
        </p:nvSpPr>
        <p:spPr>
          <a:xfrm>
            <a:off x="6858000" y="4953000"/>
            <a:ext cx="609600" cy="533400"/>
          </a:xfrm>
          <a:prstGeom prst="round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7" name="Rectangle 16"/>
          <p:cNvSpPr/>
          <p:nvPr/>
        </p:nvSpPr>
        <p:spPr>
          <a:xfrm>
            <a:off x="7010400" y="4648200"/>
            <a:ext cx="1524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3"/>
          <p:cNvSpPr>
            <a:spLocks noGrp="1"/>
          </p:cNvSpPr>
          <p:nvPr>
            <p:ph type="title"/>
          </p:nvPr>
        </p:nvSpPr>
        <p:spPr/>
        <p:txBody>
          <a:bodyPr/>
          <a:lstStyle/>
          <a:p>
            <a:pPr eaLnBrk="1" hangingPunct="1"/>
            <a:r>
              <a:rPr lang="en-US" smtClean="0"/>
              <a:t>Risk Assessment</a:t>
            </a:r>
          </a:p>
        </p:txBody>
      </p:sp>
      <p:sp>
        <p:nvSpPr>
          <p:cNvPr id="34819"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12775" y="228600"/>
            <a:ext cx="8153400" cy="990600"/>
          </a:xfrm>
        </p:spPr>
        <p:txBody>
          <a:bodyPr/>
          <a:lstStyle/>
          <a:p>
            <a:pPr eaLnBrk="1" hangingPunct="1"/>
            <a:r>
              <a:rPr lang="en-US" smtClean="0"/>
              <a:t>Are You an at Risk Driver?</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eaLnBrk="1" fontAlgn="auto" hangingPunct="1">
              <a:spcAft>
                <a:spcPts val="0"/>
              </a:spcAft>
              <a:buFont typeface="Wingdings"/>
              <a:buChar char=""/>
              <a:defRPr/>
            </a:pPr>
            <a:r>
              <a:rPr lang="en-US" dirty="0" smtClean="0"/>
              <a:t>Perform an Initial Self-Risk Assessment.</a:t>
            </a:r>
          </a:p>
          <a:p>
            <a:pPr marL="640080" lvl="1" indent="-274320" eaLnBrk="1" fontAlgn="auto" hangingPunct="1">
              <a:spcAft>
                <a:spcPts val="0"/>
              </a:spcAft>
              <a:buFont typeface="Wingdings 2"/>
              <a:buChar char=""/>
              <a:defRPr/>
            </a:pPr>
            <a:r>
              <a:rPr lang="en-US" b="1" dirty="0" smtClean="0"/>
              <a:t>Driving at work</a:t>
            </a:r>
            <a:r>
              <a:rPr lang="en-US" dirty="0" smtClean="0"/>
              <a:t>. Ask yourself about the time spent in the vehicle and typical daily/weekly mileage. </a:t>
            </a:r>
          </a:p>
          <a:p>
            <a:pPr lvl="2" eaLnBrk="1" hangingPunct="1">
              <a:defRPr/>
            </a:pPr>
            <a:r>
              <a:rPr lang="en-US" dirty="0" smtClean="0"/>
              <a:t>Use the </a:t>
            </a:r>
            <a:r>
              <a:rPr lang="en-US" dirty="0" smtClean="0">
                <a:hlinkClick r:id="rId2"/>
              </a:rPr>
              <a:t>Car Selection Check-List</a:t>
            </a:r>
            <a:r>
              <a:rPr lang="en-US" dirty="0" smtClean="0"/>
              <a:t> to help evaluate features of the car and seat design. </a:t>
            </a:r>
          </a:p>
          <a:p>
            <a:pPr marL="640080" lvl="1" indent="-274320" eaLnBrk="1" fontAlgn="auto" hangingPunct="1">
              <a:spcAft>
                <a:spcPts val="0"/>
              </a:spcAft>
              <a:buFont typeface="Wingdings 2"/>
              <a:buChar char=""/>
              <a:defRPr/>
            </a:pPr>
            <a:endParaRPr lang="en-US" b="1" dirty="0" smtClean="0"/>
          </a:p>
          <a:p>
            <a:pPr marL="640080" lvl="1" indent="-274320" eaLnBrk="1" fontAlgn="auto" hangingPunct="1">
              <a:spcAft>
                <a:spcPts val="0"/>
              </a:spcAft>
              <a:buFont typeface="Wingdings 2"/>
              <a:buChar char=""/>
              <a:defRPr/>
            </a:pPr>
            <a:r>
              <a:rPr lang="en-US" b="1" dirty="0" smtClean="0"/>
              <a:t>Body discomfort. </a:t>
            </a:r>
            <a:r>
              <a:rPr lang="en-US" dirty="0" smtClean="0"/>
              <a:t>Use the </a:t>
            </a:r>
            <a:r>
              <a:rPr lang="en-US" dirty="0" smtClean="0">
                <a:hlinkClick r:id="rId3"/>
              </a:rPr>
              <a:t>Body Part Discomfort Map</a:t>
            </a:r>
            <a:r>
              <a:rPr lang="en-US" dirty="0" smtClean="0"/>
              <a:t> to identify any discomfort experienced in a typical week. </a:t>
            </a:r>
          </a:p>
          <a:p>
            <a:pPr marL="640080" lvl="1" indent="-274320" eaLnBrk="1" fontAlgn="auto" hangingPunct="1">
              <a:spcAft>
                <a:spcPts val="0"/>
              </a:spcAft>
              <a:buFont typeface="Wingdings 2"/>
              <a:buChar char=""/>
              <a:defRPr/>
            </a:pPr>
            <a:endParaRPr lang="en-US" b="1" dirty="0" smtClean="0"/>
          </a:p>
          <a:p>
            <a:pPr marL="640080" lvl="1" indent="-274320" eaLnBrk="1" fontAlgn="auto" hangingPunct="1">
              <a:spcAft>
                <a:spcPts val="0"/>
              </a:spcAft>
              <a:buFont typeface="Wingdings 2"/>
              <a:buChar char=""/>
              <a:defRPr/>
            </a:pPr>
            <a:r>
              <a:rPr lang="en-US" b="1" dirty="0" smtClean="0"/>
              <a:t>Working from the car</a:t>
            </a:r>
            <a:r>
              <a:rPr lang="en-US" dirty="0" smtClean="0"/>
              <a:t>.  Ask yourself about work activities undertaken in the car e.g., manual handling, laptop/PDA use, paperwork. </a:t>
            </a:r>
          </a:p>
          <a:p>
            <a:pPr lvl="2" eaLnBrk="1" hangingPunct="1">
              <a:defRPr/>
            </a:pPr>
            <a:r>
              <a:rPr lang="en-US" dirty="0" smtClean="0"/>
              <a:t>Use the </a:t>
            </a:r>
            <a:r>
              <a:rPr lang="en-US" dirty="0" smtClean="0">
                <a:solidFill>
                  <a:schemeClr val="accent5"/>
                </a:solidFill>
                <a:hlinkClick r:id="rId4"/>
              </a:rPr>
              <a:t>Working From Your Car</a:t>
            </a:r>
            <a:r>
              <a:rPr lang="en-US" dirty="0" smtClean="0">
                <a:solidFill>
                  <a:schemeClr val="accent5"/>
                </a:solidFill>
              </a:rPr>
              <a:t> </a:t>
            </a:r>
            <a:r>
              <a:rPr lang="en-US" dirty="0" smtClean="0"/>
              <a:t>guide for a quick assessment. </a:t>
            </a:r>
          </a:p>
          <a:p>
            <a:pPr marL="640080" lvl="1" indent="-274320" eaLnBrk="1" fontAlgn="auto" hangingPunct="1">
              <a:spcAft>
                <a:spcPts val="0"/>
              </a:spcAft>
              <a:buFont typeface="Wingdings 2"/>
              <a:buChar char=""/>
              <a:defRPr/>
            </a:pPr>
            <a:endParaRPr lang="en-US" b="1" dirty="0" smtClean="0"/>
          </a:p>
          <a:p>
            <a:pPr marL="640080" lvl="1" indent="-274320" eaLnBrk="1" fontAlgn="auto" hangingPunct="1">
              <a:spcAft>
                <a:spcPts val="0"/>
              </a:spcAft>
              <a:buFont typeface="Wingdings 2"/>
              <a:buChar char=""/>
              <a:defRPr/>
            </a:pPr>
            <a:r>
              <a:rPr lang="en-US" b="1" dirty="0" smtClean="0"/>
              <a:t>Lifestyle</a:t>
            </a:r>
            <a:r>
              <a:rPr lang="en-US" dirty="0" smtClean="0"/>
              <a:t>. Consider your personal lifestyle factors, e.g., physical activity, smoking. </a:t>
            </a:r>
          </a:p>
          <a:p>
            <a:pPr marL="320040" indent="-320040" eaLnBrk="1" fontAlgn="auto" hangingPunct="1">
              <a:spcAft>
                <a:spcPts val="0"/>
              </a:spcAft>
              <a:buFont typeface="Wingdings"/>
              <a:buChar char=""/>
              <a:defRPr/>
            </a:pPr>
            <a:endParaRPr lang="en-US" dirty="0"/>
          </a:p>
        </p:txBody>
      </p:sp>
      <p:sp>
        <p:nvSpPr>
          <p:cNvPr id="35844"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12775" y="228600"/>
            <a:ext cx="8153400" cy="990600"/>
          </a:xfrm>
        </p:spPr>
        <p:txBody>
          <a:bodyPr/>
          <a:lstStyle/>
          <a:p>
            <a:pPr eaLnBrk="1" hangingPunct="1"/>
            <a:r>
              <a:rPr lang="en-US" smtClean="0"/>
              <a:t>Identifying at Risk Drivers</a:t>
            </a:r>
          </a:p>
        </p:txBody>
      </p:sp>
      <p:sp>
        <p:nvSpPr>
          <p:cNvPr id="36867" name="Content Placeholder 2"/>
          <p:cNvSpPr>
            <a:spLocks noGrp="1"/>
          </p:cNvSpPr>
          <p:nvPr>
            <p:ph sz="quarter" idx="1"/>
          </p:nvPr>
        </p:nvSpPr>
        <p:spPr>
          <a:xfrm>
            <a:off x="612775" y="1600200"/>
            <a:ext cx="8153400" cy="4495800"/>
          </a:xfrm>
        </p:spPr>
        <p:txBody>
          <a:bodyPr/>
          <a:lstStyle/>
          <a:p>
            <a:pPr eaLnBrk="1" hangingPunct="1"/>
            <a:r>
              <a:rPr lang="en-US" smtClean="0"/>
              <a:t>Upon the completion of your self-risk assessment, it may be necessary to:</a:t>
            </a:r>
          </a:p>
          <a:p>
            <a:pPr lvl="1" eaLnBrk="1" hangingPunct="1"/>
            <a:r>
              <a:rPr lang="en-US" smtClean="0"/>
              <a:t>Contact your Safety and Health Specialist or the APHIS Ergonomics Program to:</a:t>
            </a:r>
          </a:p>
          <a:p>
            <a:pPr lvl="2" eaLnBrk="1" hangingPunct="1"/>
            <a:r>
              <a:rPr lang="en-US" smtClean="0"/>
              <a:t>Observe the work tasks performed which may increase risk;</a:t>
            </a:r>
          </a:p>
          <a:p>
            <a:pPr lvl="2" eaLnBrk="1" hangingPunct="1"/>
            <a:r>
              <a:rPr lang="en-US" smtClean="0"/>
              <a:t>Discuss options and solutions for improved driving support and comfort.</a:t>
            </a:r>
          </a:p>
        </p:txBody>
      </p:sp>
      <p:sp>
        <p:nvSpPr>
          <p:cNvPr id="36868"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612775" y="228600"/>
            <a:ext cx="8153400" cy="990600"/>
          </a:xfrm>
        </p:spPr>
        <p:txBody>
          <a:bodyPr/>
          <a:lstStyle/>
          <a:p>
            <a:pPr eaLnBrk="1" hangingPunct="1"/>
            <a:r>
              <a:rPr lang="en-US" smtClean="0"/>
              <a:t>Identifying at Risk Drivers</a:t>
            </a:r>
          </a:p>
        </p:txBody>
      </p:sp>
      <p:sp>
        <p:nvSpPr>
          <p:cNvPr id="37891" name="Content Placeholder 2"/>
          <p:cNvSpPr>
            <a:spLocks noGrp="1"/>
          </p:cNvSpPr>
          <p:nvPr>
            <p:ph sz="quarter" idx="1"/>
          </p:nvPr>
        </p:nvSpPr>
        <p:spPr>
          <a:xfrm>
            <a:off x="612775" y="1600200"/>
            <a:ext cx="8153400" cy="4495800"/>
          </a:xfrm>
        </p:spPr>
        <p:txBody>
          <a:bodyPr/>
          <a:lstStyle/>
          <a:p>
            <a:pPr eaLnBrk="1" hangingPunct="1"/>
            <a:r>
              <a:rPr lang="en-US" dirty="0" smtClean="0"/>
              <a:t>Upon the completion of your self-risk assessment, it may be necessary to:</a:t>
            </a:r>
          </a:p>
          <a:p>
            <a:pPr lvl="1" eaLnBrk="1" hangingPunct="1"/>
            <a:r>
              <a:rPr lang="en-US" dirty="0" smtClean="0"/>
              <a:t>Take urgent action to obtain continued support until your risk is deemed minimal, if you: </a:t>
            </a:r>
          </a:p>
          <a:p>
            <a:pPr lvl="2" eaLnBrk="1" hangingPunct="1"/>
            <a:r>
              <a:rPr lang="en-US" dirty="0" smtClean="0"/>
              <a:t>Present with severe pain or a medical history of low back injury;</a:t>
            </a:r>
          </a:p>
          <a:p>
            <a:pPr lvl="2" eaLnBrk="1" hangingPunct="1"/>
            <a:r>
              <a:rPr lang="en-US" dirty="0" smtClean="0"/>
              <a:t>Drive an inappropriate car;</a:t>
            </a:r>
          </a:p>
          <a:p>
            <a:pPr lvl="2" eaLnBrk="1" hangingPunct="1"/>
            <a:r>
              <a:rPr lang="en-US" dirty="0" smtClean="0"/>
              <a:t>Have high driving exposure;</a:t>
            </a:r>
          </a:p>
          <a:p>
            <a:pPr lvl="2" eaLnBrk="1" hangingPunct="1"/>
            <a:r>
              <a:rPr lang="en-US" dirty="0" smtClean="0"/>
              <a:t>Have other risk factors (e.g., as manual handling).</a:t>
            </a:r>
          </a:p>
          <a:p>
            <a:pPr eaLnBrk="1" hangingPunct="1"/>
            <a:endParaRPr lang="en-US" dirty="0" smtClean="0"/>
          </a:p>
        </p:txBody>
      </p:sp>
      <p:sp>
        <p:nvSpPr>
          <p:cNvPr id="37892"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smtClean="0"/>
              <a:t>Minimizing Your Risks</a:t>
            </a:r>
          </a:p>
        </p:txBody>
      </p:sp>
      <p:pic>
        <p:nvPicPr>
          <p:cNvPr id="38915" name="Picture 3" descr="http://upload.wikimedia.org/wikipedia/commons/6/6a/Dice.jpg"/>
          <p:cNvPicPr>
            <a:picLocks noChangeAspect="1" noChangeArrowheads="1"/>
          </p:cNvPicPr>
          <p:nvPr/>
        </p:nvPicPr>
        <p:blipFill>
          <a:blip r:embed="rId2" cstate="print"/>
          <a:srcRect/>
          <a:stretch>
            <a:fillRect/>
          </a:stretch>
        </p:blipFill>
        <p:spPr bwMode="auto">
          <a:xfrm>
            <a:off x="6019800" y="3048000"/>
            <a:ext cx="2352675" cy="1763713"/>
          </a:xfrm>
          <a:prstGeom prst="rect">
            <a:avLst/>
          </a:prstGeom>
          <a:noFill/>
          <a:ln w="9525">
            <a:noFill/>
            <a:miter lim="800000"/>
            <a:headEnd/>
            <a:tailEnd/>
          </a:ln>
        </p:spPr>
      </p:pic>
      <p:sp>
        <p:nvSpPr>
          <p:cNvPr id="38916"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12775" y="228600"/>
            <a:ext cx="8153400" cy="990600"/>
          </a:xfrm>
        </p:spPr>
        <p:txBody>
          <a:bodyPr/>
          <a:lstStyle/>
          <a:p>
            <a:pPr eaLnBrk="1" hangingPunct="1"/>
            <a:r>
              <a:rPr lang="en-US" smtClean="0"/>
              <a:t>Working from your Car</a:t>
            </a:r>
          </a:p>
        </p:txBody>
      </p:sp>
      <p:sp>
        <p:nvSpPr>
          <p:cNvPr id="39939" name="Content Placeholder 2"/>
          <p:cNvSpPr>
            <a:spLocks noGrp="1"/>
          </p:cNvSpPr>
          <p:nvPr>
            <p:ph sz="quarter" idx="1"/>
          </p:nvPr>
        </p:nvSpPr>
        <p:spPr>
          <a:xfrm>
            <a:off x="612775" y="1600200"/>
            <a:ext cx="8153400" cy="4495800"/>
          </a:xfrm>
        </p:spPr>
        <p:txBody>
          <a:bodyPr/>
          <a:lstStyle/>
          <a:p>
            <a:pPr eaLnBrk="1" hangingPunct="1"/>
            <a:r>
              <a:rPr lang="en-US" smtClean="0"/>
              <a:t>Common Tasks:</a:t>
            </a:r>
          </a:p>
          <a:p>
            <a:pPr lvl="1" eaLnBrk="1" hangingPunct="1"/>
            <a:r>
              <a:rPr lang="en-US" smtClean="0"/>
              <a:t>Laptop Use</a:t>
            </a:r>
          </a:p>
          <a:p>
            <a:pPr lvl="1" eaLnBrk="1" hangingPunct="1"/>
            <a:endParaRPr lang="en-US" smtClean="0"/>
          </a:p>
          <a:p>
            <a:pPr lvl="1" eaLnBrk="1" hangingPunct="1"/>
            <a:r>
              <a:rPr lang="en-US" smtClean="0"/>
              <a:t>General Paperwork</a:t>
            </a:r>
          </a:p>
          <a:p>
            <a:pPr lvl="1" eaLnBrk="1" hangingPunct="1"/>
            <a:endParaRPr lang="en-US" smtClean="0"/>
          </a:p>
          <a:p>
            <a:pPr lvl="1" eaLnBrk="1" hangingPunct="1"/>
            <a:r>
              <a:rPr lang="en-US" smtClean="0"/>
              <a:t>Mobile Use</a:t>
            </a:r>
          </a:p>
        </p:txBody>
      </p:sp>
      <p:pic>
        <p:nvPicPr>
          <p:cNvPr id="39940" name="Picture 3" descr="http://s3.amazonaws.com/lre-pr/Other/Multitasking.jpg"/>
          <p:cNvPicPr>
            <a:picLocks noChangeAspect="1" noChangeArrowheads="1"/>
          </p:cNvPicPr>
          <p:nvPr/>
        </p:nvPicPr>
        <p:blipFill>
          <a:blip r:embed="rId2" cstate="print"/>
          <a:srcRect/>
          <a:stretch>
            <a:fillRect/>
          </a:stretch>
        </p:blipFill>
        <p:spPr bwMode="auto">
          <a:xfrm>
            <a:off x="4495800" y="1524000"/>
            <a:ext cx="3829050" cy="3829050"/>
          </a:xfrm>
          <a:prstGeom prst="rect">
            <a:avLst/>
          </a:prstGeom>
          <a:noFill/>
          <a:ln w="9525">
            <a:noFill/>
            <a:miter lim="800000"/>
            <a:headEnd/>
            <a:tailEnd/>
          </a:ln>
        </p:spPr>
      </p:pic>
      <p:sp>
        <p:nvSpPr>
          <p:cNvPr id="39941"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12775" y="228600"/>
            <a:ext cx="8153400" cy="990600"/>
          </a:xfrm>
        </p:spPr>
        <p:txBody>
          <a:bodyPr/>
          <a:lstStyle/>
          <a:p>
            <a:pPr eaLnBrk="1" hangingPunct="1"/>
            <a:r>
              <a:rPr lang="en-US" smtClean="0"/>
              <a:t>Ergonomic Risk Factors</a:t>
            </a:r>
          </a:p>
        </p:txBody>
      </p:sp>
      <p:sp>
        <p:nvSpPr>
          <p:cNvPr id="40963" name="Content Placeholder 2"/>
          <p:cNvSpPr>
            <a:spLocks noGrp="1"/>
          </p:cNvSpPr>
          <p:nvPr>
            <p:ph sz="quarter" idx="1"/>
          </p:nvPr>
        </p:nvSpPr>
        <p:spPr>
          <a:xfrm>
            <a:off x="612775" y="1600200"/>
            <a:ext cx="8153400" cy="4495800"/>
          </a:xfrm>
        </p:spPr>
        <p:txBody>
          <a:bodyPr/>
          <a:lstStyle/>
          <a:p>
            <a:pPr eaLnBrk="1" hangingPunct="1"/>
            <a:r>
              <a:rPr lang="en-US" smtClean="0"/>
              <a:t>Static and awkward postures</a:t>
            </a:r>
          </a:p>
          <a:p>
            <a:pPr eaLnBrk="1" hangingPunct="1"/>
            <a:endParaRPr lang="en-US" smtClean="0"/>
          </a:p>
          <a:p>
            <a:pPr eaLnBrk="1" hangingPunct="1"/>
            <a:r>
              <a:rPr lang="en-US" smtClean="0"/>
              <a:t>Twisting and leaning to one side</a:t>
            </a:r>
          </a:p>
          <a:p>
            <a:pPr eaLnBrk="1" hangingPunct="1"/>
            <a:endParaRPr lang="en-US" smtClean="0"/>
          </a:p>
          <a:p>
            <a:pPr eaLnBrk="1" hangingPunct="1"/>
            <a:r>
              <a:rPr lang="en-US" smtClean="0"/>
              <a:t>Leaning forward</a:t>
            </a:r>
          </a:p>
          <a:p>
            <a:pPr eaLnBrk="1" hangingPunct="1"/>
            <a:endParaRPr lang="en-US" smtClean="0"/>
          </a:p>
          <a:p>
            <a:pPr eaLnBrk="1" hangingPunct="1"/>
            <a:r>
              <a:rPr lang="en-US" smtClean="0"/>
              <a:t>Slouching </a:t>
            </a:r>
          </a:p>
        </p:txBody>
      </p:sp>
      <p:pic>
        <p:nvPicPr>
          <p:cNvPr id="40964" name="Picture 4" descr="The Rollercoaster"/>
          <p:cNvPicPr>
            <a:picLocks noChangeAspect="1" noChangeArrowheads="1"/>
          </p:cNvPicPr>
          <p:nvPr/>
        </p:nvPicPr>
        <p:blipFill>
          <a:blip r:embed="rId2" cstate="print"/>
          <a:srcRect/>
          <a:stretch>
            <a:fillRect/>
          </a:stretch>
        </p:blipFill>
        <p:spPr bwMode="auto">
          <a:xfrm>
            <a:off x="4572000" y="3733800"/>
            <a:ext cx="3810000" cy="2581275"/>
          </a:xfrm>
          <a:prstGeom prst="rect">
            <a:avLst/>
          </a:prstGeom>
          <a:noFill/>
          <a:ln w="9525">
            <a:noFill/>
            <a:miter lim="800000"/>
            <a:headEnd/>
            <a:tailEnd/>
          </a:ln>
        </p:spPr>
      </p:pic>
      <p:sp>
        <p:nvSpPr>
          <p:cNvPr id="7" name="Rectangle 6"/>
          <p:cNvSpPr/>
          <p:nvPr/>
        </p:nvSpPr>
        <p:spPr>
          <a:xfrm>
            <a:off x="6705600" y="3733800"/>
            <a:ext cx="1752600" cy="685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40966"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12775" y="228600"/>
            <a:ext cx="8153400" cy="990600"/>
          </a:xfrm>
        </p:spPr>
        <p:txBody>
          <a:bodyPr/>
          <a:lstStyle/>
          <a:p>
            <a:pPr eaLnBrk="1" hangingPunct="1"/>
            <a:r>
              <a:rPr lang="en-US" smtClean="0"/>
              <a:t>Understand</a:t>
            </a:r>
          </a:p>
        </p:txBody>
      </p:sp>
      <p:sp>
        <p:nvSpPr>
          <p:cNvPr id="14339" name="Rectangle 3"/>
          <p:cNvSpPr>
            <a:spLocks noGrp="1" noChangeArrowheads="1"/>
          </p:cNvSpPr>
          <p:nvPr>
            <p:ph sz="quarter" idx="1"/>
          </p:nvPr>
        </p:nvSpPr>
        <p:spPr>
          <a:xfrm>
            <a:off x="612775" y="1600200"/>
            <a:ext cx="8153400" cy="4495800"/>
          </a:xfrm>
        </p:spPr>
        <p:txBody>
          <a:bodyPr/>
          <a:lstStyle/>
          <a:p>
            <a:pPr eaLnBrk="1" hangingPunct="1"/>
            <a:r>
              <a:rPr lang="en-US" sz="2700" smtClean="0"/>
              <a:t>There is no such thing as the average person.</a:t>
            </a:r>
          </a:p>
          <a:p>
            <a:pPr eaLnBrk="1" hangingPunct="1"/>
            <a:endParaRPr lang="en-US" sz="1200" smtClean="0"/>
          </a:p>
          <a:p>
            <a:pPr eaLnBrk="1" hangingPunct="1"/>
            <a:r>
              <a:rPr lang="en-US" sz="2700" smtClean="0"/>
              <a:t>It is not normal to be in pain.</a:t>
            </a:r>
          </a:p>
          <a:p>
            <a:pPr eaLnBrk="1" hangingPunct="1"/>
            <a:endParaRPr lang="en-US" sz="1200" smtClean="0"/>
          </a:p>
          <a:p>
            <a:pPr eaLnBrk="1" hangingPunct="1"/>
            <a:r>
              <a:rPr lang="en-US" sz="2700" smtClean="0"/>
              <a:t>Different people respond differently to their work environments, particularly after an injury, due to:</a:t>
            </a:r>
          </a:p>
          <a:p>
            <a:pPr lvl="1" eaLnBrk="1" hangingPunct="1"/>
            <a:r>
              <a:rPr lang="en-US" sz="2400" smtClean="0"/>
              <a:t>Hereditary;</a:t>
            </a:r>
          </a:p>
          <a:p>
            <a:pPr lvl="1" eaLnBrk="1" hangingPunct="1"/>
            <a:r>
              <a:rPr lang="en-US" sz="2400" smtClean="0"/>
              <a:t>Age;</a:t>
            </a:r>
          </a:p>
          <a:p>
            <a:pPr lvl="1" eaLnBrk="1" hangingPunct="1"/>
            <a:r>
              <a:rPr lang="en-US" sz="2400" smtClean="0"/>
              <a:t>Gender;</a:t>
            </a:r>
          </a:p>
          <a:p>
            <a:pPr lvl="1" eaLnBrk="1" hangingPunct="1"/>
            <a:r>
              <a:rPr lang="en-US" sz="2400" smtClean="0"/>
              <a:t>Lifestyles.</a:t>
            </a:r>
          </a:p>
          <a:p>
            <a:pPr lvl="1" eaLnBrk="1" hangingPunct="1">
              <a:buFont typeface="Wingdings" pitchFamily="2" charset="2"/>
              <a:buNone/>
            </a:pPr>
            <a:endParaRPr lang="en-US" sz="2100" smtClean="0"/>
          </a:p>
          <a:p>
            <a:pPr lvl="1" eaLnBrk="1" hangingPunct="1">
              <a:buFont typeface="Wingdings 2" pitchFamily="18" charset="2"/>
              <a:buNone/>
            </a:pPr>
            <a:endParaRPr lang="en-US" sz="2100" smtClean="0"/>
          </a:p>
          <a:p>
            <a:pPr lvl="1" eaLnBrk="1" hangingPunct="1">
              <a:buFont typeface="Wingdings" pitchFamily="2" charset="2"/>
              <a:buNone/>
            </a:pPr>
            <a:endParaRPr lang="en-US" sz="2100" smtClean="0"/>
          </a:p>
        </p:txBody>
      </p:sp>
      <p:sp>
        <p:nvSpPr>
          <p:cNvPr id="14340" name="Rectangle 22"/>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200">
                <a:solidFill>
                  <a:schemeClr val="tx2"/>
                </a:solidFill>
              </a:rPr>
              <a:t>APHIS Ergonomics Program</a:t>
            </a:r>
            <a:r>
              <a:rPr lang="en-US" sz="1600">
                <a:solidFill>
                  <a:schemeClr val="tx2"/>
                </a:solidFill>
              </a:rPr>
              <a:t/>
            </a:r>
            <a:br>
              <a:rPr lang="en-US" sz="1600">
                <a:solidFill>
                  <a:schemeClr val="tx2"/>
                </a:solidFill>
              </a:rPr>
            </a:br>
            <a:r>
              <a:rPr lang="en-US" sz="800">
                <a:solidFill>
                  <a:schemeClr val="tx2"/>
                </a:solidFill>
              </a:rPr>
              <a:t>creating healthy workspaces</a:t>
            </a:r>
            <a:br>
              <a:rPr lang="en-US" sz="800">
                <a:solidFill>
                  <a:schemeClr val="tx2"/>
                </a:solidFill>
              </a:rPr>
            </a:br>
            <a:r>
              <a:rPr lang="en-US" sz="800">
                <a:solidFill>
                  <a:schemeClr val="tx2"/>
                </a:solidFill>
              </a:rPr>
              <a:t>through</a:t>
            </a:r>
            <a:br>
              <a:rPr lang="en-US" sz="800">
                <a:solidFill>
                  <a:schemeClr val="tx2"/>
                </a:solidFill>
              </a:rPr>
            </a:br>
            <a:r>
              <a:rPr lang="en-US" sz="800">
                <a:solidFill>
                  <a:schemeClr val="tx2"/>
                </a:solidFill>
              </a:rPr>
              <a:t>healthy work habits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612775" y="228600"/>
            <a:ext cx="8153400" cy="990600"/>
          </a:xfrm>
        </p:spPr>
        <p:txBody>
          <a:bodyPr/>
          <a:lstStyle/>
          <a:p>
            <a:pPr eaLnBrk="1" hangingPunct="1"/>
            <a:r>
              <a:rPr lang="en-US" smtClean="0"/>
              <a:t>Laptop Use</a:t>
            </a:r>
          </a:p>
        </p:txBody>
      </p:sp>
      <p:sp>
        <p:nvSpPr>
          <p:cNvPr id="41987" name="Content Placeholder 2"/>
          <p:cNvSpPr>
            <a:spLocks noGrp="1"/>
          </p:cNvSpPr>
          <p:nvPr>
            <p:ph sz="quarter" idx="1"/>
          </p:nvPr>
        </p:nvSpPr>
        <p:spPr>
          <a:xfrm>
            <a:off x="609600" y="1524000"/>
            <a:ext cx="8153400" cy="4495800"/>
          </a:xfrm>
        </p:spPr>
        <p:txBody>
          <a:bodyPr/>
          <a:lstStyle/>
          <a:p>
            <a:pPr eaLnBrk="1" hangingPunct="1"/>
            <a:r>
              <a:rPr lang="en-US" sz="2400" dirty="0" smtClean="0"/>
              <a:t>Move to passenger seat and place laptop on your lap.</a:t>
            </a:r>
          </a:p>
          <a:p>
            <a:pPr eaLnBrk="1" hangingPunct="1">
              <a:buFont typeface="Wingdings" pitchFamily="2" charset="2"/>
              <a:buNone/>
            </a:pPr>
            <a:endParaRPr lang="en-US" sz="800" dirty="0" smtClean="0"/>
          </a:p>
          <a:p>
            <a:pPr eaLnBrk="1" hangingPunct="1"/>
            <a:r>
              <a:rPr lang="en-US" sz="2400" dirty="0" smtClean="0"/>
              <a:t>Never sit in the driver’s seat while resting the laptop on the passenger seat and vice versa.</a:t>
            </a:r>
          </a:p>
          <a:p>
            <a:pPr eaLnBrk="1" hangingPunct="1">
              <a:buFont typeface="Wingdings" pitchFamily="2" charset="2"/>
              <a:buNone/>
            </a:pPr>
            <a:endParaRPr lang="en-US" sz="800" dirty="0" smtClean="0"/>
          </a:p>
          <a:p>
            <a:pPr eaLnBrk="1" hangingPunct="1"/>
            <a:r>
              <a:rPr lang="en-US" sz="2400" dirty="0" smtClean="0"/>
              <a:t>Store laptop in car trunk.</a:t>
            </a:r>
          </a:p>
          <a:p>
            <a:pPr lvl="1" eaLnBrk="1" hangingPunct="1"/>
            <a:r>
              <a:rPr lang="en-US" sz="2000" dirty="0" smtClean="0"/>
              <a:t>Ensures you get out of the car and stretch your legs before              using the laptop.</a:t>
            </a:r>
          </a:p>
          <a:p>
            <a:pPr lvl="1" eaLnBrk="1" hangingPunct="1">
              <a:buFont typeface="Wingdings 2" pitchFamily="18" charset="2"/>
              <a:buNone/>
            </a:pPr>
            <a:endParaRPr lang="en-US" sz="800" dirty="0" smtClean="0"/>
          </a:p>
          <a:p>
            <a:pPr eaLnBrk="1" hangingPunct="1"/>
            <a:r>
              <a:rPr lang="en-US" sz="2400" dirty="0" smtClean="0"/>
              <a:t>Change position frequently and take breaks.</a:t>
            </a:r>
          </a:p>
          <a:p>
            <a:pPr eaLnBrk="1" hangingPunct="1">
              <a:buFont typeface="Wingdings" pitchFamily="2" charset="2"/>
              <a:buNone/>
            </a:pPr>
            <a:endParaRPr lang="en-US" sz="800" dirty="0" smtClean="0"/>
          </a:p>
          <a:p>
            <a:pPr eaLnBrk="1" hangingPunct="1"/>
            <a:r>
              <a:rPr lang="en-US" sz="2400" dirty="0" smtClean="0"/>
              <a:t>Do not work on your laptop for prolonged periods               i.e., for more than 10-15 minutes at a time.</a:t>
            </a:r>
          </a:p>
        </p:txBody>
      </p:sp>
      <p:pic>
        <p:nvPicPr>
          <p:cNvPr id="41988" name="Picture 3" descr="http://cache2.asset-cache.net/xc/81979051.jpg?v=1&amp;c=IWSAsset&amp;k=2&amp;d=5047FA587DE1CADE914FAE2C0E8CB68EBCE1EEB67D8BA9A62871D67AEF9B60AB"/>
          <p:cNvPicPr>
            <a:picLocks noChangeAspect="1" noChangeArrowheads="1"/>
          </p:cNvPicPr>
          <p:nvPr/>
        </p:nvPicPr>
        <p:blipFill>
          <a:blip r:embed="rId2" cstate="print"/>
          <a:srcRect/>
          <a:stretch>
            <a:fillRect/>
          </a:stretch>
        </p:blipFill>
        <p:spPr bwMode="auto">
          <a:xfrm>
            <a:off x="7315200" y="3352800"/>
            <a:ext cx="1614488" cy="2895600"/>
          </a:xfrm>
          <a:prstGeom prst="rect">
            <a:avLst/>
          </a:prstGeom>
          <a:noFill/>
          <a:ln w="9525">
            <a:noFill/>
            <a:miter lim="800000"/>
            <a:headEnd/>
            <a:tailEnd/>
          </a:ln>
        </p:spPr>
      </p:pic>
      <p:sp>
        <p:nvSpPr>
          <p:cNvPr id="41989"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12" name="Rectangle 11"/>
          <p:cNvSpPr/>
          <p:nvPr/>
        </p:nvSpPr>
        <p:spPr>
          <a:xfrm>
            <a:off x="7315200" y="5969000"/>
            <a:ext cx="16764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12775" y="228600"/>
            <a:ext cx="8153400" cy="990600"/>
          </a:xfrm>
        </p:spPr>
        <p:txBody>
          <a:bodyPr/>
          <a:lstStyle/>
          <a:p>
            <a:pPr eaLnBrk="1" hangingPunct="1"/>
            <a:r>
              <a:rPr lang="en-US" smtClean="0"/>
              <a:t>General Paperwork</a:t>
            </a:r>
          </a:p>
        </p:txBody>
      </p:sp>
      <p:sp>
        <p:nvSpPr>
          <p:cNvPr id="43011" name="Content Placeholder 2"/>
          <p:cNvSpPr>
            <a:spLocks noGrp="1"/>
          </p:cNvSpPr>
          <p:nvPr>
            <p:ph sz="quarter" idx="1"/>
          </p:nvPr>
        </p:nvSpPr>
        <p:spPr>
          <a:xfrm>
            <a:off x="612775" y="1600200"/>
            <a:ext cx="8153400" cy="4495800"/>
          </a:xfrm>
        </p:spPr>
        <p:txBody>
          <a:bodyPr/>
          <a:lstStyle/>
          <a:p>
            <a:pPr eaLnBrk="1" hangingPunct="1"/>
            <a:r>
              <a:rPr lang="en-US" smtClean="0"/>
              <a:t>Try to achieve as good a range of postures as possible, avoiding:</a:t>
            </a:r>
          </a:p>
          <a:p>
            <a:pPr lvl="1" eaLnBrk="1" hangingPunct="1"/>
            <a:r>
              <a:rPr lang="en-US" smtClean="0"/>
              <a:t>Slouching;</a:t>
            </a:r>
          </a:p>
          <a:p>
            <a:pPr lvl="1" eaLnBrk="1" hangingPunct="1"/>
            <a:r>
              <a:rPr lang="en-US" smtClean="0"/>
              <a:t>Leaning forwards;</a:t>
            </a:r>
          </a:p>
          <a:p>
            <a:pPr lvl="1" eaLnBrk="1" hangingPunct="1"/>
            <a:r>
              <a:rPr lang="en-US" smtClean="0"/>
              <a:t>Twisting.</a:t>
            </a:r>
          </a:p>
          <a:p>
            <a:pPr eaLnBrk="1" hangingPunct="1"/>
            <a:endParaRPr lang="en-US" sz="1200" smtClean="0"/>
          </a:p>
          <a:p>
            <a:pPr eaLnBrk="1" hangingPunct="1"/>
            <a:r>
              <a:rPr lang="en-US" smtClean="0"/>
              <a:t>Change position frequently and take breaks.</a:t>
            </a:r>
          </a:p>
          <a:p>
            <a:pPr eaLnBrk="1" hangingPunct="1"/>
            <a:endParaRPr lang="en-US" sz="1200" smtClean="0"/>
          </a:p>
          <a:p>
            <a:pPr eaLnBrk="1" hangingPunct="1"/>
            <a:r>
              <a:rPr lang="en-US" smtClean="0"/>
              <a:t>Never sit in the driver’s seat while reading the paperwork on the passenger seat and vice versa.</a:t>
            </a:r>
          </a:p>
        </p:txBody>
      </p:sp>
      <p:sp>
        <p:nvSpPr>
          <p:cNvPr id="43012"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12775" y="228600"/>
            <a:ext cx="8153400" cy="990600"/>
          </a:xfrm>
        </p:spPr>
        <p:txBody>
          <a:bodyPr/>
          <a:lstStyle/>
          <a:p>
            <a:pPr eaLnBrk="1" hangingPunct="1"/>
            <a:r>
              <a:rPr lang="en-US" smtClean="0"/>
              <a:t>Mobile Use</a:t>
            </a:r>
          </a:p>
        </p:txBody>
      </p:sp>
      <p:sp>
        <p:nvSpPr>
          <p:cNvPr id="44035" name="Content Placeholder 2"/>
          <p:cNvSpPr>
            <a:spLocks noGrp="1"/>
          </p:cNvSpPr>
          <p:nvPr>
            <p:ph sz="quarter" idx="1"/>
          </p:nvPr>
        </p:nvSpPr>
        <p:spPr>
          <a:xfrm>
            <a:off x="612775" y="1600200"/>
            <a:ext cx="8153400" cy="4495800"/>
          </a:xfrm>
        </p:spPr>
        <p:txBody>
          <a:bodyPr/>
          <a:lstStyle/>
          <a:p>
            <a:pPr eaLnBrk="1" hangingPunct="1"/>
            <a:r>
              <a:rPr lang="en-US" smtClean="0"/>
              <a:t>Never use your mobile phone while you are driving.</a:t>
            </a:r>
          </a:p>
          <a:p>
            <a:pPr eaLnBrk="1" hangingPunct="1">
              <a:buFont typeface="Wingdings" pitchFamily="2" charset="2"/>
              <a:buNone/>
            </a:pPr>
            <a:endParaRPr lang="en-US" smtClean="0"/>
          </a:p>
          <a:p>
            <a:pPr eaLnBrk="1" hangingPunct="1"/>
            <a:r>
              <a:rPr lang="en-US" smtClean="0"/>
              <a:t>If using a hands-free kit, ensure that the cradle, microphone and speaker are appropriately positioned to encourage good posture and do not obscure your vision.</a:t>
            </a:r>
          </a:p>
        </p:txBody>
      </p:sp>
      <p:sp>
        <p:nvSpPr>
          <p:cNvPr id="44036"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pic>
        <p:nvPicPr>
          <p:cNvPr id="44038" name="Picture 10" descr="http://technicallyphilly.com/wp-content/uploads/2009/04/800px-cell_phone_use_while_driving.jpg"/>
          <p:cNvPicPr>
            <a:picLocks noChangeAspect="1" noChangeArrowheads="1"/>
          </p:cNvPicPr>
          <p:nvPr/>
        </p:nvPicPr>
        <p:blipFill>
          <a:blip r:embed="rId2" cstate="print"/>
          <a:srcRect/>
          <a:stretch>
            <a:fillRect/>
          </a:stretch>
        </p:blipFill>
        <p:spPr bwMode="auto">
          <a:xfrm>
            <a:off x="4572000" y="4267200"/>
            <a:ext cx="31242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12775" y="228600"/>
            <a:ext cx="8153400" cy="990600"/>
          </a:xfrm>
        </p:spPr>
        <p:txBody>
          <a:bodyPr/>
          <a:lstStyle/>
          <a:p>
            <a:pPr eaLnBrk="1" hangingPunct="1"/>
            <a:r>
              <a:rPr lang="en-US" sz="4000" smtClean="0"/>
              <a:t>Tips to Improve Your Driving Ergonomics</a:t>
            </a:r>
          </a:p>
        </p:txBody>
      </p:sp>
      <p:sp>
        <p:nvSpPr>
          <p:cNvPr id="45059" name="Content Placeholder 2"/>
          <p:cNvSpPr>
            <a:spLocks noGrp="1"/>
          </p:cNvSpPr>
          <p:nvPr>
            <p:ph sz="quarter" idx="1"/>
          </p:nvPr>
        </p:nvSpPr>
        <p:spPr>
          <a:xfrm>
            <a:off x="612775" y="1600200"/>
            <a:ext cx="8153400" cy="4495800"/>
          </a:xfrm>
        </p:spPr>
        <p:txBody>
          <a:bodyPr/>
          <a:lstStyle/>
          <a:p>
            <a:pPr eaLnBrk="1" hangingPunct="1"/>
            <a:r>
              <a:rPr lang="en-US" smtClean="0"/>
              <a:t>Read the vehicle manual and understand all the adjustments that you can do, such as:</a:t>
            </a:r>
          </a:p>
          <a:p>
            <a:pPr lvl="1" eaLnBrk="1" hangingPunct="1"/>
            <a:r>
              <a:rPr lang="en-US" smtClean="0"/>
              <a:t>Seat position;</a:t>
            </a:r>
          </a:p>
          <a:p>
            <a:pPr lvl="1" eaLnBrk="1" hangingPunct="1"/>
            <a:r>
              <a:rPr lang="en-US" smtClean="0"/>
              <a:t>Backrest angle;</a:t>
            </a:r>
          </a:p>
          <a:p>
            <a:pPr lvl="1" eaLnBrk="1" hangingPunct="1"/>
            <a:r>
              <a:rPr lang="en-US" smtClean="0"/>
              <a:t>Headrest position;</a:t>
            </a:r>
          </a:p>
          <a:p>
            <a:pPr lvl="1" eaLnBrk="1" hangingPunct="1"/>
            <a:r>
              <a:rPr lang="en-US" smtClean="0"/>
              <a:t>Steering wheel height and tilt;</a:t>
            </a:r>
          </a:p>
          <a:p>
            <a:pPr lvl="1" eaLnBrk="1" hangingPunct="1"/>
            <a:r>
              <a:rPr lang="en-US" smtClean="0"/>
              <a:t>Seat belt;</a:t>
            </a:r>
          </a:p>
          <a:p>
            <a:pPr lvl="1" eaLnBrk="1" hangingPunct="1"/>
            <a:r>
              <a:rPr lang="en-US" smtClean="0"/>
              <a:t>Mirrors.</a:t>
            </a:r>
          </a:p>
          <a:p>
            <a:pPr eaLnBrk="1" hangingPunct="1"/>
            <a:endParaRPr lang="en-US" smtClean="0"/>
          </a:p>
        </p:txBody>
      </p:sp>
      <p:pic>
        <p:nvPicPr>
          <p:cNvPr id="45060" name="Picture 3" descr="http://l.yimg.com/dv/ag/ford_taurus_x_sel_fwd_2009_interior_17.jpg"/>
          <p:cNvPicPr>
            <a:picLocks noChangeAspect="1" noChangeArrowheads="1"/>
          </p:cNvPicPr>
          <p:nvPr/>
        </p:nvPicPr>
        <p:blipFill>
          <a:blip r:embed="rId2" cstate="print"/>
          <a:srcRect/>
          <a:stretch>
            <a:fillRect/>
          </a:stretch>
        </p:blipFill>
        <p:spPr bwMode="auto">
          <a:xfrm>
            <a:off x="5791200" y="2895600"/>
            <a:ext cx="2743200" cy="3378200"/>
          </a:xfrm>
          <a:prstGeom prst="rect">
            <a:avLst/>
          </a:prstGeom>
          <a:noFill/>
          <a:ln w="9525">
            <a:noFill/>
            <a:miter lim="800000"/>
            <a:headEnd/>
            <a:tailEnd/>
          </a:ln>
        </p:spPr>
      </p:pic>
      <p:sp>
        <p:nvSpPr>
          <p:cNvPr id="45061"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Tips to Improve Your Driving Ergonomics </a:t>
            </a:r>
            <a:endParaRPr lang="en-US" dirty="0"/>
          </a:p>
        </p:txBody>
      </p:sp>
      <p:sp>
        <p:nvSpPr>
          <p:cNvPr id="3" name="Content Placeholder 2"/>
          <p:cNvSpPr>
            <a:spLocks noGrp="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dirty="0" smtClean="0"/>
              <a:t>Before you start your next drive:</a:t>
            </a:r>
          </a:p>
          <a:p>
            <a:pPr marL="640080" lvl="1" indent="-274320" eaLnBrk="1" fontAlgn="auto" hangingPunct="1">
              <a:spcAft>
                <a:spcPts val="0"/>
              </a:spcAft>
              <a:buFont typeface="Wingdings 2"/>
              <a:buChar char=""/>
              <a:defRPr/>
            </a:pPr>
            <a:r>
              <a:rPr lang="en-US" dirty="0" smtClean="0"/>
              <a:t>Remove items from your pockets (e.g., wallet or keys).</a:t>
            </a:r>
          </a:p>
          <a:p>
            <a:pPr lvl="2" eaLnBrk="1" fontAlgn="auto" hangingPunct="1">
              <a:spcAft>
                <a:spcPts val="0"/>
              </a:spcAft>
              <a:buFont typeface="Wingdings"/>
              <a:buChar char=""/>
              <a:defRPr/>
            </a:pPr>
            <a:r>
              <a:rPr lang="en-US" dirty="0" smtClean="0"/>
              <a:t>May press on soft tissue as you sit down;</a:t>
            </a:r>
          </a:p>
          <a:p>
            <a:pPr lvl="2" eaLnBrk="1" fontAlgn="auto" hangingPunct="1">
              <a:spcAft>
                <a:spcPts val="0"/>
              </a:spcAft>
              <a:buFont typeface="Wingdings"/>
              <a:buChar char=""/>
              <a:defRPr/>
            </a:pPr>
            <a:r>
              <a:rPr lang="en-US" dirty="0" smtClean="0"/>
              <a:t>This compression can reduce circulation or press on nerves and other soft tissues.</a:t>
            </a:r>
          </a:p>
          <a:p>
            <a:pPr marL="640080" lvl="1" indent="-274320" eaLnBrk="1" fontAlgn="auto" hangingPunct="1">
              <a:spcAft>
                <a:spcPts val="0"/>
              </a:spcAft>
              <a:buFont typeface="Wingdings 2"/>
              <a:buNone/>
              <a:defRPr/>
            </a:pPr>
            <a:endParaRPr lang="en-US" dirty="0" smtClean="0"/>
          </a:p>
          <a:p>
            <a:pPr marL="640080" lvl="1" indent="-274320" eaLnBrk="1" fontAlgn="auto" hangingPunct="1">
              <a:spcAft>
                <a:spcPts val="0"/>
              </a:spcAft>
              <a:buFont typeface="Wingdings 2"/>
              <a:buChar char=""/>
              <a:defRPr/>
            </a:pPr>
            <a:r>
              <a:rPr lang="en-US" dirty="0" smtClean="0"/>
              <a:t>Position items that you may need during your drive (e.g., sunglasses, tissue, mints, etc.).</a:t>
            </a:r>
          </a:p>
          <a:p>
            <a:pPr lvl="2" eaLnBrk="1" fontAlgn="auto" hangingPunct="1">
              <a:spcAft>
                <a:spcPts val="0"/>
              </a:spcAft>
              <a:buFont typeface="Wingdings"/>
              <a:buChar char=""/>
              <a:defRPr/>
            </a:pPr>
            <a:r>
              <a:rPr lang="en-US" dirty="0" smtClean="0"/>
              <a:t>Place such as to minimize reaching while driving;</a:t>
            </a:r>
          </a:p>
          <a:p>
            <a:pPr lvl="2" eaLnBrk="1" fontAlgn="auto" hangingPunct="1">
              <a:spcAft>
                <a:spcPts val="0"/>
              </a:spcAft>
              <a:buFont typeface="Wingdings"/>
              <a:buChar char=""/>
              <a:defRPr/>
            </a:pPr>
            <a:r>
              <a:rPr lang="en-US" dirty="0" smtClean="0"/>
              <a:t>Take time to pull over if necessary to avoid awkward reaching.</a:t>
            </a:r>
          </a:p>
          <a:p>
            <a:pPr marL="640080" lvl="1" indent="-274320" eaLnBrk="1" fontAlgn="auto" hangingPunct="1">
              <a:spcAft>
                <a:spcPts val="0"/>
              </a:spcAft>
              <a:buFont typeface="Wingdings 2"/>
              <a:buChar char=""/>
              <a:defRPr/>
            </a:pPr>
            <a:endParaRPr lang="en-US" dirty="0" smtClean="0"/>
          </a:p>
          <a:p>
            <a:pPr lvl="2" eaLnBrk="1" fontAlgn="auto" hangingPunct="1">
              <a:spcAft>
                <a:spcPts val="0"/>
              </a:spcAft>
              <a:buFont typeface="Wingdings"/>
              <a:buNone/>
              <a:defRPr/>
            </a:pPr>
            <a:endParaRPr lang="en-US" dirty="0"/>
          </a:p>
        </p:txBody>
      </p:sp>
      <p:sp>
        <p:nvSpPr>
          <p:cNvPr id="46084"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Tips to Improve Your Driving Ergonomics </a:t>
            </a:r>
            <a:endParaRPr lang="en-US" dirty="0"/>
          </a:p>
        </p:txBody>
      </p:sp>
      <p:sp>
        <p:nvSpPr>
          <p:cNvPr id="47107" name="Content Placeholder 2"/>
          <p:cNvSpPr>
            <a:spLocks noGrp="1"/>
          </p:cNvSpPr>
          <p:nvPr>
            <p:ph sz="quarter" idx="1"/>
          </p:nvPr>
        </p:nvSpPr>
        <p:spPr>
          <a:xfrm>
            <a:off x="612775" y="1600200"/>
            <a:ext cx="8153400" cy="4495800"/>
          </a:xfrm>
        </p:spPr>
        <p:txBody>
          <a:bodyPr/>
          <a:lstStyle/>
          <a:p>
            <a:pPr lvl="1" eaLnBrk="1" hangingPunct="1"/>
            <a:r>
              <a:rPr lang="en-US" smtClean="0"/>
              <a:t>Buckle up!</a:t>
            </a:r>
          </a:p>
          <a:p>
            <a:pPr lvl="2" eaLnBrk="1" hangingPunct="1"/>
            <a:r>
              <a:rPr lang="en-US" smtClean="0"/>
              <a:t>If seat belt strap is uncomfortable, take a short piece of large diameter soft pipe insulation or foam and place it on the part of the strap that is not comfortable against your body.</a:t>
            </a:r>
          </a:p>
          <a:p>
            <a:pPr lvl="2" eaLnBrk="1" hangingPunct="1"/>
            <a:endParaRPr lang="en-US" smtClean="0"/>
          </a:p>
          <a:p>
            <a:pPr lvl="2" eaLnBrk="1" hangingPunct="1"/>
            <a:r>
              <a:rPr lang="en-US" smtClean="0"/>
              <a:t>Purchase a shoulder strap cushion.</a:t>
            </a:r>
          </a:p>
          <a:p>
            <a:pPr lvl="1" eaLnBrk="1" hangingPunct="1">
              <a:buFont typeface="Wingdings 2" pitchFamily="18" charset="2"/>
              <a:buNone/>
            </a:pPr>
            <a:endParaRPr lang="en-US" smtClean="0"/>
          </a:p>
          <a:p>
            <a:pPr lvl="1" eaLnBrk="1" hangingPunct="1">
              <a:buFont typeface="Wingdings 2" pitchFamily="18" charset="2"/>
              <a:buNone/>
            </a:pPr>
            <a:endParaRPr lang="en-US" smtClean="0"/>
          </a:p>
        </p:txBody>
      </p:sp>
      <p:pic>
        <p:nvPicPr>
          <p:cNvPr id="47108" name="Picture 3" descr="http://www.stateofnine.com/Merchant2/graphics/00000001/SeatBeltCushion_m.jpg"/>
          <p:cNvPicPr>
            <a:picLocks noChangeAspect="1" noChangeArrowheads="1"/>
          </p:cNvPicPr>
          <p:nvPr/>
        </p:nvPicPr>
        <p:blipFill>
          <a:blip r:embed="rId2" cstate="print"/>
          <a:srcRect/>
          <a:stretch>
            <a:fillRect/>
          </a:stretch>
        </p:blipFill>
        <p:spPr bwMode="auto">
          <a:xfrm>
            <a:off x="5791200" y="3497263"/>
            <a:ext cx="2705100" cy="2222500"/>
          </a:xfrm>
          <a:prstGeom prst="rect">
            <a:avLst/>
          </a:prstGeom>
          <a:noFill/>
          <a:ln w="9525">
            <a:noFill/>
            <a:miter lim="800000"/>
            <a:headEnd/>
            <a:tailEnd/>
          </a:ln>
        </p:spPr>
      </p:pic>
      <p:sp>
        <p:nvSpPr>
          <p:cNvPr id="47109"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612775" y="228600"/>
            <a:ext cx="8153400" cy="990600"/>
          </a:xfrm>
        </p:spPr>
        <p:txBody>
          <a:bodyPr/>
          <a:lstStyle/>
          <a:p>
            <a:pPr eaLnBrk="1" hangingPunct="1"/>
            <a:r>
              <a:rPr lang="en-US" sz="4000" smtClean="0"/>
              <a:t>Tips to Improve Your Driving Ergonomics</a:t>
            </a:r>
          </a:p>
        </p:txBody>
      </p:sp>
      <p:sp>
        <p:nvSpPr>
          <p:cNvPr id="48131" name="Content Placeholder 2"/>
          <p:cNvSpPr>
            <a:spLocks noGrp="1"/>
          </p:cNvSpPr>
          <p:nvPr>
            <p:ph sz="quarter" idx="1"/>
          </p:nvPr>
        </p:nvSpPr>
        <p:spPr>
          <a:xfrm>
            <a:off x="612775" y="1600200"/>
            <a:ext cx="8153400" cy="4495800"/>
          </a:xfrm>
        </p:spPr>
        <p:txBody>
          <a:bodyPr/>
          <a:lstStyle/>
          <a:p>
            <a:pPr lvl="1" eaLnBrk="1" hangingPunct="1"/>
            <a:r>
              <a:rPr lang="en-US" dirty="0" smtClean="0"/>
              <a:t>Raise your seat - as high as you can but still be comfortable. </a:t>
            </a:r>
          </a:p>
          <a:p>
            <a:pPr lvl="2" eaLnBrk="1" hangingPunct="1"/>
            <a:r>
              <a:rPr lang="en-US" dirty="0" smtClean="0"/>
              <a:t>This height will optimize your vision through the windows. </a:t>
            </a:r>
          </a:p>
          <a:p>
            <a:pPr lvl="2" eaLnBrk="1" hangingPunct="1"/>
            <a:r>
              <a:rPr lang="en-US" dirty="0" smtClean="0"/>
              <a:t>You should be able to see at least 76 mm (3 in.) over the top of the steering wheel. </a:t>
            </a:r>
          </a:p>
          <a:p>
            <a:pPr lvl="2" eaLnBrk="1" hangingPunct="1"/>
            <a:r>
              <a:rPr lang="en-US" dirty="0" smtClean="0"/>
              <a:t>Ensure that you have sufficient room between the roof and the top of your head. </a:t>
            </a:r>
          </a:p>
        </p:txBody>
      </p:sp>
      <p:sp>
        <p:nvSpPr>
          <p:cNvPr id="48132"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sz="4000" smtClean="0"/>
              <a:t>Tips to Improve Your Driving Ergonomics</a:t>
            </a:r>
          </a:p>
        </p:txBody>
      </p:sp>
      <p:sp>
        <p:nvSpPr>
          <p:cNvPr id="49155" name="Content Placeholder 2"/>
          <p:cNvSpPr>
            <a:spLocks noGrp="1"/>
          </p:cNvSpPr>
          <p:nvPr>
            <p:ph sz="quarter" idx="1"/>
          </p:nvPr>
        </p:nvSpPr>
        <p:spPr>
          <a:xfrm>
            <a:off x="609600" y="1589088"/>
            <a:ext cx="3886200" cy="4572000"/>
          </a:xfrm>
        </p:spPr>
        <p:txBody>
          <a:bodyPr/>
          <a:lstStyle/>
          <a:p>
            <a:pPr lvl="1" eaLnBrk="1" hangingPunct="1"/>
            <a:r>
              <a:rPr lang="en-US" smtClean="0"/>
              <a:t>Adjust your mirrors - after you have finished setting the seat height.</a:t>
            </a:r>
          </a:p>
          <a:p>
            <a:pPr lvl="2" eaLnBrk="1" hangingPunct="1"/>
            <a:r>
              <a:rPr lang="en-US" smtClean="0"/>
              <a:t>So that you don’t have to crane your neck to see;</a:t>
            </a:r>
          </a:p>
          <a:p>
            <a:pPr lvl="2" eaLnBrk="1" hangingPunct="1">
              <a:buFont typeface="Wingdings" pitchFamily="2" charset="2"/>
              <a:buNone/>
            </a:pPr>
            <a:endParaRPr lang="en-US" sz="1200" smtClean="0"/>
          </a:p>
          <a:p>
            <a:pPr lvl="2" eaLnBrk="1" hangingPunct="1"/>
            <a:r>
              <a:rPr lang="en-US" smtClean="0"/>
              <a:t>If you have a blind spot in your car you can attach a small mirror to your dashboard to improve your view.</a:t>
            </a:r>
          </a:p>
          <a:p>
            <a:pPr eaLnBrk="1" hangingPunct="1"/>
            <a:endParaRPr lang="en-US" smtClean="0"/>
          </a:p>
        </p:txBody>
      </p:sp>
      <p:sp>
        <p:nvSpPr>
          <p:cNvPr id="49156" name="Content Placeholder 12"/>
          <p:cNvSpPr>
            <a:spLocks noGrp="1"/>
          </p:cNvSpPr>
          <p:nvPr>
            <p:ph sz="quarter" idx="2"/>
          </p:nvPr>
        </p:nvSpPr>
        <p:spPr>
          <a:xfrm>
            <a:off x="4845050" y="1589088"/>
            <a:ext cx="3886200" cy="4572000"/>
          </a:xfrm>
        </p:spPr>
        <p:txBody>
          <a:bodyPr/>
          <a:lstStyle/>
          <a:p>
            <a:pPr eaLnBrk="1" hangingPunct="1"/>
            <a:endParaRPr lang="en-US" smtClean="0"/>
          </a:p>
        </p:txBody>
      </p:sp>
      <p:pic>
        <p:nvPicPr>
          <p:cNvPr id="49157" name="Picture 3" descr="http://newsimg.bbc.co.uk/media/images/41690000/jpg/_41690088_car416.jpg"/>
          <p:cNvPicPr>
            <a:picLocks noChangeAspect="1" noChangeArrowheads="1"/>
          </p:cNvPicPr>
          <p:nvPr/>
        </p:nvPicPr>
        <p:blipFill>
          <a:blip r:embed="rId2" cstate="print"/>
          <a:srcRect/>
          <a:stretch>
            <a:fillRect/>
          </a:stretch>
        </p:blipFill>
        <p:spPr bwMode="auto">
          <a:xfrm>
            <a:off x="4800600" y="1600200"/>
            <a:ext cx="3962400" cy="2095500"/>
          </a:xfrm>
          <a:prstGeom prst="rect">
            <a:avLst/>
          </a:prstGeom>
          <a:noFill/>
          <a:ln w="9525">
            <a:noFill/>
            <a:miter lim="800000"/>
            <a:headEnd/>
            <a:tailEnd/>
          </a:ln>
        </p:spPr>
      </p:pic>
      <p:pic>
        <p:nvPicPr>
          <p:cNvPr id="49158" name="Picture 4" descr="http://brigitteschuster.com/media/images/articles/06setting-up-a-scene-erdal.jpg"/>
          <p:cNvPicPr>
            <a:picLocks noChangeAspect="1" noChangeArrowheads="1"/>
          </p:cNvPicPr>
          <p:nvPr/>
        </p:nvPicPr>
        <p:blipFill>
          <a:blip r:embed="rId3" cstate="print"/>
          <a:srcRect/>
          <a:stretch>
            <a:fillRect/>
          </a:stretch>
        </p:blipFill>
        <p:spPr bwMode="auto">
          <a:xfrm>
            <a:off x="4800600" y="3657600"/>
            <a:ext cx="3962400" cy="2500313"/>
          </a:xfrm>
          <a:prstGeom prst="rect">
            <a:avLst/>
          </a:prstGeom>
          <a:noFill/>
          <a:ln w="9525">
            <a:noFill/>
            <a:miter lim="800000"/>
            <a:headEnd/>
            <a:tailEnd/>
          </a:ln>
        </p:spPr>
      </p:pic>
      <p:sp>
        <p:nvSpPr>
          <p:cNvPr id="49159"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Tips to Improve Your Driving Ergonomics </a:t>
            </a:r>
            <a:endParaRPr lang="en-US" dirty="0"/>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640080" lvl="1" indent="-274320" eaLnBrk="1" fontAlgn="auto" hangingPunct="1">
              <a:spcAft>
                <a:spcPts val="0"/>
              </a:spcAft>
              <a:buFont typeface="Wingdings 2"/>
              <a:buChar char=""/>
              <a:defRPr/>
            </a:pPr>
            <a:r>
              <a:rPr lang="en-US" dirty="0" smtClean="0"/>
              <a:t>Adjust your lumbar support: up-and-down and in-and-out until you feel an even pressure along your back from the hips to shoulder height.</a:t>
            </a:r>
          </a:p>
          <a:p>
            <a:pPr lvl="2" eaLnBrk="1" fontAlgn="auto" hangingPunct="1">
              <a:spcAft>
                <a:spcPts val="0"/>
              </a:spcAft>
              <a:buFont typeface="Wingdings"/>
              <a:buChar char=""/>
              <a:defRPr/>
            </a:pPr>
            <a:r>
              <a:rPr lang="en-US" dirty="0" smtClean="0"/>
              <a:t>The lower part of your back should feel supported, i.e., no gaps or pressure points in the back support area.</a:t>
            </a:r>
          </a:p>
          <a:p>
            <a:pPr lvl="3" eaLnBrk="1" fontAlgn="auto" hangingPunct="1">
              <a:spcAft>
                <a:spcPts val="0"/>
              </a:spcAft>
              <a:buFont typeface="Wingdings"/>
              <a:buChar char=""/>
              <a:defRPr/>
            </a:pPr>
            <a:r>
              <a:rPr lang="en-US" dirty="0" smtClean="0"/>
              <a:t>If not supported, roll up a small towel and place in the curve of your back;</a:t>
            </a:r>
          </a:p>
          <a:p>
            <a:pPr lvl="3" eaLnBrk="1" fontAlgn="auto" hangingPunct="1">
              <a:spcAft>
                <a:spcPts val="0"/>
              </a:spcAft>
              <a:buFont typeface="Wingdings"/>
              <a:buChar char=""/>
              <a:defRPr/>
            </a:pPr>
            <a:r>
              <a:rPr lang="en-US" dirty="0" smtClean="0"/>
              <a:t>Obtain a lumbar pillow if necessary.</a:t>
            </a:r>
          </a:p>
          <a:p>
            <a:pPr marL="640080" lvl="1" indent="-274320" eaLnBrk="1" fontAlgn="auto" hangingPunct="1">
              <a:spcAft>
                <a:spcPts val="0"/>
              </a:spcAft>
              <a:buFont typeface="Wingdings 2"/>
              <a:buChar char=""/>
              <a:defRPr/>
            </a:pPr>
            <a:endParaRPr lang="en-US" dirty="0" smtClean="0"/>
          </a:p>
          <a:p>
            <a:pPr marL="640080" lvl="1" indent="-274320" eaLnBrk="1" fontAlgn="auto" hangingPunct="1">
              <a:spcAft>
                <a:spcPts val="0"/>
              </a:spcAft>
              <a:buFont typeface="Wingdings 2"/>
              <a:buChar char=""/>
              <a:defRPr/>
            </a:pPr>
            <a:r>
              <a:rPr lang="en-US" dirty="0" smtClean="0"/>
              <a:t>Adjust your back tilt.</a:t>
            </a:r>
          </a:p>
          <a:p>
            <a:pPr lvl="2" eaLnBrk="1" fontAlgn="auto" hangingPunct="1">
              <a:spcAft>
                <a:spcPts val="0"/>
              </a:spcAft>
              <a:buFont typeface="Wingdings"/>
              <a:buChar char=""/>
              <a:defRPr/>
            </a:pPr>
            <a:r>
              <a:rPr lang="en-US" dirty="0" smtClean="0"/>
              <a:t>The least amount of pressure on the back occurs when your seat back is 100-110 degrees so that you are slightly reclined.</a:t>
            </a:r>
          </a:p>
          <a:p>
            <a:pPr lvl="2" eaLnBrk="1" fontAlgn="auto" hangingPunct="1">
              <a:spcAft>
                <a:spcPts val="0"/>
              </a:spcAft>
              <a:buFont typeface="Wingdings"/>
              <a:buChar char=""/>
              <a:defRPr/>
            </a:pPr>
            <a:r>
              <a:rPr lang="en-US" dirty="0" smtClean="0"/>
              <a:t>The back support should fully support your back.</a:t>
            </a:r>
          </a:p>
          <a:p>
            <a:pPr lvl="2" eaLnBrk="1" fontAlgn="auto" hangingPunct="1">
              <a:spcAft>
                <a:spcPts val="0"/>
              </a:spcAft>
              <a:buFont typeface="Wingdings"/>
              <a:buChar char=""/>
              <a:defRPr/>
            </a:pPr>
            <a:r>
              <a:rPr lang="en-US" dirty="0" smtClean="0"/>
              <a:t>If you are leaning too far back, you may end up bending your head and neck forward, which may cause muscle fatigue, neck or shoulder pain, tingling in the fingers, etc.</a:t>
            </a:r>
          </a:p>
          <a:p>
            <a:pPr lvl="2" eaLnBrk="1" fontAlgn="auto" hangingPunct="1">
              <a:spcAft>
                <a:spcPts val="0"/>
              </a:spcAft>
              <a:buFont typeface="Wingdings"/>
              <a:buChar char=""/>
              <a:defRPr/>
            </a:pPr>
            <a:r>
              <a:rPr lang="en-US" dirty="0" smtClean="0"/>
              <a:t>If you cannot recline your seat, take frequent breaks from your upright posture by shifting your weight side to side and using small upper body motions to relax the back.</a:t>
            </a:r>
          </a:p>
          <a:p>
            <a:pPr marL="640080" lvl="1" indent="-274320" eaLnBrk="1" fontAlgn="auto" hangingPunct="1">
              <a:spcAft>
                <a:spcPts val="0"/>
              </a:spcAft>
              <a:buFont typeface="Wingdings 2"/>
              <a:buChar char=""/>
              <a:defRPr/>
            </a:pPr>
            <a:endParaRPr lang="en-US" dirty="0"/>
          </a:p>
        </p:txBody>
      </p:sp>
      <p:sp>
        <p:nvSpPr>
          <p:cNvPr id="50180"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Tips to Improve Your Driving Ergonomics </a:t>
            </a:r>
            <a:endParaRPr lang="en-US" dirty="0"/>
          </a:p>
        </p:txBody>
      </p:sp>
      <p:sp>
        <p:nvSpPr>
          <p:cNvPr id="3" name="Content Placeholder 2"/>
          <p:cNvSpPr>
            <a:spLocks noGrp="1"/>
          </p:cNvSpPr>
          <p:nvPr>
            <p:ph sz="quarter" idx="1"/>
          </p:nvPr>
        </p:nvSpPr>
        <p:spPr>
          <a:xfrm>
            <a:off x="612775" y="1600200"/>
            <a:ext cx="8153400" cy="4876800"/>
          </a:xfrm>
        </p:spPr>
        <p:txBody>
          <a:bodyPr>
            <a:normAutofit fontScale="85000" lnSpcReduction="20000"/>
          </a:bodyPr>
          <a:lstStyle/>
          <a:p>
            <a:pPr marL="640080" lvl="1" indent="-274320" eaLnBrk="1" fontAlgn="auto" hangingPunct="1">
              <a:spcAft>
                <a:spcPts val="0"/>
              </a:spcAft>
              <a:buFont typeface="Wingdings 2"/>
              <a:buChar char=""/>
              <a:defRPr/>
            </a:pPr>
            <a:r>
              <a:rPr lang="en-US" dirty="0" smtClean="0"/>
              <a:t>Check your seat cushion length.</a:t>
            </a:r>
          </a:p>
          <a:p>
            <a:pPr lvl="2" eaLnBrk="1" fontAlgn="auto" hangingPunct="1">
              <a:spcAft>
                <a:spcPts val="0"/>
              </a:spcAft>
              <a:buFont typeface="Wingdings"/>
              <a:buChar char=""/>
              <a:defRPr/>
            </a:pPr>
            <a:r>
              <a:rPr lang="en-US" dirty="0" smtClean="0"/>
              <a:t>When seated, scoot your tale bone as far back to the seat back as possible.</a:t>
            </a:r>
          </a:p>
          <a:p>
            <a:pPr lvl="2" eaLnBrk="1" fontAlgn="auto" hangingPunct="1">
              <a:spcAft>
                <a:spcPts val="0"/>
              </a:spcAft>
              <a:buFont typeface="Wingdings"/>
              <a:buChar char=""/>
              <a:defRPr/>
            </a:pPr>
            <a:r>
              <a:rPr lang="en-US" dirty="0" smtClean="0"/>
              <a:t>Should be able to place 2-3 fingers between back of knee and front of seat.</a:t>
            </a:r>
          </a:p>
          <a:p>
            <a:pPr lvl="2" eaLnBrk="1" fontAlgn="auto" hangingPunct="1">
              <a:spcAft>
                <a:spcPts val="0"/>
              </a:spcAft>
              <a:buFont typeface="Wingdings"/>
              <a:buChar char=""/>
              <a:defRPr/>
            </a:pPr>
            <a:r>
              <a:rPr lang="en-US" dirty="0" smtClean="0"/>
              <a:t>If cannot perform, add a pillow or back cushion to car seat to move you forward.</a:t>
            </a:r>
          </a:p>
          <a:p>
            <a:pPr marL="320040" indent="-320040" eaLnBrk="1" fontAlgn="auto" hangingPunct="1">
              <a:spcAft>
                <a:spcPts val="0"/>
              </a:spcAft>
              <a:buFont typeface="Wingdings"/>
              <a:buChar char=""/>
              <a:defRPr/>
            </a:pPr>
            <a:endParaRPr lang="en-US" sz="1400" dirty="0" smtClean="0"/>
          </a:p>
          <a:p>
            <a:pPr marL="640080" lvl="1" indent="-274320" eaLnBrk="1" fontAlgn="auto" hangingPunct="1">
              <a:spcAft>
                <a:spcPts val="0"/>
              </a:spcAft>
              <a:buFont typeface="Wingdings 2"/>
              <a:buChar char=""/>
              <a:defRPr/>
            </a:pPr>
            <a:r>
              <a:rPr lang="en-US" dirty="0" smtClean="0"/>
              <a:t>Adjust your seat-pan tilt.</a:t>
            </a:r>
          </a:p>
          <a:p>
            <a:pPr lvl="2" eaLnBrk="1" fontAlgn="auto" hangingPunct="1">
              <a:spcAft>
                <a:spcPts val="0"/>
              </a:spcAft>
              <a:buFont typeface="Wingdings"/>
              <a:buChar char=""/>
              <a:defRPr/>
            </a:pPr>
            <a:r>
              <a:rPr lang="en-US" dirty="0" smtClean="0"/>
              <a:t>Tilt the seat cushion until your thighs are supported along the full length of the cushion without there being pressure at the back of your knees.</a:t>
            </a:r>
          </a:p>
          <a:p>
            <a:pPr lvl="2" eaLnBrk="1" fontAlgn="auto" hangingPunct="1">
              <a:spcAft>
                <a:spcPts val="0"/>
              </a:spcAft>
              <a:buFont typeface="Wingdings"/>
              <a:buChar char=""/>
              <a:defRPr/>
            </a:pPr>
            <a:r>
              <a:rPr lang="en-US" dirty="0" smtClean="0"/>
              <a:t>The seat of your car should allow for your knees to be slightly lower than your hips.</a:t>
            </a:r>
          </a:p>
          <a:p>
            <a:pPr lvl="3" eaLnBrk="1" fontAlgn="auto" hangingPunct="1">
              <a:spcAft>
                <a:spcPts val="0"/>
              </a:spcAft>
              <a:buClr>
                <a:schemeClr val="accent3"/>
              </a:buClr>
              <a:buFont typeface="Wingdings"/>
              <a:buChar char=""/>
              <a:defRPr/>
            </a:pPr>
            <a:r>
              <a:rPr lang="en-US" dirty="0" smtClean="0"/>
              <a:t>Opens up your hip flexors; </a:t>
            </a:r>
          </a:p>
          <a:p>
            <a:pPr lvl="3" eaLnBrk="1" fontAlgn="auto" hangingPunct="1">
              <a:spcAft>
                <a:spcPts val="0"/>
              </a:spcAft>
              <a:buClr>
                <a:schemeClr val="accent3"/>
              </a:buClr>
              <a:buFont typeface="Wingdings"/>
              <a:buChar char=""/>
              <a:defRPr/>
            </a:pPr>
            <a:r>
              <a:rPr lang="en-US" dirty="0" smtClean="0"/>
              <a:t>Increases circulation to the back;</a:t>
            </a:r>
          </a:p>
          <a:p>
            <a:pPr lvl="3" eaLnBrk="1" fontAlgn="auto" hangingPunct="1">
              <a:spcAft>
                <a:spcPts val="0"/>
              </a:spcAft>
              <a:buClr>
                <a:schemeClr val="accent3"/>
              </a:buClr>
              <a:buFont typeface="Wingdings"/>
              <a:buChar char=""/>
              <a:defRPr/>
            </a:pPr>
            <a:r>
              <a:rPr lang="en-US" dirty="0" smtClean="0"/>
              <a:t>Decreases pressure on lower back.</a:t>
            </a:r>
          </a:p>
        </p:txBody>
      </p:sp>
      <p:sp>
        <p:nvSpPr>
          <p:cNvPr id="51204"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304800"/>
            <a:ext cx="8226425" cy="762000"/>
          </a:xfrm>
        </p:spPr>
        <p:txBody>
          <a:bodyPr/>
          <a:lstStyle/>
          <a:p>
            <a:pPr eaLnBrk="1" hangingPunct="1"/>
            <a:r>
              <a:rPr lang="en-US" sz="3600" smtClean="0"/>
              <a:t>Work-related Musculoskeletal</a:t>
            </a:r>
            <a:br>
              <a:rPr lang="en-US" sz="3600" smtClean="0"/>
            </a:br>
            <a:r>
              <a:rPr lang="en-US" sz="3600" smtClean="0"/>
              <a:t>Disorders (WMSDs)</a:t>
            </a:r>
            <a:endParaRPr lang="en-US" sz="3600" smtClean="0">
              <a:solidFill>
                <a:schemeClr val="tx1"/>
              </a:solidFill>
            </a:endParaRPr>
          </a:p>
        </p:txBody>
      </p:sp>
      <p:sp>
        <p:nvSpPr>
          <p:cNvPr id="15363" name="Rectangle 3"/>
          <p:cNvSpPr>
            <a:spLocks noGrp="1" noChangeArrowheads="1"/>
          </p:cNvSpPr>
          <p:nvPr>
            <p:ph type="body" sz="half" idx="1"/>
          </p:nvPr>
        </p:nvSpPr>
        <p:spPr>
          <a:xfrm>
            <a:off x="457200" y="1524000"/>
            <a:ext cx="4038600" cy="4835525"/>
          </a:xfrm>
        </p:spPr>
        <p:txBody>
          <a:bodyPr/>
          <a:lstStyle/>
          <a:p>
            <a:pPr marL="609600" indent="-609600" eaLnBrk="1" hangingPunct="1">
              <a:lnSpc>
                <a:spcPct val="80000"/>
              </a:lnSpc>
              <a:buFont typeface="Monotype Sorts"/>
              <a:buNone/>
            </a:pPr>
            <a:endParaRPr lang="en-US" sz="2400" smtClean="0"/>
          </a:p>
          <a:p>
            <a:pPr marL="609600" indent="-609600" eaLnBrk="1" hangingPunct="1">
              <a:lnSpc>
                <a:spcPct val="80000"/>
              </a:lnSpc>
            </a:pPr>
            <a:r>
              <a:rPr lang="en-US" sz="2400" smtClean="0"/>
              <a:t>Disorders of the muscles, joints, nerves, tendons, ligaments, cartilage, or spinal discs.</a:t>
            </a:r>
          </a:p>
          <a:p>
            <a:pPr marL="609600" indent="-609600" eaLnBrk="1" hangingPunct="1">
              <a:lnSpc>
                <a:spcPct val="80000"/>
              </a:lnSpc>
              <a:buFont typeface="Monotype Sorts"/>
              <a:buNone/>
            </a:pPr>
            <a:endParaRPr lang="en-US" sz="2400" smtClean="0"/>
          </a:p>
          <a:p>
            <a:pPr marL="609600" indent="-609600" eaLnBrk="1" hangingPunct="1">
              <a:lnSpc>
                <a:spcPct val="80000"/>
              </a:lnSpc>
            </a:pPr>
            <a:r>
              <a:rPr lang="en-US" sz="2400" smtClean="0"/>
              <a:t>Mainly occur in the neck, back, arms, and wrists.</a:t>
            </a:r>
          </a:p>
          <a:p>
            <a:pPr marL="609600" indent="-609600" eaLnBrk="1" hangingPunct="1">
              <a:lnSpc>
                <a:spcPct val="80000"/>
              </a:lnSpc>
              <a:buFont typeface="Monotype Sorts"/>
              <a:buNone/>
            </a:pPr>
            <a:endParaRPr lang="en-US" sz="2400" smtClean="0"/>
          </a:p>
          <a:p>
            <a:pPr marL="609600" indent="-609600" eaLnBrk="1" hangingPunct="1">
              <a:lnSpc>
                <a:spcPct val="80000"/>
              </a:lnSpc>
            </a:pPr>
            <a:r>
              <a:rPr lang="en-US" sz="2400" smtClean="0"/>
              <a:t>Reflect gradual or chronic development.</a:t>
            </a:r>
          </a:p>
          <a:p>
            <a:pPr marL="990600" lvl="1" indent="-533400" eaLnBrk="1" hangingPunct="1">
              <a:lnSpc>
                <a:spcPct val="80000"/>
              </a:lnSpc>
              <a:buFont typeface="Wingdings" pitchFamily="2" charset="2"/>
              <a:buAutoNum type="arabicParenR" startAt="2"/>
            </a:pPr>
            <a:endParaRPr lang="en-US" sz="2000" smtClean="0"/>
          </a:p>
          <a:p>
            <a:pPr marL="609600" indent="-609600" eaLnBrk="1" hangingPunct="1">
              <a:lnSpc>
                <a:spcPct val="80000"/>
              </a:lnSpc>
              <a:buFont typeface="Monotype Sorts"/>
              <a:buNone/>
            </a:pPr>
            <a:endParaRPr lang="en-US" sz="2400" smtClean="0"/>
          </a:p>
          <a:p>
            <a:pPr marL="609600" indent="-609600" eaLnBrk="1" hangingPunct="1">
              <a:lnSpc>
                <a:spcPct val="80000"/>
              </a:lnSpc>
            </a:pPr>
            <a:endParaRPr lang="en-US" sz="2400" smtClean="0"/>
          </a:p>
          <a:p>
            <a:pPr marL="990600" lvl="1" indent="-533400" eaLnBrk="1" hangingPunct="1">
              <a:lnSpc>
                <a:spcPct val="80000"/>
              </a:lnSpc>
            </a:pPr>
            <a:endParaRPr lang="en-US" sz="2000" smtClean="0"/>
          </a:p>
        </p:txBody>
      </p:sp>
      <p:pic>
        <p:nvPicPr>
          <p:cNvPr id="15364" name="Picture 12" descr="backpainhands"/>
          <p:cNvPicPr>
            <a:picLocks noChangeAspect="1" noChangeArrowheads="1"/>
          </p:cNvPicPr>
          <p:nvPr/>
        </p:nvPicPr>
        <p:blipFill>
          <a:blip r:embed="rId3" cstate="print"/>
          <a:srcRect/>
          <a:stretch>
            <a:fillRect/>
          </a:stretch>
        </p:blipFill>
        <p:spPr bwMode="auto">
          <a:xfrm>
            <a:off x="5029200" y="2286000"/>
            <a:ext cx="3181350" cy="3352800"/>
          </a:xfrm>
          <a:prstGeom prst="rect">
            <a:avLst/>
          </a:prstGeom>
          <a:noFill/>
          <a:ln w="9525">
            <a:noFill/>
            <a:miter lim="800000"/>
            <a:headEnd/>
            <a:tailEnd/>
          </a:ln>
        </p:spPr>
      </p:pic>
      <p:sp>
        <p:nvSpPr>
          <p:cNvPr id="15365"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smtClean="0"/>
              <a:t>Seat-pan Tilt</a:t>
            </a:r>
          </a:p>
        </p:txBody>
      </p:sp>
      <p:sp>
        <p:nvSpPr>
          <p:cNvPr id="52227" name="Rectangle 2"/>
          <p:cNvSpPr>
            <a:spLocks noChangeArrowheads="1"/>
          </p:cNvSpPr>
          <p:nvPr/>
        </p:nvSpPr>
        <p:spPr bwMode="auto">
          <a:xfrm>
            <a:off x="0" y="44450"/>
            <a:ext cx="184150" cy="368300"/>
          </a:xfrm>
          <a:prstGeom prst="rect">
            <a:avLst/>
          </a:prstGeom>
          <a:noFill/>
          <a:ln w="9525">
            <a:noFill/>
            <a:miter lim="800000"/>
            <a:headEnd/>
            <a:tailEnd/>
          </a:ln>
        </p:spPr>
        <p:txBody>
          <a:bodyPr wrap="none" anchor="ctr">
            <a:spAutoFit/>
          </a:bodyPr>
          <a:lstStyle/>
          <a:p>
            <a:endParaRPr lang="en-US">
              <a:latin typeface="Tw Cen MT" pitchFamily="34" charset="0"/>
            </a:endParaRPr>
          </a:p>
        </p:txBody>
      </p:sp>
      <p:pic>
        <p:nvPicPr>
          <p:cNvPr id="52228" name="Picture 4" descr="http://www.ergonomicssimplified.com/tips/driving-1.jpg"/>
          <p:cNvPicPr>
            <a:picLocks noChangeAspect="1" noChangeArrowheads="1"/>
          </p:cNvPicPr>
          <p:nvPr/>
        </p:nvPicPr>
        <p:blipFill>
          <a:blip r:embed="rId2" cstate="print"/>
          <a:srcRect/>
          <a:stretch>
            <a:fillRect/>
          </a:stretch>
        </p:blipFill>
        <p:spPr bwMode="auto">
          <a:xfrm>
            <a:off x="1143000" y="1905000"/>
            <a:ext cx="6811963" cy="3649663"/>
          </a:xfrm>
          <a:prstGeom prst="rect">
            <a:avLst/>
          </a:prstGeom>
          <a:noFill/>
          <a:ln w="9525">
            <a:noFill/>
            <a:miter lim="800000"/>
            <a:headEnd/>
            <a:tailEnd/>
          </a:ln>
        </p:spPr>
      </p:pic>
      <p:sp>
        <p:nvSpPr>
          <p:cNvPr id="52229"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612775" y="228600"/>
            <a:ext cx="8153400" cy="990600"/>
          </a:xfrm>
        </p:spPr>
        <p:txBody>
          <a:bodyPr/>
          <a:lstStyle/>
          <a:p>
            <a:pPr eaLnBrk="1" hangingPunct="1"/>
            <a:r>
              <a:rPr lang="en-US" sz="4000" smtClean="0"/>
              <a:t>Tips to Improve Your Driving Ergonomics</a:t>
            </a:r>
          </a:p>
        </p:txBody>
      </p:sp>
      <p:sp>
        <p:nvSpPr>
          <p:cNvPr id="53251" name="Content Placeholder 2"/>
          <p:cNvSpPr>
            <a:spLocks noGrp="1"/>
          </p:cNvSpPr>
          <p:nvPr>
            <p:ph sz="quarter" idx="1"/>
          </p:nvPr>
        </p:nvSpPr>
        <p:spPr>
          <a:xfrm>
            <a:off x="612775" y="1600200"/>
            <a:ext cx="8153400" cy="4495800"/>
          </a:xfrm>
        </p:spPr>
        <p:txBody>
          <a:bodyPr/>
          <a:lstStyle/>
          <a:p>
            <a:pPr lvl="1" eaLnBrk="1" hangingPunct="1"/>
            <a:r>
              <a:rPr lang="en-US" smtClean="0"/>
              <a:t>Adjust the seat forward/back position.</a:t>
            </a:r>
          </a:p>
          <a:p>
            <a:pPr lvl="2" eaLnBrk="1" hangingPunct="1"/>
            <a:r>
              <a:rPr lang="en-US" sz="2000" smtClean="0"/>
              <a:t>Move the seat forward until you can easily push the pedals through their full range with your whole foot, not just your toes. </a:t>
            </a:r>
          </a:p>
          <a:p>
            <a:pPr lvl="2" eaLnBrk="1" hangingPunct="1"/>
            <a:r>
              <a:rPr lang="en-US" sz="2000" smtClean="0"/>
              <a:t>You may have to readjust the seat height to get better control of the pedals. </a:t>
            </a:r>
            <a:endParaRPr lang="en-US" sz="2000" b="1" smtClean="0"/>
          </a:p>
          <a:p>
            <a:pPr lvl="1" eaLnBrk="1" hangingPunct="1">
              <a:buFont typeface="Wingdings 2" pitchFamily="18" charset="2"/>
              <a:buNone/>
            </a:pPr>
            <a:endParaRPr lang="en-US" sz="1200" smtClean="0"/>
          </a:p>
          <a:p>
            <a:pPr lvl="1" eaLnBrk="1" hangingPunct="1"/>
            <a:r>
              <a:rPr lang="en-US" smtClean="0"/>
              <a:t>Adjust the head restraint (head rest).</a:t>
            </a:r>
          </a:p>
          <a:p>
            <a:pPr lvl="2" eaLnBrk="1" hangingPunct="1"/>
            <a:r>
              <a:rPr lang="en-US" sz="2000" smtClean="0"/>
              <a:t>While sitting, raise the head rest until the top of it is level with top of your head. </a:t>
            </a:r>
          </a:p>
          <a:p>
            <a:pPr lvl="2" eaLnBrk="1" hangingPunct="1"/>
            <a:r>
              <a:rPr lang="en-US" sz="2000" smtClean="0"/>
              <a:t>Adjust the angle of the head rest until it is almost touching the back of your head when you are in your sitting posture.</a:t>
            </a:r>
            <a:endParaRPr lang="en-US" sz="2000" b="1" smtClean="0"/>
          </a:p>
          <a:p>
            <a:pPr lvl="2" eaLnBrk="1" hangingPunct="1">
              <a:buFont typeface="Wingdings" pitchFamily="2" charset="2"/>
              <a:buNone/>
            </a:pPr>
            <a:endParaRPr lang="en-US" smtClean="0"/>
          </a:p>
          <a:p>
            <a:pPr eaLnBrk="1" hangingPunct="1"/>
            <a:endParaRPr lang="en-US" smtClean="0"/>
          </a:p>
        </p:txBody>
      </p:sp>
      <p:sp>
        <p:nvSpPr>
          <p:cNvPr id="53252"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Tips to Improve Your Driving Ergonomics </a:t>
            </a:r>
            <a:endParaRPr lang="en-US" dirty="0"/>
          </a:p>
        </p:txBody>
      </p:sp>
      <p:sp>
        <p:nvSpPr>
          <p:cNvPr id="63491" name="Content Placeholder 2"/>
          <p:cNvSpPr>
            <a:spLocks noGrp="1"/>
          </p:cNvSpPr>
          <p:nvPr>
            <p:ph sz="quarter" idx="1"/>
          </p:nvPr>
        </p:nvSpPr>
        <p:spPr>
          <a:xfrm>
            <a:off x="612775" y="1600200"/>
            <a:ext cx="8153400" cy="4495800"/>
          </a:xfrm>
        </p:spPr>
        <p:txBody>
          <a:bodyPr/>
          <a:lstStyle/>
          <a:p>
            <a:pPr lvl="1" eaLnBrk="1" hangingPunct="1">
              <a:defRPr/>
            </a:pPr>
            <a:r>
              <a:rPr lang="en-US" sz="2400" dirty="0" smtClean="0"/>
              <a:t>Steering wheel grip – “The best posture is the next posture.”</a:t>
            </a:r>
          </a:p>
          <a:p>
            <a:pPr lvl="2" eaLnBrk="1" hangingPunct="1">
              <a:defRPr/>
            </a:pPr>
            <a:r>
              <a:rPr lang="en-US" sz="2000" dirty="0" smtClean="0"/>
              <a:t>Keep two hands on your steering wheel except when shifting gears.</a:t>
            </a:r>
          </a:p>
          <a:p>
            <a:pPr lvl="2" eaLnBrk="1" hangingPunct="1">
              <a:defRPr/>
            </a:pPr>
            <a:r>
              <a:rPr lang="en-US" sz="2000" dirty="0" smtClean="0"/>
              <a:t>Change your hand postures frequently to improve circulation and reduce fatigue.</a:t>
            </a:r>
          </a:p>
          <a:p>
            <a:pPr lvl="2" eaLnBrk="1" hangingPunct="1">
              <a:buFont typeface="Wingdings" pitchFamily="2" charset="2"/>
              <a:buNone/>
              <a:defRPr/>
            </a:pPr>
            <a:endParaRPr lang="en-US" sz="1200" dirty="0" smtClean="0"/>
          </a:p>
          <a:p>
            <a:pPr marL="640080" lvl="1" indent="-274320" eaLnBrk="1" fontAlgn="auto" hangingPunct="1">
              <a:spcAft>
                <a:spcPts val="0"/>
              </a:spcAft>
              <a:buFont typeface="Wingdings 2"/>
              <a:buChar char=""/>
              <a:defRPr/>
            </a:pPr>
            <a:r>
              <a:rPr lang="en-US" sz="2400" dirty="0" smtClean="0"/>
              <a:t>Adjust the steering wheel for height or tilt and pull it back for easy reach. </a:t>
            </a:r>
          </a:p>
          <a:p>
            <a:pPr lvl="2" eaLnBrk="1" fontAlgn="auto" hangingPunct="1">
              <a:spcAft>
                <a:spcPts val="0"/>
              </a:spcAft>
              <a:buFont typeface="Wingdings"/>
              <a:buChar char=""/>
              <a:defRPr/>
            </a:pPr>
            <a:r>
              <a:rPr lang="en-US" sz="2000" dirty="0" smtClean="0"/>
              <a:t>The center of the steering wheel should be about 10 - 12 in from the driver's breast bone. </a:t>
            </a:r>
          </a:p>
          <a:p>
            <a:pPr lvl="2" eaLnBrk="1" fontAlgn="auto" hangingPunct="1">
              <a:spcAft>
                <a:spcPts val="0"/>
              </a:spcAft>
              <a:buFont typeface="Wingdings"/>
              <a:buChar char=""/>
              <a:defRPr/>
            </a:pPr>
            <a:r>
              <a:rPr lang="en-US" sz="2000" dirty="0" smtClean="0"/>
              <a:t>Your arms should be in a comfortable position (not too high or too low).</a:t>
            </a:r>
          </a:p>
          <a:p>
            <a:pPr lvl="2" eaLnBrk="1" hangingPunct="1">
              <a:defRPr/>
            </a:pPr>
            <a:endParaRPr lang="en-US" dirty="0" smtClean="0"/>
          </a:p>
        </p:txBody>
      </p:sp>
      <p:sp>
        <p:nvSpPr>
          <p:cNvPr id="54276"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612775" y="228600"/>
            <a:ext cx="8153400" cy="990600"/>
          </a:xfrm>
        </p:spPr>
        <p:txBody>
          <a:bodyPr/>
          <a:lstStyle/>
          <a:p>
            <a:pPr eaLnBrk="1" hangingPunct="1"/>
            <a:r>
              <a:rPr lang="en-US" sz="3600" smtClean="0"/>
              <a:t>Tips to Improve Your Driving</a:t>
            </a:r>
            <a:br>
              <a:rPr lang="en-US" sz="3600" smtClean="0"/>
            </a:br>
            <a:r>
              <a:rPr lang="en-US" sz="3600" smtClean="0"/>
              <a:t>Ergonomics – Steering Wheel Grip</a:t>
            </a:r>
          </a:p>
        </p:txBody>
      </p:sp>
      <p:sp>
        <p:nvSpPr>
          <p:cNvPr id="55299" name="Content Placeholder 2"/>
          <p:cNvSpPr>
            <a:spLocks noGrp="1"/>
          </p:cNvSpPr>
          <p:nvPr>
            <p:ph sz="quarter" idx="1"/>
          </p:nvPr>
        </p:nvSpPr>
        <p:spPr>
          <a:xfrm>
            <a:off x="612775" y="1600200"/>
            <a:ext cx="8153400" cy="4495800"/>
          </a:xfrm>
        </p:spPr>
        <p:txBody>
          <a:bodyPr/>
          <a:lstStyle/>
          <a:p>
            <a:pPr lvl="1" eaLnBrk="1" hangingPunct="1"/>
            <a:r>
              <a:rPr lang="en-US" smtClean="0"/>
              <a:t>Common postures to avoid:</a:t>
            </a:r>
          </a:p>
          <a:p>
            <a:pPr lvl="2" eaLnBrk="1" hangingPunct="1"/>
            <a:r>
              <a:rPr lang="en-US" smtClean="0"/>
              <a:t>The death grip.</a:t>
            </a:r>
          </a:p>
          <a:p>
            <a:pPr lvl="3" eaLnBrk="1" hangingPunct="1"/>
            <a:r>
              <a:rPr lang="en-US" smtClean="0"/>
              <a:t>Results in decreased circulation and muscle tension;</a:t>
            </a:r>
          </a:p>
          <a:p>
            <a:pPr lvl="3" eaLnBrk="1" hangingPunct="1"/>
            <a:r>
              <a:rPr lang="en-US" smtClean="0"/>
              <a:t>Grip should be light;</a:t>
            </a:r>
          </a:p>
          <a:p>
            <a:pPr lvl="3" eaLnBrk="1" hangingPunct="1"/>
            <a:r>
              <a:rPr lang="en-US" smtClean="0"/>
              <a:t>If knuckles are white, you’re gripping too hard.</a:t>
            </a:r>
          </a:p>
          <a:p>
            <a:pPr lvl="3" eaLnBrk="1" hangingPunct="1"/>
            <a:endParaRPr lang="en-US" smtClean="0"/>
          </a:p>
          <a:p>
            <a:pPr lvl="3" eaLnBrk="1" hangingPunct="1">
              <a:buFont typeface="Wingdings" pitchFamily="2" charset="2"/>
              <a:buNone/>
            </a:pPr>
            <a:endParaRPr lang="en-US" smtClean="0"/>
          </a:p>
          <a:p>
            <a:pPr lvl="2" eaLnBrk="1" hangingPunct="1"/>
            <a:r>
              <a:rPr lang="en-US" smtClean="0"/>
              <a:t>The one arm cool dude.</a:t>
            </a:r>
          </a:p>
          <a:p>
            <a:pPr lvl="3" eaLnBrk="1" hangingPunct="1"/>
            <a:r>
              <a:rPr lang="en-US" smtClean="0"/>
              <a:t>Wrist rests at 12 o’clock on the steering wheel and the fingers flop over the top.</a:t>
            </a:r>
          </a:p>
          <a:p>
            <a:pPr lvl="4" eaLnBrk="1" hangingPunct="1"/>
            <a:r>
              <a:rPr lang="en-US" smtClean="0"/>
              <a:t>Causes compression of soft tissue of the wrist;</a:t>
            </a:r>
          </a:p>
          <a:p>
            <a:pPr lvl="4" eaLnBrk="1" hangingPunct="1"/>
            <a:r>
              <a:rPr lang="en-US" smtClean="0"/>
              <a:t>Reduces circulation at the neck and shoulder.</a:t>
            </a:r>
          </a:p>
        </p:txBody>
      </p:sp>
      <p:pic>
        <p:nvPicPr>
          <p:cNvPr id="55300" name="Picture 3" descr="http://farm1.static.flickr.com/174/425782009_3e31d37df8.jpg"/>
          <p:cNvPicPr>
            <a:picLocks noChangeAspect="1" noChangeArrowheads="1"/>
          </p:cNvPicPr>
          <p:nvPr/>
        </p:nvPicPr>
        <p:blipFill>
          <a:blip r:embed="rId2" cstate="print"/>
          <a:srcRect/>
          <a:stretch>
            <a:fillRect/>
          </a:stretch>
        </p:blipFill>
        <p:spPr bwMode="auto">
          <a:xfrm>
            <a:off x="6858000" y="2895600"/>
            <a:ext cx="1847850" cy="1481138"/>
          </a:xfrm>
          <a:prstGeom prst="rect">
            <a:avLst/>
          </a:prstGeom>
          <a:noFill/>
          <a:ln w="9525">
            <a:noFill/>
            <a:miter lim="800000"/>
            <a:headEnd/>
            <a:tailEnd/>
          </a:ln>
        </p:spPr>
      </p:pic>
      <p:sp>
        <p:nvSpPr>
          <p:cNvPr id="55301"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612775" y="228600"/>
            <a:ext cx="8153400" cy="990600"/>
          </a:xfrm>
        </p:spPr>
        <p:txBody>
          <a:bodyPr/>
          <a:lstStyle/>
          <a:p>
            <a:pPr eaLnBrk="1" hangingPunct="1"/>
            <a:r>
              <a:rPr lang="en-US" sz="3800" smtClean="0"/>
              <a:t>Tips to Improve Your Driving</a:t>
            </a:r>
            <a:br>
              <a:rPr lang="en-US" sz="3800" smtClean="0"/>
            </a:br>
            <a:r>
              <a:rPr lang="en-US" sz="3800" smtClean="0"/>
              <a:t>Ergonomics – Steering Wheel Grip</a:t>
            </a:r>
          </a:p>
        </p:txBody>
      </p:sp>
      <p:sp>
        <p:nvSpPr>
          <p:cNvPr id="56323" name="Content Placeholder 2"/>
          <p:cNvSpPr>
            <a:spLocks noGrp="1"/>
          </p:cNvSpPr>
          <p:nvPr>
            <p:ph sz="quarter" idx="1"/>
          </p:nvPr>
        </p:nvSpPr>
        <p:spPr>
          <a:xfrm>
            <a:off x="612775" y="1600200"/>
            <a:ext cx="8153400" cy="4495800"/>
          </a:xfrm>
        </p:spPr>
        <p:txBody>
          <a:bodyPr/>
          <a:lstStyle/>
          <a:p>
            <a:pPr lvl="1" eaLnBrk="1" hangingPunct="1"/>
            <a:r>
              <a:rPr lang="en-US" smtClean="0"/>
              <a:t>Common postures to avoid:</a:t>
            </a:r>
          </a:p>
          <a:p>
            <a:pPr lvl="2" eaLnBrk="1" hangingPunct="1"/>
            <a:r>
              <a:rPr lang="en-US" smtClean="0"/>
              <a:t>Arms straight out – in front to reach steering wheel.</a:t>
            </a:r>
          </a:p>
          <a:p>
            <a:pPr lvl="3" eaLnBrk="1" hangingPunct="1"/>
            <a:r>
              <a:rPr lang="en-US" smtClean="0"/>
              <a:t>Drive with shoulders relaxed and arms close to sides of your body;</a:t>
            </a:r>
          </a:p>
          <a:p>
            <a:pPr lvl="3" eaLnBrk="1" hangingPunct="1"/>
            <a:r>
              <a:rPr lang="en-US" smtClean="0"/>
              <a:t>If you have to reach too far forward, your steering wheel may be too far away;</a:t>
            </a:r>
          </a:p>
          <a:p>
            <a:pPr lvl="3" eaLnBrk="1" hangingPunct="1"/>
            <a:r>
              <a:rPr lang="en-US" smtClean="0"/>
              <a:t>Try tilting the steering wheel upwards and using a lighter grasp lower on the steering wheel.</a:t>
            </a:r>
          </a:p>
          <a:p>
            <a:pPr lvl="3" eaLnBrk="1" hangingPunct="1"/>
            <a:endParaRPr lang="en-US" smtClean="0"/>
          </a:p>
          <a:p>
            <a:pPr lvl="2" eaLnBrk="1" hangingPunct="1"/>
            <a:r>
              <a:rPr lang="en-US" smtClean="0"/>
              <a:t>One arm propped – on the window.</a:t>
            </a:r>
          </a:p>
          <a:p>
            <a:pPr lvl="3" eaLnBrk="1" hangingPunct="1"/>
            <a:r>
              <a:rPr lang="en-US" smtClean="0"/>
              <a:t>Decreases circulation at the neck and shoulder;</a:t>
            </a:r>
          </a:p>
          <a:p>
            <a:pPr lvl="3" eaLnBrk="1" hangingPunct="1"/>
            <a:r>
              <a:rPr lang="en-US" smtClean="0"/>
              <a:t>May compress soft tissue on the arm/wrist.</a:t>
            </a:r>
          </a:p>
          <a:p>
            <a:pPr lvl="2" eaLnBrk="1" hangingPunct="1"/>
            <a:endParaRPr lang="en-US" smtClean="0"/>
          </a:p>
          <a:p>
            <a:pPr eaLnBrk="1" hangingPunct="1"/>
            <a:endParaRPr lang="en-US" smtClean="0"/>
          </a:p>
        </p:txBody>
      </p:sp>
      <p:pic>
        <p:nvPicPr>
          <p:cNvPr id="56324" name="Picture 4" descr="http://cache3.asset-cache.net/xc/200369321-001.jpg?v=1&amp;c=IWSAsset&amp;k=2&amp;d=910C62E22B9F47AA4A853F1723126B2E4A99A21E36F06A16A17D1F96063ACE0300123AA3B5A18ED0"/>
          <p:cNvPicPr>
            <a:picLocks noChangeAspect="1" noChangeArrowheads="1"/>
          </p:cNvPicPr>
          <p:nvPr/>
        </p:nvPicPr>
        <p:blipFill>
          <a:blip r:embed="rId2" cstate="print"/>
          <a:srcRect/>
          <a:stretch>
            <a:fillRect/>
          </a:stretch>
        </p:blipFill>
        <p:spPr bwMode="auto">
          <a:xfrm>
            <a:off x="241300" y="2514600"/>
            <a:ext cx="1371600" cy="2119313"/>
          </a:xfrm>
          <a:prstGeom prst="rect">
            <a:avLst/>
          </a:prstGeom>
          <a:noFill/>
          <a:ln w="9525">
            <a:noFill/>
            <a:miter lim="800000"/>
            <a:headEnd/>
            <a:tailEnd/>
          </a:ln>
        </p:spPr>
      </p:pic>
      <p:sp>
        <p:nvSpPr>
          <p:cNvPr id="7" name="Rectangle 6"/>
          <p:cNvSpPr/>
          <p:nvPr/>
        </p:nvSpPr>
        <p:spPr>
          <a:xfrm>
            <a:off x="6934200" y="4191000"/>
            <a:ext cx="1600200" cy="2286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pic>
        <p:nvPicPr>
          <p:cNvPr id="56326" name="Picture 7" descr="http://www.neckexercises.net/wp-content/uploads/2009/Car-Driving-Neck-Position.jpg"/>
          <p:cNvPicPr>
            <a:picLocks noChangeAspect="1" noChangeArrowheads="1"/>
          </p:cNvPicPr>
          <p:nvPr/>
        </p:nvPicPr>
        <p:blipFill>
          <a:blip r:embed="rId3" cstate="print"/>
          <a:srcRect/>
          <a:stretch>
            <a:fillRect/>
          </a:stretch>
        </p:blipFill>
        <p:spPr bwMode="auto">
          <a:xfrm>
            <a:off x="6934200" y="5181600"/>
            <a:ext cx="1981200" cy="1343025"/>
          </a:xfrm>
          <a:prstGeom prst="rect">
            <a:avLst/>
          </a:prstGeom>
          <a:noFill/>
          <a:ln w="9525">
            <a:noFill/>
            <a:miter lim="800000"/>
            <a:headEnd/>
            <a:tailEnd/>
          </a:ln>
        </p:spPr>
      </p:pic>
      <p:sp>
        <p:nvSpPr>
          <p:cNvPr id="9" name="Rectangle 8"/>
          <p:cNvSpPr/>
          <p:nvPr/>
        </p:nvSpPr>
        <p:spPr>
          <a:xfrm>
            <a:off x="228600" y="2438400"/>
            <a:ext cx="13716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fontAlgn="auto">
              <a:spcBef>
                <a:spcPts val="0"/>
              </a:spcBef>
              <a:spcAft>
                <a:spcPts val="0"/>
              </a:spcAft>
              <a:defRPr/>
            </a:pPr>
            <a:endParaRPr lang="en-US"/>
          </a:p>
        </p:txBody>
      </p:sp>
      <p:sp>
        <p:nvSpPr>
          <p:cNvPr id="56328"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fontAlgn="auto" hangingPunct="1">
              <a:spcAft>
                <a:spcPts val="0"/>
              </a:spcAft>
              <a:defRPr/>
            </a:pPr>
            <a:r>
              <a:rPr lang="en-US" dirty="0" smtClean="0"/>
              <a:t>Tips to Improve Your Driving Ergonomics </a:t>
            </a:r>
            <a:endParaRPr lang="en-US" dirty="0"/>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640080" lvl="1" indent="-274320" eaLnBrk="1" fontAlgn="auto" hangingPunct="1">
              <a:spcAft>
                <a:spcPts val="0"/>
              </a:spcAft>
              <a:buFont typeface="Wingdings 2"/>
              <a:buChar char=""/>
              <a:defRPr/>
            </a:pPr>
            <a:r>
              <a:rPr lang="en-US" dirty="0" smtClean="0"/>
              <a:t>Be careful stepping up and stepping out</a:t>
            </a:r>
          </a:p>
          <a:p>
            <a:pPr lvl="2" eaLnBrk="1" fontAlgn="auto" hangingPunct="1">
              <a:spcAft>
                <a:spcPts val="0"/>
              </a:spcAft>
              <a:buFont typeface="Wingdings"/>
              <a:buChar char=""/>
              <a:defRPr/>
            </a:pPr>
            <a:r>
              <a:rPr lang="en-US" dirty="0" smtClean="0"/>
              <a:t>If you drive a large vehicle with a high step up/down, add an extra step or slowly step in and out of your vehicle versus jumping down.</a:t>
            </a:r>
          </a:p>
          <a:p>
            <a:pPr lvl="3" eaLnBrk="1" fontAlgn="auto" hangingPunct="1">
              <a:spcAft>
                <a:spcPts val="0"/>
              </a:spcAft>
              <a:buClr>
                <a:schemeClr val="accent3"/>
              </a:buClr>
              <a:buFont typeface="Wingdings"/>
              <a:buChar char=""/>
              <a:defRPr/>
            </a:pPr>
            <a:r>
              <a:rPr lang="en-US" dirty="0" smtClean="0"/>
              <a:t>Over time, jumping down can cause compression to your spine.</a:t>
            </a:r>
          </a:p>
          <a:p>
            <a:pPr lvl="2" eaLnBrk="1" fontAlgn="auto" hangingPunct="1">
              <a:spcAft>
                <a:spcPts val="0"/>
              </a:spcAft>
              <a:buFont typeface="Wingdings"/>
              <a:buChar char=""/>
              <a:defRPr/>
            </a:pPr>
            <a:r>
              <a:rPr lang="en-US" dirty="0" smtClean="0"/>
              <a:t>If the step height is high (e.g., SUVs and pick-up trucks), does it have or can you add a running board?</a:t>
            </a:r>
          </a:p>
          <a:p>
            <a:pPr lvl="2" eaLnBrk="1" fontAlgn="auto" hangingPunct="1">
              <a:spcAft>
                <a:spcPts val="0"/>
              </a:spcAft>
              <a:buFont typeface="Wingdings"/>
              <a:buChar char=""/>
              <a:defRPr/>
            </a:pPr>
            <a:r>
              <a:rPr lang="en-US" dirty="0" smtClean="0"/>
              <a:t>Straps and other hand assist devices for holding on to should be checked frequently for wear and tear.</a:t>
            </a:r>
          </a:p>
          <a:p>
            <a:pPr marL="640080" lvl="1" indent="-274320" eaLnBrk="1" fontAlgn="auto" hangingPunct="1">
              <a:spcAft>
                <a:spcPts val="0"/>
              </a:spcAft>
              <a:buFont typeface="Wingdings 2"/>
              <a:buNone/>
              <a:defRPr/>
            </a:pPr>
            <a:endParaRPr lang="en-US" dirty="0" smtClean="0"/>
          </a:p>
          <a:p>
            <a:pPr marL="640080" lvl="1" indent="-274320" eaLnBrk="1" fontAlgn="auto" hangingPunct="1">
              <a:spcAft>
                <a:spcPts val="0"/>
              </a:spcAft>
              <a:buFont typeface="Wingdings 2"/>
              <a:buChar char=""/>
              <a:defRPr/>
            </a:pPr>
            <a:r>
              <a:rPr lang="en-US" dirty="0" smtClean="0"/>
              <a:t>Are the door handles easy to grab and operate, to prevent slipping when if wet or snow-covered, including when you are wearing gloves? </a:t>
            </a:r>
          </a:p>
          <a:p>
            <a:pPr marL="640080" lvl="1" indent="-274320" eaLnBrk="1" fontAlgn="auto" hangingPunct="1">
              <a:spcAft>
                <a:spcPts val="0"/>
              </a:spcAft>
              <a:buFont typeface="Wingdings 2" pitchFamily="18" charset="2"/>
              <a:buNone/>
              <a:defRPr/>
            </a:pPr>
            <a:endParaRPr lang="en-US" dirty="0" smtClean="0"/>
          </a:p>
          <a:p>
            <a:pPr marL="640080" lvl="1" indent="-274320" eaLnBrk="1" fontAlgn="auto" hangingPunct="1">
              <a:spcAft>
                <a:spcPts val="0"/>
              </a:spcAft>
              <a:buFont typeface="Wingdings 2"/>
              <a:buChar char=""/>
              <a:defRPr/>
            </a:pPr>
            <a:r>
              <a:rPr lang="en-US" dirty="0" smtClean="0"/>
              <a:t>Does the open door provide enough space to get in and out easily (without stooping or banging your head on the door frame; and without bumping your knees on the bottom of the dashboard / instrument panel and steering column)? </a:t>
            </a:r>
          </a:p>
        </p:txBody>
      </p:sp>
      <p:sp>
        <p:nvSpPr>
          <p:cNvPr id="57348"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Grp="1" noChangeArrowheads="1"/>
          </p:cNvSpPr>
          <p:nvPr>
            <p:ph type="body" sz="half" idx="1"/>
          </p:nvPr>
        </p:nvSpPr>
        <p:spPr>
          <a:xfrm>
            <a:off x="838200" y="1511300"/>
            <a:ext cx="3810000" cy="4876800"/>
          </a:xfrm>
        </p:spPr>
        <p:txBody>
          <a:bodyPr/>
          <a:lstStyle/>
          <a:p>
            <a:pPr eaLnBrk="1" hangingPunct="1">
              <a:lnSpc>
                <a:spcPct val="90000"/>
              </a:lnSpc>
            </a:pPr>
            <a:r>
              <a:rPr lang="en-US" sz="2200" b="1" smtClean="0"/>
              <a:t>Do’s</a:t>
            </a:r>
          </a:p>
          <a:p>
            <a:pPr lvl="1" eaLnBrk="1" hangingPunct="1">
              <a:lnSpc>
                <a:spcPct val="90000"/>
              </a:lnSpc>
            </a:pPr>
            <a:r>
              <a:rPr lang="en-US" sz="2000" smtClean="0"/>
              <a:t>Take stretch breaks every 3-4 hrs; </a:t>
            </a:r>
          </a:p>
          <a:p>
            <a:pPr lvl="1" eaLnBrk="1" hangingPunct="1">
              <a:lnSpc>
                <a:spcPct val="90000"/>
              </a:lnSpc>
              <a:buFontTx/>
              <a:buNone/>
            </a:pPr>
            <a:endParaRPr lang="en-US" sz="1200" smtClean="0"/>
          </a:p>
          <a:p>
            <a:pPr lvl="1" eaLnBrk="1" hangingPunct="1">
              <a:lnSpc>
                <a:spcPct val="90000"/>
              </a:lnSpc>
            </a:pPr>
            <a:r>
              <a:rPr lang="en-US" sz="2000" smtClean="0"/>
              <a:t>Use a seat lumbar support;</a:t>
            </a:r>
          </a:p>
          <a:p>
            <a:pPr lvl="1" eaLnBrk="1" hangingPunct="1">
              <a:lnSpc>
                <a:spcPct val="90000"/>
              </a:lnSpc>
              <a:buFontTx/>
              <a:buNone/>
            </a:pPr>
            <a:endParaRPr lang="en-US" sz="1200" smtClean="0"/>
          </a:p>
          <a:p>
            <a:pPr lvl="1" eaLnBrk="1" hangingPunct="1">
              <a:lnSpc>
                <a:spcPct val="90000"/>
              </a:lnSpc>
            </a:pPr>
            <a:r>
              <a:rPr lang="en-US" sz="2000" smtClean="0"/>
              <a:t>Adjust seat &amp; steering wheel to your comfort level;</a:t>
            </a:r>
          </a:p>
          <a:p>
            <a:pPr lvl="1" eaLnBrk="1" hangingPunct="1">
              <a:lnSpc>
                <a:spcPct val="90000"/>
              </a:lnSpc>
              <a:buFontTx/>
              <a:buNone/>
            </a:pPr>
            <a:endParaRPr lang="en-US" sz="1200" smtClean="0"/>
          </a:p>
          <a:p>
            <a:pPr lvl="1" eaLnBrk="1" hangingPunct="1">
              <a:lnSpc>
                <a:spcPct val="90000"/>
              </a:lnSpc>
            </a:pPr>
            <a:r>
              <a:rPr lang="en-US" sz="2000" smtClean="0"/>
              <a:t>Consider the use of a lap buddy or laptop mount;</a:t>
            </a:r>
          </a:p>
          <a:p>
            <a:pPr lvl="1" eaLnBrk="1" hangingPunct="1">
              <a:lnSpc>
                <a:spcPct val="90000"/>
              </a:lnSpc>
              <a:buFontTx/>
              <a:buNone/>
            </a:pPr>
            <a:endParaRPr lang="en-US" sz="1200" smtClean="0"/>
          </a:p>
          <a:p>
            <a:pPr lvl="1" eaLnBrk="1" hangingPunct="1">
              <a:lnSpc>
                <a:spcPct val="90000"/>
              </a:lnSpc>
            </a:pPr>
            <a:r>
              <a:rPr lang="en-US" sz="2000" smtClean="0"/>
              <a:t>Work from passenger or back seat;</a:t>
            </a:r>
          </a:p>
          <a:p>
            <a:pPr lvl="1" eaLnBrk="1" hangingPunct="1">
              <a:lnSpc>
                <a:spcPct val="90000"/>
              </a:lnSpc>
              <a:buFont typeface="Wingdings 2" pitchFamily="18" charset="2"/>
              <a:buNone/>
            </a:pPr>
            <a:endParaRPr lang="en-US" sz="1200" smtClean="0"/>
          </a:p>
          <a:p>
            <a:pPr lvl="1" eaLnBrk="1" hangingPunct="1">
              <a:lnSpc>
                <a:spcPct val="90000"/>
              </a:lnSpc>
            </a:pPr>
            <a:r>
              <a:rPr lang="en-US" sz="2000" smtClean="0"/>
              <a:t>Get plenty of rest at night.</a:t>
            </a:r>
          </a:p>
        </p:txBody>
      </p:sp>
      <p:sp>
        <p:nvSpPr>
          <p:cNvPr id="58371" name="Rectangle 4"/>
          <p:cNvSpPr>
            <a:spLocks noGrp="1" noChangeArrowheads="1"/>
          </p:cNvSpPr>
          <p:nvPr>
            <p:ph sz="half" idx="2"/>
          </p:nvPr>
        </p:nvSpPr>
        <p:spPr>
          <a:xfrm>
            <a:off x="4719638" y="1600200"/>
            <a:ext cx="3586162" cy="4525963"/>
          </a:xfrm>
        </p:spPr>
        <p:txBody>
          <a:bodyPr/>
          <a:lstStyle/>
          <a:p>
            <a:pPr eaLnBrk="1" hangingPunct="1">
              <a:lnSpc>
                <a:spcPct val="80000"/>
              </a:lnSpc>
            </a:pPr>
            <a:endParaRPr lang="en-US" sz="1800" smtClean="0"/>
          </a:p>
        </p:txBody>
      </p:sp>
      <p:pic>
        <p:nvPicPr>
          <p:cNvPr id="58372" name="Picture 5" descr="LapBuddyTruck"/>
          <p:cNvPicPr>
            <a:picLocks noChangeAspect="1" noChangeArrowheads="1"/>
          </p:cNvPicPr>
          <p:nvPr/>
        </p:nvPicPr>
        <p:blipFill>
          <a:blip r:embed="rId2" cstate="print"/>
          <a:srcRect/>
          <a:stretch>
            <a:fillRect/>
          </a:stretch>
        </p:blipFill>
        <p:spPr bwMode="auto">
          <a:xfrm>
            <a:off x="6527800" y="1524000"/>
            <a:ext cx="1792288" cy="2514600"/>
          </a:xfrm>
          <a:prstGeom prst="rect">
            <a:avLst/>
          </a:prstGeom>
          <a:noFill/>
          <a:ln w="9525">
            <a:noFill/>
            <a:miter lim="800000"/>
            <a:headEnd/>
            <a:tailEnd/>
          </a:ln>
        </p:spPr>
      </p:pic>
      <p:pic>
        <p:nvPicPr>
          <p:cNvPr id="58373" name="Picture 7" descr="2brscm.jpg (16790 bytes)"/>
          <p:cNvPicPr>
            <a:picLocks noChangeAspect="1" noChangeArrowheads="1"/>
          </p:cNvPicPr>
          <p:nvPr/>
        </p:nvPicPr>
        <p:blipFill>
          <a:blip r:embed="rId3" cstate="print"/>
          <a:srcRect/>
          <a:stretch>
            <a:fillRect/>
          </a:stretch>
        </p:blipFill>
        <p:spPr bwMode="auto">
          <a:xfrm>
            <a:off x="4724400" y="1600200"/>
            <a:ext cx="1819275" cy="2422525"/>
          </a:xfrm>
          <a:prstGeom prst="rect">
            <a:avLst/>
          </a:prstGeom>
          <a:noFill/>
          <a:ln w="9525">
            <a:noFill/>
            <a:miter lim="800000"/>
            <a:headEnd/>
            <a:tailEnd/>
          </a:ln>
        </p:spPr>
      </p:pic>
      <p:pic>
        <p:nvPicPr>
          <p:cNvPr id="58374" name="Picture 8" descr="wpe08664"/>
          <p:cNvPicPr>
            <a:picLocks noChangeAspect="1" noChangeArrowheads="1"/>
          </p:cNvPicPr>
          <p:nvPr/>
        </p:nvPicPr>
        <p:blipFill>
          <a:blip r:embed="rId4" cstate="print"/>
          <a:srcRect/>
          <a:stretch>
            <a:fillRect/>
          </a:stretch>
        </p:blipFill>
        <p:spPr bwMode="auto">
          <a:xfrm>
            <a:off x="6919913" y="3962400"/>
            <a:ext cx="1905000" cy="2198688"/>
          </a:xfrm>
          <a:prstGeom prst="rect">
            <a:avLst/>
          </a:prstGeom>
          <a:noFill/>
          <a:ln w="9525">
            <a:noFill/>
            <a:miter lim="800000"/>
            <a:headEnd/>
            <a:tailEnd/>
          </a:ln>
        </p:spPr>
      </p:pic>
      <p:pic>
        <p:nvPicPr>
          <p:cNvPr id="58375" name="Picture 16" descr="http://www.t4table.com/images/car-laptop-table.jpg"/>
          <p:cNvPicPr>
            <a:picLocks noChangeAspect="1" noChangeArrowheads="1"/>
          </p:cNvPicPr>
          <p:nvPr/>
        </p:nvPicPr>
        <p:blipFill>
          <a:blip r:embed="rId5" cstate="print"/>
          <a:srcRect/>
          <a:stretch>
            <a:fillRect/>
          </a:stretch>
        </p:blipFill>
        <p:spPr bwMode="auto">
          <a:xfrm>
            <a:off x="4724400" y="3962400"/>
            <a:ext cx="2209800" cy="2209800"/>
          </a:xfrm>
          <a:prstGeom prst="rect">
            <a:avLst/>
          </a:prstGeom>
          <a:noFill/>
          <a:ln w="9525">
            <a:noFill/>
            <a:miter lim="800000"/>
            <a:headEnd/>
            <a:tailEnd/>
          </a:ln>
        </p:spPr>
      </p:pic>
      <p:sp>
        <p:nvSpPr>
          <p:cNvPr id="58376" name="Title 1"/>
          <p:cNvSpPr>
            <a:spLocks noGrp="1"/>
          </p:cNvSpPr>
          <p:nvPr>
            <p:ph type="title"/>
          </p:nvPr>
        </p:nvSpPr>
        <p:spPr>
          <a:xfrm>
            <a:off x="612775" y="228600"/>
            <a:ext cx="8153400" cy="990600"/>
          </a:xfrm>
        </p:spPr>
        <p:txBody>
          <a:bodyPr/>
          <a:lstStyle/>
          <a:p>
            <a:pPr eaLnBrk="1" hangingPunct="1"/>
            <a:r>
              <a:rPr lang="en-US" smtClean="0"/>
              <a:t>Driving Practices</a:t>
            </a:r>
          </a:p>
        </p:txBody>
      </p:sp>
      <p:sp>
        <p:nvSpPr>
          <p:cNvPr id="58377"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Grp="1" noChangeArrowheads="1"/>
          </p:cNvSpPr>
          <p:nvPr>
            <p:ph type="body" idx="1"/>
          </p:nvPr>
        </p:nvSpPr>
        <p:spPr>
          <a:xfrm>
            <a:off x="612775" y="1600200"/>
            <a:ext cx="8153400" cy="4495800"/>
          </a:xfrm>
        </p:spPr>
        <p:txBody>
          <a:bodyPr/>
          <a:lstStyle/>
          <a:p>
            <a:pPr eaLnBrk="1" hangingPunct="1">
              <a:lnSpc>
                <a:spcPct val="90000"/>
              </a:lnSpc>
            </a:pPr>
            <a:r>
              <a:rPr lang="en-US" b="1" dirty="0" smtClean="0"/>
              <a:t>Don’ts</a:t>
            </a:r>
          </a:p>
          <a:p>
            <a:pPr lvl="1" eaLnBrk="1" hangingPunct="1">
              <a:lnSpc>
                <a:spcPct val="90000"/>
              </a:lnSpc>
            </a:pPr>
            <a:r>
              <a:rPr lang="en-US" dirty="0" smtClean="0"/>
              <a:t>Drive without taking a break;</a:t>
            </a:r>
          </a:p>
          <a:p>
            <a:pPr lvl="1" eaLnBrk="1" hangingPunct="1">
              <a:lnSpc>
                <a:spcPct val="90000"/>
              </a:lnSpc>
              <a:buFontTx/>
              <a:buNone/>
            </a:pPr>
            <a:endParaRPr lang="en-US" dirty="0" smtClean="0"/>
          </a:p>
          <a:p>
            <a:pPr lvl="1" eaLnBrk="1" hangingPunct="1">
              <a:lnSpc>
                <a:spcPct val="90000"/>
              </a:lnSpc>
            </a:pPr>
            <a:r>
              <a:rPr lang="en-US" dirty="0" smtClean="0"/>
              <a:t>Use laptop in passenger seat while you are still seated in the driver’s seat;</a:t>
            </a:r>
          </a:p>
          <a:p>
            <a:pPr lvl="1" eaLnBrk="1" hangingPunct="1">
              <a:lnSpc>
                <a:spcPct val="90000"/>
              </a:lnSpc>
              <a:buFontTx/>
              <a:buNone/>
            </a:pPr>
            <a:endParaRPr lang="en-US" dirty="0" smtClean="0"/>
          </a:p>
          <a:p>
            <a:pPr lvl="1" eaLnBrk="1" hangingPunct="1">
              <a:lnSpc>
                <a:spcPct val="90000"/>
              </a:lnSpc>
            </a:pPr>
            <a:r>
              <a:rPr lang="en-US" dirty="0" smtClean="0"/>
              <a:t>Rest arms on console or windowsill;</a:t>
            </a:r>
          </a:p>
          <a:p>
            <a:pPr lvl="1" eaLnBrk="1" hangingPunct="1">
              <a:lnSpc>
                <a:spcPct val="90000"/>
              </a:lnSpc>
              <a:buFontTx/>
              <a:buNone/>
            </a:pPr>
            <a:endParaRPr lang="en-US" dirty="0" smtClean="0"/>
          </a:p>
          <a:p>
            <a:pPr lvl="1" eaLnBrk="1" hangingPunct="1">
              <a:lnSpc>
                <a:spcPct val="90000"/>
              </a:lnSpc>
            </a:pPr>
            <a:r>
              <a:rPr lang="en-US" dirty="0" smtClean="0"/>
              <a:t>The obvious (e.g., writing, reading, eating, drinking, etc.).</a:t>
            </a:r>
          </a:p>
          <a:p>
            <a:pPr eaLnBrk="1" hangingPunct="1">
              <a:lnSpc>
                <a:spcPct val="90000"/>
              </a:lnSpc>
              <a:buFontTx/>
              <a:buNone/>
            </a:pPr>
            <a:endParaRPr lang="en-US" dirty="0" smtClean="0"/>
          </a:p>
        </p:txBody>
      </p:sp>
      <p:sp>
        <p:nvSpPr>
          <p:cNvPr id="59395" name="Title 1"/>
          <p:cNvSpPr>
            <a:spLocks noGrp="1"/>
          </p:cNvSpPr>
          <p:nvPr>
            <p:ph type="title"/>
          </p:nvPr>
        </p:nvSpPr>
        <p:spPr>
          <a:xfrm>
            <a:off x="612775" y="228600"/>
            <a:ext cx="8153400" cy="990600"/>
          </a:xfrm>
        </p:spPr>
        <p:txBody>
          <a:bodyPr/>
          <a:lstStyle/>
          <a:p>
            <a:pPr eaLnBrk="1" hangingPunct="1"/>
            <a:r>
              <a:rPr lang="en-US" dirty="0" smtClean="0"/>
              <a:t>Driving Practices</a:t>
            </a:r>
          </a:p>
        </p:txBody>
      </p:sp>
      <p:pic>
        <p:nvPicPr>
          <p:cNvPr id="59396" name="Picture 9" descr="http://thecontentwrangler.com/images/uploads/car_driver_laptop.jpg"/>
          <p:cNvPicPr>
            <a:picLocks noChangeAspect="1" noChangeArrowheads="1"/>
          </p:cNvPicPr>
          <p:nvPr/>
        </p:nvPicPr>
        <p:blipFill>
          <a:blip r:embed="rId2" cstate="print"/>
          <a:srcRect/>
          <a:stretch>
            <a:fillRect/>
          </a:stretch>
        </p:blipFill>
        <p:spPr bwMode="auto">
          <a:xfrm>
            <a:off x="6248400" y="3429000"/>
            <a:ext cx="2438400" cy="1625600"/>
          </a:xfrm>
          <a:prstGeom prst="rect">
            <a:avLst/>
          </a:prstGeom>
          <a:noFill/>
          <a:ln w="9525">
            <a:noFill/>
            <a:miter lim="800000"/>
            <a:headEnd/>
            <a:tailEnd/>
          </a:ln>
        </p:spPr>
      </p:pic>
      <p:sp>
        <p:nvSpPr>
          <p:cNvPr id="59397"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
          <p:cNvSpPr>
            <a:spLocks noGrp="1" noChangeArrowheads="1"/>
          </p:cNvSpPr>
          <p:nvPr>
            <p:ph type="body" idx="1"/>
          </p:nvPr>
        </p:nvSpPr>
        <p:spPr>
          <a:xfrm>
            <a:off x="914400" y="1524000"/>
            <a:ext cx="7315200" cy="3805238"/>
          </a:xfrm>
        </p:spPr>
        <p:txBody>
          <a:bodyPr/>
          <a:lstStyle/>
          <a:p>
            <a:pPr eaLnBrk="1" hangingPunct="1">
              <a:lnSpc>
                <a:spcPct val="80000"/>
              </a:lnSpc>
              <a:buFontTx/>
              <a:buNone/>
            </a:pPr>
            <a:r>
              <a:rPr lang="en-US" sz="2600" b="1" dirty="0" smtClean="0"/>
              <a:t>Lumbar and Seat Supports</a:t>
            </a:r>
          </a:p>
          <a:p>
            <a:pPr eaLnBrk="1" hangingPunct="1">
              <a:lnSpc>
                <a:spcPct val="80000"/>
              </a:lnSpc>
            </a:pPr>
            <a:r>
              <a:rPr lang="en-US" sz="2200" dirty="0" smtClean="0"/>
              <a:t>McCarty’s </a:t>
            </a:r>
            <a:r>
              <a:rPr lang="en-US" sz="2200" dirty="0" err="1" smtClean="0"/>
              <a:t>Sacro</a:t>
            </a:r>
            <a:r>
              <a:rPr lang="en-US" sz="2200" dirty="0" smtClean="0"/>
              <a:t>-Ease: </a:t>
            </a:r>
            <a:r>
              <a:rPr lang="en-US" sz="2200" dirty="0" smtClean="0">
                <a:hlinkClick r:id="rId2"/>
              </a:rPr>
              <a:t>http://www.mccartys.com/catalog/</a:t>
            </a:r>
            <a:r>
              <a:rPr lang="en-US" sz="2200" dirty="0" smtClean="0"/>
              <a:t> </a:t>
            </a:r>
          </a:p>
          <a:p>
            <a:pPr eaLnBrk="1" hangingPunct="1">
              <a:lnSpc>
                <a:spcPct val="80000"/>
              </a:lnSpc>
            </a:pPr>
            <a:r>
              <a:rPr lang="en-US" sz="2200" dirty="0" err="1" smtClean="0"/>
              <a:t>Obus</a:t>
            </a:r>
            <a:r>
              <a:rPr lang="en-US" sz="2200" dirty="0" smtClean="0"/>
              <a:t> </a:t>
            </a:r>
            <a:r>
              <a:rPr lang="en-US" sz="2200" dirty="0" err="1" smtClean="0"/>
              <a:t>Forme</a:t>
            </a:r>
            <a:r>
              <a:rPr lang="en-US" sz="2200" dirty="0" smtClean="0"/>
              <a:t> Back Rest Supports:</a:t>
            </a:r>
          </a:p>
          <a:p>
            <a:pPr eaLnBrk="1" hangingPunct="1">
              <a:lnSpc>
                <a:spcPct val="80000"/>
              </a:lnSpc>
            </a:pPr>
            <a:r>
              <a:rPr lang="en-US" sz="2200" dirty="0" smtClean="0">
                <a:hlinkClick r:id="rId3"/>
              </a:rPr>
              <a:t>http://www.obusforme.ca/obus_forme/sit/back-supports.html</a:t>
            </a:r>
            <a:r>
              <a:rPr lang="en-US" sz="2200" dirty="0" smtClean="0"/>
              <a:t> </a:t>
            </a:r>
          </a:p>
          <a:p>
            <a:pPr eaLnBrk="1" hangingPunct="1">
              <a:lnSpc>
                <a:spcPct val="80000"/>
              </a:lnSpc>
              <a:buFontTx/>
              <a:buNone/>
            </a:pPr>
            <a:endParaRPr lang="en-US" sz="1000" dirty="0" smtClean="0"/>
          </a:p>
          <a:p>
            <a:pPr eaLnBrk="1" hangingPunct="1">
              <a:lnSpc>
                <a:spcPct val="80000"/>
              </a:lnSpc>
              <a:buFontTx/>
              <a:buNone/>
            </a:pPr>
            <a:r>
              <a:rPr lang="en-US" sz="2600" b="1" dirty="0" smtClean="0"/>
              <a:t>Laptop Mounts</a:t>
            </a:r>
            <a:endParaRPr lang="en-US" sz="2400" dirty="0" smtClean="0"/>
          </a:p>
          <a:p>
            <a:pPr eaLnBrk="1" hangingPunct="1">
              <a:lnSpc>
                <a:spcPct val="80000"/>
              </a:lnSpc>
            </a:pPr>
            <a:r>
              <a:rPr lang="en-US" sz="2200" dirty="0" err="1" smtClean="0"/>
              <a:t>Jotto</a:t>
            </a:r>
            <a:r>
              <a:rPr lang="en-US" sz="2200" dirty="0" smtClean="0"/>
              <a:t> Desk: </a:t>
            </a:r>
            <a:r>
              <a:rPr lang="en-US" sz="2200" dirty="0" smtClean="0">
                <a:hlinkClick r:id="rId4"/>
              </a:rPr>
              <a:t>www.jottodesk.us</a:t>
            </a:r>
            <a:endParaRPr lang="en-US" sz="2200" dirty="0" smtClean="0"/>
          </a:p>
          <a:p>
            <a:pPr eaLnBrk="1" hangingPunct="1">
              <a:lnSpc>
                <a:spcPct val="80000"/>
              </a:lnSpc>
            </a:pPr>
            <a:r>
              <a:rPr lang="en-US" sz="2200" dirty="0" smtClean="0"/>
              <a:t>DeskSpaceAnyplace.com: </a:t>
            </a:r>
            <a:r>
              <a:rPr lang="en-US" sz="2200" dirty="0" smtClean="0">
                <a:hlinkClick r:id="rId5"/>
              </a:rPr>
              <a:t>www.deskspaceanyplace.com</a:t>
            </a:r>
            <a:endParaRPr lang="en-US" sz="2200" dirty="0" smtClean="0"/>
          </a:p>
          <a:p>
            <a:pPr eaLnBrk="1" hangingPunct="1">
              <a:lnSpc>
                <a:spcPct val="80000"/>
              </a:lnSpc>
            </a:pPr>
            <a:r>
              <a:rPr lang="en-US" sz="2200" dirty="0" smtClean="0"/>
              <a:t>The Air Desk: </a:t>
            </a:r>
            <a:r>
              <a:rPr lang="en-US" sz="2200" dirty="0" smtClean="0">
                <a:hlinkClick r:id="rId6"/>
              </a:rPr>
              <a:t>www.airdesks.com</a:t>
            </a:r>
            <a:r>
              <a:rPr lang="en-US" sz="2200" dirty="0" smtClean="0"/>
              <a:t> </a:t>
            </a:r>
          </a:p>
          <a:p>
            <a:pPr eaLnBrk="1" hangingPunct="1">
              <a:lnSpc>
                <a:spcPct val="80000"/>
              </a:lnSpc>
            </a:pPr>
            <a:endParaRPr lang="en-US" sz="1000" dirty="0" smtClean="0"/>
          </a:p>
          <a:p>
            <a:pPr eaLnBrk="1" hangingPunct="1">
              <a:lnSpc>
                <a:spcPct val="80000"/>
              </a:lnSpc>
              <a:buFont typeface="Wingdings" pitchFamily="2" charset="2"/>
              <a:buNone/>
            </a:pPr>
            <a:r>
              <a:rPr lang="en-US" sz="2400" b="1" dirty="0" smtClean="0"/>
              <a:t>Lap Cushions</a:t>
            </a:r>
          </a:p>
          <a:p>
            <a:pPr eaLnBrk="1" hangingPunct="1">
              <a:lnSpc>
                <a:spcPct val="80000"/>
              </a:lnSpc>
            </a:pPr>
            <a:r>
              <a:rPr lang="en-US" sz="2200" dirty="0" smtClean="0"/>
              <a:t>Lap Desk Pillow:  </a:t>
            </a:r>
            <a:r>
              <a:rPr lang="en-US" sz="2200" dirty="0" smtClean="0">
                <a:hlinkClick r:id="rId7"/>
              </a:rPr>
              <a:t>www.froogle.com</a:t>
            </a:r>
            <a:endParaRPr lang="en-US" sz="2200" dirty="0" smtClean="0"/>
          </a:p>
          <a:p>
            <a:pPr lvl="1" eaLnBrk="1" hangingPunct="1">
              <a:lnSpc>
                <a:spcPct val="80000"/>
              </a:lnSpc>
            </a:pPr>
            <a:endParaRPr lang="en-US" sz="2200" dirty="0" smtClean="0"/>
          </a:p>
        </p:txBody>
      </p:sp>
      <p:sp>
        <p:nvSpPr>
          <p:cNvPr id="60419"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60421" name="Title 13"/>
          <p:cNvSpPr>
            <a:spLocks noGrp="1"/>
          </p:cNvSpPr>
          <p:nvPr>
            <p:ph type="title"/>
          </p:nvPr>
        </p:nvSpPr>
        <p:spPr>
          <a:xfrm>
            <a:off x="612775" y="228600"/>
            <a:ext cx="8153400" cy="990600"/>
          </a:xfrm>
        </p:spPr>
        <p:txBody>
          <a:bodyPr/>
          <a:lstStyle/>
          <a:p>
            <a:pPr eaLnBrk="1" hangingPunct="1"/>
            <a:r>
              <a:rPr lang="en-US" smtClean="0"/>
              <a:t>Vehicle Accessory Resources</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Grp="1" noChangeArrowheads="1"/>
          </p:cNvSpPr>
          <p:nvPr>
            <p:ph type="body" idx="1"/>
          </p:nvPr>
        </p:nvSpPr>
        <p:spPr>
          <a:xfrm>
            <a:off x="1371600" y="2743200"/>
            <a:ext cx="7123113" cy="1673225"/>
          </a:xfrm>
        </p:spPr>
        <p:txBody>
          <a:bodyPr/>
          <a:lstStyle/>
          <a:p>
            <a:pPr algn="ctr" eaLnBrk="1" hangingPunct="1">
              <a:buFontTx/>
              <a:buNone/>
            </a:pPr>
            <a:endParaRPr lang="en-US" smtClean="0"/>
          </a:p>
          <a:p>
            <a:pPr algn="ctr" eaLnBrk="1" hangingPunct="1">
              <a:buFontTx/>
              <a:buNone/>
            </a:pPr>
            <a:r>
              <a:rPr lang="en-US" smtClean="0"/>
              <a:t>You can perform the following exercises and stretches at work throughout your day.  These exercises can help energize your body and relieve muscle tension.</a:t>
            </a:r>
          </a:p>
        </p:txBody>
      </p:sp>
      <p:sp>
        <p:nvSpPr>
          <p:cNvPr id="61443"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61445" name="Title 13"/>
          <p:cNvSpPr>
            <a:spLocks noGrp="1"/>
          </p:cNvSpPr>
          <p:nvPr>
            <p:ph type="title"/>
          </p:nvPr>
        </p:nvSpPr>
        <p:spPr/>
        <p:txBody>
          <a:bodyPr/>
          <a:lstStyle/>
          <a:p>
            <a:pPr eaLnBrk="1" hangingPunct="1"/>
            <a:r>
              <a:rPr lang="en-US" smtClean="0"/>
              <a:t>Exercises / Stretches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Causes of WMSDs</a:t>
            </a:r>
            <a:endParaRPr lang="en-US" b="1" smtClean="0">
              <a:solidFill>
                <a:schemeClr val="tx1"/>
              </a:solidFill>
            </a:endParaRPr>
          </a:p>
        </p:txBody>
      </p:sp>
      <p:sp>
        <p:nvSpPr>
          <p:cNvPr id="20483" name="Rectangle 3"/>
          <p:cNvSpPr>
            <a:spLocks noGrp="1" noChangeArrowheads="1"/>
          </p:cNvSpPr>
          <p:nvPr>
            <p:ph sz="quarter" idx="1"/>
          </p:nvPr>
        </p:nvSpPr>
        <p:spPr>
          <a:xfrm>
            <a:off x="609600" y="1600200"/>
            <a:ext cx="3886200" cy="4572000"/>
          </a:xfrm>
        </p:spPr>
        <p:txBody>
          <a:bodyPr>
            <a:normAutofit fontScale="62500" lnSpcReduction="20000"/>
          </a:bodyPr>
          <a:lstStyle/>
          <a:p>
            <a:pPr marL="320040" indent="-320040" eaLnBrk="1" fontAlgn="auto" hangingPunct="1">
              <a:spcAft>
                <a:spcPts val="0"/>
              </a:spcAft>
              <a:buFont typeface="Wingdings"/>
              <a:buChar char=""/>
              <a:tabLst>
                <a:tab pos="4506913" algn="l"/>
              </a:tabLst>
              <a:defRPr/>
            </a:pPr>
            <a:r>
              <a:rPr lang="en-US" sz="3500" b="1" dirty="0"/>
              <a:t>Awkward/Deviated Postures</a:t>
            </a:r>
          </a:p>
          <a:p>
            <a:pPr marL="640080" lvl="1" indent="-274320" eaLnBrk="1" fontAlgn="auto" hangingPunct="1">
              <a:spcAft>
                <a:spcPts val="0"/>
              </a:spcAft>
              <a:buFont typeface="Wingdings 2"/>
              <a:buChar char=""/>
              <a:tabLst>
                <a:tab pos="4506913" algn="l"/>
              </a:tabLst>
              <a:defRPr/>
            </a:pPr>
            <a:r>
              <a:rPr lang="en-US" sz="2900" dirty="0"/>
              <a:t>Twisting the </a:t>
            </a:r>
            <a:r>
              <a:rPr lang="en-US" sz="2900" dirty="0" smtClean="0"/>
              <a:t>body (e.g., to use a laptop or do paperwork in the passenger seat from the driver’s seat)</a:t>
            </a:r>
            <a:endParaRPr lang="en-US" sz="2900" dirty="0"/>
          </a:p>
          <a:p>
            <a:pPr marL="640080" lvl="1" indent="-274320" eaLnBrk="1" fontAlgn="auto" hangingPunct="1">
              <a:spcAft>
                <a:spcPts val="0"/>
              </a:spcAft>
              <a:buFontTx/>
              <a:buNone/>
              <a:tabLst>
                <a:tab pos="4506913" algn="l"/>
              </a:tabLst>
              <a:defRPr/>
            </a:pPr>
            <a:endParaRPr lang="en-US" sz="2000" dirty="0"/>
          </a:p>
          <a:p>
            <a:pPr marL="320040" indent="-320040" eaLnBrk="1" fontAlgn="auto" hangingPunct="1">
              <a:spcAft>
                <a:spcPts val="0"/>
              </a:spcAft>
              <a:buFont typeface="Wingdings"/>
              <a:buChar char=""/>
              <a:tabLst>
                <a:tab pos="4506913" algn="l"/>
              </a:tabLst>
              <a:defRPr/>
            </a:pPr>
            <a:r>
              <a:rPr lang="en-US" sz="3500" b="1" dirty="0"/>
              <a:t>Highly Repetitive Work</a:t>
            </a:r>
            <a:endParaRPr lang="en-US" sz="3500" dirty="0"/>
          </a:p>
          <a:p>
            <a:pPr marL="640080" lvl="1" indent="-274320" eaLnBrk="1" fontAlgn="auto" hangingPunct="1">
              <a:spcAft>
                <a:spcPts val="0"/>
              </a:spcAft>
              <a:buFont typeface="Wingdings 2"/>
              <a:buChar char=""/>
              <a:tabLst>
                <a:tab pos="4506913" algn="l"/>
              </a:tabLst>
              <a:defRPr/>
            </a:pPr>
            <a:r>
              <a:rPr lang="en-US" sz="2900" dirty="0"/>
              <a:t>Lifting</a:t>
            </a:r>
          </a:p>
          <a:p>
            <a:pPr marL="640080" lvl="1" indent="-274320" eaLnBrk="1" fontAlgn="auto" hangingPunct="1">
              <a:spcAft>
                <a:spcPts val="0"/>
              </a:spcAft>
              <a:buFontTx/>
              <a:buNone/>
              <a:tabLst>
                <a:tab pos="4506913" algn="l"/>
              </a:tabLst>
              <a:defRPr/>
            </a:pPr>
            <a:endParaRPr lang="en-US" sz="2000" dirty="0"/>
          </a:p>
          <a:p>
            <a:pPr marL="320040" indent="-320040" eaLnBrk="1" fontAlgn="auto" hangingPunct="1">
              <a:spcAft>
                <a:spcPts val="0"/>
              </a:spcAft>
              <a:buFont typeface="Wingdings"/>
              <a:buChar char=""/>
              <a:tabLst>
                <a:tab pos="4506913" algn="l"/>
              </a:tabLst>
              <a:defRPr/>
            </a:pPr>
            <a:r>
              <a:rPr lang="en-US" sz="3500" b="1" dirty="0"/>
              <a:t>Excessive </a:t>
            </a:r>
            <a:r>
              <a:rPr lang="en-US" sz="3500" b="1" dirty="0" smtClean="0"/>
              <a:t>Force</a:t>
            </a:r>
          </a:p>
          <a:p>
            <a:pPr marL="640080" lvl="1" indent="-274320" eaLnBrk="1" fontAlgn="auto" hangingPunct="1">
              <a:spcAft>
                <a:spcPts val="0"/>
              </a:spcAft>
              <a:buFont typeface="Wingdings 2"/>
              <a:buChar char=""/>
              <a:tabLst>
                <a:tab pos="4506913" algn="l"/>
              </a:tabLst>
              <a:defRPr/>
            </a:pPr>
            <a:r>
              <a:rPr lang="en-US" sz="2900" dirty="0" smtClean="0"/>
              <a:t>Gripping (e.g., holding the car steering wheel too tightly)</a:t>
            </a:r>
          </a:p>
          <a:p>
            <a:pPr marL="640080" lvl="1" indent="-274320" eaLnBrk="1" fontAlgn="auto" hangingPunct="1">
              <a:spcAft>
                <a:spcPts val="0"/>
              </a:spcAft>
              <a:buFont typeface="Wingdings 2"/>
              <a:buNone/>
              <a:tabLst>
                <a:tab pos="4506913" algn="l"/>
              </a:tabLst>
              <a:defRPr/>
            </a:pPr>
            <a:endParaRPr lang="en-US" sz="1300" dirty="0" smtClean="0"/>
          </a:p>
          <a:p>
            <a:pPr marL="320040" indent="-320040" eaLnBrk="1" fontAlgn="auto" hangingPunct="1">
              <a:spcAft>
                <a:spcPts val="0"/>
              </a:spcAft>
              <a:buFont typeface="Wingdings"/>
              <a:buChar char=""/>
              <a:tabLst>
                <a:tab pos="4506913" algn="l"/>
              </a:tabLst>
              <a:defRPr/>
            </a:pPr>
            <a:r>
              <a:rPr lang="en-US" sz="3500" b="1" dirty="0" smtClean="0"/>
              <a:t>Vibration</a:t>
            </a:r>
          </a:p>
          <a:p>
            <a:pPr marL="640080" lvl="1" indent="-274320" eaLnBrk="1" fontAlgn="auto" hangingPunct="1">
              <a:spcAft>
                <a:spcPts val="0"/>
              </a:spcAft>
              <a:buFont typeface="Wingdings 2"/>
              <a:buChar char=""/>
              <a:tabLst>
                <a:tab pos="4506913" algn="l"/>
              </a:tabLst>
              <a:defRPr/>
            </a:pPr>
            <a:r>
              <a:rPr lang="en-US" sz="2900" dirty="0" smtClean="0"/>
              <a:t>Sitting, standing, or lying on a vibrating surface</a:t>
            </a:r>
            <a:endParaRPr lang="en-US" sz="2900" b="1" dirty="0" smtClean="0"/>
          </a:p>
          <a:p>
            <a:pPr marL="640080" lvl="1" indent="-274320" eaLnBrk="1" fontAlgn="auto" hangingPunct="1">
              <a:spcAft>
                <a:spcPts val="0"/>
              </a:spcAft>
              <a:buFont typeface="Wingdings 2"/>
              <a:buNone/>
              <a:tabLst>
                <a:tab pos="4506913" algn="l"/>
              </a:tabLst>
              <a:defRPr/>
            </a:pPr>
            <a:endParaRPr lang="en-US" sz="3200" dirty="0"/>
          </a:p>
        </p:txBody>
      </p:sp>
      <p:pic>
        <p:nvPicPr>
          <p:cNvPr id="16388" name="Content Placeholder 7" descr="http://cache2.asset-cache.net/xc/200185234-001.jpg?v=1&amp;c=IWSAsset&amp;k=2&amp;d=EDF6F2F4F969CEBDA0276D19B364128E8AC367FE9FE35A0DB9C025C28F1836F500123AA3B5A18ED0"/>
          <p:cNvPicPr>
            <a:picLocks noGrp="1"/>
          </p:cNvPicPr>
          <p:nvPr>
            <p:ph sz="quarter" idx="2"/>
          </p:nvPr>
        </p:nvPicPr>
        <p:blipFill>
          <a:blip r:embed="rId3" cstate="print"/>
          <a:srcRect/>
          <a:stretch>
            <a:fillRect/>
          </a:stretch>
        </p:blipFill>
        <p:spPr>
          <a:xfrm>
            <a:off x="5129213" y="1589088"/>
            <a:ext cx="3317875" cy="4572000"/>
          </a:xfrm>
        </p:spPr>
      </p:pic>
      <p:sp>
        <p:nvSpPr>
          <p:cNvPr id="9" name="Rectangle 8"/>
          <p:cNvSpPr/>
          <p:nvPr/>
        </p:nvSpPr>
        <p:spPr>
          <a:xfrm>
            <a:off x="5105400" y="1587500"/>
            <a:ext cx="34290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a:p>
        </p:txBody>
      </p:sp>
      <p:sp>
        <p:nvSpPr>
          <p:cNvPr id="16390"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pic_stretches_hands"/>
          <p:cNvPicPr>
            <a:picLocks noChangeAspect="1" noChangeArrowheads="1"/>
          </p:cNvPicPr>
          <p:nvPr/>
        </p:nvPicPr>
        <p:blipFill>
          <a:blip r:embed="rId2" cstate="print"/>
          <a:srcRect/>
          <a:stretch>
            <a:fillRect/>
          </a:stretch>
        </p:blipFill>
        <p:spPr bwMode="auto">
          <a:xfrm>
            <a:off x="1905000" y="1600200"/>
            <a:ext cx="5334000" cy="2514600"/>
          </a:xfrm>
          <a:prstGeom prst="rect">
            <a:avLst/>
          </a:prstGeom>
          <a:noFill/>
          <a:ln w="9525">
            <a:noFill/>
            <a:miter lim="800000"/>
            <a:headEnd/>
            <a:tailEnd/>
          </a:ln>
        </p:spPr>
      </p:pic>
      <p:sp>
        <p:nvSpPr>
          <p:cNvPr id="63491" name="Rectangle 3"/>
          <p:cNvSpPr>
            <a:spLocks noChangeArrowheads="1"/>
          </p:cNvSpPr>
          <p:nvPr/>
        </p:nvSpPr>
        <p:spPr bwMode="auto">
          <a:xfrm>
            <a:off x="762000" y="4081463"/>
            <a:ext cx="7788275" cy="2376487"/>
          </a:xfrm>
          <a:prstGeom prst="rect">
            <a:avLst/>
          </a:prstGeom>
          <a:noFill/>
          <a:ln w="9525">
            <a:noFill/>
            <a:miter lim="800000"/>
            <a:headEnd/>
            <a:tailEnd/>
          </a:ln>
        </p:spPr>
        <p:txBody>
          <a:bodyPr anchor="ctr">
            <a:spAutoFit/>
          </a:bodyPr>
          <a:lstStyle/>
          <a:p>
            <a:pPr algn="ctr"/>
            <a:endParaRPr lang="en-US" b="0">
              <a:latin typeface="Times New Roman" pitchFamily="18" charset="0"/>
            </a:endParaRPr>
          </a:p>
          <a:p>
            <a:pPr algn="ctr"/>
            <a:r>
              <a:rPr lang="en-US" sz="2200" b="0">
                <a:latin typeface="Times New Roman" pitchFamily="18" charset="0"/>
              </a:rPr>
              <a:t>Separate and straighten your fingers until the tension of a stretch is felt; </a:t>
            </a:r>
            <a:br>
              <a:rPr lang="en-US" sz="2200" b="0">
                <a:latin typeface="Times New Roman" pitchFamily="18" charset="0"/>
              </a:rPr>
            </a:br>
            <a:r>
              <a:rPr lang="en-US" sz="2200" b="0">
                <a:latin typeface="Times New Roman" pitchFamily="18" charset="0"/>
              </a:rPr>
              <a:t>Hold 10 seconds;</a:t>
            </a:r>
            <a:br>
              <a:rPr lang="en-US" sz="2200" b="0">
                <a:latin typeface="Times New Roman" pitchFamily="18" charset="0"/>
              </a:rPr>
            </a:br>
            <a:r>
              <a:rPr lang="en-US" sz="2200" b="0">
                <a:latin typeface="Times New Roman" pitchFamily="18" charset="0"/>
              </a:rPr>
              <a:t>Relax, then bend fingers at the knuckles and hold 10 seconds;</a:t>
            </a:r>
            <a:br>
              <a:rPr lang="en-US" sz="2200" b="0">
                <a:latin typeface="Times New Roman" pitchFamily="18" charset="0"/>
              </a:rPr>
            </a:br>
            <a:r>
              <a:rPr lang="en-US" sz="2200" b="0">
                <a:latin typeface="Times New Roman" pitchFamily="18" charset="0"/>
              </a:rPr>
              <a:t>Repeat the first stretch once more. </a:t>
            </a:r>
          </a:p>
          <a:p>
            <a:pPr algn="ctr"/>
            <a:endParaRPr lang="en-US" sz="2200" b="0">
              <a:latin typeface="Arial" charset="0"/>
            </a:endParaRPr>
          </a:p>
        </p:txBody>
      </p:sp>
      <p:sp>
        <p:nvSpPr>
          <p:cNvPr id="63492" name="Rectangle 4"/>
          <p:cNvSpPr>
            <a:spLocks noGrp="1" noChangeArrowheads="1"/>
          </p:cNvSpPr>
          <p:nvPr>
            <p:ph type="title"/>
          </p:nvPr>
        </p:nvSpPr>
        <p:spPr>
          <a:xfrm>
            <a:off x="609600" y="0"/>
            <a:ext cx="8077200" cy="1143000"/>
          </a:xfrm>
        </p:spPr>
        <p:txBody>
          <a:bodyPr/>
          <a:lstStyle/>
          <a:p>
            <a:pPr eaLnBrk="1" hangingPunct="1"/>
            <a:r>
              <a:rPr lang="en-US" dirty="0" smtClean="0"/>
              <a:t>Hand Stretches</a:t>
            </a:r>
          </a:p>
        </p:txBody>
      </p:sp>
      <p:sp>
        <p:nvSpPr>
          <p:cNvPr id="63493" name="Rectangle 17"/>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eaLnBrk="1" hangingPunct="1"/>
            <a:r>
              <a:rPr lang="en-US" sz="1200" b="0">
                <a:solidFill>
                  <a:schemeClr val="tx2"/>
                </a:solidFill>
                <a:latin typeface="Arial" charset="0"/>
              </a:rPr>
              <a:t>APHIS Ergonomics Program</a:t>
            </a:r>
            <a:r>
              <a:rPr lang="en-US" sz="1600" b="0">
                <a:solidFill>
                  <a:schemeClr val="tx2"/>
                </a:solidFill>
                <a:latin typeface="Arial" charset="0"/>
              </a:rPr>
              <a:t/>
            </a:r>
            <a:br>
              <a:rPr lang="en-US" sz="1600" b="0">
                <a:solidFill>
                  <a:schemeClr val="tx2"/>
                </a:solidFill>
                <a:latin typeface="Arial" charset="0"/>
              </a:rPr>
            </a:br>
            <a:r>
              <a:rPr lang="en-US" sz="800" b="0">
                <a:solidFill>
                  <a:schemeClr val="tx2"/>
                </a:solidFill>
                <a:latin typeface="Arial" charset="0"/>
              </a:rPr>
              <a:t>creating healthy workspaces</a:t>
            </a:r>
            <a:br>
              <a:rPr lang="en-US" sz="800" b="0">
                <a:solidFill>
                  <a:schemeClr val="tx2"/>
                </a:solidFill>
                <a:latin typeface="Arial" charset="0"/>
              </a:rPr>
            </a:br>
            <a:r>
              <a:rPr lang="en-US" sz="800" b="0">
                <a:solidFill>
                  <a:schemeClr val="tx2"/>
                </a:solidFill>
                <a:latin typeface="Arial" charset="0"/>
              </a:rPr>
              <a:t>through</a:t>
            </a:r>
            <a:br>
              <a:rPr lang="en-US" sz="800" b="0">
                <a:solidFill>
                  <a:schemeClr val="tx2"/>
                </a:solidFill>
                <a:latin typeface="Arial" charset="0"/>
              </a:rPr>
            </a:br>
            <a:r>
              <a:rPr lang="en-US" sz="800" b="0">
                <a:solidFill>
                  <a:schemeClr val="tx2"/>
                </a:solidFill>
                <a:latin typeface="Arial" charset="0"/>
              </a:rPr>
              <a:t>healthy work habits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pPr eaLnBrk="1" hangingPunct="1"/>
            <a:r>
              <a:rPr lang="en-US" smtClean="0"/>
              <a:t>Neck Stretches</a:t>
            </a:r>
          </a:p>
        </p:txBody>
      </p:sp>
      <p:pic>
        <p:nvPicPr>
          <p:cNvPr id="70659" name="Picture 3" descr="pic_stretches_shoulders2"/>
          <p:cNvPicPr>
            <a:picLocks noGrp="1" noChangeAspect="1" noChangeArrowheads="1"/>
          </p:cNvPicPr>
          <p:nvPr>
            <p:ph sz="half" idx="2"/>
          </p:nvPr>
        </p:nvPicPr>
        <p:blipFill>
          <a:blip r:embed="rId2" cstate="print"/>
          <a:srcRect/>
          <a:stretch>
            <a:fillRect/>
          </a:stretch>
        </p:blipFill>
        <p:spPr>
          <a:xfrm>
            <a:off x="5703888" y="2171700"/>
            <a:ext cx="2505075" cy="3255963"/>
          </a:xfrm>
          <a:noFill/>
        </p:spPr>
      </p:pic>
      <p:sp>
        <p:nvSpPr>
          <p:cNvPr id="70660" name="Rectangle 4"/>
          <p:cNvSpPr>
            <a:spLocks noGrp="1" noChangeArrowheads="1"/>
          </p:cNvSpPr>
          <p:nvPr>
            <p:ph type="body" sz="half" idx="1"/>
          </p:nvPr>
        </p:nvSpPr>
        <p:spPr>
          <a:xfrm>
            <a:off x="1066800" y="1752600"/>
            <a:ext cx="3657600" cy="4530725"/>
          </a:xfrm>
          <a:noFill/>
        </p:spPr>
        <p:txBody>
          <a:bodyPr/>
          <a:lstStyle/>
          <a:p>
            <a:pPr eaLnBrk="1" hangingPunct="1">
              <a:lnSpc>
                <a:spcPct val="90000"/>
              </a:lnSpc>
            </a:pPr>
            <a:endParaRPr lang="en-US" sz="1900" dirty="0" smtClean="0"/>
          </a:p>
          <a:p>
            <a:pPr eaLnBrk="1" hangingPunct="1">
              <a:lnSpc>
                <a:spcPct val="90000"/>
              </a:lnSpc>
            </a:pPr>
            <a:r>
              <a:rPr lang="en-US" sz="1900" dirty="0" smtClean="0"/>
              <a:t>Slowly lower your neck to one shoulder, keeping that shoulder down; </a:t>
            </a:r>
          </a:p>
          <a:p>
            <a:pPr eaLnBrk="1" hangingPunct="1">
              <a:lnSpc>
                <a:spcPct val="90000"/>
              </a:lnSpc>
            </a:pPr>
            <a:endParaRPr lang="en-US" sz="1900" dirty="0" smtClean="0"/>
          </a:p>
          <a:p>
            <a:pPr eaLnBrk="1" hangingPunct="1">
              <a:lnSpc>
                <a:spcPct val="90000"/>
              </a:lnSpc>
            </a:pPr>
            <a:r>
              <a:rPr lang="en-US" sz="1900" dirty="0" smtClean="0"/>
              <a:t>Hold 5-10 seconds; </a:t>
            </a:r>
            <a:br>
              <a:rPr lang="en-US" sz="1900" dirty="0" smtClean="0"/>
            </a:br>
            <a:endParaRPr lang="en-US" sz="1900" dirty="0" smtClean="0"/>
          </a:p>
          <a:p>
            <a:pPr eaLnBrk="1" hangingPunct="1">
              <a:lnSpc>
                <a:spcPct val="90000"/>
              </a:lnSpc>
            </a:pPr>
            <a:r>
              <a:rPr lang="en-US" sz="1900" dirty="0" smtClean="0"/>
              <a:t>Do both sides. </a:t>
            </a:r>
            <a:endParaRPr lang="en-US" sz="1300" dirty="0" smtClean="0"/>
          </a:p>
        </p:txBody>
      </p:sp>
      <p:sp>
        <p:nvSpPr>
          <p:cNvPr id="70661" name="Rectangle 17"/>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eaLnBrk="1" hangingPunct="1"/>
            <a:r>
              <a:rPr lang="en-US" sz="1200" b="0">
                <a:solidFill>
                  <a:schemeClr val="tx2"/>
                </a:solidFill>
                <a:latin typeface="Arial" charset="0"/>
              </a:rPr>
              <a:t>APHIS Ergonomics Program</a:t>
            </a:r>
            <a:r>
              <a:rPr lang="en-US" sz="1600" b="0">
                <a:solidFill>
                  <a:schemeClr val="tx2"/>
                </a:solidFill>
                <a:latin typeface="Arial" charset="0"/>
              </a:rPr>
              <a:t/>
            </a:r>
            <a:br>
              <a:rPr lang="en-US" sz="1600" b="0">
                <a:solidFill>
                  <a:schemeClr val="tx2"/>
                </a:solidFill>
                <a:latin typeface="Arial" charset="0"/>
              </a:rPr>
            </a:br>
            <a:r>
              <a:rPr lang="en-US" sz="800" b="0">
                <a:solidFill>
                  <a:schemeClr val="tx2"/>
                </a:solidFill>
                <a:latin typeface="Arial" charset="0"/>
              </a:rPr>
              <a:t>creating healthy workspaces</a:t>
            </a:r>
            <a:br>
              <a:rPr lang="en-US" sz="800" b="0">
                <a:solidFill>
                  <a:schemeClr val="tx2"/>
                </a:solidFill>
                <a:latin typeface="Arial" charset="0"/>
              </a:rPr>
            </a:br>
            <a:r>
              <a:rPr lang="en-US" sz="800" b="0">
                <a:solidFill>
                  <a:schemeClr val="tx2"/>
                </a:solidFill>
                <a:latin typeface="Arial" charset="0"/>
              </a:rPr>
              <a:t>through</a:t>
            </a:r>
            <a:br>
              <a:rPr lang="en-US" sz="800" b="0">
                <a:solidFill>
                  <a:schemeClr val="tx2"/>
                </a:solidFill>
                <a:latin typeface="Arial" charset="0"/>
              </a:rPr>
            </a:br>
            <a:r>
              <a:rPr lang="en-US" sz="800" b="0">
                <a:solidFill>
                  <a:schemeClr val="tx2"/>
                </a:solidFill>
                <a:latin typeface="Arial" charset="0"/>
              </a:rPr>
              <a:t>healthy work habits</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pic_stretches_eye"/>
          <p:cNvPicPr>
            <a:picLocks noChangeAspect="1" noChangeArrowheads="1"/>
          </p:cNvPicPr>
          <p:nvPr/>
        </p:nvPicPr>
        <p:blipFill>
          <a:blip r:embed="rId3" cstate="print"/>
          <a:srcRect/>
          <a:stretch>
            <a:fillRect/>
          </a:stretch>
        </p:blipFill>
        <p:spPr bwMode="auto">
          <a:xfrm>
            <a:off x="3352800" y="1524000"/>
            <a:ext cx="3200400" cy="1725613"/>
          </a:xfrm>
          <a:prstGeom prst="rect">
            <a:avLst/>
          </a:prstGeom>
          <a:noFill/>
          <a:ln w="9525">
            <a:noFill/>
            <a:miter lim="800000"/>
            <a:headEnd/>
            <a:tailEnd/>
          </a:ln>
        </p:spPr>
      </p:pic>
      <p:graphicFrame>
        <p:nvGraphicFramePr>
          <p:cNvPr id="997379" name="Group 3"/>
          <p:cNvGraphicFramePr>
            <a:graphicFrameLocks noGrp="1"/>
          </p:cNvGraphicFramePr>
          <p:nvPr/>
        </p:nvGraphicFramePr>
        <p:xfrm>
          <a:off x="2209800" y="-61341000"/>
          <a:ext cx="2392363" cy="5394960"/>
        </p:xfrm>
        <a:graphic>
          <a:graphicData uri="http://schemas.openxmlformats.org/drawingml/2006/table">
            <a:tbl>
              <a:tblPr/>
              <a:tblGrid>
                <a:gridCol w="2392363"/>
              </a:tblGrid>
              <a:tr h="1108075">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rebuchet MS" pitchFamily="34" charset="0"/>
                        </a:rPr>
                        <a:t>Palming </a:t>
                      </a:r>
                      <a:r>
                        <a:rPr kumimoji="0" lang="en-US" sz="800" b="1" i="0" u="none" strike="noStrike" cap="none" normalizeH="0" baseline="0" smtClean="0">
                          <a:ln>
                            <a:noFill/>
                          </a:ln>
                          <a:solidFill>
                            <a:srgbClr val="000000"/>
                          </a:solidFill>
                          <a:effectLst/>
                          <a:latin typeface="Trebuchet MS" pitchFamily="34" charset="0"/>
                        </a:rPr>
                        <a:t/>
                      </a:r>
                      <a:br>
                        <a:rPr kumimoji="0" lang="en-US" sz="800" b="1" i="0" u="none" strike="noStrike" cap="none" normalizeH="0" baseline="0" smtClean="0">
                          <a:ln>
                            <a:noFill/>
                          </a:ln>
                          <a:solidFill>
                            <a:srgbClr val="000000"/>
                          </a:solidFill>
                          <a:effectLst/>
                          <a:latin typeface="Trebuchet MS" pitchFamily="34" charset="0"/>
                        </a:rPr>
                      </a:br>
                      <a:r>
                        <a:rPr kumimoji="0" lang="en-US" sz="800" b="0" i="0" u="none" strike="noStrike" cap="none" normalizeH="0" baseline="0" smtClean="0">
                          <a:ln>
                            <a:noFill/>
                          </a:ln>
                          <a:solidFill>
                            <a:srgbClr val="000000"/>
                          </a:solidFill>
                          <a:effectLst/>
                          <a:latin typeface="Trebuchet MS" pitchFamily="34" charset="0"/>
                        </a:rPr>
                        <a:t>Palming is an activity you can do to relax your eyes periodically throughout the day. Here's how it's done: </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800" b="0" i="0" u="none" strike="noStrike" cap="none" normalizeH="0" baseline="0" smtClean="0">
                          <a:ln>
                            <a:noFill/>
                          </a:ln>
                          <a:solidFill>
                            <a:srgbClr val="000000"/>
                          </a:solidFill>
                          <a:effectLst/>
                          <a:latin typeface="Trebuchet MS" pitchFamily="34" charset="0"/>
                        </a:rPr>
                        <a:t>Cover your closed eyes with your hands, so that the palms are over (but not touching) your eyelids. Your fingers should overlap above your nose on your forehead;</a:t>
                      </a:r>
                      <a:br>
                        <a:rPr kumimoji="0" lang="en-US" sz="800" b="0" i="0" u="none" strike="noStrike" cap="none" normalizeH="0" baseline="0" smtClean="0">
                          <a:ln>
                            <a:noFill/>
                          </a:ln>
                          <a:solidFill>
                            <a:srgbClr val="000000"/>
                          </a:solidFill>
                          <a:effectLst/>
                          <a:latin typeface="Trebuchet MS" pitchFamily="34" charset="0"/>
                        </a:rPr>
                      </a:br>
                      <a:r>
                        <a:rPr kumimoji="0" lang="en-US" sz="800" b="0" i="0" u="none" strike="noStrike" cap="none" normalizeH="0" baseline="0" smtClean="0">
                          <a:ln>
                            <a:noFill/>
                          </a:ln>
                          <a:solidFill>
                            <a:srgbClr val="000000"/>
                          </a:solidFill>
                          <a:effectLst/>
                          <a:latin typeface="Trebuchet MS" pitchFamily="34" charset="0"/>
                        </a:rPr>
                        <a:t/>
                      </a:r>
                      <a:br>
                        <a:rPr kumimoji="0" lang="en-US" sz="800" b="0" i="0" u="none" strike="noStrike" cap="none" normalizeH="0" baseline="0" smtClean="0">
                          <a:ln>
                            <a:noFill/>
                          </a:ln>
                          <a:solidFill>
                            <a:srgbClr val="000000"/>
                          </a:solidFill>
                          <a:effectLst/>
                          <a:latin typeface="Trebuchet MS" pitchFamily="34" charset="0"/>
                        </a:rPr>
                      </a:br>
                      <a:endParaRPr kumimoji="0" lang="en-US" sz="800" b="0" i="0" u="none" strike="noStrike" cap="none" normalizeH="0" baseline="0" smtClean="0">
                        <a:ln>
                          <a:noFill/>
                        </a:ln>
                        <a:solidFill>
                          <a:srgbClr val="000000"/>
                        </a:solidFill>
                        <a:effectLst/>
                        <a:latin typeface="Trebuchet MS"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
                        <a:tabLst/>
                      </a:pPr>
                      <a:r>
                        <a:rPr kumimoji="0" lang="en-US" sz="800" b="0" i="0" u="none" strike="noStrike" cap="none" normalizeH="0" baseline="0" smtClean="0">
                          <a:ln>
                            <a:noFill/>
                          </a:ln>
                          <a:solidFill>
                            <a:srgbClr val="000000"/>
                          </a:solidFill>
                          <a:effectLst/>
                          <a:latin typeface="Trebuchet MS" pitchFamily="34" charset="0"/>
                        </a:rPr>
                        <a:t>Take several deep breathes and take in the complete darkness (or visualize a relaxing setting);</a:t>
                      </a:r>
                      <a:br>
                        <a:rPr kumimoji="0" lang="en-US" sz="800" b="0" i="0" u="none" strike="noStrike" cap="none" normalizeH="0" baseline="0" smtClean="0">
                          <a:ln>
                            <a:noFill/>
                          </a:ln>
                          <a:solidFill>
                            <a:srgbClr val="000000"/>
                          </a:solidFill>
                          <a:effectLst/>
                          <a:latin typeface="Trebuchet MS" pitchFamily="34" charset="0"/>
                        </a:rPr>
                      </a:br>
                      <a:r>
                        <a:rPr kumimoji="0" lang="en-US" sz="800" b="0" i="0" u="none" strike="noStrike" cap="none" normalizeH="0" baseline="0" smtClean="0">
                          <a:ln>
                            <a:noFill/>
                          </a:ln>
                          <a:solidFill>
                            <a:srgbClr val="000000"/>
                          </a:solidFill>
                          <a:effectLst/>
                          <a:latin typeface="Trebuchet MS" pitchFamily="34" charset="0"/>
                        </a:rPr>
                        <a:t/>
                      </a:r>
                      <a:br>
                        <a:rPr kumimoji="0" lang="en-US" sz="800" b="0" i="0" u="none" strike="noStrike" cap="none" normalizeH="0" baseline="0" smtClean="0">
                          <a:ln>
                            <a:noFill/>
                          </a:ln>
                          <a:solidFill>
                            <a:srgbClr val="000000"/>
                          </a:solidFill>
                          <a:effectLst/>
                          <a:latin typeface="Trebuchet MS" pitchFamily="34" charset="0"/>
                        </a:rPr>
                      </a:br>
                      <a:endParaRPr kumimoji="0" lang="en-US" sz="800" b="0" i="0" u="none" strike="noStrike" cap="none" normalizeH="0" baseline="0" smtClean="0">
                        <a:ln>
                          <a:noFill/>
                        </a:ln>
                        <a:solidFill>
                          <a:srgbClr val="000000"/>
                        </a:solidFill>
                        <a:effectLst/>
                        <a:latin typeface="Trebuchet MS"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3"/>
                        <a:tabLst/>
                      </a:pPr>
                      <a:r>
                        <a:rPr kumimoji="0" lang="en-US" sz="800" b="0" i="0" u="none" strike="noStrike" cap="none" normalizeH="0" baseline="0" smtClean="0">
                          <a:ln>
                            <a:noFill/>
                          </a:ln>
                          <a:solidFill>
                            <a:srgbClr val="000000"/>
                          </a:solidFill>
                          <a:effectLst/>
                          <a:latin typeface="Trebuchet MS" pitchFamily="34" charset="0"/>
                        </a:rPr>
                        <a:t>After 20 seconds or so, uncover your eyes and allow them to refocus. You're ready to continue your day! </a:t>
                      </a:r>
                    </a:p>
                  </a:txBody>
                  <a:tcPr anchor="ctr" horzOverflow="overflow">
                    <a:lnL cap="flat">
                      <a:noFill/>
                    </a:lnL>
                    <a:lnR cap="flat">
                      <a:noFill/>
                    </a:lnR>
                    <a:lnT cap="flat">
                      <a:noFill/>
                    </a:lnT>
                    <a:lnB>
                      <a:noFill/>
                    </a:lnB>
                    <a:lnTlToBr>
                      <a:noFill/>
                    </a:lnTlToBr>
                    <a:lnBlToTr>
                      <a:noFill/>
                    </a:lnBlToTr>
                    <a:noFill/>
                  </a:tcPr>
                </a:tc>
              </a:tr>
              <a:tr h="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700" b="0" i="0" u="none" strike="noStrike" cap="none" normalizeH="0" baseline="0" smtClean="0">
                          <a:ln>
                            <a:noFill/>
                          </a:ln>
                          <a:solidFill>
                            <a:schemeClr val="tx1"/>
                          </a:solidFill>
                          <a:effectLst/>
                          <a:latin typeface="Verdana" pitchFamily="34" charset="0"/>
                        </a:rPr>
                        <a:t>  </a:t>
                      </a:r>
                      <a:r>
                        <a:rPr kumimoji="0" lang="en-US" b="0" i="0" u="none" strike="noStrike" cap="none" normalizeH="0" baseline="0" smtClean="0">
                          <a:ln>
                            <a:noFill/>
                          </a:ln>
                          <a:solidFill>
                            <a:schemeClr val="tx1"/>
                          </a:solidFill>
                          <a:effectLst/>
                          <a:latin typeface="Verdana" pitchFamily="34" charset="0"/>
                        </a:rPr>
                        <a:t> </a:t>
                      </a:r>
                      <a:r>
                        <a:rPr kumimoji="0" lang="en-US" sz="1700" b="0" i="0" u="none" strike="noStrike" cap="none" normalizeH="0" baseline="0" smtClean="0">
                          <a:ln>
                            <a:noFill/>
                          </a:ln>
                          <a:solidFill>
                            <a:schemeClr val="tx1"/>
                          </a:solidFill>
                          <a:effectLst/>
                          <a:latin typeface="Verdana" pitchFamily="34" charset="0"/>
                        </a:rPr>
                        <a:t>  </a:t>
                      </a:r>
                    </a:p>
                  </a:txBody>
                  <a:tcPr anchor="b" horzOverflow="overflow">
                    <a:lnL cap="flat">
                      <a:noFill/>
                    </a:lnL>
                    <a:lnR cap="flat">
                      <a:noFill/>
                    </a:lnR>
                    <a:lnT>
                      <a:noFill/>
                    </a:lnT>
                    <a:lnB>
                      <a:noFill/>
                    </a:lnB>
                    <a:lnTlToBr>
                      <a:noFill/>
                    </a:lnTlToBr>
                    <a:lnBlToTr>
                      <a:noFill/>
                    </a:lnBlToTr>
                    <a:noFill/>
                  </a:tcPr>
                </a:tc>
              </a:tr>
              <a:tr h="1703388">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smtClean="0">
                          <a:ln>
                            <a:noFill/>
                          </a:ln>
                          <a:solidFill>
                            <a:srgbClr val="000000"/>
                          </a:solidFill>
                          <a:effectLst/>
                          <a:latin typeface="Trebuchet MS" pitchFamily="34" charset="0"/>
                        </a:rPr>
                        <a:t/>
                      </a:r>
                      <a:br>
                        <a:rPr kumimoji="0" lang="en-US" sz="1000" b="1" i="0" u="none" strike="noStrike" cap="none" normalizeH="0" baseline="0" smtClean="0">
                          <a:ln>
                            <a:noFill/>
                          </a:ln>
                          <a:solidFill>
                            <a:srgbClr val="000000"/>
                          </a:solidFill>
                          <a:effectLst/>
                          <a:latin typeface="Trebuchet MS" pitchFamily="34" charset="0"/>
                        </a:rPr>
                      </a:br>
                      <a:r>
                        <a:rPr kumimoji="0" lang="en-US" sz="1000" b="1" i="0" u="none" strike="noStrike" cap="none" normalizeH="0" baseline="0" smtClean="0">
                          <a:ln>
                            <a:noFill/>
                          </a:ln>
                          <a:solidFill>
                            <a:srgbClr val="000000"/>
                          </a:solidFill>
                          <a:effectLst/>
                          <a:latin typeface="Trebuchet MS" pitchFamily="34" charset="0"/>
                        </a:rPr>
                        <a:t>Refocus Routine </a:t>
                      </a:r>
                      <a:r>
                        <a:rPr kumimoji="0" lang="en-US" sz="800" b="0" i="0" u="none" strike="noStrike" cap="none" normalizeH="0" baseline="0" smtClean="0">
                          <a:ln>
                            <a:noFill/>
                          </a:ln>
                          <a:solidFill>
                            <a:srgbClr val="000000"/>
                          </a:solidFill>
                          <a:effectLst/>
                          <a:latin typeface="Trebuchet MS" pitchFamily="34" charset="0"/>
                        </a:rPr>
                        <a:t/>
                      </a:r>
                      <a:br>
                        <a:rPr kumimoji="0" lang="en-US" sz="800" b="0" i="0" u="none" strike="noStrike" cap="none" normalizeH="0" baseline="0" smtClean="0">
                          <a:ln>
                            <a:noFill/>
                          </a:ln>
                          <a:solidFill>
                            <a:srgbClr val="000000"/>
                          </a:solidFill>
                          <a:effectLst/>
                          <a:latin typeface="Trebuchet MS" pitchFamily="34" charset="0"/>
                        </a:rPr>
                      </a:br>
                      <a:r>
                        <a:rPr kumimoji="0" lang="en-US" sz="800" b="0" i="0" u="none" strike="noStrike" cap="none" normalizeH="0" baseline="0" smtClean="0">
                          <a:ln>
                            <a:noFill/>
                          </a:ln>
                          <a:solidFill>
                            <a:srgbClr val="000000"/>
                          </a:solidFill>
                          <a:effectLst/>
                          <a:latin typeface="Trebuchet MS" pitchFamily="34" charset="0"/>
                        </a:rPr>
                        <a:t>If you regularly work with your computer, you should periodically look away to allow your eyes to change focus. This exercise should be repeated regularly throughout the day. Here's how to do it: </a:t>
                      </a:r>
                    </a:p>
                    <a:p>
                      <a:pPr marL="342900" marR="0" lvl="0" indent="-342900" algn="l" defTabSz="914400" rtl="0" eaLnBrk="0" fontAlgn="base" latinLnBrk="0" hangingPunct="0">
                        <a:lnSpc>
                          <a:spcPct val="100000"/>
                        </a:lnSpc>
                        <a:spcBef>
                          <a:spcPct val="0"/>
                        </a:spcBef>
                        <a:spcAft>
                          <a:spcPct val="0"/>
                        </a:spcAft>
                        <a:buClrTx/>
                        <a:buSzTx/>
                        <a:buFontTx/>
                        <a:buAutoNum type="arabicPeriod"/>
                        <a:tabLst/>
                      </a:pPr>
                      <a:r>
                        <a:rPr kumimoji="0" lang="en-US" sz="800" b="0" i="0" u="none" strike="noStrike" cap="none" normalizeH="0" baseline="0" smtClean="0">
                          <a:ln>
                            <a:noFill/>
                          </a:ln>
                          <a:solidFill>
                            <a:srgbClr val="000000"/>
                          </a:solidFill>
                          <a:effectLst/>
                          <a:latin typeface="Trebuchet MS" pitchFamily="34" charset="0"/>
                        </a:rPr>
                        <a:t>Identify 2 objects that are roughly 20 feet away and relax;</a:t>
                      </a:r>
                      <a:br>
                        <a:rPr kumimoji="0" lang="en-US" sz="800" b="0" i="0" u="none" strike="noStrike" cap="none" normalizeH="0" baseline="0" smtClean="0">
                          <a:ln>
                            <a:noFill/>
                          </a:ln>
                          <a:solidFill>
                            <a:srgbClr val="000000"/>
                          </a:solidFill>
                          <a:effectLst/>
                          <a:latin typeface="Trebuchet MS" pitchFamily="34" charset="0"/>
                        </a:rPr>
                      </a:br>
                      <a:r>
                        <a:rPr kumimoji="0" lang="en-US" sz="800" b="0" i="0" u="none" strike="noStrike" cap="none" normalizeH="0" baseline="0" smtClean="0">
                          <a:ln>
                            <a:noFill/>
                          </a:ln>
                          <a:solidFill>
                            <a:srgbClr val="000000"/>
                          </a:solidFill>
                          <a:effectLst/>
                          <a:latin typeface="Trebuchet MS" pitchFamily="34" charset="0"/>
                        </a:rPr>
                        <a:t/>
                      </a:r>
                      <a:br>
                        <a:rPr kumimoji="0" lang="en-US" sz="800" b="0" i="0" u="none" strike="noStrike" cap="none" normalizeH="0" baseline="0" smtClean="0">
                          <a:ln>
                            <a:noFill/>
                          </a:ln>
                          <a:solidFill>
                            <a:srgbClr val="000000"/>
                          </a:solidFill>
                          <a:effectLst/>
                          <a:latin typeface="Trebuchet MS" pitchFamily="34" charset="0"/>
                        </a:rPr>
                      </a:br>
                      <a:endParaRPr kumimoji="0" lang="en-US" sz="800" b="0" i="0" u="none" strike="noStrike" cap="none" normalizeH="0" baseline="0" smtClean="0">
                        <a:ln>
                          <a:noFill/>
                        </a:ln>
                        <a:solidFill>
                          <a:srgbClr val="000000"/>
                        </a:solidFill>
                        <a:effectLst/>
                        <a:latin typeface="Trebuchet MS"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2"/>
                        <a:tabLst/>
                      </a:pPr>
                      <a:r>
                        <a:rPr kumimoji="0" lang="en-US" sz="800" b="0" i="0" u="none" strike="noStrike" cap="none" normalizeH="0" baseline="0" smtClean="0">
                          <a:ln>
                            <a:noFill/>
                          </a:ln>
                          <a:solidFill>
                            <a:srgbClr val="000000"/>
                          </a:solidFill>
                          <a:effectLst/>
                          <a:latin typeface="Trebuchet MS" pitchFamily="34" charset="0"/>
                        </a:rPr>
                        <a:t>Comfortably focus on one object for approximately 10-15 seconds, then focus on the other object for 10-15 seconds </a:t>
                      </a:r>
                      <a:br>
                        <a:rPr kumimoji="0" lang="en-US" sz="800" b="0" i="0" u="none" strike="noStrike" cap="none" normalizeH="0" baseline="0" smtClean="0">
                          <a:ln>
                            <a:noFill/>
                          </a:ln>
                          <a:solidFill>
                            <a:srgbClr val="000000"/>
                          </a:solidFill>
                          <a:effectLst/>
                          <a:latin typeface="Trebuchet MS" pitchFamily="34" charset="0"/>
                        </a:rPr>
                      </a:br>
                      <a:r>
                        <a:rPr kumimoji="0" lang="en-US" sz="800" b="0" i="0" u="none" strike="noStrike" cap="none" normalizeH="0" baseline="0" smtClean="0">
                          <a:ln>
                            <a:noFill/>
                          </a:ln>
                          <a:solidFill>
                            <a:srgbClr val="000000"/>
                          </a:solidFill>
                          <a:effectLst/>
                          <a:latin typeface="Trebuchet MS" pitchFamily="34" charset="0"/>
                        </a:rPr>
                        <a:t/>
                      </a:r>
                      <a:br>
                        <a:rPr kumimoji="0" lang="en-US" sz="800" b="0" i="0" u="none" strike="noStrike" cap="none" normalizeH="0" baseline="0" smtClean="0">
                          <a:ln>
                            <a:noFill/>
                          </a:ln>
                          <a:solidFill>
                            <a:srgbClr val="000000"/>
                          </a:solidFill>
                          <a:effectLst/>
                          <a:latin typeface="Trebuchet MS" pitchFamily="34" charset="0"/>
                        </a:rPr>
                      </a:br>
                      <a:endParaRPr kumimoji="0" lang="en-US" sz="800" b="0" i="0" u="none" strike="noStrike" cap="none" normalizeH="0" baseline="0" smtClean="0">
                        <a:ln>
                          <a:noFill/>
                        </a:ln>
                        <a:solidFill>
                          <a:srgbClr val="000000"/>
                        </a:solidFill>
                        <a:effectLst/>
                        <a:latin typeface="Trebuchet MS" pitchFamily="34" charset="0"/>
                      </a:endParaRPr>
                    </a:p>
                    <a:p>
                      <a:pPr marL="342900" marR="0" lvl="0" indent="-342900" algn="l" defTabSz="914400" rtl="0" eaLnBrk="0" fontAlgn="base" latinLnBrk="0" hangingPunct="0">
                        <a:lnSpc>
                          <a:spcPct val="100000"/>
                        </a:lnSpc>
                        <a:spcBef>
                          <a:spcPct val="0"/>
                        </a:spcBef>
                        <a:spcAft>
                          <a:spcPct val="0"/>
                        </a:spcAft>
                        <a:buClrTx/>
                        <a:buSzTx/>
                        <a:buFontTx/>
                        <a:buAutoNum type="arabicPeriod" startAt="3"/>
                        <a:tabLst/>
                      </a:pPr>
                      <a:r>
                        <a:rPr kumimoji="0" lang="en-US" sz="800" b="0" i="0" u="none" strike="noStrike" cap="none" normalizeH="0" baseline="0" smtClean="0">
                          <a:ln>
                            <a:noFill/>
                          </a:ln>
                          <a:solidFill>
                            <a:srgbClr val="000000"/>
                          </a:solidFill>
                          <a:effectLst/>
                          <a:latin typeface="Trebuchet MS" pitchFamily="34" charset="0"/>
                        </a:rPr>
                        <a:t>Return your focus to your monitor and continue working.</a:t>
                      </a:r>
                    </a:p>
                  </a:txBody>
                  <a:tcPr horzOverflow="overflow">
                    <a:lnL cap="flat">
                      <a:noFill/>
                    </a:lnL>
                    <a:lnR cap="flat">
                      <a:noFill/>
                    </a:lnR>
                    <a:lnT>
                      <a:noFill/>
                    </a:lnT>
                    <a:lnB cap="flat">
                      <a:noFill/>
                    </a:lnB>
                    <a:lnTlToBr>
                      <a:noFill/>
                    </a:lnTlToBr>
                    <a:lnBlToTr>
                      <a:noFill/>
                    </a:lnBlToTr>
                    <a:noFill/>
                  </a:tcPr>
                </a:tc>
              </a:tr>
            </a:tbl>
          </a:graphicData>
        </a:graphic>
      </p:graphicFrame>
      <p:sp>
        <p:nvSpPr>
          <p:cNvPr id="67591" name="Rectangle 11"/>
          <p:cNvSpPr>
            <a:spLocks noChangeArrowheads="1"/>
          </p:cNvSpPr>
          <p:nvPr/>
        </p:nvSpPr>
        <p:spPr bwMode="auto">
          <a:xfrm>
            <a:off x="838200" y="3154363"/>
            <a:ext cx="8159750" cy="3478212"/>
          </a:xfrm>
          <a:prstGeom prst="rect">
            <a:avLst/>
          </a:prstGeom>
          <a:noFill/>
          <a:ln w="9525">
            <a:noFill/>
            <a:miter lim="800000"/>
            <a:headEnd/>
            <a:tailEnd/>
          </a:ln>
        </p:spPr>
        <p:txBody>
          <a:bodyPr anchor="ctr">
            <a:spAutoFit/>
          </a:bodyPr>
          <a:lstStyle/>
          <a:p>
            <a:pPr algn="ctr"/>
            <a:r>
              <a:rPr lang="en-US" sz="2400" dirty="0">
                <a:latin typeface="Times New Roman" pitchFamily="18" charset="0"/>
              </a:rPr>
              <a:t>Palming </a:t>
            </a:r>
            <a:br>
              <a:rPr lang="en-US" sz="2400" dirty="0">
                <a:latin typeface="Times New Roman" pitchFamily="18" charset="0"/>
              </a:rPr>
            </a:br>
            <a:endParaRPr lang="en-US" b="0" dirty="0">
              <a:latin typeface="Times New Roman" pitchFamily="18" charset="0"/>
            </a:endParaRPr>
          </a:p>
          <a:p>
            <a:pPr algn="ctr"/>
            <a:r>
              <a:rPr lang="en-US" b="0" dirty="0">
                <a:latin typeface="Times New Roman" pitchFamily="18" charset="0"/>
              </a:rPr>
              <a:t>Cover your closed eyes with your hands, so that the palms are over</a:t>
            </a:r>
          </a:p>
          <a:p>
            <a:pPr algn="ctr"/>
            <a:r>
              <a:rPr lang="en-US" b="0" dirty="0">
                <a:latin typeface="Times New Roman" pitchFamily="18" charset="0"/>
              </a:rPr>
              <a:t>(but not touching) your eyelids.  Your fingers should overlap above your nose on your forehead;</a:t>
            </a:r>
            <a:br>
              <a:rPr lang="en-US" b="0" dirty="0">
                <a:latin typeface="Times New Roman" pitchFamily="18" charset="0"/>
              </a:rPr>
            </a:br>
            <a:r>
              <a:rPr lang="en-US" b="0" dirty="0">
                <a:latin typeface="Times New Roman" pitchFamily="18" charset="0"/>
              </a:rPr>
              <a:t/>
            </a:r>
            <a:br>
              <a:rPr lang="en-US" b="0" dirty="0">
                <a:latin typeface="Times New Roman" pitchFamily="18" charset="0"/>
              </a:rPr>
            </a:br>
            <a:r>
              <a:rPr lang="en-US" b="0" dirty="0">
                <a:latin typeface="Times New Roman" pitchFamily="18" charset="0"/>
              </a:rPr>
              <a:t>Take several deep breaths and take in the complete darkness (or visualize a relaxing setting);</a:t>
            </a:r>
            <a:br>
              <a:rPr lang="en-US" b="0" dirty="0">
                <a:latin typeface="Times New Roman" pitchFamily="18" charset="0"/>
              </a:rPr>
            </a:br>
            <a:r>
              <a:rPr lang="en-US" b="0" dirty="0">
                <a:latin typeface="Times New Roman" pitchFamily="18" charset="0"/>
              </a:rPr>
              <a:t/>
            </a:r>
            <a:br>
              <a:rPr lang="en-US" b="0" dirty="0">
                <a:latin typeface="Times New Roman" pitchFamily="18" charset="0"/>
              </a:rPr>
            </a:br>
            <a:r>
              <a:rPr lang="en-US" b="0" dirty="0">
                <a:latin typeface="Times New Roman" pitchFamily="18" charset="0"/>
              </a:rPr>
              <a:t>After 20 seconds or so, uncover your eyes and allow them to refocus.</a:t>
            </a:r>
          </a:p>
          <a:p>
            <a:pPr algn="ctr"/>
            <a:endParaRPr lang="en-US" b="0" dirty="0">
              <a:latin typeface="Times New Roman" pitchFamily="18" charset="0"/>
            </a:endParaRPr>
          </a:p>
          <a:p>
            <a:pPr algn="ctr"/>
            <a:endParaRPr lang="en-US" b="0" dirty="0">
              <a:latin typeface="Arial" charset="0"/>
            </a:endParaRPr>
          </a:p>
        </p:txBody>
      </p:sp>
      <p:sp>
        <p:nvSpPr>
          <p:cNvPr id="67592" name="Rectangle 12"/>
          <p:cNvSpPr>
            <a:spLocks noGrp="1" noChangeArrowheads="1"/>
          </p:cNvSpPr>
          <p:nvPr>
            <p:ph type="title"/>
          </p:nvPr>
        </p:nvSpPr>
        <p:spPr>
          <a:xfrm>
            <a:off x="762000" y="152400"/>
            <a:ext cx="7924800" cy="838200"/>
          </a:xfrm>
        </p:spPr>
        <p:txBody>
          <a:bodyPr/>
          <a:lstStyle/>
          <a:p>
            <a:pPr eaLnBrk="1" hangingPunct="1"/>
            <a:r>
              <a:rPr lang="en-US" dirty="0" smtClean="0"/>
              <a:t>Eye Stretches</a:t>
            </a:r>
          </a:p>
        </p:txBody>
      </p:sp>
      <p:sp>
        <p:nvSpPr>
          <p:cNvPr id="67593" name="Rectangle 2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eaLnBrk="1" hangingPunct="1"/>
            <a:r>
              <a:rPr lang="en-US" sz="1200" b="0">
                <a:solidFill>
                  <a:schemeClr val="tx2"/>
                </a:solidFill>
                <a:latin typeface="Arial" charset="0"/>
              </a:rPr>
              <a:t>APHIS Ergonomics Program</a:t>
            </a:r>
            <a:r>
              <a:rPr lang="en-US" sz="1600" b="0">
                <a:solidFill>
                  <a:schemeClr val="tx2"/>
                </a:solidFill>
                <a:latin typeface="Arial" charset="0"/>
              </a:rPr>
              <a:t/>
            </a:r>
            <a:br>
              <a:rPr lang="en-US" sz="1600" b="0">
                <a:solidFill>
                  <a:schemeClr val="tx2"/>
                </a:solidFill>
                <a:latin typeface="Arial" charset="0"/>
              </a:rPr>
            </a:br>
            <a:r>
              <a:rPr lang="en-US" sz="800" b="0">
                <a:solidFill>
                  <a:schemeClr val="tx2"/>
                </a:solidFill>
                <a:latin typeface="Arial" charset="0"/>
              </a:rPr>
              <a:t>creating healthy workspaces</a:t>
            </a:r>
            <a:br>
              <a:rPr lang="en-US" sz="800" b="0">
                <a:solidFill>
                  <a:schemeClr val="tx2"/>
                </a:solidFill>
                <a:latin typeface="Arial" charset="0"/>
              </a:rPr>
            </a:br>
            <a:r>
              <a:rPr lang="en-US" sz="800" b="0">
                <a:solidFill>
                  <a:schemeClr val="tx2"/>
                </a:solidFill>
                <a:latin typeface="Arial" charset="0"/>
              </a:rPr>
              <a:t>through</a:t>
            </a:r>
            <a:br>
              <a:rPr lang="en-US" sz="800" b="0">
                <a:solidFill>
                  <a:schemeClr val="tx2"/>
                </a:solidFill>
                <a:latin typeface="Arial" charset="0"/>
              </a:rPr>
            </a:br>
            <a:r>
              <a:rPr lang="en-US" sz="800" b="0">
                <a:solidFill>
                  <a:schemeClr val="tx2"/>
                </a:solidFill>
                <a:latin typeface="Arial" charset="0"/>
              </a:rPr>
              <a:t>healthy work habits</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3" descr="pic_stretches_back1"/>
          <p:cNvPicPr>
            <a:picLocks noGrp="1" noChangeAspect="1" noChangeArrowheads="1"/>
          </p:cNvPicPr>
          <p:nvPr>
            <p:ph sz="half" idx="2"/>
          </p:nvPr>
        </p:nvPicPr>
        <p:blipFill>
          <a:blip r:embed="rId2" cstate="print"/>
          <a:srcRect/>
          <a:stretch>
            <a:fillRect/>
          </a:stretch>
        </p:blipFill>
        <p:spPr>
          <a:xfrm>
            <a:off x="5324475" y="1979613"/>
            <a:ext cx="2916238" cy="4040187"/>
          </a:xfrm>
          <a:noFill/>
        </p:spPr>
      </p:pic>
      <p:sp>
        <p:nvSpPr>
          <p:cNvPr id="89092" name="Rectangle 4"/>
          <p:cNvSpPr>
            <a:spLocks noGrp="1" noChangeArrowheads="1"/>
          </p:cNvSpPr>
          <p:nvPr>
            <p:ph type="body" sz="half" idx="1"/>
          </p:nvPr>
        </p:nvSpPr>
        <p:spPr>
          <a:xfrm>
            <a:off x="762000" y="1549400"/>
            <a:ext cx="3733800" cy="4530725"/>
          </a:xfrm>
        </p:spPr>
        <p:txBody>
          <a:bodyPr>
            <a:normAutofit lnSpcReduction="10000"/>
          </a:bodyPr>
          <a:lstStyle/>
          <a:p>
            <a:pPr marL="320040" indent="-320040" eaLnBrk="1" fontAlgn="auto" hangingPunct="1">
              <a:lnSpc>
                <a:spcPct val="90000"/>
              </a:lnSpc>
              <a:spcAft>
                <a:spcPts val="0"/>
              </a:spcAft>
              <a:buFont typeface="Wingdings"/>
              <a:buChar char=""/>
              <a:defRPr/>
            </a:pPr>
            <a:r>
              <a:rPr lang="en-US" sz="2800" dirty="0"/>
              <a:t>Lean forward to stretch;</a:t>
            </a:r>
          </a:p>
          <a:p>
            <a:pPr marL="320040" indent="-320040" eaLnBrk="1" fontAlgn="auto" hangingPunct="1">
              <a:lnSpc>
                <a:spcPct val="90000"/>
              </a:lnSpc>
              <a:spcAft>
                <a:spcPts val="0"/>
              </a:spcAft>
              <a:buFontTx/>
              <a:buNone/>
              <a:defRPr/>
            </a:pPr>
            <a:endParaRPr lang="en-US" sz="2800" dirty="0"/>
          </a:p>
          <a:p>
            <a:pPr marL="320040" indent="-320040" eaLnBrk="1" fontAlgn="auto" hangingPunct="1">
              <a:lnSpc>
                <a:spcPct val="90000"/>
              </a:lnSpc>
              <a:spcAft>
                <a:spcPts val="0"/>
              </a:spcAft>
              <a:buFont typeface="Wingdings"/>
              <a:buChar char=""/>
              <a:defRPr/>
            </a:pPr>
            <a:r>
              <a:rPr lang="en-US" sz="2800" dirty="0"/>
              <a:t>Keep your head down and your neck relaxed; </a:t>
            </a:r>
          </a:p>
          <a:p>
            <a:pPr marL="320040" indent="-320040" eaLnBrk="1" fontAlgn="auto" hangingPunct="1">
              <a:lnSpc>
                <a:spcPct val="90000"/>
              </a:lnSpc>
              <a:spcAft>
                <a:spcPts val="0"/>
              </a:spcAft>
              <a:buFontTx/>
              <a:buNone/>
              <a:defRPr/>
            </a:pPr>
            <a:endParaRPr lang="en-US" sz="2800" dirty="0"/>
          </a:p>
          <a:p>
            <a:pPr marL="320040" indent="-320040" eaLnBrk="1" fontAlgn="auto" hangingPunct="1">
              <a:lnSpc>
                <a:spcPct val="90000"/>
              </a:lnSpc>
              <a:spcAft>
                <a:spcPts val="0"/>
              </a:spcAft>
              <a:buFont typeface="Wingdings"/>
              <a:buChar char=""/>
              <a:defRPr/>
            </a:pPr>
            <a:r>
              <a:rPr lang="en-US" sz="2800" dirty="0"/>
              <a:t>Hold 10 - 20 seconds;</a:t>
            </a:r>
            <a:br>
              <a:rPr lang="en-US" sz="2800" dirty="0"/>
            </a:br>
            <a:endParaRPr lang="en-US" sz="2800" dirty="0"/>
          </a:p>
          <a:p>
            <a:pPr marL="320040" indent="-320040" eaLnBrk="1" fontAlgn="auto" hangingPunct="1">
              <a:lnSpc>
                <a:spcPct val="90000"/>
              </a:lnSpc>
              <a:spcAft>
                <a:spcPts val="0"/>
              </a:spcAft>
              <a:buFont typeface="Wingdings"/>
              <a:buChar char=""/>
              <a:defRPr/>
            </a:pPr>
            <a:r>
              <a:rPr lang="en-US" sz="2800" dirty="0"/>
              <a:t>Use your hands to push yourself upright. </a:t>
            </a:r>
          </a:p>
        </p:txBody>
      </p:sp>
      <p:sp>
        <p:nvSpPr>
          <p:cNvPr id="62468"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62470" name="Title 14"/>
          <p:cNvSpPr>
            <a:spLocks noGrp="1"/>
          </p:cNvSpPr>
          <p:nvPr>
            <p:ph type="title"/>
          </p:nvPr>
        </p:nvSpPr>
        <p:spPr>
          <a:xfrm>
            <a:off x="457200" y="177800"/>
            <a:ext cx="8229600" cy="990600"/>
          </a:xfrm>
        </p:spPr>
        <p:txBody>
          <a:bodyPr/>
          <a:lstStyle/>
          <a:p>
            <a:pPr eaLnBrk="1" hangingPunct="1"/>
            <a:r>
              <a:rPr lang="en-US" dirty="0" smtClean="0"/>
              <a:t>Back Stretches</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3" descr="pic_stretches_back2"/>
          <p:cNvPicPr>
            <a:picLocks noGrp="1" noChangeAspect="1" noChangeArrowheads="1"/>
          </p:cNvPicPr>
          <p:nvPr>
            <p:ph sz="half" idx="1"/>
          </p:nvPr>
        </p:nvPicPr>
        <p:blipFill>
          <a:blip r:embed="rId2" cstate="print"/>
          <a:srcRect/>
          <a:stretch>
            <a:fillRect/>
          </a:stretch>
        </p:blipFill>
        <p:spPr>
          <a:xfrm>
            <a:off x="1130300" y="1754188"/>
            <a:ext cx="2841625" cy="4030662"/>
          </a:xfrm>
          <a:noFill/>
        </p:spPr>
      </p:pic>
      <p:sp>
        <p:nvSpPr>
          <p:cNvPr id="90116" name="Rectangle 4"/>
          <p:cNvSpPr>
            <a:spLocks noGrp="1" noChangeArrowheads="1"/>
          </p:cNvSpPr>
          <p:nvPr>
            <p:ph type="body" sz="half" idx="2"/>
          </p:nvPr>
        </p:nvSpPr>
        <p:spPr>
          <a:xfrm>
            <a:off x="4419600" y="1676400"/>
            <a:ext cx="3590925" cy="4525963"/>
          </a:xfrm>
        </p:spPr>
        <p:txBody>
          <a:bodyPr>
            <a:normAutofit lnSpcReduction="10000"/>
          </a:bodyPr>
          <a:lstStyle/>
          <a:p>
            <a:pPr marL="320040" indent="-320040" eaLnBrk="1" fontAlgn="auto" hangingPunct="1">
              <a:lnSpc>
                <a:spcPct val="90000"/>
              </a:lnSpc>
              <a:spcAft>
                <a:spcPts val="0"/>
              </a:spcAft>
              <a:buFont typeface="Wingdings"/>
              <a:buChar char=""/>
              <a:defRPr/>
            </a:pPr>
            <a:r>
              <a:rPr lang="en-US" sz="2000"/>
              <a:t>Stand with hands on your hips;</a:t>
            </a:r>
            <a:br>
              <a:rPr lang="en-US" sz="2000"/>
            </a:br>
            <a:endParaRPr lang="en-US" sz="2000"/>
          </a:p>
          <a:p>
            <a:pPr marL="320040" indent="-320040" eaLnBrk="1" fontAlgn="auto" hangingPunct="1">
              <a:lnSpc>
                <a:spcPct val="90000"/>
              </a:lnSpc>
              <a:spcAft>
                <a:spcPts val="0"/>
              </a:spcAft>
              <a:buFont typeface="Wingdings"/>
              <a:buChar char=""/>
              <a:defRPr/>
            </a:pPr>
            <a:r>
              <a:rPr lang="en-US" sz="2000"/>
              <a:t>Gently turn your torso at the waist and look over your shoulder until you feel the stretch; </a:t>
            </a:r>
            <a:br>
              <a:rPr lang="en-US" sz="2000"/>
            </a:br>
            <a:endParaRPr lang="en-US" sz="2000"/>
          </a:p>
          <a:p>
            <a:pPr marL="320040" indent="-320040" eaLnBrk="1" fontAlgn="auto" hangingPunct="1">
              <a:lnSpc>
                <a:spcPct val="90000"/>
              </a:lnSpc>
              <a:spcAft>
                <a:spcPts val="0"/>
              </a:spcAft>
              <a:buFont typeface="Wingdings"/>
              <a:buChar char=""/>
              <a:defRPr/>
            </a:pPr>
            <a:r>
              <a:rPr lang="en-US" sz="2000"/>
              <a:t>Hold 8 - 10 seconds;</a:t>
            </a:r>
          </a:p>
          <a:p>
            <a:pPr marL="320040" indent="-320040" eaLnBrk="1" fontAlgn="auto" hangingPunct="1">
              <a:lnSpc>
                <a:spcPct val="90000"/>
              </a:lnSpc>
              <a:spcAft>
                <a:spcPts val="0"/>
              </a:spcAft>
              <a:buFontTx/>
              <a:buNone/>
              <a:defRPr/>
            </a:pPr>
            <a:endParaRPr lang="en-US" sz="2000"/>
          </a:p>
          <a:p>
            <a:pPr marL="320040" indent="-320040" eaLnBrk="1" fontAlgn="auto" hangingPunct="1">
              <a:lnSpc>
                <a:spcPct val="90000"/>
              </a:lnSpc>
              <a:spcAft>
                <a:spcPts val="0"/>
              </a:spcAft>
              <a:buFont typeface="Wingdings"/>
              <a:buChar char=""/>
              <a:defRPr/>
            </a:pPr>
            <a:r>
              <a:rPr lang="en-US" sz="2000"/>
              <a:t>Repeat other side; </a:t>
            </a:r>
            <a:br>
              <a:rPr lang="en-US" sz="2000"/>
            </a:br>
            <a:endParaRPr lang="en-US" sz="2000"/>
          </a:p>
          <a:p>
            <a:pPr marL="320040" indent="-320040" eaLnBrk="1" fontAlgn="auto" hangingPunct="1">
              <a:lnSpc>
                <a:spcPct val="90000"/>
              </a:lnSpc>
              <a:spcAft>
                <a:spcPts val="0"/>
              </a:spcAft>
              <a:buFont typeface="Wingdings"/>
              <a:buChar char=""/>
              <a:defRPr/>
            </a:pPr>
            <a:r>
              <a:rPr lang="en-US" sz="2000"/>
              <a:t>Keep your knees slightly flexed;</a:t>
            </a:r>
          </a:p>
          <a:p>
            <a:pPr marL="320040" indent="-320040" eaLnBrk="1" fontAlgn="auto" hangingPunct="1">
              <a:lnSpc>
                <a:spcPct val="90000"/>
              </a:lnSpc>
              <a:spcAft>
                <a:spcPts val="0"/>
              </a:spcAft>
              <a:buFontTx/>
              <a:buNone/>
              <a:defRPr/>
            </a:pPr>
            <a:endParaRPr lang="en-US" sz="2000"/>
          </a:p>
          <a:p>
            <a:pPr marL="320040" indent="-320040" eaLnBrk="1" fontAlgn="auto" hangingPunct="1">
              <a:lnSpc>
                <a:spcPct val="90000"/>
              </a:lnSpc>
              <a:spcAft>
                <a:spcPts val="0"/>
              </a:spcAft>
              <a:buFont typeface="Wingdings"/>
              <a:buChar char=""/>
              <a:defRPr/>
            </a:pPr>
            <a:r>
              <a:rPr lang="en-US" sz="2000"/>
              <a:t>Do not hold your breath. </a:t>
            </a:r>
            <a:endParaRPr lang="en-US" sz="1400"/>
          </a:p>
        </p:txBody>
      </p:sp>
      <p:sp>
        <p:nvSpPr>
          <p:cNvPr id="63492"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63494" name="Title 14"/>
          <p:cNvSpPr>
            <a:spLocks noGrp="1"/>
          </p:cNvSpPr>
          <p:nvPr>
            <p:ph type="title"/>
          </p:nvPr>
        </p:nvSpPr>
        <p:spPr>
          <a:xfrm>
            <a:off x="457200" y="177800"/>
            <a:ext cx="8229600" cy="990600"/>
          </a:xfrm>
        </p:spPr>
        <p:txBody>
          <a:bodyPr/>
          <a:lstStyle/>
          <a:p>
            <a:pPr eaLnBrk="1" hangingPunct="1"/>
            <a:r>
              <a:rPr lang="en-US" smtClean="0"/>
              <a:t>Back Stretches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descr="12-19-~1"/>
          <p:cNvPicPr>
            <a:picLocks noChangeAspect="1" noChangeArrowheads="1"/>
          </p:cNvPicPr>
          <p:nvPr/>
        </p:nvPicPr>
        <p:blipFill>
          <a:blip r:embed="rId2" cstate="print"/>
          <a:srcRect/>
          <a:stretch>
            <a:fillRect/>
          </a:stretch>
        </p:blipFill>
        <p:spPr bwMode="auto">
          <a:xfrm>
            <a:off x="2317750" y="1524000"/>
            <a:ext cx="5097463" cy="5207000"/>
          </a:xfrm>
          <a:prstGeom prst="rect">
            <a:avLst/>
          </a:prstGeom>
          <a:noFill/>
          <a:ln w="9525">
            <a:noFill/>
            <a:miter lim="800000"/>
            <a:headEnd/>
            <a:tailEnd/>
          </a:ln>
        </p:spPr>
      </p:pic>
      <p:sp>
        <p:nvSpPr>
          <p:cNvPr id="64515"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64517" name="Title 13"/>
          <p:cNvSpPr>
            <a:spLocks noGrp="1"/>
          </p:cNvSpPr>
          <p:nvPr>
            <p:ph type="title"/>
          </p:nvPr>
        </p:nvSpPr>
        <p:spPr/>
        <p:txBody>
          <a:bodyPr/>
          <a:lstStyle/>
          <a:p>
            <a:pPr eaLnBrk="1" hangingPunct="1"/>
            <a:r>
              <a:rPr lang="en-US" smtClean="0"/>
              <a:t>Back Bends and Partial Sit-ups</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12-19-~1"/>
          <p:cNvPicPr>
            <a:picLocks noChangeAspect="1" noChangeArrowheads="1"/>
          </p:cNvPicPr>
          <p:nvPr/>
        </p:nvPicPr>
        <p:blipFill>
          <a:blip r:embed="rId2" cstate="print"/>
          <a:srcRect/>
          <a:stretch>
            <a:fillRect/>
          </a:stretch>
        </p:blipFill>
        <p:spPr bwMode="auto">
          <a:xfrm>
            <a:off x="2438400" y="1571625"/>
            <a:ext cx="4889500" cy="5248275"/>
          </a:xfrm>
          <a:prstGeom prst="rect">
            <a:avLst/>
          </a:prstGeom>
          <a:noFill/>
          <a:ln w="9525">
            <a:noFill/>
            <a:miter lim="800000"/>
            <a:headEnd/>
            <a:tailEnd/>
          </a:ln>
        </p:spPr>
      </p:pic>
      <p:sp>
        <p:nvSpPr>
          <p:cNvPr id="65539"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65541" name="Title 13"/>
          <p:cNvSpPr>
            <a:spLocks noGrp="1"/>
          </p:cNvSpPr>
          <p:nvPr>
            <p:ph type="title"/>
          </p:nvPr>
        </p:nvSpPr>
        <p:spPr/>
        <p:txBody>
          <a:bodyPr/>
          <a:lstStyle/>
          <a:p>
            <a:pPr eaLnBrk="1" hangingPunct="1"/>
            <a:r>
              <a:rPr lang="en-US" smtClean="0"/>
              <a:t>Bridges and Wall Slide</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12-19-~1"/>
          <p:cNvPicPr>
            <a:picLocks noChangeAspect="1" noChangeArrowheads="1"/>
          </p:cNvPicPr>
          <p:nvPr/>
        </p:nvPicPr>
        <p:blipFill>
          <a:blip r:embed="rId2" cstate="print"/>
          <a:srcRect/>
          <a:stretch>
            <a:fillRect/>
          </a:stretch>
        </p:blipFill>
        <p:spPr bwMode="auto">
          <a:xfrm>
            <a:off x="1524000" y="1752600"/>
            <a:ext cx="6284913" cy="4237038"/>
          </a:xfrm>
          <a:prstGeom prst="rect">
            <a:avLst/>
          </a:prstGeom>
          <a:noFill/>
          <a:ln w="9525">
            <a:noFill/>
            <a:miter lim="800000"/>
            <a:headEnd/>
            <a:tailEnd/>
          </a:ln>
        </p:spPr>
      </p:pic>
      <p:sp>
        <p:nvSpPr>
          <p:cNvPr id="66563"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66565" name="Title 13"/>
          <p:cNvSpPr>
            <a:spLocks noGrp="1"/>
          </p:cNvSpPr>
          <p:nvPr>
            <p:ph type="title"/>
          </p:nvPr>
        </p:nvSpPr>
        <p:spPr/>
        <p:txBody>
          <a:bodyPr/>
          <a:lstStyle/>
          <a:p>
            <a:pPr eaLnBrk="1" hangingPunct="1"/>
            <a:r>
              <a:rPr lang="en-US" smtClean="0"/>
              <a:t>Aerobic Exercise &amp; Rest</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2"/>
          <p:cNvSpPr>
            <a:spLocks noGrp="1"/>
          </p:cNvSpPr>
          <p:nvPr>
            <p:ph type="title"/>
          </p:nvPr>
        </p:nvSpPr>
        <p:spPr/>
        <p:txBody>
          <a:bodyPr/>
          <a:lstStyle/>
          <a:p>
            <a:pPr eaLnBrk="1" hangingPunct="1"/>
            <a:r>
              <a:rPr lang="en-US" smtClean="0"/>
              <a:t>Educational/Evaluation Resources</a:t>
            </a:r>
          </a:p>
        </p:txBody>
      </p:sp>
      <p:sp>
        <p:nvSpPr>
          <p:cNvPr id="67587"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type="body" idx="1"/>
          </p:nvPr>
        </p:nvSpPr>
        <p:spPr>
          <a:xfrm>
            <a:off x="990600" y="1524000"/>
            <a:ext cx="7315200" cy="4953000"/>
          </a:xfrm>
        </p:spPr>
        <p:txBody>
          <a:bodyPr>
            <a:normAutofit lnSpcReduction="10000"/>
          </a:bodyPr>
          <a:lstStyle/>
          <a:p>
            <a:pPr marL="320040" indent="-320040" eaLnBrk="1" fontAlgn="auto" hangingPunct="1">
              <a:lnSpc>
                <a:spcPct val="90000"/>
              </a:lnSpc>
              <a:spcAft>
                <a:spcPts val="0"/>
              </a:spcAft>
              <a:buFont typeface="Wingdings"/>
              <a:buChar char=""/>
              <a:defRPr/>
            </a:pPr>
            <a:r>
              <a:rPr lang="en-US" sz="2000" dirty="0"/>
              <a:t>Ergonomics Video-Lending </a:t>
            </a:r>
            <a:r>
              <a:rPr lang="en-US" sz="2000" dirty="0" smtClean="0"/>
              <a:t>Library (APHIS only)</a:t>
            </a:r>
            <a:endParaRPr lang="en-US" sz="2000" dirty="0"/>
          </a:p>
          <a:p>
            <a:pPr marL="640080" lvl="1" indent="-274320" eaLnBrk="1" fontAlgn="auto" hangingPunct="1">
              <a:lnSpc>
                <a:spcPct val="90000"/>
              </a:lnSpc>
              <a:spcAft>
                <a:spcPts val="0"/>
              </a:spcAft>
              <a:buFont typeface="Wingdings 2"/>
              <a:buChar char=""/>
              <a:defRPr/>
            </a:pPr>
            <a:r>
              <a:rPr lang="en-US" sz="2000" dirty="0"/>
              <a:t>“Back Protection – Defending Your Safety Zone”</a:t>
            </a:r>
          </a:p>
          <a:p>
            <a:pPr marL="640080" lvl="1" indent="-274320" eaLnBrk="1" fontAlgn="auto" hangingPunct="1">
              <a:lnSpc>
                <a:spcPct val="90000"/>
              </a:lnSpc>
              <a:spcAft>
                <a:spcPts val="0"/>
              </a:spcAft>
              <a:buFont typeface="Wingdings 2"/>
              <a:buChar char=""/>
              <a:defRPr/>
            </a:pPr>
            <a:r>
              <a:rPr lang="en-US" sz="2000" dirty="0"/>
              <a:t>“Office Ergonomics – It’s Your Move”</a:t>
            </a:r>
          </a:p>
          <a:p>
            <a:pPr marL="640080" lvl="1" indent="-274320" eaLnBrk="1" fontAlgn="auto" hangingPunct="1">
              <a:lnSpc>
                <a:spcPct val="90000"/>
              </a:lnSpc>
              <a:spcAft>
                <a:spcPts val="0"/>
              </a:spcAft>
              <a:buFontTx/>
              <a:buNone/>
              <a:defRPr/>
            </a:pPr>
            <a:endParaRPr lang="en-US" sz="2000" dirty="0"/>
          </a:p>
          <a:p>
            <a:pPr marL="320040" indent="-320040" eaLnBrk="1" fontAlgn="auto" hangingPunct="1">
              <a:lnSpc>
                <a:spcPct val="90000"/>
              </a:lnSpc>
              <a:spcAft>
                <a:spcPts val="0"/>
              </a:spcAft>
              <a:buFont typeface="Wingdings"/>
              <a:buChar char=""/>
              <a:defRPr/>
            </a:pPr>
            <a:r>
              <a:rPr lang="en-US" sz="2000" dirty="0"/>
              <a:t>Posters</a:t>
            </a:r>
          </a:p>
          <a:p>
            <a:pPr marL="320040" indent="-320040" eaLnBrk="1" fontAlgn="auto" hangingPunct="1">
              <a:lnSpc>
                <a:spcPct val="90000"/>
              </a:lnSpc>
              <a:spcAft>
                <a:spcPts val="0"/>
              </a:spcAft>
              <a:buFontTx/>
              <a:buNone/>
              <a:defRPr/>
            </a:pPr>
            <a:endParaRPr lang="en-US" sz="2000" dirty="0"/>
          </a:p>
          <a:p>
            <a:pPr marL="320040" indent="-320040" eaLnBrk="1" fontAlgn="auto" hangingPunct="1">
              <a:lnSpc>
                <a:spcPct val="90000"/>
              </a:lnSpc>
              <a:spcAft>
                <a:spcPts val="0"/>
              </a:spcAft>
              <a:buFont typeface="Wingdings"/>
              <a:buChar char=""/>
              <a:defRPr/>
            </a:pPr>
            <a:r>
              <a:rPr lang="en-US" sz="2000" dirty="0"/>
              <a:t>Individual, Group, or Worksite Ergonomic Evaluations</a:t>
            </a:r>
          </a:p>
          <a:p>
            <a:pPr marL="320040" indent="-320040" eaLnBrk="1" fontAlgn="auto" hangingPunct="1">
              <a:lnSpc>
                <a:spcPct val="90000"/>
              </a:lnSpc>
              <a:spcAft>
                <a:spcPts val="0"/>
              </a:spcAft>
              <a:buFontTx/>
              <a:buNone/>
              <a:defRPr/>
            </a:pPr>
            <a:endParaRPr lang="en-US" sz="2000" dirty="0"/>
          </a:p>
          <a:p>
            <a:pPr marL="320040" indent="-320040" eaLnBrk="1" fontAlgn="auto" hangingPunct="1">
              <a:lnSpc>
                <a:spcPct val="90000"/>
              </a:lnSpc>
              <a:spcAft>
                <a:spcPts val="0"/>
              </a:spcAft>
              <a:buFont typeface="Wingdings"/>
              <a:buChar char=""/>
              <a:defRPr/>
            </a:pPr>
            <a:r>
              <a:rPr lang="en-US" sz="2000" dirty="0"/>
              <a:t>Phone Consultations</a:t>
            </a:r>
          </a:p>
          <a:p>
            <a:pPr marL="320040" indent="-320040" eaLnBrk="1" fontAlgn="auto" hangingPunct="1">
              <a:lnSpc>
                <a:spcPct val="90000"/>
              </a:lnSpc>
              <a:spcAft>
                <a:spcPts val="0"/>
              </a:spcAft>
              <a:buFontTx/>
              <a:buNone/>
              <a:defRPr/>
            </a:pPr>
            <a:endParaRPr lang="en-US" sz="2000" dirty="0"/>
          </a:p>
          <a:p>
            <a:pPr marL="320040" indent="-320040" eaLnBrk="1" fontAlgn="auto" hangingPunct="1">
              <a:lnSpc>
                <a:spcPct val="90000"/>
              </a:lnSpc>
              <a:spcAft>
                <a:spcPts val="0"/>
              </a:spcAft>
              <a:buFont typeface="Wingdings"/>
              <a:buChar char=""/>
              <a:defRPr/>
            </a:pPr>
            <a:r>
              <a:rPr lang="en-US" sz="2000" dirty="0"/>
              <a:t>Correspondence via Email</a:t>
            </a:r>
          </a:p>
          <a:p>
            <a:pPr marL="320040" indent="-320040" eaLnBrk="1" fontAlgn="auto" hangingPunct="1">
              <a:lnSpc>
                <a:spcPct val="90000"/>
              </a:lnSpc>
              <a:spcAft>
                <a:spcPts val="0"/>
              </a:spcAft>
              <a:buFont typeface="Wingdings"/>
              <a:buChar char=""/>
              <a:defRPr/>
            </a:pPr>
            <a:endParaRPr lang="en-US" sz="2000" dirty="0"/>
          </a:p>
          <a:p>
            <a:pPr marL="320040" indent="-320040" algn="ctr" eaLnBrk="1" fontAlgn="auto" hangingPunct="1">
              <a:lnSpc>
                <a:spcPct val="90000"/>
              </a:lnSpc>
              <a:spcAft>
                <a:spcPts val="0"/>
              </a:spcAft>
              <a:buFontTx/>
              <a:buNone/>
              <a:defRPr/>
            </a:pPr>
            <a:r>
              <a:rPr lang="en-US" sz="2200" dirty="0"/>
              <a:t>*Contact your </a:t>
            </a:r>
            <a:r>
              <a:rPr lang="en-US" sz="2200" dirty="0" smtClean="0"/>
              <a:t>agency Safety </a:t>
            </a:r>
            <a:r>
              <a:rPr lang="en-US" sz="2200" dirty="0"/>
              <a:t>and Health </a:t>
            </a:r>
            <a:r>
              <a:rPr lang="en-US" sz="2200" dirty="0" smtClean="0"/>
              <a:t>Program </a:t>
            </a:r>
            <a:r>
              <a:rPr lang="en-US" sz="2200" dirty="0"/>
              <a:t>for more information.</a:t>
            </a:r>
          </a:p>
        </p:txBody>
      </p:sp>
      <p:sp>
        <p:nvSpPr>
          <p:cNvPr id="68611"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68613" name="Title 1"/>
          <p:cNvSpPr>
            <a:spLocks noGrp="1"/>
          </p:cNvSpPr>
          <p:nvPr>
            <p:ph type="title"/>
          </p:nvPr>
        </p:nvSpPr>
        <p:spPr>
          <a:xfrm>
            <a:off x="612775" y="228600"/>
            <a:ext cx="8153400" cy="990600"/>
          </a:xfrm>
        </p:spPr>
        <p:txBody>
          <a:bodyPr/>
          <a:lstStyle/>
          <a:p>
            <a:pPr eaLnBrk="1" hangingPunct="1"/>
            <a:r>
              <a:rPr lang="en-US" smtClean="0"/>
              <a:t>Available Resources/Tools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body" sz="half" idx="1"/>
          </p:nvPr>
        </p:nvSpPr>
        <p:spPr/>
        <p:txBody>
          <a:bodyPr/>
          <a:lstStyle/>
          <a:p>
            <a:pPr eaLnBrk="1" hangingPunct="1"/>
            <a:r>
              <a:rPr lang="en-US" sz="2800" b="1" dirty="0" smtClean="0"/>
              <a:t>Lower Back Pain</a:t>
            </a:r>
          </a:p>
          <a:p>
            <a:pPr lvl="1" eaLnBrk="1" hangingPunct="1"/>
            <a:r>
              <a:rPr lang="en-US" sz="2400" dirty="0" smtClean="0"/>
              <a:t>Back injuries cost - $125K per incident</a:t>
            </a:r>
          </a:p>
          <a:p>
            <a:pPr eaLnBrk="1" hangingPunct="1"/>
            <a:endParaRPr lang="en-US" sz="2800" dirty="0" smtClean="0"/>
          </a:p>
          <a:p>
            <a:pPr eaLnBrk="1" hangingPunct="1"/>
            <a:r>
              <a:rPr lang="en-US" sz="2800" b="1" dirty="0" smtClean="0"/>
              <a:t>Carpal Tunnel Syndrome (CTS)</a:t>
            </a:r>
          </a:p>
          <a:p>
            <a:pPr lvl="1" eaLnBrk="1" hangingPunct="1"/>
            <a:r>
              <a:rPr lang="en-US" sz="2400" dirty="0" smtClean="0"/>
              <a:t>CTS injuries cost - $30K per incident</a:t>
            </a:r>
          </a:p>
        </p:txBody>
      </p:sp>
      <p:sp>
        <p:nvSpPr>
          <p:cNvPr id="9" name="Rectangle 2"/>
          <p:cNvSpPr txBox="1">
            <a:spLocks noChangeArrowheads="1"/>
          </p:cNvSpPr>
          <p:nvPr/>
        </p:nvSpPr>
        <p:spPr>
          <a:xfrm>
            <a:off x="612775" y="228600"/>
            <a:ext cx="8153400" cy="990600"/>
          </a:xfrm>
          <a:prstGeom prst="rect">
            <a:avLst/>
          </a:prstGeom>
        </p:spPr>
        <p:txBody>
          <a:bodyPr anchor="ctr">
            <a:normAutofit/>
          </a:bodyPr>
          <a:lstStyle/>
          <a:p>
            <a:pPr fontAlgn="auto">
              <a:spcAft>
                <a:spcPts val="0"/>
              </a:spcAft>
              <a:defRPr/>
            </a:pPr>
            <a:r>
              <a:rPr lang="en-US" sz="4400" dirty="0">
                <a:solidFill>
                  <a:schemeClr val="tx2"/>
                </a:solidFill>
                <a:latin typeface="+mj-lt"/>
                <a:ea typeface="+mj-ea"/>
                <a:cs typeface="+mj-cs"/>
              </a:rPr>
              <a:t>Most Common WMSDs</a:t>
            </a:r>
            <a:endParaRPr lang="en-US" sz="4400" b="1" dirty="0">
              <a:latin typeface="+mj-lt"/>
              <a:ea typeface="+mj-ea"/>
              <a:cs typeface="+mj-cs"/>
            </a:endParaRPr>
          </a:p>
        </p:txBody>
      </p:sp>
      <p:sp>
        <p:nvSpPr>
          <p:cNvPr id="17412" name="Content Placeholder 7"/>
          <p:cNvSpPr>
            <a:spLocks noGrp="1"/>
          </p:cNvSpPr>
          <p:nvPr>
            <p:ph sz="half" idx="2"/>
          </p:nvPr>
        </p:nvSpPr>
        <p:spPr/>
        <p:txBody>
          <a:bodyPr/>
          <a:lstStyle/>
          <a:p>
            <a:pPr eaLnBrk="1" hangingPunct="1"/>
            <a:endParaRPr lang="en-US" smtClean="0"/>
          </a:p>
        </p:txBody>
      </p:sp>
      <p:pic>
        <p:nvPicPr>
          <p:cNvPr id="17413" name="Picture 9" descr="http://www.dopps.com/images_new/posture_sitting_slump.gif"/>
          <p:cNvPicPr>
            <a:picLocks noChangeAspect="1" noChangeArrowheads="1"/>
          </p:cNvPicPr>
          <p:nvPr/>
        </p:nvPicPr>
        <p:blipFill>
          <a:blip r:embed="rId3" cstate="print"/>
          <a:srcRect/>
          <a:stretch>
            <a:fillRect/>
          </a:stretch>
        </p:blipFill>
        <p:spPr bwMode="auto">
          <a:xfrm>
            <a:off x="4724400" y="2057400"/>
            <a:ext cx="3962400" cy="4191000"/>
          </a:xfrm>
          <a:prstGeom prst="rect">
            <a:avLst/>
          </a:prstGeom>
          <a:noFill/>
          <a:ln w="9525">
            <a:noFill/>
            <a:miter lim="800000"/>
            <a:headEnd/>
            <a:tailEnd/>
          </a:ln>
        </p:spPr>
      </p:pic>
      <p:sp>
        <p:nvSpPr>
          <p:cNvPr id="17414"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a:xfrm>
            <a:off x="612775" y="228600"/>
            <a:ext cx="8153400" cy="990600"/>
          </a:xfrm>
        </p:spPr>
        <p:txBody>
          <a:bodyPr/>
          <a:lstStyle/>
          <a:p>
            <a:pPr eaLnBrk="1" hangingPunct="1"/>
            <a:r>
              <a:rPr lang="en-US" smtClean="0"/>
              <a:t>Summary - Driving Postures</a:t>
            </a:r>
          </a:p>
        </p:txBody>
      </p:sp>
      <p:sp>
        <p:nvSpPr>
          <p:cNvPr id="3" name="Content Placeholder 2"/>
          <p:cNvSpPr>
            <a:spLocks noGrp="1"/>
          </p:cNvSpPr>
          <p:nvPr>
            <p:ph sz="quarter" idx="1"/>
          </p:nvPr>
        </p:nvSpPr>
        <p:spPr>
          <a:xfrm>
            <a:off x="612775" y="1600200"/>
            <a:ext cx="8153400" cy="4495800"/>
          </a:xfrm>
        </p:spPr>
        <p:txBody>
          <a:bodyPr>
            <a:normAutofit fontScale="77500" lnSpcReduction="20000"/>
          </a:bodyPr>
          <a:lstStyle/>
          <a:p>
            <a:pPr marL="320040" indent="-320040" eaLnBrk="1" fontAlgn="auto" hangingPunct="1">
              <a:spcAft>
                <a:spcPts val="0"/>
              </a:spcAft>
              <a:buFont typeface="Wingdings"/>
              <a:buChar char=""/>
              <a:defRPr/>
            </a:pPr>
            <a:r>
              <a:rPr lang="en-US" dirty="0" smtClean="0"/>
              <a:t>Poor seated postures are generally considered to contribute to WMSDs.</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Good posture is a key feature in the prevention of back pain. </a:t>
            </a:r>
          </a:p>
          <a:p>
            <a:pPr lvl="2" eaLnBrk="1" hangingPunct="1">
              <a:defRPr/>
            </a:pPr>
            <a:r>
              <a:rPr lang="en-US" dirty="0" smtClean="0"/>
              <a:t>However, even good postures can result in discomfort;</a:t>
            </a:r>
          </a:p>
          <a:p>
            <a:pPr lvl="2" eaLnBrk="1" hangingPunct="1">
              <a:defRPr/>
            </a:pPr>
            <a:r>
              <a:rPr lang="en-US" dirty="0" smtClean="0"/>
              <a:t>It is important to note that no single posture is ideal if maintained for long periods of time.</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Adopting a range of comfortable postures, and frequent changes of posture, may help to delay the onset of discomfort in driving. </a:t>
            </a:r>
          </a:p>
          <a:p>
            <a:pPr marL="320040" indent="-320040" eaLnBrk="1" fontAlgn="auto" hangingPunct="1">
              <a:spcAft>
                <a:spcPts val="0"/>
              </a:spcAft>
              <a:buFont typeface="Wingdings"/>
              <a:buChar char=""/>
              <a:defRPr/>
            </a:pPr>
            <a:endParaRPr lang="en-US" dirty="0" smtClean="0"/>
          </a:p>
          <a:p>
            <a:pPr marL="320040" indent="-320040" eaLnBrk="1" fontAlgn="auto" hangingPunct="1">
              <a:spcAft>
                <a:spcPts val="0"/>
              </a:spcAft>
              <a:buFont typeface="Wingdings"/>
              <a:buChar char=""/>
              <a:defRPr/>
            </a:pPr>
            <a:r>
              <a:rPr lang="en-US" dirty="0" smtClean="0"/>
              <a:t>Any seating position should account for the need to vary posture.</a:t>
            </a:r>
          </a:p>
          <a:p>
            <a:pPr marL="320040" indent="-320040" eaLnBrk="1" fontAlgn="auto" hangingPunct="1">
              <a:spcAft>
                <a:spcPts val="0"/>
              </a:spcAft>
              <a:buFont typeface="Wingdings"/>
              <a:buChar char=""/>
              <a:defRPr/>
            </a:pPr>
            <a:endParaRPr lang="en-US" dirty="0"/>
          </a:p>
        </p:txBody>
      </p:sp>
      <p:sp>
        <p:nvSpPr>
          <p:cNvPr id="69636"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Grp="1" noChangeArrowheads="1"/>
          </p:cNvSpPr>
          <p:nvPr>
            <p:ph type="body" idx="1"/>
          </p:nvPr>
        </p:nvSpPr>
        <p:spPr>
          <a:xfrm>
            <a:off x="914400" y="1828800"/>
            <a:ext cx="7467600" cy="4530725"/>
          </a:xfrm>
        </p:spPr>
        <p:txBody>
          <a:bodyPr/>
          <a:lstStyle/>
          <a:p>
            <a:pPr eaLnBrk="1" hangingPunct="1">
              <a:lnSpc>
                <a:spcPct val="80000"/>
              </a:lnSpc>
            </a:pPr>
            <a:r>
              <a:rPr lang="en-US" sz="2800" b="1" smtClean="0"/>
              <a:t>Understand:</a:t>
            </a:r>
            <a:r>
              <a:rPr lang="en-US" sz="2800" smtClean="0"/>
              <a:t> causes of WMSDs &amp; ways you can prevent them when driving.</a:t>
            </a:r>
          </a:p>
          <a:p>
            <a:pPr eaLnBrk="1" hangingPunct="1">
              <a:lnSpc>
                <a:spcPct val="80000"/>
              </a:lnSpc>
            </a:pPr>
            <a:endParaRPr lang="en-US" sz="2800" smtClean="0"/>
          </a:p>
          <a:p>
            <a:pPr eaLnBrk="1" hangingPunct="1">
              <a:lnSpc>
                <a:spcPct val="80000"/>
              </a:lnSpc>
            </a:pPr>
            <a:r>
              <a:rPr lang="en-US" sz="2800" b="1" smtClean="0"/>
              <a:t>Respect:</a:t>
            </a:r>
            <a:r>
              <a:rPr lang="en-US" sz="2800" smtClean="0"/>
              <a:t> potential hazards caused by poor postures.</a:t>
            </a:r>
          </a:p>
          <a:p>
            <a:pPr eaLnBrk="1" hangingPunct="1">
              <a:lnSpc>
                <a:spcPct val="80000"/>
              </a:lnSpc>
            </a:pPr>
            <a:endParaRPr lang="en-US" sz="2800" smtClean="0"/>
          </a:p>
          <a:p>
            <a:pPr eaLnBrk="1" hangingPunct="1">
              <a:lnSpc>
                <a:spcPct val="80000"/>
              </a:lnSpc>
            </a:pPr>
            <a:r>
              <a:rPr lang="en-US" sz="2800" b="1" smtClean="0"/>
              <a:t>Communicate:</a:t>
            </a:r>
            <a:r>
              <a:rPr lang="en-US" sz="2800" smtClean="0"/>
              <a:t> ways to eliminate stress factors &amp; report symptoms early.</a:t>
            </a:r>
          </a:p>
          <a:p>
            <a:pPr eaLnBrk="1" hangingPunct="1">
              <a:lnSpc>
                <a:spcPct val="80000"/>
              </a:lnSpc>
              <a:buFontTx/>
              <a:buNone/>
            </a:pPr>
            <a:endParaRPr lang="en-US" sz="2800" smtClean="0"/>
          </a:p>
          <a:p>
            <a:pPr eaLnBrk="1" hangingPunct="1">
              <a:lnSpc>
                <a:spcPct val="80000"/>
              </a:lnSpc>
            </a:pPr>
            <a:r>
              <a:rPr lang="en-US" sz="2800" b="1" smtClean="0"/>
              <a:t>Commitment:</a:t>
            </a:r>
            <a:r>
              <a:rPr lang="en-US" sz="2800" smtClean="0"/>
              <a:t> eliminate WMSDs in your driving environment.</a:t>
            </a:r>
          </a:p>
          <a:p>
            <a:pPr eaLnBrk="1" hangingPunct="1">
              <a:lnSpc>
                <a:spcPct val="80000"/>
              </a:lnSpc>
              <a:buFontTx/>
              <a:buNone/>
            </a:pPr>
            <a:endParaRPr lang="en-US" sz="2800" smtClean="0"/>
          </a:p>
        </p:txBody>
      </p:sp>
      <p:sp>
        <p:nvSpPr>
          <p:cNvPr id="70659"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
        <p:nvSpPr>
          <p:cNvPr id="70661" name="Title 13"/>
          <p:cNvSpPr>
            <a:spLocks noGrp="1"/>
          </p:cNvSpPr>
          <p:nvPr>
            <p:ph type="title"/>
          </p:nvPr>
        </p:nvSpPr>
        <p:spPr>
          <a:xfrm>
            <a:off x="612775" y="228600"/>
            <a:ext cx="8153400" cy="990600"/>
          </a:xfrm>
        </p:spPr>
        <p:txBody>
          <a:bodyPr/>
          <a:lstStyle/>
          <a:p>
            <a:pPr eaLnBrk="1" hangingPunct="1"/>
            <a:r>
              <a:rPr lang="en-US" smtClean="0"/>
              <a:t>Summary</a:t>
            </a: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5"/>
          <p:cNvSpPr>
            <a:spLocks noGrp="1" noChangeArrowheads="1"/>
          </p:cNvSpPr>
          <p:nvPr>
            <p:ph sz="quarter" idx="1"/>
          </p:nvPr>
        </p:nvSpPr>
        <p:spPr>
          <a:xfrm>
            <a:off x="612775" y="1600200"/>
            <a:ext cx="8153400" cy="4495800"/>
          </a:xfrm>
        </p:spPr>
        <p:txBody>
          <a:bodyPr/>
          <a:lstStyle/>
          <a:p>
            <a:pPr marL="0" indent="0" algn="ctr" eaLnBrk="1" hangingPunct="1">
              <a:buFont typeface="Wingdings" pitchFamily="2" charset="2"/>
              <a:buNone/>
            </a:pPr>
            <a:r>
              <a:rPr lang="en-US" b="1" smtClean="0"/>
              <a:t>Ginger E. Dorsey, IH, CIE</a:t>
            </a:r>
          </a:p>
          <a:p>
            <a:pPr marL="0" indent="0" algn="ctr" eaLnBrk="1" hangingPunct="1">
              <a:buFont typeface="Wingdings" pitchFamily="2" charset="2"/>
              <a:buNone/>
            </a:pPr>
            <a:r>
              <a:rPr lang="en-US" sz="2500" i="1" smtClean="0"/>
              <a:t>APHIS Ergonomics Program Manager</a:t>
            </a:r>
          </a:p>
          <a:p>
            <a:pPr marL="0" indent="0" algn="ctr" eaLnBrk="1" hangingPunct="1">
              <a:buFont typeface="Wingdings" pitchFamily="2" charset="2"/>
              <a:buNone/>
            </a:pPr>
            <a:endParaRPr lang="en-US" sz="2500" i="1" smtClean="0"/>
          </a:p>
          <a:p>
            <a:pPr marL="0" indent="0" algn="ctr" eaLnBrk="1" hangingPunct="1">
              <a:buFont typeface="Wingdings" pitchFamily="2" charset="2"/>
              <a:buNone/>
            </a:pPr>
            <a:r>
              <a:rPr lang="en-US" sz="2500" smtClean="0"/>
              <a:t>USDA APHIS EMSSD SHEPB</a:t>
            </a:r>
          </a:p>
          <a:p>
            <a:pPr marL="0" indent="0" algn="ctr" eaLnBrk="1" hangingPunct="1">
              <a:buFont typeface="Wingdings" pitchFamily="2" charset="2"/>
              <a:buNone/>
            </a:pPr>
            <a:r>
              <a:rPr lang="en-US" sz="2500" smtClean="0"/>
              <a:t>4700 River Road, Unit 124</a:t>
            </a:r>
          </a:p>
          <a:p>
            <a:pPr marL="0" indent="0" algn="ctr" eaLnBrk="1" hangingPunct="1">
              <a:buFont typeface="Wingdings" pitchFamily="2" charset="2"/>
              <a:buNone/>
            </a:pPr>
            <a:r>
              <a:rPr lang="en-US" sz="2500" smtClean="0"/>
              <a:t>Riverdale, MD 20737</a:t>
            </a:r>
          </a:p>
          <a:p>
            <a:pPr marL="0" indent="0" algn="ctr" eaLnBrk="1" hangingPunct="1">
              <a:buFont typeface="Wingdings" pitchFamily="2" charset="2"/>
              <a:buNone/>
            </a:pPr>
            <a:endParaRPr lang="en-US" sz="2500" smtClean="0"/>
          </a:p>
          <a:p>
            <a:pPr marL="0" indent="0" algn="ctr" eaLnBrk="1" hangingPunct="1">
              <a:buFont typeface="Wingdings" pitchFamily="2" charset="2"/>
              <a:buNone/>
            </a:pPr>
            <a:r>
              <a:rPr lang="en-US" sz="2500" smtClean="0"/>
              <a:t>301.436.3165</a:t>
            </a:r>
          </a:p>
          <a:p>
            <a:pPr marL="0" indent="0" algn="ctr" eaLnBrk="1" hangingPunct="1">
              <a:buFont typeface="Wingdings" pitchFamily="2" charset="2"/>
              <a:buNone/>
            </a:pPr>
            <a:r>
              <a:rPr lang="en-US" sz="2500" smtClean="0">
                <a:hlinkClick r:id="rId3"/>
              </a:rPr>
              <a:t>ginger.e.dorsey@aphis.usda.gov</a:t>
            </a:r>
            <a:r>
              <a:rPr lang="en-US" sz="2500" smtClean="0"/>
              <a:t> </a:t>
            </a:r>
          </a:p>
        </p:txBody>
      </p:sp>
      <p:sp>
        <p:nvSpPr>
          <p:cNvPr id="71683" name="Rectangle 24"/>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200">
                <a:solidFill>
                  <a:schemeClr val="tx2"/>
                </a:solidFill>
              </a:rPr>
              <a:t>APHIS Ergonomics Program</a:t>
            </a:r>
            <a:r>
              <a:rPr lang="en-US" sz="1600">
                <a:solidFill>
                  <a:schemeClr val="tx2"/>
                </a:solidFill>
              </a:rPr>
              <a:t/>
            </a:r>
            <a:br>
              <a:rPr lang="en-US" sz="1600">
                <a:solidFill>
                  <a:schemeClr val="tx2"/>
                </a:solidFill>
              </a:rPr>
            </a:br>
            <a:r>
              <a:rPr lang="en-US" sz="800">
                <a:solidFill>
                  <a:schemeClr val="tx2"/>
                </a:solidFill>
              </a:rPr>
              <a:t>creating healthy workspaces</a:t>
            </a:r>
            <a:br>
              <a:rPr lang="en-US" sz="800">
                <a:solidFill>
                  <a:schemeClr val="tx2"/>
                </a:solidFill>
              </a:rPr>
            </a:br>
            <a:r>
              <a:rPr lang="en-US" sz="800">
                <a:solidFill>
                  <a:schemeClr val="tx2"/>
                </a:solidFill>
              </a:rPr>
              <a:t>through</a:t>
            </a:r>
            <a:br>
              <a:rPr lang="en-US" sz="800">
                <a:solidFill>
                  <a:schemeClr val="tx2"/>
                </a:solidFill>
              </a:rPr>
            </a:br>
            <a:r>
              <a:rPr lang="en-US" sz="800">
                <a:solidFill>
                  <a:schemeClr val="tx2"/>
                </a:solidFill>
              </a:rPr>
              <a:t>healthy work habits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p:cNvSpPr>
            <a:spLocks noGrp="1" noChangeArrowheads="1"/>
          </p:cNvSpPr>
          <p:nvPr>
            <p:ph type="body" idx="1"/>
          </p:nvPr>
        </p:nvSpPr>
        <p:spPr>
          <a:xfrm>
            <a:off x="762000" y="1371600"/>
            <a:ext cx="7924800" cy="4724400"/>
          </a:xfrm>
        </p:spPr>
        <p:txBody>
          <a:bodyPr/>
          <a:lstStyle/>
          <a:p>
            <a:pPr eaLnBrk="1" hangingPunct="1">
              <a:lnSpc>
                <a:spcPct val="90000"/>
              </a:lnSpc>
            </a:pPr>
            <a:endParaRPr lang="en-US" dirty="0" smtClean="0"/>
          </a:p>
          <a:p>
            <a:pPr eaLnBrk="1" hangingPunct="1">
              <a:lnSpc>
                <a:spcPct val="90000"/>
              </a:lnSpc>
            </a:pPr>
            <a:r>
              <a:rPr lang="en-US" sz="2800" dirty="0" smtClean="0"/>
              <a:t>Work-related musculoskeletal discomforts and their causes associated with driving.</a:t>
            </a:r>
          </a:p>
          <a:p>
            <a:pPr eaLnBrk="1" hangingPunct="1">
              <a:lnSpc>
                <a:spcPct val="90000"/>
              </a:lnSpc>
              <a:buFont typeface="Wingdings" pitchFamily="2" charset="2"/>
              <a:buNone/>
            </a:pPr>
            <a:endParaRPr lang="en-US" sz="2800" dirty="0" smtClean="0"/>
          </a:p>
          <a:p>
            <a:pPr eaLnBrk="1" hangingPunct="1">
              <a:lnSpc>
                <a:spcPct val="90000"/>
              </a:lnSpc>
            </a:pPr>
            <a:r>
              <a:rPr lang="en-US" sz="2800" dirty="0" smtClean="0"/>
              <a:t>How to identify if you are an at risk driver.</a:t>
            </a:r>
          </a:p>
          <a:p>
            <a:pPr eaLnBrk="1" hangingPunct="1">
              <a:lnSpc>
                <a:spcPct val="90000"/>
              </a:lnSpc>
              <a:buFontTx/>
              <a:buNone/>
            </a:pPr>
            <a:endParaRPr lang="en-US" sz="2800" dirty="0" smtClean="0"/>
          </a:p>
          <a:p>
            <a:pPr eaLnBrk="1" hangingPunct="1">
              <a:lnSpc>
                <a:spcPct val="90000"/>
              </a:lnSpc>
            </a:pPr>
            <a:r>
              <a:rPr lang="en-US" sz="2800" dirty="0" smtClean="0"/>
              <a:t>Recommended postures to minimize your risk for musculoskeletal injuries while driving.</a:t>
            </a:r>
          </a:p>
          <a:p>
            <a:pPr eaLnBrk="1" hangingPunct="1">
              <a:lnSpc>
                <a:spcPct val="90000"/>
              </a:lnSpc>
              <a:buFont typeface="Wingdings" pitchFamily="2" charset="2"/>
              <a:buNone/>
            </a:pPr>
            <a:endParaRPr lang="en-US" sz="2800" dirty="0" smtClean="0"/>
          </a:p>
          <a:p>
            <a:pPr eaLnBrk="1" hangingPunct="1">
              <a:lnSpc>
                <a:spcPct val="90000"/>
              </a:lnSpc>
            </a:pPr>
            <a:r>
              <a:rPr lang="en-US" sz="2800" dirty="0" smtClean="0"/>
              <a:t>Exercises and stretches to relieve tension.</a:t>
            </a:r>
          </a:p>
          <a:p>
            <a:pPr eaLnBrk="1" hangingPunct="1">
              <a:lnSpc>
                <a:spcPct val="90000"/>
              </a:lnSpc>
              <a:buFontTx/>
              <a:buNone/>
            </a:pPr>
            <a:endParaRPr lang="en-US" sz="2800" dirty="0" smtClean="0"/>
          </a:p>
        </p:txBody>
      </p:sp>
      <p:sp>
        <p:nvSpPr>
          <p:cNvPr id="19459" name="Title 1"/>
          <p:cNvSpPr>
            <a:spLocks noGrp="1"/>
          </p:cNvSpPr>
          <p:nvPr>
            <p:ph type="title"/>
          </p:nvPr>
        </p:nvSpPr>
        <p:spPr>
          <a:xfrm>
            <a:off x="612775" y="228600"/>
            <a:ext cx="8153400" cy="990600"/>
          </a:xfrm>
        </p:spPr>
        <p:txBody>
          <a:bodyPr/>
          <a:lstStyle/>
          <a:p>
            <a:pPr eaLnBrk="1" hangingPunct="1"/>
            <a:r>
              <a:rPr lang="en-US" smtClean="0"/>
              <a:t>What You Will Learn</a:t>
            </a:r>
          </a:p>
        </p:txBody>
      </p:sp>
      <p:sp>
        <p:nvSpPr>
          <p:cNvPr id="19460"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p:txBody>
          <a:bodyPr/>
          <a:lstStyle/>
          <a:p>
            <a:pPr eaLnBrk="1" hangingPunct="1"/>
            <a:r>
              <a:rPr lang="en-US" sz="4000" smtClean="0"/>
              <a:t>Reported Driving Discomforts and Their Associated Causes</a:t>
            </a:r>
          </a:p>
        </p:txBody>
      </p:sp>
      <p:sp>
        <p:nvSpPr>
          <p:cNvPr id="20483"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p:cNvSpPr>
            <a:spLocks noGrp="1" noChangeArrowheads="1"/>
          </p:cNvSpPr>
          <p:nvPr>
            <p:ph type="body" idx="1"/>
          </p:nvPr>
        </p:nvSpPr>
        <p:spPr>
          <a:xfrm>
            <a:off x="990600" y="1905000"/>
            <a:ext cx="7315200" cy="4191000"/>
          </a:xfrm>
        </p:spPr>
        <p:txBody>
          <a:bodyPr/>
          <a:lstStyle/>
          <a:p>
            <a:pPr eaLnBrk="1" hangingPunct="1">
              <a:lnSpc>
                <a:spcPct val="90000"/>
              </a:lnSpc>
            </a:pPr>
            <a:r>
              <a:rPr lang="en-US" sz="2600" smtClean="0"/>
              <a:t>A recent survey from Loughborough University in the UK linked long hours behind the wheel to: </a:t>
            </a:r>
          </a:p>
          <a:p>
            <a:pPr lvl="1" eaLnBrk="1" hangingPunct="1">
              <a:lnSpc>
                <a:spcPct val="90000"/>
              </a:lnSpc>
            </a:pPr>
            <a:r>
              <a:rPr lang="en-US" sz="2400" smtClean="0"/>
              <a:t>back pain; </a:t>
            </a:r>
          </a:p>
          <a:p>
            <a:pPr lvl="1" eaLnBrk="1" hangingPunct="1">
              <a:lnSpc>
                <a:spcPct val="90000"/>
              </a:lnSpc>
              <a:buFontTx/>
              <a:buNone/>
            </a:pPr>
            <a:endParaRPr lang="en-US" sz="2400" smtClean="0"/>
          </a:p>
          <a:p>
            <a:pPr lvl="1" eaLnBrk="1" hangingPunct="1">
              <a:lnSpc>
                <a:spcPct val="90000"/>
              </a:lnSpc>
            </a:pPr>
            <a:r>
              <a:rPr lang="en-US" sz="2400" smtClean="0"/>
              <a:t>greater risk for low back trouble than sitting and standing jobs/activities;</a:t>
            </a:r>
          </a:p>
          <a:p>
            <a:pPr lvl="1" eaLnBrk="1" hangingPunct="1">
              <a:lnSpc>
                <a:spcPct val="90000"/>
              </a:lnSpc>
              <a:buFontTx/>
              <a:buNone/>
            </a:pPr>
            <a:endParaRPr lang="en-US" sz="2400" smtClean="0"/>
          </a:p>
          <a:p>
            <a:pPr lvl="1" eaLnBrk="1" hangingPunct="1">
              <a:lnSpc>
                <a:spcPct val="90000"/>
              </a:lnSpc>
            </a:pPr>
            <a:r>
              <a:rPr lang="en-US" sz="2400" smtClean="0"/>
              <a:t>increased frequency of discomforts with the number of miles driven annually.</a:t>
            </a:r>
          </a:p>
        </p:txBody>
      </p:sp>
      <p:sp>
        <p:nvSpPr>
          <p:cNvPr id="21507" name="Title 1"/>
          <p:cNvSpPr>
            <a:spLocks noGrp="1"/>
          </p:cNvSpPr>
          <p:nvPr>
            <p:ph type="title"/>
          </p:nvPr>
        </p:nvSpPr>
        <p:spPr>
          <a:xfrm>
            <a:off x="612775" y="228600"/>
            <a:ext cx="8153400" cy="990600"/>
          </a:xfrm>
        </p:spPr>
        <p:txBody>
          <a:bodyPr/>
          <a:lstStyle/>
          <a:p>
            <a:pPr eaLnBrk="1" hangingPunct="1"/>
            <a:r>
              <a:rPr lang="en-US" smtClean="0"/>
              <a:t>Driving Statistics</a:t>
            </a:r>
          </a:p>
        </p:txBody>
      </p:sp>
      <p:sp>
        <p:nvSpPr>
          <p:cNvPr id="21508" name="Rectangle 5"/>
          <p:cNvSpPr>
            <a:spLocks noChangeArrowheads="1"/>
          </p:cNvSpPr>
          <p:nvPr/>
        </p:nvSpPr>
        <p:spPr bwMode="auto">
          <a:xfrm>
            <a:off x="5257800" y="0"/>
            <a:ext cx="3886200" cy="838200"/>
          </a:xfrm>
          <a:prstGeom prst="rect">
            <a:avLst/>
          </a:prstGeom>
          <a:noFill/>
          <a:ln w="9525">
            <a:noFill/>
            <a:miter lim="800000"/>
            <a:headEnd/>
            <a:tailEnd/>
          </a:ln>
        </p:spPr>
        <p:txBody>
          <a:bodyPr lIns="92075" tIns="46038" rIns="92075" bIns="46038" anchor="b"/>
          <a:lstStyle/>
          <a:p>
            <a:pPr algn="r"/>
            <a:r>
              <a:rPr lang="en-US" sz="1400">
                <a:solidFill>
                  <a:schemeClr val="tx2"/>
                </a:solidFill>
              </a:rPr>
              <a:t>APHIS Ergonomics Program</a:t>
            </a:r>
            <a:r>
              <a:rPr lang="en-US">
                <a:solidFill>
                  <a:schemeClr val="tx2"/>
                </a:solidFill>
              </a:rPr>
              <a:t/>
            </a:r>
            <a:br>
              <a:rPr lang="en-US">
                <a:solidFill>
                  <a:schemeClr val="tx2"/>
                </a:solidFill>
              </a:rPr>
            </a:br>
            <a:r>
              <a:rPr lang="en-US" sz="900">
                <a:solidFill>
                  <a:schemeClr val="tx2"/>
                </a:solidFill>
              </a:rPr>
              <a:t>creating healthy workspaces</a:t>
            </a:r>
            <a:br>
              <a:rPr lang="en-US" sz="900">
                <a:solidFill>
                  <a:schemeClr val="tx2"/>
                </a:solidFill>
              </a:rPr>
            </a:br>
            <a:r>
              <a:rPr lang="en-US" sz="900">
                <a:solidFill>
                  <a:schemeClr val="tx2"/>
                </a:solidFill>
              </a:rPr>
              <a:t>through</a:t>
            </a:r>
            <a:br>
              <a:rPr lang="en-US" sz="900">
                <a:solidFill>
                  <a:schemeClr val="tx2"/>
                </a:solidFill>
              </a:rPr>
            </a:br>
            <a:r>
              <a:rPr lang="en-US" sz="900">
                <a:solidFill>
                  <a:schemeClr val="tx2"/>
                </a:solidFill>
              </a:rPr>
              <a:t>healthy work habits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D8D9CD679548F47A659F150ACAE3B6D" ma:contentTypeVersion="0" ma:contentTypeDescription="Create a new document." ma:contentTypeScope="" ma:versionID="deaf913921c98d209687bb27c73febf9">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5AFCFA6-5105-4C72-8394-D0558BA3D728}">
  <ds:schemaRefs>
    <ds:schemaRef ds:uri="http://schemas.microsoft.com/sharepoint/v3/contenttype/forms"/>
  </ds:schemaRefs>
</ds:datastoreItem>
</file>

<file path=customXml/itemProps2.xml><?xml version="1.0" encoding="utf-8"?>
<ds:datastoreItem xmlns:ds="http://schemas.openxmlformats.org/officeDocument/2006/customXml" ds:itemID="{B6FEB829-0572-4EE3-B0BB-3CE1E155D5B9}">
  <ds:schemaRefs>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B67ADC4F-719A-4A6D-9FD4-4DE3CA1353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Median</Template>
  <TotalTime>1155</TotalTime>
  <Words>3276</Words>
  <Application>Microsoft Office PowerPoint</Application>
  <PresentationFormat>On-screen Show (4:3)</PresentationFormat>
  <Paragraphs>536</Paragraphs>
  <Slides>62</Slides>
  <Notes>9</Notes>
  <HiddenSlides>0</HiddenSlides>
  <MMClips>0</MMClips>
  <ScaleCrop>false</ScaleCrop>
  <HeadingPairs>
    <vt:vector size="4" baseType="variant">
      <vt:variant>
        <vt:lpstr>Theme</vt:lpstr>
      </vt:variant>
      <vt:variant>
        <vt:i4>1</vt:i4>
      </vt:variant>
      <vt:variant>
        <vt:lpstr>Slide Titles</vt:lpstr>
      </vt:variant>
      <vt:variant>
        <vt:i4>62</vt:i4>
      </vt:variant>
    </vt:vector>
  </HeadingPairs>
  <TitlesOfParts>
    <vt:vector size="63" baseType="lpstr">
      <vt:lpstr>Median</vt:lpstr>
      <vt:lpstr>APHIS ERGONOMICS PROGRAM DRIVING Ergonomics</vt:lpstr>
      <vt:lpstr>Ergonomics</vt:lpstr>
      <vt:lpstr>Understand</vt:lpstr>
      <vt:lpstr>Work-related Musculoskeletal Disorders (WMSDs)</vt:lpstr>
      <vt:lpstr>Causes of WMSDs</vt:lpstr>
      <vt:lpstr>Slide 6</vt:lpstr>
      <vt:lpstr>What You Will Learn</vt:lpstr>
      <vt:lpstr>Reported Driving Discomforts and Their Associated Causes</vt:lpstr>
      <vt:lpstr>Driving Statistics</vt:lpstr>
      <vt:lpstr>Drivers’ Health</vt:lpstr>
      <vt:lpstr>Question?</vt:lpstr>
      <vt:lpstr>Commonly Reported Discomforts </vt:lpstr>
      <vt:lpstr>Commonly Reported Discomforts</vt:lpstr>
      <vt:lpstr>Causes of Discomfort</vt:lpstr>
      <vt:lpstr>Causes of Discomfort</vt:lpstr>
      <vt:lpstr>Causes of Discomfort Vibration</vt:lpstr>
      <vt:lpstr>Causes of Discomfort Driving Conditions</vt:lpstr>
      <vt:lpstr>Slide 18</vt:lpstr>
      <vt:lpstr>Mr. Cool</vt:lpstr>
      <vt:lpstr>The Rollercoaster</vt:lpstr>
      <vt:lpstr>The Multi-Tasker</vt:lpstr>
      <vt:lpstr>The Racer</vt:lpstr>
      <vt:lpstr>Risk Assessment</vt:lpstr>
      <vt:lpstr>Are You an at Risk Driver?</vt:lpstr>
      <vt:lpstr>Identifying at Risk Drivers</vt:lpstr>
      <vt:lpstr>Identifying at Risk Drivers</vt:lpstr>
      <vt:lpstr>Minimizing Your Risks</vt:lpstr>
      <vt:lpstr>Working from your Car</vt:lpstr>
      <vt:lpstr>Ergonomic Risk Factors</vt:lpstr>
      <vt:lpstr>Laptop Use</vt:lpstr>
      <vt:lpstr>General Paperwork</vt:lpstr>
      <vt:lpstr>Mobile Use</vt:lpstr>
      <vt:lpstr>Tips to Improve Your Driving Ergonomics</vt:lpstr>
      <vt:lpstr>Tips to Improve Your Driving Ergonomics </vt:lpstr>
      <vt:lpstr>Tips to Improve Your Driving Ergonomics </vt:lpstr>
      <vt:lpstr>Tips to Improve Your Driving Ergonomics</vt:lpstr>
      <vt:lpstr>Tips to Improve Your Driving Ergonomics</vt:lpstr>
      <vt:lpstr>Tips to Improve Your Driving Ergonomics </vt:lpstr>
      <vt:lpstr>Tips to Improve Your Driving Ergonomics </vt:lpstr>
      <vt:lpstr>Seat-pan Tilt</vt:lpstr>
      <vt:lpstr>Tips to Improve Your Driving Ergonomics</vt:lpstr>
      <vt:lpstr>Tips to Improve Your Driving Ergonomics </vt:lpstr>
      <vt:lpstr>Tips to Improve Your Driving Ergonomics – Steering Wheel Grip</vt:lpstr>
      <vt:lpstr>Tips to Improve Your Driving Ergonomics – Steering Wheel Grip</vt:lpstr>
      <vt:lpstr>Tips to Improve Your Driving Ergonomics </vt:lpstr>
      <vt:lpstr>Driving Practices</vt:lpstr>
      <vt:lpstr>Driving Practices</vt:lpstr>
      <vt:lpstr>Vehicle Accessory Resources</vt:lpstr>
      <vt:lpstr>Exercises / Stretches</vt:lpstr>
      <vt:lpstr>Hand Stretches</vt:lpstr>
      <vt:lpstr>Neck Stretches</vt:lpstr>
      <vt:lpstr>Eye Stretches</vt:lpstr>
      <vt:lpstr>Back Stretches</vt:lpstr>
      <vt:lpstr>Back Stretches</vt:lpstr>
      <vt:lpstr>Back Bends and Partial Sit-ups</vt:lpstr>
      <vt:lpstr>Bridges and Wall Slide</vt:lpstr>
      <vt:lpstr>Aerobic Exercise &amp; Rest</vt:lpstr>
      <vt:lpstr>Educational/Evaluation Resources</vt:lpstr>
      <vt:lpstr>Available Resources/Tools</vt:lpstr>
      <vt:lpstr>Summary - Driving Postures</vt:lpstr>
      <vt:lpstr>Summary</vt:lpstr>
      <vt:lpstr>Slide 62</vt:lpstr>
    </vt:vector>
  </TitlesOfParts>
  <Company>USDA APHIS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jewilliamswe$</dc:creator>
  <cp:lastModifiedBy>nserlvisitor6</cp:lastModifiedBy>
  <cp:revision>127</cp:revision>
  <dcterms:created xsi:type="dcterms:W3CDTF">2010-02-10T22:46:49Z</dcterms:created>
  <dcterms:modified xsi:type="dcterms:W3CDTF">2011-11-09T18:48:34Z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0x0101003D8D9CD679548F47A659F150ACAE3B6D</vt:lpwstr>
  </property>
</Properties>
</file>