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486" r:id="rId2"/>
    <p:sldId id="487" r:id="rId3"/>
    <p:sldId id="488" r:id="rId4"/>
    <p:sldId id="489" r:id="rId5"/>
    <p:sldId id="490" r:id="rId6"/>
    <p:sldId id="491" r:id="rId7"/>
    <p:sldId id="492" r:id="rId8"/>
    <p:sldId id="493" r:id="rId9"/>
    <p:sldId id="49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66"/>
    <a:srgbClr val="669900"/>
    <a:srgbClr val="CCFF99"/>
    <a:srgbClr val="FFFF00"/>
    <a:srgbClr val="993300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87" autoAdjust="0"/>
    <p:restoredTop sz="94581" autoAdjust="0"/>
  </p:normalViewPr>
  <p:slideViewPr>
    <p:cSldViewPr>
      <p:cViewPr>
        <p:scale>
          <a:sx n="66" d="100"/>
          <a:sy n="66" d="100"/>
        </p:scale>
        <p:origin x="-1758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4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75D1299-6914-47E8-8D68-45F1613AFBFB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7"/>
          <p:cNvSpPr>
            <a:spLocks noChangeArrowheads="1"/>
          </p:cNvSpPr>
          <p:nvPr/>
        </p:nvSpPr>
        <p:spPr bwMode="auto">
          <a:xfrm>
            <a:off x="1905000" y="3733800"/>
            <a:ext cx="5486400" cy="76200"/>
          </a:xfrm>
          <a:prstGeom prst="rect">
            <a:avLst/>
          </a:prstGeom>
          <a:gradFill rotWithShape="1">
            <a:gsLst>
              <a:gs pos="0">
                <a:srgbClr val="197F34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7086600" cy="1093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12700" dist="25400" dir="2700000" algn="tl" rotWithShape="0">
                    <a:prstClr val="black">
                      <a:alpha val="62000"/>
                    </a:prstClr>
                  </a:outerShdw>
                </a:effectLst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effectLst>
                  <a:outerShdw blurRad="12700" dist="25400" dir="2700000" algn="tl" rotWithShape="0">
                    <a:prstClr val="black">
                      <a:alpha val="62000"/>
                    </a:prstClr>
                  </a:outerShdw>
                </a:effectLst>
              </a:defRPr>
            </a:lvl2pPr>
            <a:lvl3pPr>
              <a:defRPr>
                <a:effectLst>
                  <a:outerShdw blurRad="12700" dist="25400" dir="2700000" algn="tl" rotWithShape="0">
                    <a:prstClr val="black">
                      <a:alpha val="62000"/>
                    </a:prstClr>
                  </a:outerShdw>
                </a:effectLst>
              </a:defRPr>
            </a:lvl3pPr>
            <a:lvl4pPr>
              <a:defRPr>
                <a:effectLst>
                  <a:outerShdw blurRad="12700" dist="25400" dir="2700000" algn="tl" rotWithShape="0">
                    <a:prstClr val="black">
                      <a:alpha val="62000"/>
                    </a:prstClr>
                  </a:outerShdw>
                </a:effectLst>
              </a:defRPr>
            </a:lvl4pPr>
            <a:lvl5pPr>
              <a:defRPr>
                <a:effectLst>
                  <a:outerShdw blurRad="12700" dist="25400" dir="2700000" algn="tl" rotWithShape="0">
                    <a:prstClr val="black">
                      <a:alpha val="62000"/>
                    </a:prst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77"/>
          <p:cNvSpPr>
            <a:spLocks noChangeArrowheads="1"/>
          </p:cNvSpPr>
          <p:nvPr/>
        </p:nvSpPr>
        <p:spPr bwMode="auto">
          <a:xfrm>
            <a:off x="4648200" y="1447800"/>
            <a:ext cx="3505200" cy="76200"/>
          </a:xfrm>
          <a:prstGeom prst="rect">
            <a:avLst/>
          </a:prstGeom>
          <a:gradFill rotWithShape="1">
            <a:gsLst>
              <a:gs pos="0">
                <a:srgbClr val="197F34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7"/>
          <p:cNvSpPr>
            <a:spLocks noChangeArrowheads="1"/>
          </p:cNvSpPr>
          <p:nvPr/>
        </p:nvSpPr>
        <p:spPr bwMode="auto">
          <a:xfrm>
            <a:off x="4648200" y="1447800"/>
            <a:ext cx="3505200" cy="76200"/>
          </a:xfrm>
          <a:prstGeom prst="rect">
            <a:avLst/>
          </a:prstGeom>
          <a:gradFill rotWithShape="1">
            <a:gsLst>
              <a:gs pos="0">
                <a:srgbClr val="197F34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7"/>
          <p:cNvSpPr>
            <a:spLocks noChangeArrowheads="1"/>
          </p:cNvSpPr>
          <p:nvPr/>
        </p:nvSpPr>
        <p:spPr bwMode="auto">
          <a:xfrm>
            <a:off x="4648200" y="1447800"/>
            <a:ext cx="3505200" cy="76200"/>
          </a:xfrm>
          <a:prstGeom prst="rect">
            <a:avLst/>
          </a:prstGeom>
          <a:gradFill rotWithShape="1">
            <a:gsLst>
              <a:gs pos="0">
                <a:srgbClr val="197F34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452" name="Freeform 4"/>
          <p:cNvSpPr>
            <a:spLocks/>
          </p:cNvSpPr>
          <p:nvPr/>
        </p:nvSpPr>
        <p:spPr bwMode="hidden">
          <a:xfrm>
            <a:off x="3175" y="5715000"/>
            <a:ext cx="9140825" cy="1143000"/>
          </a:xfrm>
          <a:custGeom>
            <a:avLst/>
            <a:gdLst/>
            <a:ahLst/>
            <a:cxnLst>
              <a:cxn ang="0">
                <a:pos x="5740" y="4316"/>
              </a:cxn>
              <a:cxn ang="0">
                <a:pos x="0" y="4316"/>
              </a:cxn>
              <a:cxn ang="0">
                <a:pos x="0" y="0"/>
              </a:cxn>
              <a:cxn ang="0">
                <a:pos x="5740" y="0"/>
              </a:cxn>
              <a:cxn ang="0">
                <a:pos x="5740" y="4316"/>
              </a:cxn>
              <a:cxn ang="0">
                <a:pos x="5740" y="4316"/>
              </a:cxn>
            </a:cxnLst>
            <a:rect l="0" t="0" r="r" b="b"/>
            <a:pathLst>
              <a:path w="5740" h="4316">
                <a:moveTo>
                  <a:pt x="5740" y="4316"/>
                </a:moveTo>
                <a:lnTo>
                  <a:pt x="0" y="4316"/>
                </a:lnTo>
                <a:lnTo>
                  <a:pt x="0" y="0"/>
                </a:lnTo>
                <a:lnTo>
                  <a:pt x="5740" y="0"/>
                </a:lnTo>
                <a:lnTo>
                  <a:pt x="5740" y="4316"/>
                </a:lnTo>
                <a:lnTo>
                  <a:pt x="5740" y="431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5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708660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45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2" name="Picture 7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2800" y="6340475"/>
            <a:ext cx="1169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90600" y="6042882"/>
            <a:ext cx="6324600" cy="81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 rotWithShape="0">
              <a:prstClr val="black">
                <a:alpha val="31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>
              <a:lumMod val="75000"/>
            </a:schemeClr>
          </a:solidFill>
          <a:effectLst>
            <a:outerShdw blurRad="38100" dist="25400" dir="2700000" algn="tl" rotWithShape="0">
              <a:prstClr val="black">
                <a:alpha val="62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accent1">
              <a:lumMod val="75000"/>
            </a:schemeClr>
          </a:solidFill>
          <a:effectLst>
            <a:outerShdw blurRad="38100" dist="25400" dir="2700000" algn="tl" rotWithShape="0">
              <a:prstClr val="black">
                <a:alpha val="62000"/>
              </a:prstClr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>
              <a:lumMod val="75000"/>
            </a:schemeClr>
          </a:solidFill>
          <a:effectLst>
            <a:outerShdw blurRad="38100" dist="25400" dir="2700000" algn="tl" rotWithShape="0">
              <a:prstClr val="black">
                <a:alpha val="62000"/>
              </a:prstClr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>
              <a:lumMod val="75000"/>
            </a:schemeClr>
          </a:solidFill>
          <a:effectLst>
            <a:outerShdw blurRad="38100" dist="25400" dir="2700000" algn="tl" rotWithShape="0">
              <a:prstClr val="black">
                <a:alpha val="62000"/>
              </a:prstClr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>
              <a:lumMod val="75000"/>
            </a:schemeClr>
          </a:solidFill>
          <a:effectLst>
            <a:outerShdw blurRad="38100" dist="25400" dir="2700000" algn="tl" rotWithShape="0">
              <a:prstClr val="black">
                <a:alpha val="62000"/>
              </a:prstClr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D4EE4B69-1C93-44E0-B5C5-0B5263A44499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066800"/>
            <a:ext cx="7772400" cy="1444625"/>
          </a:xfrm>
        </p:spPr>
        <p:txBody>
          <a:bodyPr>
            <a:normAutofit fontScale="90000"/>
          </a:bodyPr>
          <a:lstStyle/>
          <a:p>
            <a:r>
              <a:rPr lang="en-US" sz="4400"/>
              <a:t>Landraces</a:t>
            </a:r>
            <a:r>
              <a:rPr lang="en-US" sz="3600"/>
              <a:t>: </a:t>
            </a:r>
            <a:br>
              <a:rPr lang="en-US" sz="3600"/>
            </a:br>
            <a:r>
              <a:rPr lang="en-US" sz="3600"/>
              <a:t>Infra-specific Diversity </a:t>
            </a:r>
            <a:br>
              <a:rPr lang="en-US" sz="3600"/>
            </a:br>
            <a:r>
              <a:rPr lang="en-US" sz="3600"/>
              <a:t>&amp; </a:t>
            </a:r>
            <a:br>
              <a:rPr lang="en-US" sz="3600"/>
            </a:br>
            <a:r>
              <a:rPr lang="en-US" sz="3600"/>
              <a:t>Adaptive Divergence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14800"/>
            <a:ext cx="7239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>
                <a:solidFill>
                  <a:schemeClr val="accent1"/>
                </a:solidFill>
              </a:rPr>
              <a:t>Of an </a:t>
            </a:r>
          </a:p>
          <a:p>
            <a:pPr>
              <a:lnSpc>
                <a:spcPct val="90000"/>
              </a:lnSpc>
            </a:pPr>
            <a:r>
              <a:rPr lang="en-US" sz="2500" dirty="0">
                <a:solidFill>
                  <a:schemeClr val="accent1"/>
                </a:solidFill>
              </a:rPr>
              <a:t>Endangered Evolutionary </a:t>
            </a:r>
            <a:r>
              <a:rPr lang="en-US" sz="2500" dirty="0" smtClean="0">
                <a:solidFill>
                  <a:schemeClr val="accent1"/>
                </a:solidFill>
              </a:rPr>
              <a:t>Link</a:t>
            </a:r>
          </a:p>
          <a:p>
            <a:pPr>
              <a:lnSpc>
                <a:spcPct val="90000"/>
              </a:lnSpc>
            </a:pPr>
            <a:r>
              <a:rPr lang="en-US" sz="2500" dirty="0" smtClean="0">
                <a:solidFill>
                  <a:schemeClr val="accent1"/>
                </a:solidFill>
              </a:rPr>
              <a:t>[1]</a:t>
            </a:r>
            <a:endParaRPr lang="en-US" sz="2500" dirty="0">
              <a:solidFill>
                <a:schemeClr val="accent1"/>
              </a:solidFill>
            </a:endParaRPr>
          </a:p>
        </p:txBody>
      </p:sp>
      <p:pic>
        <p:nvPicPr>
          <p:cNvPr id="2052" name="Picture 4" descr="Wheat00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0"/>
            <a:ext cx="865188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6C2DF-0EAD-486B-86D8-712C34D5BE57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Objective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Debate the status, value, relevance &amp; utility of LRs of major &amp; minor crops in the 21</a:t>
            </a:r>
            <a:r>
              <a:rPr lang="en-US" baseline="30000"/>
              <a:t>st</a:t>
            </a:r>
            <a:r>
              <a:rPr lang="en-US"/>
              <a:t> Century.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0A0CF9-3D30-40D3-B533-A7D1EFA3F3EA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Indigenous Farming Communities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Contributed, for millennia, to the evolution, enrichment, &amp; </a:t>
            </a:r>
            <a:r>
              <a:rPr lang="en-US" i="1"/>
              <a:t>in situ</a:t>
            </a:r>
            <a:r>
              <a:rPr lang="en-US"/>
              <a:t> conservation of crop LRs.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9B29E5-B5C9-4FFA-BF07-368165AE7749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Landraces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Genetically heterogeneous populations comprising inbreeding lines &amp; hybrid segregates which have evolved over 1000’s of years in a multitude of environments and local farming systems.</a:t>
            </a:r>
          </a:p>
          <a:p>
            <a:pPr>
              <a:lnSpc>
                <a:spcPct val="90000"/>
              </a:lnSpc>
            </a:pPr>
            <a:r>
              <a:rPr lang="en-US" dirty="0"/>
              <a:t>Developed abundant patterns of variation, &amp; represent a largely untapped reservoir of useful genes for adaptation to biotic &amp; </a:t>
            </a:r>
            <a:r>
              <a:rPr lang="en-US" dirty="0" err="1"/>
              <a:t>abiotic</a:t>
            </a:r>
            <a:r>
              <a:rPr lang="en-US" dirty="0"/>
              <a:t> stresses.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C9B75F-FDEA-43B6-AF7C-CD6B02856CE9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Landrace cultivation has been discouraged in many developing countries:</a:t>
            </a:r>
          </a:p>
          <a:p>
            <a:pPr lvl="1"/>
            <a:r>
              <a:rPr lang="en-US" dirty="0"/>
              <a:t>Low yield potential.</a:t>
            </a:r>
          </a:p>
          <a:p>
            <a:pPr lvl="1"/>
            <a:r>
              <a:rPr lang="en-US" dirty="0"/>
              <a:t>Susceptibility to diseases.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8D49D7-29E3-421A-9BAC-34DBAC071CB3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905000"/>
            <a:ext cx="7313612" cy="4114800"/>
          </a:xfrm>
        </p:spPr>
        <p:txBody>
          <a:bodyPr/>
          <a:lstStyle/>
          <a:p>
            <a:r>
              <a:rPr lang="en-US" dirty="0"/>
              <a:t>Make up &lt;30% of </a:t>
            </a:r>
            <a:r>
              <a:rPr lang="en-US" dirty="0" err="1"/>
              <a:t>germplasm</a:t>
            </a:r>
            <a:r>
              <a:rPr lang="en-US" dirty="0"/>
              <a:t> collections in </a:t>
            </a:r>
            <a:r>
              <a:rPr lang="en-US" dirty="0" err="1"/>
              <a:t>genebanks</a:t>
            </a:r>
            <a:endParaRPr lang="en-US" dirty="0"/>
          </a:p>
          <a:p>
            <a:pPr lvl="1"/>
            <a:r>
              <a:rPr lang="en-US" dirty="0"/>
              <a:t>Loss of their </a:t>
            </a:r>
            <a:r>
              <a:rPr lang="en-US" dirty="0" smtClean="0"/>
              <a:t>GD</a:t>
            </a:r>
          </a:p>
          <a:p>
            <a:pPr lvl="2"/>
            <a:r>
              <a:rPr lang="en-US" dirty="0" smtClean="0"/>
              <a:t> genetic </a:t>
            </a:r>
            <a:r>
              <a:rPr lang="en-US" dirty="0"/>
              <a:t>erosion on the farm &amp; </a:t>
            </a:r>
            <a:endParaRPr lang="en-US" dirty="0" smtClean="0"/>
          </a:p>
          <a:p>
            <a:pPr lvl="2"/>
            <a:r>
              <a:rPr lang="en-US" dirty="0" smtClean="0"/>
              <a:t>genetic </a:t>
            </a:r>
            <a:r>
              <a:rPr lang="en-US" dirty="0"/>
              <a:t>drift upon regeneration and seed increase cycles.</a:t>
            </a:r>
          </a:p>
          <a:p>
            <a:pPr lvl="1"/>
            <a:r>
              <a:rPr lang="en-US" dirty="0"/>
              <a:t>Need for </a:t>
            </a:r>
            <a:r>
              <a:rPr lang="en-US" dirty="0" smtClean="0"/>
              <a:t>on-farm </a:t>
            </a:r>
            <a:r>
              <a:rPr lang="en-US" dirty="0"/>
              <a:t>conservation.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920F56-48D6-4CA4-9245-66520FFADB1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Assess infra-specific diversity in LRs of major &amp; minor crop species.</a:t>
            </a:r>
          </a:p>
          <a:p>
            <a:r>
              <a:rPr lang="en-US" dirty="0"/>
              <a:t>Quantify levels of divergence for and adaptive value of agronomic, biochemical &amp; molecular traits.</a:t>
            </a:r>
          </a:p>
          <a:p>
            <a:r>
              <a:rPr lang="en-US" dirty="0"/>
              <a:t>Assess LR </a:t>
            </a:r>
            <a:r>
              <a:rPr lang="en-US" dirty="0" err="1"/>
              <a:t>germplasm</a:t>
            </a:r>
            <a:r>
              <a:rPr lang="en-US" dirty="0"/>
              <a:t> status in </a:t>
            </a:r>
            <a:r>
              <a:rPr lang="en-US" i="1" dirty="0"/>
              <a:t>ex situ</a:t>
            </a:r>
            <a:r>
              <a:rPr lang="en-US" dirty="0"/>
              <a:t> &amp; how </a:t>
            </a:r>
            <a:r>
              <a:rPr lang="en-US" i="1" dirty="0"/>
              <a:t>ex situ</a:t>
            </a:r>
            <a:r>
              <a:rPr lang="en-US" dirty="0"/>
              <a:t> conservation affects LR diversity &amp; utilization.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B9845B-BAEA-4869-96E7-94063B3ACF3F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Evaluate farmers’ efforts to conserve LRs.</a:t>
            </a:r>
          </a:p>
          <a:p>
            <a:r>
              <a:rPr lang="en-US" dirty="0"/>
              <a:t>Assess the impact of plant breeding on LR diversity in LDCs.</a:t>
            </a:r>
          </a:p>
          <a:p>
            <a:endParaRPr lang="en-US" dirty="0"/>
          </a:p>
          <a:p>
            <a:r>
              <a:rPr lang="en-US" dirty="0"/>
              <a:t>Strategies to promote LR use as a source of broad GD in agriculture at different levels (farming system, farm &amp; species)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are wheat landraces; why they are important; what is their potential?</a:t>
            </a:r>
          </a:p>
          <a:p>
            <a:endParaRPr lang="en-US" dirty="0" smtClean="0"/>
          </a:p>
          <a:p>
            <a:r>
              <a:rPr lang="en-US" dirty="0" smtClean="0"/>
              <a:t>2. Practical Guidelines – How to restore &amp; maintain LRs on the farm?, and</a:t>
            </a:r>
          </a:p>
          <a:p>
            <a:endParaRPr lang="en-US" dirty="0" smtClean="0"/>
          </a:p>
          <a:p>
            <a:r>
              <a:rPr lang="en-US" dirty="0" smtClean="0"/>
              <a:t>3. How to restore community seed systems?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DA-ARS06_Whit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Lab-Intro-P2</Template>
  <TotalTime>3036</TotalTime>
  <Words>305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USDA-ARS06_White</vt:lpstr>
      <vt:lpstr>Landraces:  Infra-specific Diversity  &amp;  Adaptive Divergence</vt:lpstr>
      <vt:lpstr>Main Objective</vt:lpstr>
      <vt:lpstr>Indigenous Farming Communities</vt:lpstr>
      <vt:lpstr>Landraces</vt:lpstr>
      <vt:lpstr>LRs</vt:lpstr>
      <vt:lpstr>LRs</vt:lpstr>
      <vt:lpstr>Specific Objectives</vt:lpstr>
      <vt:lpstr>Specific Objectives</vt:lpstr>
      <vt:lpstr>Questions </vt:lpstr>
    </vt:vector>
  </TitlesOfParts>
  <Company>usda-ars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 monococcum  to  T. aestivum</dc:title>
  <dc:creator>Preferred Customer</dc:creator>
  <cp:lastModifiedBy>abdullah.jaradat</cp:lastModifiedBy>
  <cp:revision>258</cp:revision>
  <dcterms:created xsi:type="dcterms:W3CDTF">2003-01-29T18:51:38Z</dcterms:created>
  <dcterms:modified xsi:type="dcterms:W3CDTF">2011-07-29T11:14:16Z</dcterms:modified>
</cp:coreProperties>
</file>