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5383" y="-23451"/>
            <a:ext cx="8333232" cy="1364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4714" y="1172264"/>
            <a:ext cx="6174570" cy="4719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4.jpg"/><Relationship Id="rId3" Type="http://schemas.openxmlformats.org/officeDocument/2006/relationships/image" Target="../media/image45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jpg"/><Relationship Id="rId3" Type="http://schemas.openxmlformats.org/officeDocument/2006/relationships/image" Target="../media/image47.jpg"/><Relationship Id="rId4" Type="http://schemas.openxmlformats.org/officeDocument/2006/relationships/image" Target="../media/image48.jpg"/><Relationship Id="rId5" Type="http://schemas.openxmlformats.org/officeDocument/2006/relationships/image" Target="../media/image49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jpg"/><Relationship Id="rId3" Type="http://schemas.openxmlformats.org/officeDocument/2006/relationships/image" Target="../media/image55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jpg"/><Relationship Id="rId3" Type="http://schemas.openxmlformats.org/officeDocument/2006/relationships/image" Target="../media/image5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61.pn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g"/><Relationship Id="rId3" Type="http://schemas.openxmlformats.org/officeDocument/2006/relationships/image" Target="../media/image67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8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g"/><Relationship Id="rId3" Type="http://schemas.openxmlformats.org/officeDocument/2006/relationships/image" Target="../media/image71.jp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5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6.jp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7.jp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8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jp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jp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jpg"/><Relationship Id="rId3" Type="http://schemas.openxmlformats.org/officeDocument/2006/relationships/image" Target="../media/image88.jp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jp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5838" y="571065"/>
            <a:ext cx="20713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>
                <a:solidFill>
                  <a:srgbClr val="A40020"/>
                </a:solidFill>
              </a:rPr>
              <a:t>Foodomics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855256" y="1624642"/>
            <a:ext cx="7513320" cy="3012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7112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Calibri"/>
                <a:cs typeface="Calibri"/>
              </a:rPr>
              <a:t>James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Harnly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2800" spc="-15" b="1">
                <a:latin typeface="Calibri"/>
                <a:cs typeface="Calibri"/>
              </a:rPr>
              <a:t>Food </a:t>
            </a:r>
            <a:r>
              <a:rPr dirty="0" sz="2800" spc="-5" b="1">
                <a:latin typeface="Calibri"/>
                <a:cs typeface="Calibri"/>
              </a:rPr>
              <a:t>Composition </a:t>
            </a:r>
            <a:r>
              <a:rPr dirty="0" sz="2800" spc="-10" b="1">
                <a:latin typeface="Calibri"/>
                <a:cs typeface="Calibri"/>
              </a:rPr>
              <a:t>and Methods </a:t>
            </a:r>
            <a:r>
              <a:rPr dirty="0" sz="2800" spc="-15" b="1">
                <a:latin typeface="Calibri"/>
                <a:cs typeface="Calibri"/>
              </a:rPr>
              <a:t>Development </a:t>
            </a:r>
            <a:r>
              <a:rPr dirty="0" sz="2800" spc="-5" b="1">
                <a:latin typeface="Calibri"/>
                <a:cs typeface="Calibri"/>
              </a:rPr>
              <a:t>Lab,  </a:t>
            </a:r>
            <a:r>
              <a:rPr dirty="0" sz="2800" spc="-10" b="1">
                <a:latin typeface="Calibri"/>
                <a:cs typeface="Calibri"/>
              </a:rPr>
              <a:t>Beltsville </a:t>
            </a:r>
            <a:r>
              <a:rPr dirty="0" sz="2800" spc="-5" b="1">
                <a:latin typeface="Calibri"/>
                <a:cs typeface="Calibri"/>
              </a:rPr>
              <a:t>Human Nutrition </a:t>
            </a:r>
            <a:r>
              <a:rPr dirty="0" sz="2800" spc="-15" b="1">
                <a:latin typeface="Calibri"/>
                <a:cs typeface="Calibri"/>
              </a:rPr>
              <a:t>Research </a:t>
            </a:r>
            <a:r>
              <a:rPr dirty="0" sz="2800" spc="-45" b="1">
                <a:latin typeface="Calibri"/>
                <a:cs typeface="Calibri"/>
              </a:rPr>
              <a:t>Center,  </a:t>
            </a:r>
            <a:r>
              <a:rPr dirty="0" sz="2800" spc="-10" b="1">
                <a:latin typeface="Calibri"/>
                <a:cs typeface="Calibri"/>
              </a:rPr>
              <a:t>Agriculture </a:t>
            </a:r>
            <a:r>
              <a:rPr dirty="0" sz="2800" spc="-15" b="1">
                <a:latin typeface="Calibri"/>
                <a:cs typeface="Calibri"/>
              </a:rPr>
              <a:t>Research</a:t>
            </a:r>
            <a:r>
              <a:rPr dirty="0" sz="2800" spc="6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Service,</a:t>
            </a:r>
            <a:endParaRPr sz="2800">
              <a:latin typeface="Calibri"/>
              <a:cs typeface="Calibri"/>
            </a:endParaRPr>
          </a:p>
          <a:p>
            <a:pPr algn="ctr" marL="1478280" marR="1553845">
              <a:lnSpc>
                <a:spcPct val="100000"/>
              </a:lnSpc>
            </a:pPr>
            <a:r>
              <a:rPr dirty="0" sz="2800" spc="-5" b="1">
                <a:latin typeface="Calibri"/>
                <a:cs typeface="Calibri"/>
              </a:rPr>
              <a:t>US </a:t>
            </a:r>
            <a:r>
              <a:rPr dirty="0" sz="2800" spc="-10" b="1">
                <a:latin typeface="Calibri"/>
                <a:cs typeface="Calibri"/>
              </a:rPr>
              <a:t>Department </a:t>
            </a:r>
            <a:r>
              <a:rPr dirty="0" sz="2800" spc="-5" b="1">
                <a:latin typeface="Calibri"/>
                <a:cs typeface="Calibri"/>
              </a:rPr>
              <a:t>of </a:t>
            </a:r>
            <a:r>
              <a:rPr dirty="0" sz="2800" spc="-10" b="1">
                <a:latin typeface="Calibri"/>
                <a:cs typeface="Calibri"/>
              </a:rPr>
              <a:t>Agriculture,  Beltsville,</a:t>
            </a:r>
            <a:r>
              <a:rPr dirty="0" sz="2800" spc="4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MD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888" y="6270661"/>
            <a:ext cx="40062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Beltsville </a:t>
            </a:r>
            <a:r>
              <a:rPr dirty="0" sz="1800" spc="-5" b="1">
                <a:latin typeface="Calibri"/>
                <a:cs typeface="Calibri"/>
              </a:rPr>
              <a:t>Human Nutrition </a:t>
            </a:r>
            <a:r>
              <a:rPr dirty="0" sz="1800" spc="-15" b="1">
                <a:latin typeface="Calibri"/>
                <a:cs typeface="Calibri"/>
              </a:rPr>
              <a:t>Research</a:t>
            </a:r>
            <a:r>
              <a:rPr dirty="0" sz="1800" spc="1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enter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26860" y="6270661"/>
            <a:ext cx="32219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Beltsville, </a:t>
            </a:r>
            <a:r>
              <a:rPr dirty="0" sz="1800" spc="-15" b="1">
                <a:latin typeface="Calibri"/>
                <a:cs typeface="Calibri"/>
              </a:rPr>
              <a:t>MD, </a:t>
            </a:r>
            <a:r>
              <a:rPr dirty="0" sz="1800" spc="-5" b="1">
                <a:latin typeface="Calibri"/>
                <a:cs typeface="Calibri"/>
              </a:rPr>
              <a:t>September </a:t>
            </a:r>
            <a:r>
              <a:rPr dirty="0" sz="1800" b="1">
                <a:latin typeface="Calibri"/>
                <a:cs typeface="Calibri"/>
              </a:rPr>
              <a:t>9,</a:t>
            </a:r>
            <a:r>
              <a:rPr dirty="0" sz="1800" spc="-1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2018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2178" y="672175"/>
            <a:ext cx="674878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5">
                <a:latin typeface="Times New Roman"/>
                <a:cs typeface="Times New Roman"/>
              </a:rPr>
              <a:t>Conceptually, </a:t>
            </a:r>
            <a:r>
              <a:rPr dirty="0">
                <a:latin typeface="Times New Roman"/>
                <a:cs typeface="Times New Roman"/>
              </a:rPr>
              <a:t>Authentication </a:t>
            </a:r>
            <a:r>
              <a:rPr dirty="0" spc="-5">
                <a:latin typeface="Times New Roman"/>
                <a:cs typeface="Times New Roman"/>
              </a:rPr>
              <a:t>is</a:t>
            </a:r>
            <a:r>
              <a:rPr dirty="0" spc="-315">
                <a:latin typeface="Times New Roman"/>
                <a:cs typeface="Times New Roman"/>
              </a:rPr>
              <a:t> </a:t>
            </a:r>
            <a:r>
              <a:rPr dirty="0" spc="-5">
                <a:latin typeface="Times New Roman"/>
                <a:cs typeface="Times New Roman"/>
              </a:rPr>
              <a:t>Simple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3014" y="3804921"/>
            <a:ext cx="3436620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Which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one 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dirty="0" sz="28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FF0000"/>
                </a:solidFill>
                <a:latin typeface="Calibri"/>
                <a:cs typeface="Calibri"/>
              </a:rPr>
              <a:t>different?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2800" spc="-70" b="1">
                <a:latin typeface="Calibri"/>
                <a:cs typeface="Calibri"/>
              </a:rPr>
              <a:t>Or,</a:t>
            </a:r>
            <a:r>
              <a:rPr dirty="0" sz="2800" spc="-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rephrased: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3014" y="5390052"/>
            <a:ext cx="16052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Is this</a:t>
            </a:r>
            <a:r>
              <a:rPr dirty="0" sz="2800" spc="-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one,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84161" y="5390052"/>
            <a:ext cx="371221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, the same as the</a:t>
            </a:r>
            <a:r>
              <a:rPr dirty="0" sz="28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others?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81828" y="3774947"/>
            <a:ext cx="657225" cy="399415"/>
          </a:xfrm>
          <a:custGeom>
            <a:avLst/>
            <a:gdLst/>
            <a:ahLst/>
            <a:cxnLst/>
            <a:rect l="l" t="t" r="r" b="b"/>
            <a:pathLst>
              <a:path w="657225" h="399414">
                <a:moveTo>
                  <a:pt x="328422" y="0"/>
                </a:moveTo>
                <a:lnTo>
                  <a:pt x="0" y="399288"/>
                </a:lnTo>
                <a:lnTo>
                  <a:pt x="656844" y="399288"/>
                </a:lnTo>
                <a:lnTo>
                  <a:pt x="32842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91000" y="3774947"/>
            <a:ext cx="494030" cy="399415"/>
          </a:xfrm>
          <a:custGeom>
            <a:avLst/>
            <a:gdLst/>
            <a:ahLst/>
            <a:cxnLst/>
            <a:rect l="l" t="t" r="r" b="b"/>
            <a:pathLst>
              <a:path w="494029" h="399414">
                <a:moveTo>
                  <a:pt x="0" y="0"/>
                </a:moveTo>
                <a:lnTo>
                  <a:pt x="493775" y="0"/>
                </a:lnTo>
                <a:lnTo>
                  <a:pt x="493775" y="399288"/>
                </a:lnTo>
                <a:lnTo>
                  <a:pt x="0" y="39928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867655" y="3774947"/>
            <a:ext cx="494030" cy="399415"/>
          </a:xfrm>
          <a:custGeom>
            <a:avLst/>
            <a:gdLst/>
            <a:ahLst/>
            <a:cxnLst/>
            <a:rect l="l" t="t" r="r" b="b"/>
            <a:pathLst>
              <a:path w="494029" h="399414">
                <a:moveTo>
                  <a:pt x="0" y="0"/>
                </a:moveTo>
                <a:lnTo>
                  <a:pt x="493775" y="0"/>
                </a:lnTo>
                <a:lnTo>
                  <a:pt x="493775" y="399288"/>
                </a:lnTo>
                <a:lnTo>
                  <a:pt x="0" y="39928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83452" y="3774947"/>
            <a:ext cx="494030" cy="399415"/>
          </a:xfrm>
          <a:custGeom>
            <a:avLst/>
            <a:gdLst/>
            <a:ahLst/>
            <a:cxnLst/>
            <a:rect l="l" t="t" r="r" b="b"/>
            <a:pathLst>
              <a:path w="494029" h="399414">
                <a:moveTo>
                  <a:pt x="0" y="0"/>
                </a:moveTo>
                <a:lnTo>
                  <a:pt x="493775" y="0"/>
                </a:lnTo>
                <a:lnTo>
                  <a:pt x="493775" y="399288"/>
                </a:lnTo>
                <a:lnTo>
                  <a:pt x="0" y="39928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101595" y="5375147"/>
            <a:ext cx="657225" cy="399415"/>
          </a:xfrm>
          <a:custGeom>
            <a:avLst/>
            <a:gdLst/>
            <a:ahLst/>
            <a:cxnLst/>
            <a:rect l="l" t="t" r="r" b="b"/>
            <a:pathLst>
              <a:path w="657225" h="399414">
                <a:moveTo>
                  <a:pt x="328422" y="0"/>
                </a:moveTo>
                <a:lnTo>
                  <a:pt x="0" y="399288"/>
                </a:lnTo>
                <a:lnTo>
                  <a:pt x="656844" y="399288"/>
                </a:lnTo>
                <a:lnTo>
                  <a:pt x="32842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629400" y="5388864"/>
            <a:ext cx="494030" cy="401320"/>
          </a:xfrm>
          <a:custGeom>
            <a:avLst/>
            <a:gdLst/>
            <a:ahLst/>
            <a:cxnLst/>
            <a:rect l="l" t="t" r="r" b="b"/>
            <a:pathLst>
              <a:path w="494029" h="401320">
                <a:moveTo>
                  <a:pt x="0" y="0"/>
                </a:moveTo>
                <a:lnTo>
                  <a:pt x="493775" y="0"/>
                </a:lnTo>
                <a:lnTo>
                  <a:pt x="493775" y="400812"/>
                </a:lnTo>
                <a:lnTo>
                  <a:pt x="0" y="40081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292340" y="5375147"/>
            <a:ext cx="492759" cy="399415"/>
          </a:xfrm>
          <a:custGeom>
            <a:avLst/>
            <a:gdLst/>
            <a:ahLst/>
            <a:cxnLst/>
            <a:rect l="l" t="t" r="r" b="b"/>
            <a:pathLst>
              <a:path w="492759" h="399414">
                <a:moveTo>
                  <a:pt x="0" y="0"/>
                </a:moveTo>
                <a:lnTo>
                  <a:pt x="492251" y="0"/>
                </a:lnTo>
                <a:lnTo>
                  <a:pt x="492251" y="399287"/>
                </a:lnTo>
                <a:lnTo>
                  <a:pt x="0" y="39928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953756" y="5388864"/>
            <a:ext cx="492759" cy="401320"/>
          </a:xfrm>
          <a:custGeom>
            <a:avLst/>
            <a:gdLst/>
            <a:ahLst/>
            <a:cxnLst/>
            <a:rect l="l" t="t" r="r" b="b"/>
            <a:pathLst>
              <a:path w="492759" h="401320">
                <a:moveTo>
                  <a:pt x="0" y="0"/>
                </a:moveTo>
                <a:lnTo>
                  <a:pt x="492251" y="0"/>
                </a:lnTo>
                <a:lnTo>
                  <a:pt x="492251" y="400812"/>
                </a:lnTo>
                <a:lnTo>
                  <a:pt x="0" y="40081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4800" y="3429000"/>
            <a:ext cx="8438515" cy="2632075"/>
          </a:xfrm>
          <a:custGeom>
            <a:avLst/>
            <a:gdLst/>
            <a:ahLst/>
            <a:cxnLst/>
            <a:rect l="l" t="t" r="r" b="b"/>
            <a:pathLst>
              <a:path w="8438515" h="2632075">
                <a:moveTo>
                  <a:pt x="0" y="0"/>
                </a:moveTo>
                <a:lnTo>
                  <a:pt x="8438388" y="0"/>
                </a:lnTo>
                <a:lnTo>
                  <a:pt x="8438388" y="2631948"/>
                </a:lnTo>
                <a:lnTo>
                  <a:pt x="0" y="2631948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45054" y="1818411"/>
            <a:ext cx="7891780" cy="927735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2800" spc="-10" b="1">
                <a:latin typeface="Calibri"/>
                <a:cs typeface="Calibri"/>
              </a:rPr>
              <a:t>Authentication </a:t>
            </a:r>
            <a:r>
              <a:rPr dirty="0" sz="2800" spc="-5" b="1">
                <a:latin typeface="Calibri"/>
                <a:cs typeface="Calibri"/>
              </a:rPr>
              <a:t>is a “Sesame </a:t>
            </a:r>
            <a:r>
              <a:rPr dirty="0" sz="2800" spc="-15" b="1">
                <a:latin typeface="Calibri"/>
                <a:cs typeface="Calibri"/>
              </a:rPr>
              <a:t>Street</a:t>
            </a:r>
            <a:r>
              <a:rPr dirty="0" sz="2800" spc="12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Question”</a:t>
            </a:r>
            <a:endParaRPr sz="2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400"/>
              </a:spcBef>
            </a:pPr>
            <a:r>
              <a:rPr dirty="0" sz="2400" spc="-20" b="1">
                <a:latin typeface="Calibri"/>
                <a:cs typeface="Calibri"/>
              </a:rPr>
              <a:t>Peter </a:t>
            </a:r>
            <a:r>
              <a:rPr dirty="0" sz="2400" b="1">
                <a:latin typeface="Calibri"/>
                <a:cs typeface="Calibri"/>
              </a:rPr>
              <a:t>Scholl,</a:t>
            </a:r>
            <a:r>
              <a:rPr dirty="0" sz="2400" spc="-85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FDA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5126" y="339784"/>
            <a:ext cx="7033259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77025" algn="l"/>
              </a:tabLst>
            </a:pPr>
            <a:r>
              <a:rPr dirty="0" spc="-5"/>
              <a:t>C</a:t>
            </a:r>
            <a:r>
              <a:rPr dirty="0" spc="5"/>
              <a:t>o</a:t>
            </a:r>
            <a:r>
              <a:rPr dirty="0" spc="-5"/>
              <a:t>n</a:t>
            </a:r>
            <a:r>
              <a:rPr dirty="0"/>
              <a:t>c</a:t>
            </a:r>
            <a:r>
              <a:rPr dirty="0" spc="-5"/>
              <a:t>e</a:t>
            </a:r>
            <a:r>
              <a:rPr dirty="0" spc="-20"/>
              <a:t>p</a:t>
            </a:r>
            <a:r>
              <a:rPr dirty="0" spc="5"/>
              <a:t>t</a:t>
            </a:r>
            <a:r>
              <a:rPr dirty="0" spc="-5"/>
              <a:t>u</a:t>
            </a:r>
            <a:r>
              <a:rPr dirty="0"/>
              <a:t>a</a:t>
            </a:r>
            <a:r>
              <a:rPr dirty="0" spc="5"/>
              <a:t>ll</a:t>
            </a:r>
            <a:r>
              <a:rPr dirty="0" spc="-200"/>
              <a:t>y</a:t>
            </a:r>
            <a:r>
              <a:rPr dirty="0"/>
              <a:t>,</a:t>
            </a:r>
            <a:r>
              <a:rPr dirty="0" spc="-30"/>
              <a:t> </a:t>
            </a:r>
            <a:r>
              <a:rPr dirty="0"/>
              <a:t>A</a:t>
            </a:r>
            <a:r>
              <a:rPr dirty="0" spc="-5"/>
              <a:t>u</a:t>
            </a:r>
            <a:r>
              <a:rPr dirty="0" spc="5"/>
              <a:t>t</a:t>
            </a:r>
            <a:r>
              <a:rPr dirty="0" spc="-5"/>
              <a:t>he</a:t>
            </a:r>
            <a:r>
              <a:rPr dirty="0" spc="-30"/>
              <a:t>n</a:t>
            </a:r>
            <a:r>
              <a:rPr dirty="0" spc="5"/>
              <a:t>ti</a:t>
            </a:r>
            <a:r>
              <a:rPr dirty="0" spc="-25"/>
              <a:t>c</a:t>
            </a:r>
            <a:r>
              <a:rPr dirty="0" spc="-35"/>
              <a:t>a</a:t>
            </a:r>
            <a:r>
              <a:rPr dirty="0" spc="5"/>
              <a:t>t</a:t>
            </a:r>
            <a:r>
              <a:rPr dirty="0" spc="-10"/>
              <a:t>i</a:t>
            </a:r>
            <a:r>
              <a:rPr dirty="0" spc="5"/>
              <a:t>o</a:t>
            </a:r>
            <a:r>
              <a:rPr dirty="0"/>
              <a:t>n</a:t>
            </a:r>
            <a:r>
              <a:rPr dirty="0" spc="-45"/>
              <a:t> </a:t>
            </a:r>
            <a:r>
              <a:rPr dirty="0" spc="5"/>
              <a:t>i</a:t>
            </a:r>
            <a:r>
              <a:rPr dirty="0"/>
              <a:t>s</a:t>
            </a:r>
            <a:r>
              <a:rPr dirty="0" spc="-10"/>
              <a:t> </a:t>
            </a:r>
            <a:r>
              <a:rPr dirty="0" spc="-5"/>
              <a:t>S</a:t>
            </a:r>
            <a:r>
              <a:rPr dirty="0" spc="5"/>
              <a:t>i</a:t>
            </a:r>
            <a:r>
              <a:rPr dirty="0" spc="-5"/>
              <a:t>mp</a:t>
            </a:r>
            <a:r>
              <a:rPr dirty="0" spc="5"/>
              <a:t>l</a:t>
            </a:r>
            <a:r>
              <a:rPr dirty="0"/>
              <a:t>e</a:t>
            </a:r>
            <a:r>
              <a:rPr dirty="0"/>
              <a:t>	</a:t>
            </a:r>
            <a:r>
              <a:rPr dirty="0" b="0">
                <a:latin typeface="Wingdings"/>
                <a:cs typeface="Wingdings"/>
              </a:rPr>
              <a:t>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6761" y="1013678"/>
            <a:ext cx="7867650" cy="57010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31495" indent="-514984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31495" algn="l"/>
                <a:tab pos="532130" algn="l"/>
                <a:tab pos="1448435" algn="l"/>
              </a:tabLst>
            </a:pPr>
            <a:r>
              <a:rPr dirty="0" sz="2800" spc="-5" b="1">
                <a:latin typeface="Calibri"/>
                <a:cs typeface="Calibri"/>
              </a:rPr>
              <a:t>Build	a 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model </a:t>
            </a:r>
            <a:r>
              <a:rPr dirty="0" sz="2800" spc="-5" b="1">
                <a:latin typeface="Calibri"/>
                <a:cs typeface="Calibri"/>
              </a:rPr>
              <a:t>with </a:t>
            </a:r>
            <a:r>
              <a:rPr dirty="0" sz="2800" spc="-20" b="1">
                <a:latin typeface="Calibri"/>
                <a:cs typeface="Calibri"/>
              </a:rPr>
              <a:t>reference</a:t>
            </a:r>
            <a:r>
              <a:rPr dirty="0" sz="2800" spc="8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samples.</a:t>
            </a:r>
            <a:endParaRPr sz="2800">
              <a:latin typeface="Calibri"/>
              <a:cs typeface="Calibri"/>
            </a:endParaRPr>
          </a:p>
          <a:p>
            <a:pPr marL="531495" marR="478155" indent="-514984">
              <a:lnSpc>
                <a:spcPct val="100000"/>
              </a:lnSpc>
              <a:buAutoNum type="arabicPeriod"/>
              <a:tabLst>
                <a:tab pos="531495" algn="l"/>
                <a:tab pos="532130" algn="l"/>
              </a:tabLst>
            </a:pPr>
            <a:r>
              <a:rPr dirty="0" sz="2800" spc="-15" b="1">
                <a:latin typeface="Calibri"/>
                <a:cs typeface="Calibri"/>
              </a:rPr>
              <a:t>Set statistical 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limits </a:t>
            </a:r>
            <a:r>
              <a:rPr dirty="0" sz="2800" spc="-5" b="1">
                <a:latin typeface="Calibri"/>
                <a:cs typeface="Calibri"/>
              </a:rPr>
              <a:t>(how much </a:t>
            </a:r>
            <a:r>
              <a:rPr dirty="0" sz="2800" spc="-10" b="1">
                <a:latin typeface="Calibri"/>
                <a:cs typeface="Calibri"/>
              </a:rPr>
              <a:t>deviation </a:t>
            </a:r>
            <a:r>
              <a:rPr dirty="0" sz="2800" spc="-15" b="1">
                <a:latin typeface="Calibri"/>
                <a:cs typeface="Calibri"/>
              </a:rPr>
              <a:t>from  </a:t>
            </a:r>
            <a:r>
              <a:rPr dirty="0" sz="2800" spc="-5" b="1">
                <a:latin typeface="Calibri"/>
                <a:cs typeface="Calibri"/>
              </a:rPr>
              <a:t>the model will be</a:t>
            </a:r>
            <a:r>
              <a:rPr dirty="0" sz="2800" spc="65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tolerated).</a:t>
            </a:r>
            <a:endParaRPr sz="2800">
              <a:latin typeface="Calibri"/>
              <a:cs typeface="Calibri"/>
            </a:endParaRPr>
          </a:p>
          <a:p>
            <a:pPr marL="531495" indent="-514984">
              <a:lnSpc>
                <a:spcPct val="100000"/>
              </a:lnSpc>
              <a:buAutoNum type="arabicPeriod"/>
              <a:tabLst>
                <a:tab pos="531495" algn="l"/>
                <a:tab pos="532130" algn="l"/>
              </a:tabLst>
            </a:pPr>
            <a:r>
              <a:rPr dirty="0" sz="2800" spc="-10" b="1">
                <a:latin typeface="Calibri"/>
                <a:cs typeface="Calibri"/>
              </a:rPr>
              <a:t>Then,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compare </a:t>
            </a:r>
            <a:r>
              <a:rPr dirty="0" sz="2800" spc="-5" b="1">
                <a:latin typeface="Calibri"/>
                <a:cs typeface="Calibri"/>
              </a:rPr>
              <a:t>the “test” sample </a:t>
            </a:r>
            <a:r>
              <a:rPr dirty="0" sz="2800" spc="-15" b="1">
                <a:latin typeface="Calibri"/>
                <a:cs typeface="Calibri"/>
              </a:rPr>
              <a:t>to </a:t>
            </a:r>
            <a:r>
              <a:rPr dirty="0" sz="2800" spc="-5" b="1">
                <a:latin typeface="Calibri"/>
                <a:cs typeface="Calibri"/>
              </a:rPr>
              <a:t>the</a:t>
            </a:r>
            <a:r>
              <a:rPr dirty="0" sz="2800" spc="14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model.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Times New Roman"/>
              <a:cs typeface="Times New Roman"/>
            </a:endParaRPr>
          </a:p>
          <a:p>
            <a:pPr marL="2718435">
              <a:lnSpc>
                <a:spcPct val="100000"/>
              </a:lnSpc>
            </a:pPr>
            <a:r>
              <a:rPr dirty="0" sz="3200" spc="-5" b="1">
                <a:solidFill>
                  <a:srgbClr val="800000"/>
                </a:solidFill>
                <a:latin typeface="Calibri"/>
                <a:cs typeface="Calibri"/>
              </a:rPr>
              <a:t>The </a:t>
            </a:r>
            <a:r>
              <a:rPr dirty="0" sz="3200" spc="-10" b="1">
                <a:solidFill>
                  <a:srgbClr val="800000"/>
                </a:solidFill>
                <a:latin typeface="Calibri"/>
                <a:cs typeface="Calibri"/>
              </a:rPr>
              <a:t>Hard</a:t>
            </a:r>
            <a:r>
              <a:rPr dirty="0" sz="3200" spc="-20" b="1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dirty="0" sz="3200" spc="-15" b="1">
                <a:solidFill>
                  <a:srgbClr val="800000"/>
                </a:solidFill>
                <a:latin typeface="Calibri"/>
                <a:cs typeface="Calibri"/>
              </a:rPr>
              <a:t>Part:</a:t>
            </a:r>
            <a:endParaRPr sz="3200">
              <a:latin typeface="Calibri"/>
              <a:cs typeface="Calibri"/>
            </a:endParaRPr>
          </a:p>
          <a:p>
            <a:pPr marL="527685" marR="101600" indent="-514984">
              <a:lnSpc>
                <a:spcPct val="100000"/>
              </a:lnSpc>
              <a:spcBef>
                <a:spcPts val="85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dirty="0" sz="2800" spc="-5" b="1">
                <a:latin typeface="Calibri"/>
                <a:cs typeface="Calibri"/>
              </a:rPr>
              <a:t>Specifying </a:t>
            </a:r>
            <a:r>
              <a:rPr dirty="0" sz="2800" spc="-10" b="1">
                <a:latin typeface="Calibri"/>
                <a:cs typeface="Calibri"/>
              </a:rPr>
              <a:t>and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collecting </a:t>
            </a:r>
            <a:r>
              <a:rPr dirty="0" sz="2800" spc="-20" b="1">
                <a:solidFill>
                  <a:srgbClr val="FF0000"/>
                </a:solidFill>
                <a:latin typeface="Calibri"/>
                <a:cs typeface="Calibri"/>
              </a:rPr>
              <a:t>reference 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samples </a:t>
            </a:r>
            <a:r>
              <a:rPr dirty="0" sz="2800" spc="-25" b="1">
                <a:latin typeface="Calibri"/>
                <a:cs typeface="Calibri"/>
              </a:rPr>
              <a:t>for  </a:t>
            </a:r>
            <a:r>
              <a:rPr dirty="0" sz="2800" spc="-5" b="1">
                <a:latin typeface="Calibri"/>
                <a:cs typeface="Calibri"/>
              </a:rPr>
              <a:t>the model </a:t>
            </a:r>
            <a:r>
              <a:rPr dirty="0" sz="2800" spc="-10" b="1">
                <a:latin typeface="Calibri"/>
                <a:cs typeface="Calibri"/>
              </a:rPr>
              <a:t>that </a:t>
            </a:r>
            <a:r>
              <a:rPr dirty="0" sz="2800" spc="-5" b="1">
                <a:latin typeface="Calibri"/>
                <a:cs typeface="Calibri"/>
              </a:rPr>
              <a:t>will </a:t>
            </a:r>
            <a:r>
              <a:rPr dirty="0" sz="2800" spc="-10" b="1">
                <a:latin typeface="Calibri"/>
                <a:cs typeface="Calibri"/>
              </a:rPr>
              <a:t>encompass </a:t>
            </a:r>
            <a:r>
              <a:rPr dirty="0" sz="2800" spc="-5" b="1">
                <a:latin typeface="Calibri"/>
                <a:cs typeface="Calibri"/>
              </a:rPr>
              <a:t>as </a:t>
            </a:r>
            <a:r>
              <a:rPr dirty="0" sz="2800" spc="-15" b="1">
                <a:latin typeface="Calibri"/>
                <a:cs typeface="Calibri"/>
              </a:rPr>
              <a:t>many naturally  </a:t>
            </a:r>
            <a:r>
              <a:rPr dirty="0" sz="2800" spc="-5" b="1">
                <a:latin typeface="Calibri"/>
                <a:cs typeface="Calibri"/>
              </a:rPr>
              <a:t>occurring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sources 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dirty="0" sz="2800" spc="-15" b="1">
                <a:solidFill>
                  <a:srgbClr val="FF0000"/>
                </a:solidFill>
                <a:latin typeface="Calibri"/>
                <a:cs typeface="Calibri"/>
              </a:rPr>
              <a:t>variation </a:t>
            </a:r>
            <a:r>
              <a:rPr dirty="0" sz="2800" spc="-5" b="1">
                <a:latin typeface="Calibri"/>
                <a:cs typeface="Calibri"/>
              </a:rPr>
              <a:t>as</a:t>
            </a:r>
            <a:r>
              <a:rPr dirty="0" sz="2800" spc="7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possible.</a:t>
            </a:r>
            <a:endParaRPr sz="2800">
              <a:latin typeface="Calibri"/>
              <a:cs typeface="Calibri"/>
            </a:endParaRPr>
          </a:p>
          <a:p>
            <a:pPr marL="527685" marR="5080" indent="-514984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dirty="0" sz="2800" spc="-5" b="1">
                <a:latin typeface="Calibri"/>
                <a:cs typeface="Calibri"/>
              </a:rPr>
              <a:t>Specifying a </a:t>
            </a:r>
            <a:r>
              <a:rPr dirty="0" sz="2800" spc="-10" b="1">
                <a:latin typeface="Calibri"/>
                <a:cs typeface="Calibri"/>
              </a:rPr>
              <a:t>method that </a:t>
            </a:r>
            <a:r>
              <a:rPr dirty="0" sz="2800" spc="-5" b="1">
                <a:latin typeface="Calibri"/>
                <a:cs typeface="Calibri"/>
              </a:rPr>
              <a:t>will encompass as </a:t>
            </a:r>
            <a:r>
              <a:rPr dirty="0" sz="2800" spc="-15" b="1">
                <a:latin typeface="Calibri"/>
                <a:cs typeface="Calibri"/>
              </a:rPr>
              <a:t>many  </a:t>
            </a:r>
            <a:r>
              <a:rPr dirty="0" sz="2800" spc="-5" b="1">
                <a:latin typeface="Calibri"/>
                <a:cs typeface="Calibri"/>
              </a:rPr>
              <a:t>of the specific </a:t>
            </a:r>
            <a:r>
              <a:rPr dirty="0" sz="2800" spc="-10" b="1">
                <a:latin typeface="Calibri"/>
                <a:cs typeface="Calibri"/>
              </a:rPr>
              <a:t>botanical </a:t>
            </a:r>
            <a:r>
              <a:rPr dirty="0" sz="2800" spc="-15" b="1">
                <a:latin typeface="Calibri"/>
                <a:cs typeface="Calibri"/>
              </a:rPr>
              <a:t>features/properties </a:t>
            </a:r>
            <a:r>
              <a:rPr dirty="0" sz="2800" spc="-5" b="1">
                <a:latin typeface="Calibri"/>
                <a:cs typeface="Calibri"/>
              </a:rPr>
              <a:t>as  possible – </a:t>
            </a:r>
            <a:r>
              <a:rPr dirty="0" sz="2800" spc="-20" b="1">
                <a:solidFill>
                  <a:srgbClr val="FF0000"/>
                </a:solidFill>
                <a:latin typeface="Calibri"/>
                <a:cs typeface="Calibri"/>
              </a:rPr>
              <a:t>non-targeted </a:t>
            </a:r>
            <a:r>
              <a:rPr dirty="0" sz="2800" spc="-15" b="1">
                <a:solidFill>
                  <a:srgbClr val="FF0000"/>
                </a:solidFill>
                <a:latin typeface="Calibri"/>
                <a:cs typeface="Calibri"/>
              </a:rPr>
              <a:t>chromatographic 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and  </a:t>
            </a:r>
            <a:r>
              <a:rPr dirty="0" sz="2800" spc="-15" b="1">
                <a:solidFill>
                  <a:srgbClr val="FF0000"/>
                </a:solidFill>
                <a:latin typeface="Calibri"/>
                <a:cs typeface="Calibri"/>
              </a:rPr>
              <a:t>spectral</a:t>
            </a:r>
            <a:r>
              <a:rPr dirty="0" sz="2800" spc="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fingerprints</a:t>
            </a:r>
            <a:r>
              <a:rPr dirty="0" sz="2800" spc="-10" b="1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3228" rIns="0" bIns="0" rtlCol="0" vert="horz">
            <a:spAutoFit/>
          </a:bodyPr>
          <a:lstStyle/>
          <a:p>
            <a:pPr marL="314325" marR="5080" indent="1774825">
              <a:lnSpc>
                <a:spcPct val="100000"/>
              </a:lnSpc>
              <a:spcBef>
                <a:spcPts val="100"/>
              </a:spcBef>
            </a:pPr>
            <a:r>
              <a:rPr dirty="0" spc="-25">
                <a:latin typeface="Times New Roman"/>
                <a:cs typeface="Times New Roman"/>
              </a:rPr>
              <a:t>Non-Targeted </a:t>
            </a:r>
            <a:r>
              <a:rPr dirty="0">
                <a:latin typeface="Times New Roman"/>
                <a:cs typeface="Times New Roman"/>
              </a:rPr>
              <a:t>Methods:  </a:t>
            </a:r>
            <a:r>
              <a:rPr dirty="0" spc="-5">
                <a:latin typeface="Times New Roman"/>
                <a:cs typeface="Times New Roman"/>
              </a:rPr>
              <a:t>Chromatographic </a:t>
            </a:r>
            <a:r>
              <a:rPr dirty="0">
                <a:latin typeface="Times New Roman"/>
                <a:cs typeface="Times New Roman"/>
              </a:rPr>
              <a:t>and Spectral</a:t>
            </a:r>
            <a:r>
              <a:rPr dirty="0" spc="-95">
                <a:latin typeface="Times New Roman"/>
                <a:cs typeface="Times New Roman"/>
              </a:rPr>
              <a:t> </a:t>
            </a:r>
            <a:r>
              <a:rPr dirty="0" spc="-5">
                <a:latin typeface="Times New Roman"/>
                <a:cs typeface="Times New Roman"/>
              </a:rPr>
              <a:t>Fingerprints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3717" y="1227269"/>
            <a:ext cx="4011929" cy="5237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0000"/>
                </a:solidFill>
                <a:latin typeface="Times New Roman"/>
                <a:cs typeface="Times New Roman"/>
              </a:rPr>
              <a:t>Fingerprints </a:t>
            </a:r>
            <a:r>
              <a:rPr dirty="0" sz="2400" b="1">
                <a:solidFill>
                  <a:srgbClr val="FF0000"/>
                </a:solidFill>
                <a:latin typeface="Times New Roman"/>
                <a:cs typeface="Times New Roman"/>
              </a:rPr>
              <a:t>come</a:t>
            </a:r>
            <a:r>
              <a:rPr dirty="0" sz="2400" spc="-4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Times New Roman"/>
                <a:cs typeface="Times New Roman"/>
              </a:rPr>
              <a:t>from:</a:t>
            </a:r>
            <a:endParaRPr sz="2400">
              <a:latin typeface="Times New Roman"/>
              <a:cs typeface="Times New Roman"/>
            </a:endParaRPr>
          </a:p>
          <a:p>
            <a:pPr marL="360045" indent="-347345">
              <a:lnSpc>
                <a:spcPct val="100000"/>
              </a:lnSpc>
              <a:buAutoNum type="arabicParenR"/>
              <a:tabLst>
                <a:tab pos="360680" algn="l"/>
              </a:tabLst>
            </a:pPr>
            <a:r>
              <a:rPr dirty="0" sz="2400" spc="-10" b="1">
                <a:latin typeface="Times New Roman"/>
                <a:cs typeface="Times New Roman"/>
              </a:rPr>
              <a:t>direct </a:t>
            </a:r>
            <a:r>
              <a:rPr dirty="0" sz="2400" b="1">
                <a:latin typeface="Times New Roman"/>
                <a:cs typeface="Times New Roman"/>
              </a:rPr>
              <a:t>analysis of</a:t>
            </a:r>
            <a:r>
              <a:rPr dirty="0" sz="2400" spc="-4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solids,</a:t>
            </a:r>
            <a:endParaRPr sz="2400">
              <a:latin typeface="Times New Roman"/>
              <a:cs typeface="Times New Roman"/>
            </a:endParaRPr>
          </a:p>
          <a:p>
            <a:pPr marL="360045" marR="337820" indent="-347345">
              <a:lnSpc>
                <a:spcPct val="100000"/>
              </a:lnSpc>
              <a:buAutoNum type="arabicParenR"/>
              <a:tabLst>
                <a:tab pos="360680" algn="l"/>
              </a:tabLst>
            </a:pPr>
            <a:r>
              <a:rPr dirty="0" sz="2400" spc="-10" b="1">
                <a:latin typeface="Times New Roman"/>
                <a:cs typeface="Times New Roman"/>
              </a:rPr>
              <a:t>direct </a:t>
            </a:r>
            <a:r>
              <a:rPr dirty="0" sz="2400" spc="-5" b="1">
                <a:latin typeface="Times New Roman"/>
                <a:cs typeface="Times New Roman"/>
              </a:rPr>
              <a:t>analysis </a:t>
            </a:r>
            <a:r>
              <a:rPr dirty="0" sz="2400" b="1">
                <a:latin typeface="Times New Roman"/>
                <a:cs typeface="Times New Roman"/>
              </a:rPr>
              <a:t>of</a:t>
            </a:r>
            <a:r>
              <a:rPr dirty="0" sz="2400" spc="-7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extracts  </a:t>
            </a:r>
            <a:r>
              <a:rPr dirty="0" sz="2400" spc="-5" b="1">
                <a:latin typeface="Times New Roman"/>
                <a:cs typeface="Times New Roman"/>
              </a:rPr>
              <a:t>(no separation),</a:t>
            </a:r>
            <a:r>
              <a:rPr dirty="0" sz="2400" spc="-1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or</a:t>
            </a:r>
            <a:endParaRPr sz="2400">
              <a:latin typeface="Times New Roman"/>
              <a:cs typeface="Times New Roman"/>
            </a:endParaRPr>
          </a:p>
          <a:p>
            <a:pPr marL="360045" indent="-347345">
              <a:lnSpc>
                <a:spcPct val="100000"/>
              </a:lnSpc>
              <a:buAutoNum type="arabicParenR"/>
              <a:tabLst>
                <a:tab pos="360680" algn="l"/>
              </a:tabLst>
            </a:pPr>
            <a:r>
              <a:rPr dirty="0" sz="2400" spc="-5" b="1">
                <a:latin typeface="Times New Roman"/>
                <a:cs typeface="Times New Roman"/>
              </a:rPr>
              <a:t>chromatograms </a:t>
            </a:r>
            <a:r>
              <a:rPr dirty="0" sz="2400" b="1">
                <a:latin typeface="Times New Roman"/>
                <a:cs typeface="Times New Roman"/>
              </a:rPr>
              <a:t>of</a:t>
            </a:r>
            <a:r>
              <a:rPr dirty="0" sz="2400" spc="-7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extracts.</a:t>
            </a:r>
            <a:endParaRPr sz="2400">
              <a:latin typeface="Times New Roman"/>
              <a:cs typeface="Times New Roman"/>
            </a:endParaRPr>
          </a:p>
          <a:p>
            <a:pPr marL="12700" marR="470534">
              <a:lnSpc>
                <a:spcPct val="100000"/>
              </a:lnSpc>
              <a:spcBef>
                <a:spcPts val="1200"/>
              </a:spcBef>
            </a:pPr>
            <a:r>
              <a:rPr dirty="0" sz="2400" spc="-5" b="1">
                <a:solidFill>
                  <a:srgbClr val="FF0000"/>
                </a:solidFill>
                <a:latin typeface="Times New Roman"/>
                <a:cs typeface="Times New Roman"/>
              </a:rPr>
              <a:t>Fingerprints </a:t>
            </a:r>
            <a:r>
              <a:rPr dirty="0" sz="2400" spc="-20" b="1">
                <a:solidFill>
                  <a:srgbClr val="FF0000"/>
                </a:solidFill>
                <a:latin typeface="Times New Roman"/>
                <a:cs typeface="Times New Roman"/>
              </a:rPr>
              <a:t>are </a:t>
            </a:r>
            <a:r>
              <a:rPr dirty="0" sz="2400" b="1">
                <a:latin typeface="Times New Roman"/>
                <a:cs typeface="Times New Roman"/>
              </a:rPr>
              <a:t>complex  </a:t>
            </a:r>
            <a:r>
              <a:rPr dirty="0" sz="2400" spc="-5" b="1">
                <a:latin typeface="Times New Roman"/>
                <a:cs typeface="Times New Roman"/>
              </a:rPr>
              <a:t>chromatograms </a:t>
            </a:r>
            <a:r>
              <a:rPr dirty="0" sz="2400" b="1">
                <a:latin typeface="Times New Roman"/>
                <a:cs typeface="Times New Roman"/>
              </a:rPr>
              <a:t>or</a:t>
            </a:r>
            <a:r>
              <a:rPr dirty="0" sz="2400" spc="-110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spectra.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dirty="0" sz="2400" spc="-5" b="1">
                <a:solidFill>
                  <a:srgbClr val="FF0000"/>
                </a:solidFill>
                <a:latin typeface="Times New Roman"/>
                <a:cs typeface="Times New Roman"/>
              </a:rPr>
              <a:t>Fingerprints </a:t>
            </a:r>
            <a:r>
              <a:rPr dirty="0" sz="2400" spc="-20" b="1">
                <a:solidFill>
                  <a:srgbClr val="FF0000"/>
                </a:solidFill>
                <a:latin typeface="Times New Roman"/>
                <a:cs typeface="Times New Roman"/>
              </a:rPr>
              <a:t>require </a:t>
            </a:r>
            <a:r>
              <a:rPr dirty="0" sz="2400" b="1">
                <a:latin typeface="Times New Roman"/>
                <a:cs typeface="Times New Roman"/>
              </a:rPr>
              <a:t>statistical  or chemometric analysis to  extract</a:t>
            </a:r>
            <a:r>
              <a:rPr dirty="0" sz="2400" spc="-25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information.</a:t>
            </a:r>
            <a:endParaRPr sz="2400">
              <a:latin typeface="Times New Roman"/>
              <a:cs typeface="Times New Roman"/>
            </a:endParaRPr>
          </a:p>
          <a:p>
            <a:pPr marL="12700" marR="280035">
              <a:lnSpc>
                <a:spcPct val="100000"/>
              </a:lnSpc>
              <a:spcBef>
                <a:spcPts val="1200"/>
              </a:spcBef>
            </a:pPr>
            <a:r>
              <a:rPr dirty="0" sz="2400" spc="-5" b="1">
                <a:latin typeface="Times New Roman"/>
                <a:cs typeface="Times New Roman"/>
              </a:rPr>
              <a:t>Any chromatographic </a:t>
            </a:r>
            <a:r>
              <a:rPr dirty="0" sz="2400" b="1">
                <a:latin typeface="Times New Roman"/>
                <a:cs typeface="Times New Roman"/>
              </a:rPr>
              <a:t>or  </a:t>
            </a:r>
            <a:r>
              <a:rPr dirty="0" sz="2400" spc="-5" b="1">
                <a:latin typeface="Times New Roman"/>
                <a:cs typeface="Times New Roman"/>
              </a:rPr>
              <a:t>spectroscopic </a:t>
            </a:r>
            <a:r>
              <a:rPr dirty="0" sz="2400" b="1">
                <a:latin typeface="Times New Roman"/>
                <a:cs typeface="Times New Roman"/>
              </a:rPr>
              <a:t>method can</a:t>
            </a:r>
            <a:r>
              <a:rPr dirty="0" sz="2400" spc="-114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be  used.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99871" y="1380352"/>
            <a:ext cx="1419225" cy="281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85"/>
              </a:lnSpc>
            </a:pPr>
            <a:r>
              <a:rPr dirty="0" sz="2000" b="1">
                <a:latin typeface="Times New Roman"/>
                <a:cs typeface="Times New Roman"/>
              </a:rPr>
              <a:t>Solid</a:t>
            </a:r>
            <a:r>
              <a:rPr dirty="0" sz="2000" spc="-114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Sample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02096" y="1316736"/>
            <a:ext cx="1614170" cy="375285"/>
          </a:xfrm>
          <a:prstGeom prst="rect">
            <a:avLst/>
          </a:prstGeom>
          <a:solidFill>
            <a:srgbClr val="FFFF00"/>
          </a:solidFill>
          <a:ln w="9144">
            <a:solidFill>
              <a:srgbClr val="000000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97155">
              <a:lnSpc>
                <a:spcPct val="100000"/>
              </a:lnSpc>
              <a:spcBef>
                <a:spcPts val="285"/>
              </a:spcBef>
            </a:pPr>
            <a:r>
              <a:rPr dirty="0" sz="2000" b="1">
                <a:latin typeface="Times New Roman"/>
                <a:cs typeface="Times New Roman"/>
              </a:rPr>
              <a:t>Solid</a:t>
            </a:r>
            <a:r>
              <a:rPr dirty="0" sz="2000" spc="-6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Sample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24955" y="6257544"/>
            <a:ext cx="1565275" cy="401320"/>
          </a:xfrm>
          <a:prstGeom prst="rect">
            <a:avLst/>
          </a:prstGeom>
          <a:solidFill>
            <a:srgbClr val="A9D18E"/>
          </a:solidFill>
          <a:ln w="9144">
            <a:solidFill>
              <a:srgbClr val="000000"/>
            </a:solidFill>
          </a:ln>
        </p:spPr>
        <p:txBody>
          <a:bodyPr wrap="square" lIns="0" tIns="3746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95"/>
              </a:spcBef>
            </a:pPr>
            <a:r>
              <a:rPr dirty="0" sz="2000" spc="-5" b="1">
                <a:latin typeface="Times New Roman"/>
                <a:cs typeface="Times New Roman"/>
              </a:rPr>
              <a:t>Fingerprints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77740" y="3840479"/>
            <a:ext cx="1381125" cy="376555"/>
          </a:xfrm>
          <a:prstGeom prst="rect">
            <a:avLst/>
          </a:prstGeom>
          <a:solidFill>
            <a:srgbClr val="FFFF00"/>
          </a:solidFill>
          <a:ln w="9144">
            <a:solidFill>
              <a:srgbClr val="000000"/>
            </a:solidFill>
          </a:ln>
        </p:spPr>
        <p:txBody>
          <a:bodyPr wrap="square" lIns="0" tIns="3746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95"/>
              </a:spcBef>
            </a:pPr>
            <a:r>
              <a:rPr dirty="0" sz="2000" b="1">
                <a:latin typeface="Times New Roman"/>
                <a:cs typeface="Times New Roman"/>
              </a:rPr>
              <a:t>Separation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32120" y="2804160"/>
            <a:ext cx="1009015" cy="376555"/>
          </a:xfrm>
          <a:prstGeom prst="rect">
            <a:avLst/>
          </a:prstGeom>
          <a:solidFill>
            <a:srgbClr val="FFFF00"/>
          </a:solidFill>
          <a:ln w="9144">
            <a:solidFill>
              <a:srgbClr val="000000"/>
            </a:solidFill>
          </a:ln>
        </p:spPr>
        <p:txBody>
          <a:bodyPr wrap="square" lIns="0" tIns="37465" rIns="0" bIns="0" rtlCol="0" vert="horz">
            <a:spAutoFit/>
          </a:bodyPr>
          <a:lstStyle/>
          <a:p>
            <a:pPr marL="90170">
              <a:lnSpc>
                <a:spcPct val="100000"/>
              </a:lnSpc>
              <a:spcBef>
                <a:spcPts val="295"/>
              </a:spcBef>
            </a:pPr>
            <a:r>
              <a:rPr dirty="0" sz="2000" b="1">
                <a:latin typeface="Times New Roman"/>
                <a:cs typeface="Times New Roman"/>
              </a:rPr>
              <a:t>Extract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47204" y="2804160"/>
            <a:ext cx="1057910" cy="376555"/>
          </a:xfrm>
          <a:prstGeom prst="rect">
            <a:avLst/>
          </a:prstGeom>
          <a:solidFill>
            <a:srgbClr val="FFFF00"/>
          </a:solidFill>
          <a:ln w="9144">
            <a:solidFill>
              <a:srgbClr val="000000"/>
            </a:solidFill>
          </a:ln>
        </p:spPr>
        <p:txBody>
          <a:bodyPr wrap="square" lIns="0" tIns="37465" rIns="0" bIns="0" rtlCol="0" vert="horz">
            <a:spAutoFit/>
          </a:bodyPr>
          <a:lstStyle/>
          <a:p>
            <a:pPr marL="252729">
              <a:lnSpc>
                <a:spcPct val="100000"/>
              </a:lnSpc>
              <a:spcBef>
                <a:spcPts val="295"/>
              </a:spcBef>
            </a:pPr>
            <a:r>
              <a:rPr dirty="0" sz="2000" b="1">
                <a:latin typeface="Times New Roman"/>
                <a:cs typeface="Times New Roman"/>
              </a:rPr>
              <a:t>Solid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27647" y="3829811"/>
            <a:ext cx="914400" cy="375285"/>
          </a:xfrm>
          <a:custGeom>
            <a:avLst/>
            <a:gdLst/>
            <a:ahLst/>
            <a:cxnLst/>
            <a:rect l="l" t="t" r="r" b="b"/>
            <a:pathLst>
              <a:path w="914400" h="375285">
                <a:moveTo>
                  <a:pt x="0" y="0"/>
                </a:moveTo>
                <a:lnTo>
                  <a:pt x="914400" y="0"/>
                </a:lnTo>
                <a:lnTo>
                  <a:pt x="914400" y="374904"/>
                </a:lnTo>
                <a:lnTo>
                  <a:pt x="0" y="374904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327647" y="3829811"/>
            <a:ext cx="914400" cy="37528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85"/>
              </a:spcBef>
            </a:pPr>
            <a:r>
              <a:rPr dirty="0" sz="2000" spc="-10" b="1">
                <a:latin typeface="Times New Roman"/>
                <a:cs typeface="Times New Roman"/>
              </a:rPr>
              <a:t>Direct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53152" y="1692401"/>
            <a:ext cx="856615" cy="1092835"/>
          </a:xfrm>
          <a:custGeom>
            <a:avLst/>
            <a:gdLst/>
            <a:ahLst/>
            <a:cxnLst/>
            <a:rect l="l" t="t" r="r" b="b"/>
            <a:pathLst>
              <a:path w="856615" h="1092835">
                <a:moveTo>
                  <a:pt x="856526" y="0"/>
                </a:moveTo>
                <a:lnTo>
                  <a:pt x="0" y="1092365"/>
                </a:lnTo>
              </a:path>
            </a:pathLst>
          </a:custGeom>
          <a:ln w="2590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53150" y="2695624"/>
            <a:ext cx="83820" cy="89535"/>
          </a:xfrm>
          <a:custGeom>
            <a:avLst/>
            <a:gdLst/>
            <a:ahLst/>
            <a:cxnLst/>
            <a:rect l="l" t="t" r="r" b="b"/>
            <a:pathLst>
              <a:path w="83820" h="89535">
                <a:moveTo>
                  <a:pt x="83642" y="55956"/>
                </a:moveTo>
                <a:lnTo>
                  <a:pt x="0" y="89141"/>
                </a:lnTo>
                <a:lnTo>
                  <a:pt x="12293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909054" y="1692401"/>
            <a:ext cx="950594" cy="1093470"/>
          </a:xfrm>
          <a:custGeom>
            <a:avLst/>
            <a:gdLst/>
            <a:ahLst/>
            <a:cxnLst/>
            <a:rect l="l" t="t" r="r" b="b"/>
            <a:pathLst>
              <a:path w="950595" h="1093470">
                <a:moveTo>
                  <a:pt x="0" y="0"/>
                </a:moveTo>
                <a:lnTo>
                  <a:pt x="950455" y="109319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774291" y="2697190"/>
            <a:ext cx="85725" cy="88900"/>
          </a:xfrm>
          <a:custGeom>
            <a:avLst/>
            <a:gdLst/>
            <a:ahLst/>
            <a:cxnLst/>
            <a:rect l="l" t="t" r="r" b="b"/>
            <a:pathLst>
              <a:path w="85725" h="88900">
                <a:moveTo>
                  <a:pt x="0" y="59499"/>
                </a:moveTo>
                <a:lnTo>
                  <a:pt x="85217" y="88404"/>
                </a:lnTo>
                <a:lnTo>
                  <a:pt x="68427" y="0"/>
                </a:lnTo>
              </a:path>
            </a:pathLst>
          </a:custGeom>
          <a:ln w="2590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485611" y="3181350"/>
            <a:ext cx="552450" cy="641985"/>
          </a:xfrm>
          <a:custGeom>
            <a:avLst/>
            <a:gdLst/>
            <a:ahLst/>
            <a:cxnLst/>
            <a:rect l="l" t="t" r="r" b="b"/>
            <a:pathLst>
              <a:path w="552450" h="641985">
                <a:moveTo>
                  <a:pt x="552234" y="0"/>
                </a:moveTo>
                <a:lnTo>
                  <a:pt x="0" y="64140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485605" y="3734269"/>
            <a:ext cx="85090" cy="88900"/>
          </a:xfrm>
          <a:custGeom>
            <a:avLst/>
            <a:gdLst/>
            <a:ahLst/>
            <a:cxnLst/>
            <a:rect l="l" t="t" r="r" b="b"/>
            <a:pathLst>
              <a:path w="85089" h="88900">
                <a:moveTo>
                  <a:pt x="85077" y="59169"/>
                </a:moveTo>
                <a:lnTo>
                  <a:pt x="0" y="88480"/>
                </a:lnTo>
                <a:lnTo>
                  <a:pt x="16357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037326" y="3181350"/>
            <a:ext cx="728980" cy="632460"/>
          </a:xfrm>
          <a:custGeom>
            <a:avLst/>
            <a:gdLst/>
            <a:ahLst/>
            <a:cxnLst/>
            <a:rect l="l" t="t" r="r" b="b"/>
            <a:pathLst>
              <a:path w="728979" h="632460">
                <a:moveTo>
                  <a:pt x="0" y="0"/>
                </a:moveTo>
                <a:lnTo>
                  <a:pt x="728878" y="632167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677775" y="3728340"/>
            <a:ext cx="88900" cy="85725"/>
          </a:xfrm>
          <a:custGeom>
            <a:avLst/>
            <a:gdLst/>
            <a:ahLst/>
            <a:cxnLst/>
            <a:rect l="l" t="t" r="r" b="b"/>
            <a:pathLst>
              <a:path w="88900" h="85725">
                <a:moveTo>
                  <a:pt x="0" y="68503"/>
                </a:moveTo>
                <a:lnTo>
                  <a:pt x="88417" y="85178"/>
                </a:lnTo>
                <a:lnTo>
                  <a:pt x="59410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915231" y="3181350"/>
            <a:ext cx="961390" cy="3053715"/>
          </a:xfrm>
          <a:custGeom>
            <a:avLst/>
            <a:gdLst/>
            <a:ahLst/>
            <a:cxnLst/>
            <a:rect l="l" t="t" r="r" b="b"/>
            <a:pathLst>
              <a:path w="961390" h="3053715">
                <a:moveTo>
                  <a:pt x="961275" y="0"/>
                </a:moveTo>
                <a:lnTo>
                  <a:pt x="0" y="3053105"/>
                </a:lnTo>
              </a:path>
            </a:pathLst>
          </a:custGeom>
          <a:ln w="2590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895339" y="6146697"/>
            <a:ext cx="86995" cy="88265"/>
          </a:xfrm>
          <a:custGeom>
            <a:avLst/>
            <a:gdLst/>
            <a:ahLst/>
            <a:cxnLst/>
            <a:rect l="l" t="t" r="r" b="b"/>
            <a:pathLst>
              <a:path w="86995" h="88264">
                <a:moveTo>
                  <a:pt x="86486" y="27241"/>
                </a:moveTo>
                <a:lnTo>
                  <a:pt x="19900" y="87757"/>
                </a:lnTo>
                <a:lnTo>
                  <a:pt x="0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468873" y="4217670"/>
            <a:ext cx="1424940" cy="2019935"/>
          </a:xfrm>
          <a:custGeom>
            <a:avLst/>
            <a:gdLst/>
            <a:ahLst/>
            <a:cxnLst/>
            <a:rect l="l" t="t" r="r" b="b"/>
            <a:pathLst>
              <a:path w="1424940" h="2019935">
                <a:moveTo>
                  <a:pt x="0" y="0"/>
                </a:moveTo>
                <a:lnTo>
                  <a:pt x="1424838" y="2019909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811863" y="6147932"/>
            <a:ext cx="81915" cy="90170"/>
          </a:xfrm>
          <a:custGeom>
            <a:avLst/>
            <a:gdLst/>
            <a:ahLst/>
            <a:cxnLst/>
            <a:rect l="l" t="t" r="r" b="b"/>
            <a:pathLst>
              <a:path w="81915" h="90170">
                <a:moveTo>
                  <a:pt x="0" y="52273"/>
                </a:moveTo>
                <a:lnTo>
                  <a:pt x="81851" y="89649"/>
                </a:lnTo>
                <a:lnTo>
                  <a:pt x="74091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785609" y="4205478"/>
            <a:ext cx="121285" cy="2027555"/>
          </a:xfrm>
          <a:custGeom>
            <a:avLst/>
            <a:gdLst/>
            <a:ahLst/>
            <a:cxnLst/>
            <a:rect l="l" t="t" r="r" b="b"/>
            <a:pathLst>
              <a:path w="121284" h="2027554">
                <a:moveTo>
                  <a:pt x="0" y="0"/>
                </a:moveTo>
                <a:lnTo>
                  <a:pt x="120878" y="2027135"/>
                </a:lnTo>
              </a:path>
            </a:pathLst>
          </a:custGeom>
          <a:ln w="2590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856599" y="6152333"/>
            <a:ext cx="90805" cy="80645"/>
          </a:xfrm>
          <a:custGeom>
            <a:avLst/>
            <a:gdLst/>
            <a:ahLst/>
            <a:cxnLst/>
            <a:rect l="l" t="t" r="r" b="b"/>
            <a:pathLst>
              <a:path w="90804" h="80645">
                <a:moveTo>
                  <a:pt x="0" y="5397"/>
                </a:moveTo>
                <a:lnTo>
                  <a:pt x="49885" y="80276"/>
                </a:lnTo>
                <a:lnTo>
                  <a:pt x="90512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4890515" y="4870703"/>
            <a:ext cx="1711960" cy="370840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40"/>
              </a:spcBef>
            </a:pPr>
            <a:r>
              <a:rPr dirty="0" sz="1800" spc="-10" b="1">
                <a:latin typeface="Calibri"/>
                <a:cs typeface="Calibri"/>
              </a:rPr>
              <a:t>Chromatograms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29983" y="4881371"/>
            <a:ext cx="901065" cy="368935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dirty="0" sz="1800" spc="-5" b="1">
                <a:latin typeface="Calibri"/>
                <a:cs typeface="Calibri"/>
              </a:rPr>
              <a:t>Spectra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3300" y="127376"/>
            <a:ext cx="505650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Do </a:t>
            </a:r>
            <a:r>
              <a:rPr dirty="0"/>
              <a:t>These </a:t>
            </a:r>
            <a:r>
              <a:rPr dirty="0" spc="-5"/>
              <a:t>Fingerprints</a:t>
            </a:r>
            <a:r>
              <a:rPr dirty="0" spc="-70"/>
              <a:t> </a:t>
            </a:r>
            <a:r>
              <a:rPr dirty="0" spc="-15"/>
              <a:t>Match?</a:t>
            </a:r>
          </a:p>
        </p:txBody>
      </p:sp>
      <p:sp>
        <p:nvSpPr>
          <p:cNvPr id="3" name="object 3"/>
          <p:cNvSpPr/>
          <p:nvPr/>
        </p:nvSpPr>
        <p:spPr>
          <a:xfrm>
            <a:off x="4495800" y="2148840"/>
            <a:ext cx="4495799" cy="2118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95800" y="1981200"/>
            <a:ext cx="4495800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9352" y="4306823"/>
            <a:ext cx="4270248" cy="2246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24400" y="4306823"/>
            <a:ext cx="4267199" cy="2246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99253" y="4281678"/>
            <a:ext cx="4318000" cy="2296795"/>
          </a:xfrm>
          <a:custGeom>
            <a:avLst/>
            <a:gdLst/>
            <a:ahLst/>
            <a:cxnLst/>
            <a:rect l="l" t="t" r="r" b="b"/>
            <a:pathLst>
              <a:path w="4318000" h="2296795">
                <a:moveTo>
                  <a:pt x="0" y="0"/>
                </a:moveTo>
                <a:lnTo>
                  <a:pt x="4317492" y="0"/>
                </a:lnTo>
                <a:lnTo>
                  <a:pt x="4317492" y="2296668"/>
                </a:lnTo>
                <a:lnTo>
                  <a:pt x="0" y="2296668"/>
                </a:lnTo>
                <a:lnTo>
                  <a:pt x="0" y="0"/>
                </a:lnTo>
                <a:close/>
              </a:path>
            </a:pathLst>
          </a:custGeom>
          <a:ln w="5029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123880" y="2316608"/>
            <a:ext cx="3663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NIR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16336" y="4465677"/>
            <a:ext cx="48640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FI</a:t>
            </a:r>
            <a:r>
              <a:rPr dirty="0" sz="1800" spc="-5" b="1">
                <a:latin typeface="Calibri"/>
                <a:cs typeface="Calibri"/>
              </a:rPr>
              <a:t>MS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36665" y="4489222"/>
            <a:ext cx="5048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N</a:t>
            </a:r>
            <a:r>
              <a:rPr dirty="0" sz="1800" spc="-5" b="1">
                <a:latin typeface="Calibri"/>
                <a:cs typeface="Calibri"/>
              </a:rPr>
              <a:t>MR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2400" y="800100"/>
            <a:ext cx="8839199" cy="11841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28248" y="849336"/>
            <a:ext cx="27622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latin typeface="Calibri"/>
                <a:cs typeface="Calibri"/>
              </a:rPr>
              <a:t>Chromatogram-Any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Detector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2400" y="2109216"/>
            <a:ext cx="4267199" cy="20650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000308" y="2127187"/>
            <a:ext cx="3105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UV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96240" y="1732565"/>
          <a:ext cx="8192770" cy="312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3890"/>
                <a:gridCol w="1782444"/>
                <a:gridCol w="1781175"/>
                <a:gridCol w="1442720"/>
              </a:tblGrid>
              <a:tr h="319659">
                <a:tc>
                  <a:txBody>
                    <a:bodyPr/>
                    <a:lstStyle/>
                    <a:p>
                      <a:pPr>
                        <a:lnSpc>
                          <a:spcPts val="2170"/>
                        </a:lnSpc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Approach</a:t>
                      </a:r>
                      <a:r>
                        <a:rPr dirty="0" baseline="24305" sz="2400" spc="-15" b="1">
                          <a:latin typeface="Calibri"/>
                          <a:cs typeface="Calibri"/>
                        </a:rPr>
                        <a:t>a</a:t>
                      </a:r>
                      <a:endParaRPr baseline="24305"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8740">
                        <a:lnSpc>
                          <a:spcPts val="2170"/>
                        </a:lnSpc>
                      </a:pPr>
                      <a:r>
                        <a:rPr dirty="0" sz="2400" spc="-5" b="1">
                          <a:latin typeface="Calibri"/>
                          <a:cs typeface="Calibri"/>
                        </a:rPr>
                        <a:t>Method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6355">
                        <a:lnSpc>
                          <a:spcPts val="2170"/>
                        </a:lnSpc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Supervision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47320">
                        <a:lnSpc>
                          <a:spcPts val="2170"/>
                        </a:lnSpc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Classes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7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Exploratory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68275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78740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2400" spc="-5" b="1">
                          <a:latin typeface="Calibri"/>
                          <a:cs typeface="Calibri"/>
                        </a:rPr>
                        <a:t>PCA</a:t>
                      </a:r>
                      <a:r>
                        <a:rPr dirty="0" baseline="24305" sz="2400" spc="-7" b="1">
                          <a:latin typeface="Calibri"/>
                          <a:cs typeface="Calibri"/>
                        </a:rPr>
                        <a:t>b</a:t>
                      </a:r>
                      <a:endParaRPr baseline="24305" sz="2400">
                        <a:latin typeface="Calibri"/>
                        <a:cs typeface="Calibri"/>
                      </a:endParaRPr>
                    </a:p>
                  </a:txBody>
                  <a:tcPr marL="0" marR="0" marB="0" marT="168275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46990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2400" spc="-5" b="1">
                          <a:latin typeface="Calibri"/>
                          <a:cs typeface="Calibri"/>
                        </a:rPr>
                        <a:t>None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68275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45415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2400" spc="-5" b="1">
                          <a:latin typeface="Calibri"/>
                          <a:cs typeface="Calibri"/>
                        </a:rPr>
                        <a:t>None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68275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891349">
                <a:tc>
                  <a:txBody>
                    <a:bodyPr/>
                    <a:lstStyle/>
                    <a:p>
                      <a:pPr marR="12477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400" spc="-5" b="1">
                          <a:latin typeface="Calibri"/>
                          <a:cs typeface="Calibri"/>
                        </a:rPr>
                        <a:t>Class Modeling  (</a:t>
                      </a:r>
                      <a:r>
                        <a:rPr dirty="0" sz="2400" spc="-5" b="1" i="1">
                          <a:latin typeface="Calibri"/>
                          <a:cs typeface="Calibri"/>
                        </a:rPr>
                        <a:t>soft</a:t>
                      </a:r>
                      <a:r>
                        <a:rPr dirty="0" sz="2400" spc="-75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" b="1" i="1">
                          <a:latin typeface="Calibri"/>
                          <a:cs typeface="Calibri"/>
                        </a:rPr>
                        <a:t>modeling</a:t>
                      </a:r>
                      <a:r>
                        <a:rPr dirty="0" sz="2400" spc="-5" b="1">
                          <a:latin typeface="Calibri"/>
                          <a:cs typeface="Calibri"/>
                        </a:rPr>
                        <a:t>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37465"/>
                </a:tc>
                <a:tc>
                  <a:txBody>
                    <a:bodyPr/>
                    <a:lstStyle/>
                    <a:p>
                      <a:pPr algn="ctr" marL="774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400" spc="-5" b="1">
                          <a:latin typeface="Calibri"/>
                          <a:cs typeface="Calibri"/>
                        </a:rPr>
                        <a:t>SIMCA</a:t>
                      </a:r>
                      <a:r>
                        <a:rPr dirty="0" baseline="24305" sz="2400" spc="-7" b="1">
                          <a:latin typeface="Calibri"/>
                          <a:cs typeface="Calibri"/>
                        </a:rPr>
                        <a:t>b</a:t>
                      </a:r>
                      <a:endParaRPr baseline="24305" sz="2400">
                        <a:latin typeface="Calibri"/>
                        <a:cs typeface="Calibri"/>
                      </a:endParaRPr>
                    </a:p>
                    <a:p>
                      <a:pPr algn="ctr" marL="80010">
                        <a:lnSpc>
                          <a:spcPct val="100000"/>
                        </a:lnSpc>
                      </a:pPr>
                      <a:r>
                        <a:rPr dirty="0" sz="2400" spc="-5" b="1">
                          <a:latin typeface="Calibri"/>
                          <a:cs typeface="Calibri"/>
                        </a:rPr>
                        <a:t>(multi-PCA)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37465"/>
                </a:tc>
                <a:tc>
                  <a:txBody>
                    <a:bodyPr/>
                    <a:lstStyle/>
                    <a:p>
                      <a:pPr algn="ctr" marR="476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400" spc="-5" b="1">
                          <a:latin typeface="Calibri"/>
                          <a:cs typeface="Calibri"/>
                        </a:rPr>
                        <a:t>ID</a:t>
                      </a:r>
                      <a:r>
                        <a:rPr dirty="0" sz="24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latin typeface="Calibri"/>
                          <a:cs typeface="Calibri"/>
                        </a:rPr>
                        <a:t>classes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37465"/>
                </a:tc>
                <a:tc>
                  <a:txBody>
                    <a:bodyPr/>
                    <a:lstStyle/>
                    <a:p>
                      <a:pPr algn="ctr" marL="14541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2 or</a:t>
                      </a:r>
                      <a:r>
                        <a:rPr dirty="0" sz="2400" spc="-9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 b="1">
                          <a:latin typeface="Calibri"/>
                          <a:cs typeface="Calibri"/>
                        </a:rPr>
                        <a:t>more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37465"/>
                </a:tc>
              </a:tr>
              <a:tr h="510730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4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One-Class Modeling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30480"/>
                </a:tc>
                <a:tc>
                  <a:txBody>
                    <a:bodyPr/>
                    <a:lstStyle/>
                    <a:p>
                      <a:pPr algn="ctr" marL="800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4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PCA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30480"/>
                </a:tc>
                <a:tc>
                  <a:txBody>
                    <a:bodyPr/>
                    <a:lstStyle/>
                    <a:p>
                      <a:pPr algn="ctr" marR="463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4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ID </a:t>
                      </a:r>
                      <a:r>
                        <a:rPr dirty="0" sz="24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2400" spc="-3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class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30480"/>
                </a:tc>
                <a:tc>
                  <a:txBody>
                    <a:bodyPr/>
                    <a:lstStyle/>
                    <a:p>
                      <a:pPr algn="ctr" marL="1485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4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30480"/>
                </a:tc>
              </a:tr>
              <a:tr h="4493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400" spc="-5" b="1">
                          <a:latin typeface="Calibri"/>
                          <a:cs typeface="Calibri"/>
                        </a:rPr>
                        <a:t>Classification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37465"/>
                </a:tc>
                <a:tc>
                  <a:txBody>
                    <a:bodyPr/>
                    <a:lstStyle/>
                    <a:p>
                      <a:pPr algn="ctr" marL="787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400" spc="-15" b="1">
                          <a:latin typeface="Calibri"/>
                          <a:cs typeface="Calibri"/>
                        </a:rPr>
                        <a:t>PLS-DA</a:t>
                      </a:r>
                      <a:r>
                        <a:rPr dirty="0" baseline="24305" sz="2400" spc="-22" b="1">
                          <a:latin typeface="Calibri"/>
                          <a:cs typeface="Calibri"/>
                        </a:rPr>
                        <a:t>b</a:t>
                      </a:r>
                      <a:endParaRPr baseline="24305" sz="2400">
                        <a:latin typeface="Calibri"/>
                        <a:cs typeface="Calibri"/>
                      </a:endParaRPr>
                    </a:p>
                  </a:txBody>
                  <a:tcPr marL="0" marR="0" marB="0" marT="37465"/>
                </a:tc>
                <a:tc>
                  <a:txBody>
                    <a:bodyPr/>
                    <a:lstStyle/>
                    <a:p>
                      <a:pPr algn="ctr" marR="476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400" spc="-5" b="1">
                          <a:latin typeface="Calibri"/>
                          <a:cs typeface="Calibri"/>
                        </a:rPr>
                        <a:t>ID</a:t>
                      </a:r>
                      <a:r>
                        <a:rPr dirty="0" sz="24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latin typeface="Calibri"/>
                          <a:cs typeface="Calibri"/>
                        </a:rPr>
                        <a:t>classes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37465"/>
                </a:tc>
                <a:tc>
                  <a:txBody>
                    <a:bodyPr/>
                    <a:lstStyle/>
                    <a:p>
                      <a:pPr algn="ctr" marL="14541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2 or</a:t>
                      </a:r>
                      <a:r>
                        <a:rPr dirty="0" sz="2400" spc="-9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 b="1">
                          <a:latin typeface="Calibri"/>
                          <a:cs typeface="Calibri"/>
                        </a:rPr>
                        <a:t>more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37465"/>
                </a:tc>
              </a:tr>
              <a:tr h="335279">
                <a:tc>
                  <a:txBody>
                    <a:bodyPr/>
                    <a:lstStyle/>
                    <a:p>
                      <a:pPr>
                        <a:lnSpc>
                          <a:spcPts val="2520"/>
                        </a:lnSpc>
                      </a:pPr>
                      <a:r>
                        <a:rPr dirty="0" sz="2400" spc="-5" b="1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2400" spc="-5" b="1" i="1">
                          <a:latin typeface="Calibri"/>
                          <a:cs typeface="Calibri"/>
                        </a:rPr>
                        <a:t>hard </a:t>
                      </a:r>
                      <a:r>
                        <a:rPr dirty="0" sz="2400" spc="-10" b="1" i="1">
                          <a:latin typeface="Calibri"/>
                          <a:cs typeface="Calibri"/>
                        </a:rPr>
                        <a:t>modeling</a:t>
                      </a:r>
                      <a:r>
                        <a:rPr dirty="0" sz="2400" spc="-10" b="1">
                          <a:latin typeface="Calibri"/>
                          <a:cs typeface="Calibri"/>
                        </a:rPr>
                        <a:t>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59740" y="5290820"/>
            <a:ext cx="110489" cy="228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00" spc="15" b="1">
                <a:latin typeface="Times New Roman"/>
                <a:cs typeface="Times New Roman"/>
              </a:rPr>
              <a:t>a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6083929"/>
            <a:ext cx="120014" cy="228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00" spc="15" b="1">
                <a:latin typeface="Times New Roman"/>
                <a:cs typeface="Times New Roman"/>
              </a:rPr>
              <a:t>b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5281676"/>
            <a:ext cx="8054340" cy="1423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6068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latin typeface="Times New Roman"/>
                <a:cs typeface="Times New Roman"/>
              </a:rPr>
              <a:t>Richard </a:t>
            </a:r>
            <a:r>
              <a:rPr dirty="0" sz="2000">
                <a:latin typeface="Times New Roman"/>
                <a:cs typeface="Times New Roman"/>
              </a:rPr>
              <a:t>G. Brereton, </a:t>
            </a:r>
            <a:r>
              <a:rPr dirty="0" sz="2000" spc="-5" b="1">
                <a:latin typeface="Times New Roman"/>
                <a:cs typeface="Times New Roman"/>
              </a:rPr>
              <a:t>Chemometrics </a:t>
            </a:r>
            <a:r>
              <a:rPr dirty="0" sz="2000" b="1">
                <a:latin typeface="Times New Roman"/>
                <a:cs typeface="Times New Roman"/>
              </a:rPr>
              <a:t>for Pattern Recognition</a:t>
            </a:r>
            <a:r>
              <a:rPr dirty="0" sz="2000">
                <a:latin typeface="Times New Roman"/>
                <a:cs typeface="Times New Roman"/>
              </a:rPr>
              <a:t>, John</a:t>
            </a:r>
            <a:r>
              <a:rPr dirty="0" sz="2000" spc="-250">
                <a:latin typeface="Times New Roman"/>
                <a:cs typeface="Times New Roman"/>
              </a:rPr>
              <a:t> </a:t>
            </a:r>
            <a:r>
              <a:rPr dirty="0" sz="2000" spc="-15">
                <a:latin typeface="Times New Roman"/>
                <a:cs typeface="Times New Roman"/>
              </a:rPr>
              <a:t>Wiley  </a:t>
            </a:r>
            <a:r>
              <a:rPr dirty="0" sz="2000">
                <a:latin typeface="Times New Roman"/>
                <a:cs typeface="Times New Roman"/>
              </a:rPr>
              <a:t>&amp; Sons, </a:t>
            </a:r>
            <a:r>
              <a:rPr dirty="0" sz="2000" spc="-35">
                <a:latin typeface="Times New Roman"/>
                <a:cs typeface="Times New Roman"/>
              </a:rPr>
              <a:t>West </a:t>
            </a:r>
            <a:r>
              <a:rPr dirty="0" sz="2000">
                <a:latin typeface="Times New Roman"/>
                <a:cs typeface="Times New Roman"/>
              </a:rPr>
              <a:t>Sussex, UK, </a:t>
            </a:r>
            <a:r>
              <a:rPr dirty="0" sz="2000" spc="5">
                <a:latin typeface="Times New Roman"/>
                <a:cs typeface="Times New Roman"/>
              </a:rPr>
              <a:t>2009, </a:t>
            </a:r>
            <a:r>
              <a:rPr dirty="0" sz="2000">
                <a:latin typeface="Times New Roman"/>
                <a:cs typeface="Times New Roman"/>
              </a:rPr>
              <a:t>ISBN</a:t>
            </a:r>
            <a:r>
              <a:rPr dirty="0" sz="2000" spc="-15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978-0-470-98725-4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ts val="2350"/>
              </a:lnSpc>
              <a:spcBef>
                <a:spcPts val="1565"/>
              </a:spcBef>
            </a:pPr>
            <a:r>
              <a:rPr dirty="0" sz="2000" b="1">
                <a:latin typeface="Times New Roman"/>
                <a:cs typeface="Times New Roman"/>
              </a:rPr>
              <a:t>PCA </a:t>
            </a:r>
            <a:r>
              <a:rPr dirty="0" sz="2000">
                <a:latin typeface="Times New Roman"/>
                <a:cs typeface="Times New Roman"/>
              </a:rPr>
              <a:t>- Principal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Component</a:t>
            </a:r>
            <a:r>
              <a:rPr dirty="0" sz="2000" spc="-13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Analysis,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SIMCA</a:t>
            </a:r>
            <a:r>
              <a:rPr dirty="0" sz="2000" spc="-12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- </a:t>
            </a:r>
            <a:r>
              <a:rPr dirty="0" sz="2000">
                <a:latin typeface="Times New Roman"/>
                <a:cs typeface="Times New Roman"/>
              </a:rPr>
              <a:t>Soft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independent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modeling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of  </a:t>
            </a:r>
            <a:r>
              <a:rPr dirty="0" sz="2000" spc="-5">
                <a:latin typeface="Times New Roman"/>
                <a:cs typeface="Times New Roman"/>
              </a:rPr>
              <a:t>class </a:t>
            </a:r>
            <a:r>
              <a:rPr dirty="0" sz="2000" spc="-20">
                <a:latin typeface="Times New Roman"/>
                <a:cs typeface="Times New Roman"/>
              </a:rPr>
              <a:t>analogy, </a:t>
            </a:r>
            <a:r>
              <a:rPr dirty="0" sz="2000" b="1">
                <a:latin typeface="Times New Roman"/>
                <a:cs typeface="Times New Roman"/>
              </a:rPr>
              <a:t>PLS-DA </a:t>
            </a:r>
            <a:r>
              <a:rPr dirty="0" sz="2000">
                <a:latin typeface="Times New Roman"/>
                <a:cs typeface="Times New Roman"/>
              </a:rPr>
              <a:t>– </a:t>
            </a:r>
            <a:r>
              <a:rPr dirty="0" sz="2000" spc="-5">
                <a:latin typeface="Times New Roman"/>
                <a:cs typeface="Times New Roman"/>
              </a:rPr>
              <a:t>Partial Least Squares-Discriminant</a:t>
            </a:r>
            <a:r>
              <a:rPr dirty="0" sz="2000" spc="-17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Analysis.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4280" rIns="0" bIns="0" rtlCol="0" vert="horz">
            <a:spAutoFit/>
          </a:bodyPr>
          <a:lstStyle/>
          <a:p>
            <a:pPr algn="ctr" marL="635">
              <a:lnSpc>
                <a:spcPts val="3840"/>
              </a:lnSpc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Do These </a:t>
            </a:r>
            <a:r>
              <a:rPr dirty="0" spc="-5">
                <a:latin typeface="Times New Roman"/>
                <a:cs typeface="Times New Roman"/>
              </a:rPr>
              <a:t>Fingerprints</a:t>
            </a:r>
            <a:r>
              <a:rPr dirty="0" spc="-13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Match?</a:t>
            </a:r>
          </a:p>
          <a:p>
            <a:pPr algn="ctr" marL="1270">
              <a:lnSpc>
                <a:spcPct val="100000"/>
              </a:lnSpc>
            </a:pPr>
            <a:r>
              <a:rPr dirty="0">
                <a:latin typeface="Times New Roman"/>
                <a:cs typeface="Times New Roman"/>
              </a:rPr>
              <a:t>Chemometric</a:t>
            </a:r>
            <a:r>
              <a:rPr dirty="0" spc="-4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Methods!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2274" y="62029"/>
            <a:ext cx="423735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Characterization </a:t>
            </a:r>
            <a:r>
              <a:rPr dirty="0"/>
              <a:t>of</a:t>
            </a:r>
            <a:r>
              <a:rPr dirty="0" spc="-35"/>
              <a:t> </a:t>
            </a:r>
            <a:r>
              <a:rPr dirty="0" spc="-10"/>
              <a:t>Maca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48995" y="4104894"/>
          <a:ext cx="8448040" cy="1348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5459"/>
                <a:gridCol w="635635"/>
                <a:gridCol w="2927350"/>
                <a:gridCol w="2595245"/>
                <a:gridCol w="1758315"/>
              </a:tblGrid>
              <a:tr h="346389">
                <a:tc>
                  <a:txBody>
                    <a:bodyPr/>
                    <a:lstStyle/>
                    <a:p>
                      <a:pPr marL="90170">
                        <a:lnSpc>
                          <a:spcPts val="2195"/>
                        </a:lnSpc>
                        <a:spcBef>
                          <a:spcPts val="225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#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ts val="2195"/>
                        </a:lnSpc>
                        <a:spcBef>
                          <a:spcPts val="225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ID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ts val="2195"/>
                        </a:lnSpc>
                        <a:spcBef>
                          <a:spcPts val="225"/>
                        </a:spcBef>
                      </a:pPr>
                      <a:r>
                        <a:rPr dirty="0" sz="2000" spc="-5" b="1">
                          <a:latin typeface="Calibri"/>
                          <a:cs typeface="Calibri"/>
                        </a:rPr>
                        <a:t>Sample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0190">
                        <a:lnSpc>
                          <a:spcPts val="2195"/>
                        </a:lnSpc>
                        <a:spcBef>
                          <a:spcPts val="225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Physical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ts val="2195"/>
                        </a:lnSpc>
                        <a:spcBef>
                          <a:spcPts val="225"/>
                        </a:spcBef>
                      </a:pPr>
                      <a:r>
                        <a:rPr dirty="0" sz="2000" spc="-5" b="1">
                          <a:latin typeface="Calibri"/>
                          <a:cs typeface="Calibri"/>
                        </a:rPr>
                        <a:t>Source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29996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43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285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pP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Peruvian,</a:t>
                      </a:r>
                      <a:r>
                        <a:rPr dirty="0" sz="20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 b="1">
                          <a:latin typeface="Calibri"/>
                          <a:cs typeface="Calibri"/>
                        </a:rPr>
                        <a:t>processed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019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2000" spc="-25" b="1">
                          <a:latin typeface="Calibri"/>
                          <a:cs typeface="Calibri"/>
                        </a:rPr>
                        <a:t>powder,</a:t>
                      </a:r>
                      <a:r>
                        <a:rPr dirty="0" sz="20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5" b="1">
                          <a:latin typeface="Calibri"/>
                          <a:cs typeface="Calibri"/>
                        </a:rPr>
                        <a:t>gelatinized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2000" spc="-5" b="1">
                          <a:latin typeface="Calibri"/>
                          <a:cs typeface="Calibri"/>
                        </a:rPr>
                        <a:t>Gaia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  <a:tr h="304900">
                <a:tc>
                  <a:txBody>
                    <a:bodyPr/>
                    <a:lstStyle/>
                    <a:p>
                      <a:pPr marL="90170">
                        <a:lnSpc>
                          <a:spcPts val="2100"/>
                        </a:lnSpc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15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ts val="2100"/>
                        </a:lnSpc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uP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ts val="2100"/>
                        </a:lnSpc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Peruvian,</a:t>
                      </a:r>
                      <a:r>
                        <a:rPr dirty="0" sz="20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 b="1">
                          <a:latin typeface="Calibri"/>
                          <a:cs typeface="Calibri"/>
                        </a:rPr>
                        <a:t>un-processed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ts val="2100"/>
                        </a:lnSpc>
                      </a:pPr>
                      <a:r>
                        <a:rPr dirty="0" sz="2000" spc="-25" b="1">
                          <a:latin typeface="Calibri"/>
                          <a:cs typeface="Calibri"/>
                        </a:rPr>
                        <a:t>tuber,</a:t>
                      </a:r>
                      <a:r>
                        <a:rPr dirty="0" sz="20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 b="1">
                          <a:latin typeface="Calibri"/>
                          <a:cs typeface="Calibri"/>
                        </a:rPr>
                        <a:t>raw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ts val="2100"/>
                        </a:lnSpc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Meissner*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341545">
                <a:tc>
                  <a:txBody>
                    <a:bodyPr/>
                    <a:lstStyle/>
                    <a:p>
                      <a:pPr algn="ctr" marL="33020">
                        <a:lnSpc>
                          <a:spcPts val="2100"/>
                        </a:lnSpc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ts val="2100"/>
                        </a:lnSpc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uC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ts val="2100"/>
                        </a:lnSpc>
                      </a:pPr>
                      <a:r>
                        <a:rPr dirty="0" sz="2000" spc="-5" b="1">
                          <a:latin typeface="Calibri"/>
                          <a:cs typeface="Calibri"/>
                        </a:rPr>
                        <a:t>Chinese,</a:t>
                      </a:r>
                      <a:r>
                        <a:rPr dirty="0" sz="20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 b="1">
                          <a:latin typeface="Calibri"/>
                          <a:cs typeface="Calibri"/>
                        </a:rPr>
                        <a:t>un-processed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0190">
                        <a:lnSpc>
                          <a:spcPts val="2100"/>
                        </a:lnSpc>
                      </a:pPr>
                      <a:r>
                        <a:rPr dirty="0" sz="2000" spc="-25" b="1">
                          <a:latin typeface="Calibri"/>
                          <a:cs typeface="Calibri"/>
                        </a:rPr>
                        <a:t>tuber,</a:t>
                      </a:r>
                      <a:r>
                        <a:rPr dirty="0" sz="20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 b="1">
                          <a:latin typeface="Calibri"/>
                          <a:cs typeface="Calibri"/>
                        </a:rPr>
                        <a:t>raw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ts val="2100"/>
                        </a:lnSpc>
                      </a:pPr>
                      <a:r>
                        <a:rPr dirty="0" sz="2000" spc="-5" b="1">
                          <a:latin typeface="Calibri"/>
                          <a:cs typeface="Calibri"/>
                        </a:rPr>
                        <a:t>Gaia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10909" y="322957"/>
            <a:ext cx="8408035" cy="3439160"/>
          </a:xfrm>
          <a:prstGeom prst="rect">
            <a:avLst/>
          </a:prstGeom>
        </p:spPr>
        <p:txBody>
          <a:bodyPr wrap="square" lIns="0" tIns="241935" rIns="0" bIns="0" rtlCol="0" vert="horz">
            <a:spAutoFit/>
          </a:bodyPr>
          <a:lstStyle/>
          <a:p>
            <a:pPr marL="127000">
              <a:lnSpc>
                <a:spcPct val="100000"/>
              </a:lnSpc>
              <a:spcBef>
                <a:spcPts val="1905"/>
              </a:spcBef>
            </a:pPr>
            <a:r>
              <a:rPr dirty="0" sz="2800" spc="-10" b="1">
                <a:latin typeface="Calibri"/>
                <a:cs typeface="Calibri"/>
              </a:rPr>
              <a:t>(USDA, Gaia Herbs, Am </a:t>
            </a:r>
            <a:r>
              <a:rPr dirty="0" sz="2800" spc="-5" b="1">
                <a:latin typeface="Calibri"/>
                <a:cs typeface="Calibri"/>
              </a:rPr>
              <a:t>Bot Council, &amp; Sturt</a:t>
            </a:r>
            <a:r>
              <a:rPr dirty="0" sz="2800" spc="16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University*)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50"/>
              </a:spcBef>
              <a:buFont typeface="Arial"/>
              <a:buChar char="•"/>
              <a:tabLst>
                <a:tab pos="354965" algn="l"/>
                <a:tab pos="355600" algn="l"/>
                <a:tab pos="3808729" algn="l"/>
                <a:tab pos="5474335" algn="l"/>
              </a:tabLst>
            </a:pPr>
            <a:r>
              <a:rPr dirty="0" sz="2400" spc="-5" b="1" i="1">
                <a:latin typeface="Calibri"/>
                <a:cs typeface="Calibri"/>
              </a:rPr>
              <a:t>Lepidium</a:t>
            </a:r>
            <a:r>
              <a:rPr dirty="0" sz="2400" spc="-30" b="1" i="1">
                <a:latin typeface="Calibri"/>
                <a:cs typeface="Calibri"/>
              </a:rPr>
              <a:t> </a:t>
            </a:r>
            <a:r>
              <a:rPr dirty="0" sz="2400" spc="-10" b="1" i="1">
                <a:latin typeface="Calibri"/>
                <a:cs typeface="Calibri"/>
              </a:rPr>
              <a:t>meyenii</a:t>
            </a:r>
            <a:r>
              <a:rPr dirty="0" sz="2400" spc="-5" b="1" i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Walpers	</a:t>
            </a:r>
            <a:r>
              <a:rPr dirty="0" sz="2400" spc="-5" b="1">
                <a:latin typeface="Calibri"/>
                <a:cs typeface="Calibri"/>
              </a:rPr>
              <a:t>but</a:t>
            </a:r>
            <a:r>
              <a:rPr dirty="0" sz="2400" spc="1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possibly	</a:t>
            </a:r>
            <a:r>
              <a:rPr dirty="0" sz="2400" spc="-5" b="1" i="1">
                <a:latin typeface="Calibri"/>
                <a:cs typeface="Calibri"/>
              </a:rPr>
              <a:t>Lepidium</a:t>
            </a:r>
            <a:r>
              <a:rPr dirty="0" sz="2400" spc="-55" b="1" i="1">
                <a:latin typeface="Calibri"/>
                <a:cs typeface="Calibri"/>
              </a:rPr>
              <a:t> </a:t>
            </a:r>
            <a:r>
              <a:rPr dirty="0" sz="2400" spc="-5" b="1" i="1">
                <a:latin typeface="Calibri"/>
                <a:cs typeface="Calibri"/>
              </a:rPr>
              <a:t>peruvanium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400" spc="-5" b="1">
                <a:latin typeface="Calibri"/>
                <a:cs typeface="Calibri"/>
              </a:rPr>
              <a:t>Chacon.</a:t>
            </a:r>
            <a:endParaRPr sz="2400">
              <a:latin typeface="Calibri"/>
              <a:cs typeface="Calibri"/>
            </a:endParaRPr>
          </a:p>
          <a:p>
            <a:pPr marL="355600" marR="5143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10" b="1">
                <a:latin typeface="Calibri"/>
                <a:cs typeface="Calibri"/>
              </a:rPr>
              <a:t>Native </a:t>
            </a:r>
            <a:r>
              <a:rPr dirty="0" sz="2400" spc="-15" b="1">
                <a:latin typeface="Calibri"/>
                <a:cs typeface="Calibri"/>
              </a:rPr>
              <a:t>to Peru </a:t>
            </a:r>
            <a:r>
              <a:rPr dirty="0" sz="2400" spc="-10" b="1">
                <a:latin typeface="Calibri"/>
                <a:cs typeface="Calibri"/>
              </a:rPr>
              <a:t>above </a:t>
            </a:r>
            <a:r>
              <a:rPr dirty="0" sz="2400" spc="-5" b="1">
                <a:latin typeface="Calibri"/>
                <a:cs typeface="Calibri"/>
              </a:rPr>
              <a:t>4,000 </a:t>
            </a:r>
            <a:r>
              <a:rPr dirty="0" sz="2400" b="1">
                <a:latin typeface="Calibri"/>
                <a:cs typeface="Calibri"/>
              </a:rPr>
              <a:t>m, </a:t>
            </a:r>
            <a:r>
              <a:rPr dirty="0" sz="2400" spc="-15" b="1">
                <a:latin typeface="Calibri"/>
                <a:cs typeface="Calibri"/>
              </a:rPr>
              <a:t>cultivated </a:t>
            </a:r>
            <a:r>
              <a:rPr dirty="0" sz="2400" spc="-10" b="1">
                <a:latin typeface="Calibri"/>
                <a:cs typeface="Calibri"/>
              </a:rPr>
              <a:t>by </a:t>
            </a:r>
            <a:r>
              <a:rPr dirty="0" sz="2400" spc="-5" b="1">
                <a:latin typeface="Calibri"/>
                <a:cs typeface="Calibri"/>
              </a:rPr>
              <a:t>Incas, </a:t>
            </a:r>
            <a:r>
              <a:rPr dirty="0" sz="2400" spc="-10" b="1">
                <a:latin typeface="Calibri"/>
                <a:cs typeface="Calibri"/>
              </a:rPr>
              <a:t>still grown </a:t>
            </a:r>
            <a:r>
              <a:rPr dirty="0" sz="2400" spc="-5" b="1">
                <a:latin typeface="Calibri"/>
                <a:cs typeface="Calibri"/>
              </a:rPr>
              <a:t>in  </a:t>
            </a:r>
            <a:r>
              <a:rPr dirty="0" sz="2400" spc="-15" b="1">
                <a:latin typeface="Calibri"/>
                <a:cs typeface="Calibri"/>
              </a:rPr>
              <a:t>Peru, </a:t>
            </a:r>
            <a:r>
              <a:rPr dirty="0" sz="2400" spc="-5" b="1">
                <a:latin typeface="Calibri"/>
                <a:cs typeface="Calibri"/>
              </a:rPr>
              <a:t>and </a:t>
            </a:r>
            <a:r>
              <a:rPr dirty="0" sz="2400" b="1">
                <a:latin typeface="Calibri"/>
                <a:cs typeface="Calibri"/>
              </a:rPr>
              <a:t>now </a:t>
            </a:r>
            <a:r>
              <a:rPr dirty="0" sz="2400" spc="-15" b="1">
                <a:latin typeface="Calibri"/>
                <a:cs typeface="Calibri"/>
              </a:rPr>
              <a:t>cultivated </a:t>
            </a:r>
            <a:r>
              <a:rPr dirty="0" sz="2400" spc="-5" b="1">
                <a:latin typeface="Calibri"/>
                <a:cs typeface="Calibri"/>
              </a:rPr>
              <a:t>in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China.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b="1">
                <a:latin typeface="Calibri"/>
                <a:cs typeface="Calibri"/>
              </a:rPr>
              <a:t>Used as a </a:t>
            </a:r>
            <a:r>
              <a:rPr dirty="0" sz="2400" spc="-15" b="1">
                <a:latin typeface="Calibri"/>
                <a:cs typeface="Calibri"/>
              </a:rPr>
              <a:t>staple </a:t>
            </a:r>
            <a:r>
              <a:rPr dirty="0" sz="2400" spc="-10" b="1">
                <a:latin typeface="Calibri"/>
                <a:cs typeface="Calibri"/>
              </a:rPr>
              <a:t>food </a:t>
            </a:r>
            <a:r>
              <a:rPr dirty="0" sz="2400" spc="-5" b="1">
                <a:latin typeface="Calibri"/>
                <a:cs typeface="Calibri"/>
              </a:rPr>
              <a:t>component and </a:t>
            </a:r>
            <a:r>
              <a:rPr dirty="0" sz="2400" b="1">
                <a:latin typeface="Calibri"/>
                <a:cs typeface="Calibri"/>
              </a:rPr>
              <a:t>as a </a:t>
            </a:r>
            <a:r>
              <a:rPr dirty="0" sz="2400" spc="-10" b="1">
                <a:latin typeface="Calibri"/>
                <a:cs typeface="Calibri"/>
              </a:rPr>
              <a:t>dietary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supplement.</a:t>
            </a:r>
            <a:endParaRPr sz="2400">
              <a:latin typeface="Calibri"/>
              <a:cs typeface="Calibri"/>
            </a:endParaRPr>
          </a:p>
          <a:p>
            <a:pPr marL="355600" marR="40449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10" b="1">
                <a:latin typeface="Calibri"/>
                <a:cs typeface="Calibri"/>
              </a:rPr>
              <a:t>Improves </a:t>
            </a:r>
            <a:r>
              <a:rPr dirty="0" sz="2400" spc="-30" b="1">
                <a:latin typeface="Calibri"/>
                <a:cs typeface="Calibri"/>
              </a:rPr>
              <a:t>energy, </a:t>
            </a:r>
            <a:r>
              <a:rPr dirty="0" sz="2400" spc="-5" b="1">
                <a:latin typeface="Calibri"/>
                <a:cs typeface="Calibri"/>
              </a:rPr>
              <a:t>mood, </a:t>
            </a:r>
            <a:r>
              <a:rPr dirty="0" sz="2400" spc="-25" b="1">
                <a:latin typeface="Calibri"/>
                <a:cs typeface="Calibri"/>
              </a:rPr>
              <a:t>fertility, </a:t>
            </a:r>
            <a:r>
              <a:rPr dirty="0" sz="2400" spc="-15" b="1">
                <a:latin typeface="Calibri"/>
                <a:cs typeface="Calibri"/>
              </a:rPr>
              <a:t>sexual </a:t>
            </a:r>
            <a:r>
              <a:rPr dirty="0" sz="2400" spc="-10" b="1">
                <a:latin typeface="Calibri"/>
                <a:cs typeface="Calibri"/>
              </a:rPr>
              <a:t>drive, </a:t>
            </a:r>
            <a:r>
              <a:rPr dirty="0" sz="2400" spc="-5" b="1">
                <a:latin typeface="Calibri"/>
                <a:cs typeface="Calibri"/>
              </a:rPr>
              <a:t>and decreases  </a:t>
            </a:r>
            <a:r>
              <a:rPr dirty="0" sz="2400" spc="-25" b="1">
                <a:latin typeface="Calibri"/>
                <a:cs typeface="Calibri"/>
              </a:rPr>
              <a:t>anxiety.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0941" y="6066356"/>
            <a:ext cx="7995284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* </a:t>
            </a:r>
            <a:r>
              <a:rPr dirty="0" sz="2000" spc="-40">
                <a:latin typeface="Calibri"/>
                <a:cs typeface="Calibri"/>
              </a:rPr>
              <a:t>Prof. </a:t>
            </a:r>
            <a:r>
              <a:rPr dirty="0" sz="2000">
                <a:latin typeface="Calibri"/>
                <a:cs typeface="Calibri"/>
              </a:rPr>
              <a:t>Henry </a:t>
            </a:r>
            <a:r>
              <a:rPr dirty="0" sz="2000" spc="-20">
                <a:latin typeface="Calibri"/>
                <a:cs typeface="Calibri"/>
              </a:rPr>
              <a:t>Meissner, </a:t>
            </a:r>
            <a:r>
              <a:rPr dirty="0" sz="2000" spc="-10">
                <a:latin typeface="Calibri"/>
                <a:cs typeface="Calibri"/>
              </a:rPr>
              <a:t>Faculty </a:t>
            </a:r>
            <a:r>
              <a:rPr dirty="0" sz="2000" spc="-5">
                <a:latin typeface="Calibri"/>
                <a:cs typeface="Calibri"/>
              </a:rPr>
              <a:t>of Health Studies, Charles Sturt </a:t>
            </a:r>
            <a:r>
              <a:rPr dirty="0" sz="2000" spc="-10">
                <a:latin typeface="Calibri"/>
                <a:cs typeface="Calibri"/>
              </a:rPr>
              <a:t>University </a:t>
            </a:r>
            <a:r>
              <a:rPr dirty="0" sz="2000">
                <a:latin typeface="Calibri"/>
                <a:cs typeface="Calibri"/>
              </a:rPr>
              <a:t>&amp;  </a:t>
            </a:r>
            <a:r>
              <a:rPr dirty="0" sz="2000" spc="-5">
                <a:latin typeface="Calibri"/>
                <a:cs typeface="Calibri"/>
              </a:rPr>
              <a:t>Therapeutic </a:t>
            </a:r>
            <a:r>
              <a:rPr dirty="0" sz="2000" spc="-10">
                <a:latin typeface="Calibri"/>
                <a:cs typeface="Calibri"/>
              </a:rPr>
              <a:t>Research, </a:t>
            </a:r>
            <a:r>
              <a:rPr dirty="0" sz="2000" spc="5">
                <a:latin typeface="Calibri"/>
                <a:cs typeface="Calibri"/>
              </a:rPr>
              <a:t>TTD </a:t>
            </a:r>
            <a:r>
              <a:rPr dirty="0" sz="2000" spc="-10">
                <a:latin typeface="Calibri"/>
                <a:cs typeface="Calibri"/>
              </a:rPr>
              <a:t>International </a:t>
            </a:r>
            <a:r>
              <a:rPr dirty="0" sz="2000">
                <a:latin typeface="Calibri"/>
                <a:cs typeface="Calibri"/>
              </a:rPr>
              <a:t>Pty </a:t>
            </a:r>
            <a:r>
              <a:rPr dirty="0" sz="2000" spc="-15">
                <a:latin typeface="Calibri"/>
                <a:cs typeface="Calibri"/>
              </a:rPr>
              <a:t>Ltd, </a:t>
            </a:r>
            <a:r>
              <a:rPr dirty="0" sz="2000" spc="-5">
                <a:latin typeface="Calibri"/>
                <a:cs typeface="Calibri"/>
              </a:rPr>
              <a:t>Elanora, QLD </a:t>
            </a:r>
            <a:r>
              <a:rPr dirty="0" sz="2000">
                <a:latin typeface="Calibri"/>
                <a:cs typeface="Calibri"/>
              </a:rPr>
              <a:t>4221,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Australia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4088" y="1181100"/>
            <a:ext cx="7735823" cy="5457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139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990033"/>
                </a:solidFill>
              </a:rPr>
              <a:t>FIHRMS Fingerprints </a:t>
            </a:r>
            <a:r>
              <a:rPr dirty="0">
                <a:solidFill>
                  <a:srgbClr val="990033"/>
                </a:solidFill>
              </a:rPr>
              <a:t>of </a:t>
            </a:r>
            <a:r>
              <a:rPr dirty="0" spc="-10">
                <a:solidFill>
                  <a:srgbClr val="990033"/>
                </a:solidFill>
              </a:rPr>
              <a:t>Maca </a:t>
            </a:r>
            <a:r>
              <a:rPr dirty="0">
                <a:solidFill>
                  <a:srgbClr val="990033"/>
                </a:solidFill>
              </a:rPr>
              <a:t>(</a:t>
            </a:r>
            <a:r>
              <a:rPr dirty="0" i="1">
                <a:solidFill>
                  <a:srgbClr val="990033"/>
                </a:solidFill>
                <a:latin typeface="Calibri"/>
                <a:cs typeface="Calibri"/>
              </a:rPr>
              <a:t>Lepidium</a:t>
            </a:r>
            <a:r>
              <a:rPr dirty="0" spc="-40" i="1">
                <a:solidFill>
                  <a:srgbClr val="990033"/>
                </a:solidFill>
                <a:latin typeface="Calibri"/>
                <a:cs typeface="Calibri"/>
              </a:rPr>
              <a:t> </a:t>
            </a:r>
            <a:r>
              <a:rPr dirty="0" spc="-5" i="1">
                <a:solidFill>
                  <a:srgbClr val="990033"/>
                </a:solidFill>
                <a:latin typeface="Calibri"/>
                <a:cs typeface="Calibri"/>
              </a:rPr>
              <a:t>meyenii</a:t>
            </a:r>
            <a:r>
              <a:rPr dirty="0" spc="-5">
                <a:solidFill>
                  <a:srgbClr val="990033"/>
                </a:solidFill>
              </a:rPr>
              <a:t>)</a:t>
            </a: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2800" spc="-5">
                <a:solidFill>
                  <a:srgbClr val="000000"/>
                </a:solidFill>
              </a:rPr>
              <a:t>66 </a:t>
            </a:r>
            <a:r>
              <a:rPr dirty="0" sz="2800" spc="-15">
                <a:solidFill>
                  <a:srgbClr val="000000"/>
                </a:solidFill>
              </a:rPr>
              <a:t>spectra</a:t>
            </a:r>
            <a:r>
              <a:rPr dirty="0" sz="2800" spc="40">
                <a:solidFill>
                  <a:srgbClr val="000000"/>
                </a:solidFill>
              </a:rPr>
              <a:t> </a:t>
            </a:r>
            <a:r>
              <a:rPr dirty="0" sz="2800" spc="-10">
                <a:solidFill>
                  <a:srgbClr val="000000"/>
                </a:solidFill>
              </a:rPr>
              <a:t>overlaid</a:t>
            </a:r>
            <a:endParaRPr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8394" y="6390"/>
            <a:ext cx="536448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990033"/>
                </a:solidFill>
              </a:rPr>
              <a:t>PCA/One-Class Modeling:</a:t>
            </a:r>
            <a:r>
              <a:rPr dirty="0" spc="-125">
                <a:solidFill>
                  <a:srgbClr val="990033"/>
                </a:solidFill>
              </a:rPr>
              <a:t> </a:t>
            </a:r>
            <a:r>
              <a:rPr dirty="0" spc="-15">
                <a:solidFill>
                  <a:srgbClr val="990033"/>
                </a:solidFill>
              </a:rPr>
              <a:t>Maca</a:t>
            </a:r>
          </a:p>
        </p:txBody>
      </p:sp>
      <p:sp>
        <p:nvSpPr>
          <p:cNvPr id="3" name="object 3"/>
          <p:cNvSpPr/>
          <p:nvPr/>
        </p:nvSpPr>
        <p:spPr>
          <a:xfrm>
            <a:off x="640079" y="658367"/>
            <a:ext cx="4133087" cy="3099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12391" y="658368"/>
            <a:ext cx="2352040" cy="195580"/>
          </a:xfrm>
          <a:custGeom>
            <a:avLst/>
            <a:gdLst/>
            <a:ahLst/>
            <a:cxnLst/>
            <a:rect l="l" t="t" r="r" b="b"/>
            <a:pathLst>
              <a:path w="2352040" h="195580">
                <a:moveTo>
                  <a:pt x="0" y="0"/>
                </a:moveTo>
                <a:lnTo>
                  <a:pt x="2351532" y="0"/>
                </a:lnTo>
                <a:lnTo>
                  <a:pt x="2351532" y="195072"/>
                </a:lnTo>
                <a:lnTo>
                  <a:pt x="0" y="1950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546347" y="891539"/>
            <a:ext cx="826135" cy="523240"/>
          </a:xfrm>
          <a:prstGeom prst="rect">
            <a:avLst/>
          </a:prstGeom>
          <a:ln w="9144">
            <a:solidFill>
              <a:srgbClr val="5B9BD4"/>
            </a:solidFill>
          </a:ln>
        </p:spPr>
        <p:txBody>
          <a:bodyPr wrap="square" lIns="0" tIns="3301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59"/>
              </a:spcBef>
            </a:pPr>
            <a:r>
              <a:rPr dirty="0" sz="1600" spc="-10" b="1">
                <a:latin typeface="Calibri"/>
                <a:cs typeface="Calibri"/>
              </a:rPr>
              <a:t>PCA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1200" spc="-5" b="1">
                <a:latin typeface="Calibri"/>
                <a:cs typeface="Calibri"/>
              </a:rPr>
              <a:t>Score</a:t>
            </a:r>
            <a:r>
              <a:rPr dirty="0" sz="1200" spc="-5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Plot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37532" y="658368"/>
            <a:ext cx="4134611" cy="3099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529071" y="676655"/>
            <a:ext cx="2487295" cy="196850"/>
          </a:xfrm>
          <a:custGeom>
            <a:avLst/>
            <a:gdLst/>
            <a:ahLst/>
            <a:cxnLst/>
            <a:rect l="l" t="t" r="r" b="b"/>
            <a:pathLst>
              <a:path w="2487295" h="196850">
                <a:moveTo>
                  <a:pt x="0" y="0"/>
                </a:moveTo>
                <a:lnTo>
                  <a:pt x="2487168" y="0"/>
                </a:lnTo>
                <a:lnTo>
                  <a:pt x="2487168" y="196596"/>
                </a:lnTo>
                <a:lnTo>
                  <a:pt x="0" y="1965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333488" y="903732"/>
            <a:ext cx="1039494" cy="523240"/>
          </a:xfrm>
          <a:prstGeom prst="rect">
            <a:avLst/>
          </a:prstGeom>
          <a:ln w="9144">
            <a:solidFill>
              <a:srgbClr val="5B9BD4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dirty="0" sz="1600" spc="-10" b="1">
                <a:latin typeface="Calibri"/>
                <a:cs typeface="Calibri"/>
              </a:rPr>
              <a:t>PCA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dirty="0" sz="1200" spc="-5" b="1">
                <a:latin typeface="Calibri"/>
                <a:cs typeface="Calibri"/>
              </a:rPr>
              <a:t>Loadings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Plot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0080" y="3753611"/>
            <a:ext cx="3997451" cy="30998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87424" y="3752088"/>
            <a:ext cx="2359660" cy="195580"/>
          </a:xfrm>
          <a:custGeom>
            <a:avLst/>
            <a:gdLst/>
            <a:ahLst/>
            <a:cxnLst/>
            <a:rect l="l" t="t" r="r" b="b"/>
            <a:pathLst>
              <a:path w="2359660" h="195579">
                <a:moveTo>
                  <a:pt x="0" y="0"/>
                </a:moveTo>
                <a:lnTo>
                  <a:pt x="2359152" y="0"/>
                </a:lnTo>
                <a:lnTo>
                  <a:pt x="2359152" y="195072"/>
                </a:lnTo>
                <a:lnTo>
                  <a:pt x="0" y="1950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648711" y="3995928"/>
            <a:ext cx="1623060" cy="524510"/>
          </a:xfrm>
          <a:prstGeom prst="rect">
            <a:avLst/>
          </a:prstGeom>
          <a:ln w="9144">
            <a:solidFill>
              <a:srgbClr val="5B9BD4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265"/>
              </a:spcBef>
            </a:pPr>
            <a:r>
              <a:rPr dirty="0" sz="1600" spc="-5" b="1">
                <a:latin typeface="Calibri"/>
                <a:cs typeface="Calibri"/>
              </a:rPr>
              <a:t>One-Class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Model</a:t>
            </a:r>
            <a:endParaRPr sz="16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  <a:spcBef>
                <a:spcPts val="25"/>
              </a:spcBef>
            </a:pPr>
            <a:r>
              <a:rPr dirty="0" sz="1200" spc="-5" b="1">
                <a:latin typeface="Calibri"/>
                <a:cs typeface="Calibri"/>
              </a:rPr>
              <a:t>PCA Score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Plot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16633" y="5231147"/>
            <a:ext cx="934719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65"/>
              </a:lnSpc>
            </a:pPr>
            <a:r>
              <a:rPr dirty="0" sz="800" b="1">
                <a:latin typeface="Calibri"/>
                <a:cs typeface="Calibri"/>
              </a:rPr>
              <a:t>(95% </a:t>
            </a:r>
            <a:r>
              <a:rPr dirty="0" sz="800" spc="-5" b="1">
                <a:latin typeface="Calibri"/>
                <a:cs typeface="Calibri"/>
              </a:rPr>
              <a:t>Confidence</a:t>
            </a:r>
            <a:r>
              <a:rPr dirty="0" sz="800" spc="-100" b="1">
                <a:latin typeface="Calibri"/>
                <a:cs typeface="Calibri"/>
              </a:rPr>
              <a:t> </a:t>
            </a:r>
            <a:r>
              <a:rPr dirty="0" sz="800" spc="-5" b="1">
                <a:latin typeface="Calibri"/>
                <a:cs typeface="Calibri"/>
              </a:rPr>
              <a:t>Limit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530596" y="3745991"/>
            <a:ext cx="2487295" cy="196850"/>
          </a:xfrm>
          <a:custGeom>
            <a:avLst/>
            <a:gdLst/>
            <a:ahLst/>
            <a:cxnLst/>
            <a:rect l="l" t="t" r="r" b="b"/>
            <a:pathLst>
              <a:path w="2487295" h="196850">
                <a:moveTo>
                  <a:pt x="0" y="0"/>
                </a:moveTo>
                <a:lnTo>
                  <a:pt x="2487168" y="0"/>
                </a:lnTo>
                <a:lnTo>
                  <a:pt x="2487168" y="196595"/>
                </a:lnTo>
                <a:lnTo>
                  <a:pt x="0" y="1965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640579" y="3758183"/>
            <a:ext cx="4133087" cy="30998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187696" y="4017264"/>
            <a:ext cx="1623060" cy="523240"/>
          </a:xfrm>
          <a:prstGeom prst="rect">
            <a:avLst/>
          </a:prstGeom>
          <a:ln w="9144">
            <a:solidFill>
              <a:srgbClr val="5B9BD4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dirty="0" sz="1600" spc="-5" b="1">
                <a:latin typeface="Calibri"/>
                <a:cs typeface="Calibri"/>
              </a:rPr>
              <a:t>One-Class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Model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1200" spc="-5" b="1">
                <a:latin typeface="Calibri"/>
                <a:cs typeface="Calibri"/>
              </a:rPr>
              <a:t>Residuals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Plot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19066" y="944354"/>
            <a:ext cx="2717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 b="1">
                <a:solidFill>
                  <a:srgbClr val="00AF50"/>
                </a:solidFill>
                <a:latin typeface="Calibri"/>
                <a:cs typeface="Calibri"/>
              </a:rPr>
              <a:t>pP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83758" y="2611076"/>
            <a:ext cx="2711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 b="1">
                <a:solidFill>
                  <a:srgbClr val="990033"/>
                </a:solidFill>
                <a:latin typeface="Calibri"/>
                <a:cs typeface="Calibri"/>
              </a:rPr>
              <a:t>uC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72230" y="2707774"/>
            <a:ext cx="2717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 b="1">
                <a:latin typeface="Calibri"/>
                <a:cs typeface="Calibri"/>
              </a:rPr>
              <a:t>uP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79839" y="5906117"/>
            <a:ext cx="2717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 b="1">
                <a:solidFill>
                  <a:srgbClr val="00AF50"/>
                </a:solidFill>
                <a:latin typeface="Calibri"/>
                <a:cs typeface="Calibri"/>
              </a:rPr>
              <a:t>pP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03894" y="4570407"/>
            <a:ext cx="2717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 b="1">
                <a:latin typeface="Calibri"/>
                <a:cs typeface="Calibri"/>
              </a:rPr>
              <a:t>uP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31044" y="4694765"/>
            <a:ext cx="2711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 b="1">
                <a:solidFill>
                  <a:srgbClr val="990033"/>
                </a:solidFill>
                <a:latin typeface="Calibri"/>
                <a:cs typeface="Calibri"/>
              </a:rPr>
              <a:t>uC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97199" y="4195960"/>
            <a:ext cx="2711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 b="1">
                <a:solidFill>
                  <a:srgbClr val="990033"/>
                </a:solidFill>
                <a:latin typeface="Calibri"/>
                <a:cs typeface="Calibri"/>
              </a:rPr>
              <a:t>uC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49650" y="5921204"/>
            <a:ext cx="2717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 b="1">
                <a:latin typeface="Calibri"/>
                <a:cs typeface="Calibri"/>
              </a:rPr>
              <a:t>uP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80559" y="4847013"/>
            <a:ext cx="2717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 b="1">
                <a:solidFill>
                  <a:srgbClr val="00AF50"/>
                </a:solidFill>
                <a:latin typeface="Calibri"/>
                <a:cs typeface="Calibri"/>
              </a:rPr>
              <a:t>pP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99692" y="5203759"/>
            <a:ext cx="928369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latin typeface="Calibri"/>
                <a:cs typeface="Calibri"/>
              </a:rPr>
              <a:t>95% </a:t>
            </a:r>
            <a:r>
              <a:rPr dirty="0" sz="800" spc="-5" b="1">
                <a:latin typeface="Calibri"/>
                <a:cs typeface="Calibri"/>
              </a:rPr>
              <a:t>Confidence</a:t>
            </a:r>
            <a:r>
              <a:rPr dirty="0" sz="800" spc="-95" b="1">
                <a:latin typeface="Calibri"/>
                <a:cs typeface="Calibri"/>
              </a:rPr>
              <a:t> </a:t>
            </a:r>
            <a:r>
              <a:rPr dirty="0" sz="800" spc="-5" b="1">
                <a:latin typeface="Calibri"/>
                <a:cs typeface="Calibri"/>
              </a:rPr>
              <a:t>Limit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19920" y="5576850"/>
            <a:ext cx="127635" cy="928369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 sz="800" b="1">
                <a:latin typeface="Calibri"/>
                <a:cs typeface="Calibri"/>
              </a:rPr>
              <a:t>95% </a:t>
            </a:r>
            <a:r>
              <a:rPr dirty="0" sz="800" spc="-5" b="1">
                <a:latin typeface="Calibri"/>
                <a:cs typeface="Calibri"/>
              </a:rPr>
              <a:t>Confidence</a:t>
            </a:r>
            <a:r>
              <a:rPr dirty="0" sz="800" spc="-95" b="1">
                <a:latin typeface="Calibri"/>
                <a:cs typeface="Calibri"/>
              </a:rPr>
              <a:t> </a:t>
            </a:r>
            <a:r>
              <a:rPr dirty="0" sz="800" spc="-5" b="1">
                <a:latin typeface="Calibri"/>
                <a:cs typeface="Calibri"/>
              </a:rPr>
              <a:t>Limit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5753" y="7112"/>
            <a:ext cx="8257540" cy="13690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028700" marR="5080" indent="-1016635">
              <a:lnSpc>
                <a:spcPct val="100200"/>
              </a:lnSpc>
              <a:spcBef>
                <a:spcPts val="95"/>
              </a:spcBef>
              <a:tabLst>
                <a:tab pos="2667000" algn="l"/>
              </a:tabLst>
            </a:pPr>
            <a:r>
              <a:rPr dirty="0">
                <a:solidFill>
                  <a:srgbClr val="990033"/>
                </a:solidFill>
              </a:rPr>
              <a:t>Sensitivity</a:t>
            </a:r>
            <a:r>
              <a:rPr dirty="0" spc="-30">
                <a:solidFill>
                  <a:srgbClr val="990033"/>
                </a:solidFill>
              </a:rPr>
              <a:t> </a:t>
            </a:r>
            <a:r>
              <a:rPr dirty="0">
                <a:solidFill>
                  <a:srgbClr val="990033"/>
                </a:solidFill>
              </a:rPr>
              <a:t>and	Specificity of One Class</a:t>
            </a:r>
            <a:r>
              <a:rPr dirty="0" spc="-125">
                <a:solidFill>
                  <a:srgbClr val="990033"/>
                </a:solidFill>
              </a:rPr>
              <a:t> </a:t>
            </a:r>
            <a:r>
              <a:rPr dirty="0">
                <a:solidFill>
                  <a:srgbClr val="990033"/>
                </a:solidFill>
              </a:rPr>
              <a:t>Modeling  </a:t>
            </a:r>
            <a:r>
              <a:rPr dirty="0" sz="2800" spc="-5">
                <a:solidFill>
                  <a:srgbClr val="000000"/>
                </a:solidFill>
              </a:rPr>
              <a:t>Sensitivity = % true samples </a:t>
            </a:r>
            <a:r>
              <a:rPr dirty="0" sz="2800" spc="-10">
                <a:solidFill>
                  <a:srgbClr val="000000"/>
                </a:solidFill>
              </a:rPr>
              <a:t>identified </a:t>
            </a:r>
            <a:r>
              <a:rPr dirty="0" sz="2800" spc="-5">
                <a:solidFill>
                  <a:srgbClr val="000000"/>
                </a:solidFill>
              </a:rPr>
              <a:t>as true  Specificity = % </a:t>
            </a:r>
            <a:r>
              <a:rPr dirty="0" sz="2800" spc="-15">
                <a:solidFill>
                  <a:srgbClr val="000000"/>
                </a:solidFill>
              </a:rPr>
              <a:t>false </a:t>
            </a:r>
            <a:r>
              <a:rPr dirty="0" sz="2800" spc="-5">
                <a:solidFill>
                  <a:srgbClr val="000000"/>
                </a:solidFill>
              </a:rPr>
              <a:t>samples </a:t>
            </a:r>
            <a:r>
              <a:rPr dirty="0" sz="2800" spc="-10">
                <a:solidFill>
                  <a:srgbClr val="000000"/>
                </a:solidFill>
              </a:rPr>
              <a:t>identified </a:t>
            </a:r>
            <a:r>
              <a:rPr dirty="0" sz="2800" spc="-5">
                <a:solidFill>
                  <a:srgbClr val="000000"/>
                </a:solidFill>
              </a:rPr>
              <a:t>as</a:t>
            </a:r>
            <a:r>
              <a:rPr dirty="0" sz="2800" spc="145">
                <a:solidFill>
                  <a:srgbClr val="000000"/>
                </a:solidFill>
              </a:rPr>
              <a:t> </a:t>
            </a:r>
            <a:r>
              <a:rPr dirty="0" sz="2800" spc="-15">
                <a:solidFill>
                  <a:srgbClr val="000000"/>
                </a:solidFill>
              </a:rPr>
              <a:t>false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403603" y="1764792"/>
            <a:ext cx="6304788" cy="4664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41703" y="2392679"/>
            <a:ext cx="1602105" cy="39941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29209" rIns="0" bIns="0" rtlCol="0" vert="horz">
            <a:spAutoFit/>
          </a:bodyPr>
          <a:lstStyle/>
          <a:p>
            <a:pPr marL="103505">
              <a:lnSpc>
                <a:spcPct val="100000"/>
              </a:lnSpc>
              <a:spcBef>
                <a:spcPts val="229"/>
              </a:spcBef>
            </a:pPr>
            <a:r>
              <a:rPr dirty="0" sz="2000" b="1">
                <a:latin typeface="Calibri"/>
                <a:cs typeface="Calibri"/>
              </a:rPr>
              <a:t>pP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1703" y="2833116"/>
            <a:ext cx="1602105" cy="39941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29209" rIns="0" bIns="0" rtlCol="0" vert="horz">
            <a:spAutoFit/>
          </a:bodyPr>
          <a:lstStyle/>
          <a:p>
            <a:pPr marL="93345">
              <a:lnSpc>
                <a:spcPct val="100000"/>
              </a:lnSpc>
              <a:spcBef>
                <a:spcPts val="229"/>
              </a:spcBef>
            </a:pPr>
            <a:r>
              <a:rPr dirty="0" sz="2000" b="1">
                <a:latin typeface="Calibri"/>
                <a:cs typeface="Calibri"/>
              </a:rPr>
              <a:t>uC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1703" y="3273552"/>
            <a:ext cx="1602105" cy="39941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2857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25"/>
              </a:spcBef>
            </a:pPr>
            <a:r>
              <a:rPr dirty="0" sz="2000" b="1">
                <a:latin typeface="Calibri"/>
                <a:cs typeface="Calibri"/>
              </a:rPr>
              <a:t>uP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43227" y="5111496"/>
            <a:ext cx="1603375" cy="40132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29209" rIns="0" bIns="0" rtlCol="0" vert="horz">
            <a:spAutoFit/>
          </a:bodyPr>
          <a:lstStyle/>
          <a:p>
            <a:pPr marL="104139">
              <a:lnSpc>
                <a:spcPct val="100000"/>
              </a:lnSpc>
              <a:spcBef>
                <a:spcPts val="229"/>
              </a:spcBef>
            </a:pPr>
            <a:r>
              <a:rPr dirty="0" sz="2000" b="1">
                <a:latin typeface="Calibri"/>
                <a:cs typeface="Calibri"/>
              </a:rPr>
              <a:t>pP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43227" y="5551932"/>
            <a:ext cx="1603375" cy="40132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29209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229"/>
              </a:spcBef>
            </a:pPr>
            <a:r>
              <a:rPr dirty="0" sz="2000" b="1">
                <a:latin typeface="Calibri"/>
                <a:cs typeface="Calibri"/>
              </a:rPr>
              <a:t>uC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43227" y="5992367"/>
            <a:ext cx="1603375" cy="39941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29209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29"/>
              </a:spcBef>
            </a:pPr>
            <a:r>
              <a:rPr dirty="0" sz="2000" b="1">
                <a:latin typeface="Calibri"/>
                <a:cs typeface="Calibri"/>
              </a:rPr>
              <a:t>uP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86611" y="3713988"/>
            <a:ext cx="7171944" cy="844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503" y="5585764"/>
            <a:ext cx="8331834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677795" algn="l"/>
              </a:tabLst>
            </a:pPr>
            <a:r>
              <a:rPr dirty="0" sz="2400" spc="-10" b="1">
                <a:solidFill>
                  <a:srgbClr val="990033"/>
                </a:solidFill>
                <a:latin typeface="Calibri"/>
                <a:cs typeface="Calibri"/>
              </a:rPr>
              <a:t>Hotelling </a:t>
            </a:r>
            <a:r>
              <a:rPr dirty="0" sz="2400" spc="-5" b="1">
                <a:solidFill>
                  <a:srgbClr val="990033"/>
                </a:solidFill>
                <a:latin typeface="Calibri"/>
                <a:cs typeface="Calibri"/>
              </a:rPr>
              <a:t>T</a:t>
            </a:r>
            <a:r>
              <a:rPr dirty="0" baseline="24305" sz="2400" spc="-7" b="1">
                <a:solidFill>
                  <a:srgbClr val="990033"/>
                </a:solidFill>
                <a:latin typeface="Calibri"/>
                <a:cs typeface="Calibri"/>
              </a:rPr>
              <a:t>2 </a:t>
            </a:r>
            <a:r>
              <a:rPr dirty="0" sz="2400" spc="-15" b="1">
                <a:solidFill>
                  <a:srgbClr val="990033"/>
                </a:solidFill>
                <a:latin typeface="Calibri"/>
                <a:cs typeface="Calibri"/>
              </a:rPr>
              <a:t>statistic </a:t>
            </a:r>
            <a:r>
              <a:rPr dirty="0" sz="2400" b="1">
                <a:latin typeface="Calibri"/>
                <a:cs typeface="Calibri"/>
              </a:rPr>
              <a:t>– </a:t>
            </a:r>
            <a:r>
              <a:rPr dirty="0" sz="2400" spc="-10" b="1">
                <a:latin typeface="Calibri"/>
                <a:cs typeface="Calibri"/>
              </a:rPr>
              <a:t>Multivariate </a:t>
            </a:r>
            <a:r>
              <a:rPr dirty="0" sz="2400" spc="-5" b="1">
                <a:latin typeface="Calibri"/>
                <a:cs typeface="Calibri"/>
              </a:rPr>
              <a:t>analog </a:t>
            </a:r>
            <a:r>
              <a:rPr dirty="0" sz="2400" spc="-15" b="1">
                <a:latin typeface="Calibri"/>
                <a:cs typeface="Calibri"/>
              </a:rPr>
              <a:t>to Student’s </a:t>
            </a:r>
            <a:r>
              <a:rPr dirty="0" sz="2400" b="1">
                <a:latin typeface="Calibri"/>
                <a:cs typeface="Calibri"/>
              </a:rPr>
              <a:t>t </a:t>
            </a:r>
            <a:r>
              <a:rPr dirty="0" sz="2400" spc="-10" b="1">
                <a:latin typeface="Calibri"/>
                <a:cs typeface="Calibri"/>
              </a:rPr>
              <a:t>value </a:t>
            </a:r>
            <a:r>
              <a:rPr dirty="0" sz="2400" spc="-5" b="1">
                <a:latin typeface="Calibri"/>
                <a:cs typeface="Calibri"/>
              </a:rPr>
              <a:t>in  </a:t>
            </a:r>
            <a:r>
              <a:rPr dirty="0" sz="2400" spc="-15" b="1">
                <a:latin typeface="Calibri"/>
                <a:cs typeface="Calibri"/>
              </a:rPr>
              <a:t>univariate</a:t>
            </a:r>
            <a:r>
              <a:rPr dirty="0" sz="2400" spc="20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statistics.	Characterizes </a:t>
            </a:r>
            <a:r>
              <a:rPr dirty="0" sz="2400" spc="-5" b="1">
                <a:latin typeface="Calibri"/>
                <a:cs typeface="Calibri"/>
              </a:rPr>
              <a:t>the </a:t>
            </a:r>
            <a:r>
              <a:rPr dirty="0" sz="2400" spc="-10" b="1">
                <a:latin typeface="Calibri"/>
                <a:cs typeface="Calibri"/>
              </a:rPr>
              <a:t>variance </a:t>
            </a:r>
            <a:r>
              <a:rPr dirty="0" sz="2400" spc="-5" b="1">
                <a:latin typeface="Calibri"/>
                <a:cs typeface="Calibri"/>
              </a:rPr>
              <a:t>within the</a:t>
            </a:r>
            <a:r>
              <a:rPr dirty="0" sz="2400" spc="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model.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6711" y="145756"/>
            <a:ext cx="338709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A40020"/>
                </a:solidFill>
              </a:rPr>
              <a:t>One-Class</a:t>
            </a:r>
            <a:r>
              <a:rPr dirty="0" spc="-105">
                <a:solidFill>
                  <a:srgbClr val="A40020"/>
                </a:solidFill>
              </a:rPr>
              <a:t> </a:t>
            </a:r>
            <a:r>
              <a:rPr dirty="0">
                <a:solidFill>
                  <a:srgbClr val="A40020"/>
                </a:solidFill>
              </a:rPr>
              <a:t>Modeling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04667" y="636484"/>
            <a:ext cx="409257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latin typeface="Calibri"/>
                <a:cs typeface="Calibri"/>
              </a:rPr>
              <a:t>Hotelling </a:t>
            </a:r>
            <a:r>
              <a:rPr dirty="0" sz="2800" b="1">
                <a:latin typeface="Calibri"/>
                <a:cs typeface="Calibri"/>
              </a:rPr>
              <a:t>T</a:t>
            </a:r>
            <a:r>
              <a:rPr dirty="0" baseline="25525" sz="2775" b="1">
                <a:latin typeface="Calibri"/>
                <a:cs typeface="Calibri"/>
              </a:rPr>
              <a:t>2 </a:t>
            </a:r>
            <a:r>
              <a:rPr dirty="0" sz="2800" spc="-10" b="1">
                <a:latin typeface="Calibri"/>
                <a:cs typeface="Calibri"/>
              </a:rPr>
              <a:t>and </a:t>
            </a:r>
            <a:r>
              <a:rPr dirty="0" sz="2800" spc="-5" b="1">
                <a:latin typeface="Calibri"/>
                <a:cs typeface="Calibri"/>
              </a:rPr>
              <a:t>Q</a:t>
            </a:r>
            <a:r>
              <a:rPr dirty="0" sz="2800" spc="-14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Statistics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17420" y="1228344"/>
            <a:ext cx="5173980" cy="4060190"/>
          </a:xfrm>
          <a:custGeom>
            <a:avLst/>
            <a:gdLst/>
            <a:ahLst/>
            <a:cxnLst/>
            <a:rect l="l" t="t" r="r" b="b"/>
            <a:pathLst>
              <a:path w="5173980" h="4060190">
                <a:moveTo>
                  <a:pt x="0" y="4059936"/>
                </a:moveTo>
                <a:lnTo>
                  <a:pt x="5173980" y="4059936"/>
                </a:lnTo>
                <a:lnTo>
                  <a:pt x="5173980" y="0"/>
                </a:lnTo>
                <a:lnTo>
                  <a:pt x="0" y="0"/>
                </a:lnTo>
                <a:lnTo>
                  <a:pt x="0" y="40599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92800" y="1296161"/>
            <a:ext cx="1905" cy="3982720"/>
          </a:xfrm>
          <a:custGeom>
            <a:avLst/>
            <a:gdLst/>
            <a:ahLst/>
            <a:cxnLst/>
            <a:rect l="l" t="t" r="r" b="b"/>
            <a:pathLst>
              <a:path w="1904" h="3982720">
                <a:moveTo>
                  <a:pt x="1409" y="0"/>
                </a:moveTo>
                <a:lnTo>
                  <a:pt x="0" y="3982339"/>
                </a:lnTo>
              </a:path>
            </a:pathLst>
          </a:custGeom>
          <a:ln w="38100">
            <a:solidFill>
              <a:srgbClr val="BEBEBE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66594" y="3807714"/>
            <a:ext cx="4856480" cy="1905"/>
          </a:xfrm>
          <a:custGeom>
            <a:avLst/>
            <a:gdLst/>
            <a:ahLst/>
            <a:cxnLst/>
            <a:rect l="l" t="t" r="r" b="b"/>
            <a:pathLst>
              <a:path w="4856480" h="1904">
                <a:moveTo>
                  <a:pt x="0" y="0"/>
                </a:moveTo>
                <a:lnTo>
                  <a:pt x="4855972" y="1625"/>
                </a:lnTo>
              </a:path>
            </a:pathLst>
          </a:custGeom>
          <a:ln w="38100">
            <a:solidFill>
              <a:srgbClr val="BEBEBE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52273" y="3572537"/>
            <a:ext cx="2498090" cy="1353185"/>
          </a:xfrm>
          <a:custGeom>
            <a:avLst/>
            <a:gdLst/>
            <a:ahLst/>
            <a:cxnLst/>
            <a:rect l="l" t="t" r="r" b="b"/>
            <a:pathLst>
              <a:path w="2498090" h="1353185">
                <a:moveTo>
                  <a:pt x="0" y="1352727"/>
                </a:moveTo>
                <a:lnTo>
                  <a:pt x="2498026" y="0"/>
                </a:lnTo>
              </a:path>
            </a:pathLst>
          </a:custGeom>
          <a:ln w="31750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40082" y="3569040"/>
            <a:ext cx="110489" cy="97790"/>
          </a:xfrm>
          <a:custGeom>
            <a:avLst/>
            <a:gdLst/>
            <a:ahLst/>
            <a:cxnLst/>
            <a:rect l="l" t="t" r="r" b="b"/>
            <a:pathLst>
              <a:path w="110489" h="97789">
                <a:moveTo>
                  <a:pt x="52920" y="97713"/>
                </a:moveTo>
                <a:lnTo>
                  <a:pt x="110210" y="3492"/>
                </a:lnTo>
                <a:lnTo>
                  <a:pt x="0" y="0"/>
                </a:lnTo>
              </a:path>
            </a:pathLst>
          </a:custGeom>
          <a:ln w="31750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52276" y="4831053"/>
            <a:ext cx="110489" cy="97790"/>
          </a:xfrm>
          <a:custGeom>
            <a:avLst/>
            <a:gdLst/>
            <a:ahLst/>
            <a:cxnLst/>
            <a:rect l="l" t="t" r="r" b="b"/>
            <a:pathLst>
              <a:path w="110489" h="97789">
                <a:moveTo>
                  <a:pt x="57302" y="0"/>
                </a:moveTo>
                <a:lnTo>
                  <a:pt x="0" y="94208"/>
                </a:lnTo>
                <a:lnTo>
                  <a:pt x="110210" y="97713"/>
                </a:lnTo>
              </a:path>
            </a:pathLst>
          </a:custGeom>
          <a:ln w="31749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66772" y="4255058"/>
            <a:ext cx="952173" cy="614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261593" y="3954002"/>
            <a:ext cx="643574" cy="396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965000" y="3066522"/>
            <a:ext cx="3280410" cy="1756410"/>
          </a:xfrm>
          <a:custGeom>
            <a:avLst/>
            <a:gdLst/>
            <a:ahLst/>
            <a:cxnLst/>
            <a:rect l="l" t="t" r="r" b="b"/>
            <a:pathLst>
              <a:path w="3280410" h="1756410">
                <a:moveTo>
                  <a:pt x="0" y="1756016"/>
                </a:moveTo>
                <a:lnTo>
                  <a:pt x="3280155" y="0"/>
                </a:lnTo>
              </a:path>
            </a:pathLst>
          </a:custGeom>
          <a:ln w="25400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826716" y="3469215"/>
            <a:ext cx="107746" cy="1116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936672" y="3716106"/>
            <a:ext cx="107746" cy="1116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79313" y="3872398"/>
            <a:ext cx="107746" cy="1116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67045" y="3649500"/>
            <a:ext cx="107746" cy="1116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225409" y="4000720"/>
            <a:ext cx="107746" cy="1116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426677" y="4029266"/>
            <a:ext cx="107746" cy="1116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501697" y="3169634"/>
            <a:ext cx="107746" cy="1116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170234" y="3440837"/>
            <a:ext cx="107746" cy="1116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758105" y="3950482"/>
            <a:ext cx="107746" cy="1116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301184" y="3487720"/>
            <a:ext cx="107746" cy="1116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764453" y="4241605"/>
            <a:ext cx="107746" cy="1116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908184" y="4355316"/>
            <a:ext cx="298450" cy="214629"/>
          </a:xfrm>
          <a:custGeom>
            <a:avLst/>
            <a:gdLst/>
            <a:ahLst/>
            <a:cxnLst/>
            <a:rect l="l" t="t" r="r" b="b"/>
            <a:pathLst>
              <a:path w="298450" h="214629">
                <a:moveTo>
                  <a:pt x="54889" y="84404"/>
                </a:moveTo>
                <a:lnTo>
                  <a:pt x="3022" y="104457"/>
                </a:lnTo>
                <a:lnTo>
                  <a:pt x="0" y="109880"/>
                </a:lnTo>
                <a:lnTo>
                  <a:pt x="228" y="112191"/>
                </a:lnTo>
                <a:lnTo>
                  <a:pt x="47485" y="213525"/>
                </a:lnTo>
                <a:lnTo>
                  <a:pt x="47891" y="213944"/>
                </a:lnTo>
                <a:lnTo>
                  <a:pt x="48983" y="214528"/>
                </a:lnTo>
                <a:lnTo>
                  <a:pt x="49745" y="214617"/>
                </a:lnTo>
                <a:lnTo>
                  <a:pt x="51688" y="214401"/>
                </a:lnTo>
                <a:lnTo>
                  <a:pt x="69710" y="203771"/>
                </a:lnTo>
                <a:lnTo>
                  <a:pt x="69659" y="203187"/>
                </a:lnTo>
                <a:lnTo>
                  <a:pt x="53162" y="167805"/>
                </a:lnTo>
                <a:lnTo>
                  <a:pt x="69456" y="160197"/>
                </a:lnTo>
                <a:lnTo>
                  <a:pt x="75310" y="156438"/>
                </a:lnTo>
                <a:lnTo>
                  <a:pt x="81573" y="150685"/>
                </a:lnTo>
                <a:lnTo>
                  <a:pt x="45173" y="150685"/>
                </a:lnTo>
                <a:lnTo>
                  <a:pt x="27914" y="113677"/>
                </a:lnTo>
                <a:lnTo>
                  <a:pt x="39662" y="108203"/>
                </a:lnTo>
                <a:lnTo>
                  <a:pt x="42099" y="107276"/>
                </a:lnTo>
                <a:lnTo>
                  <a:pt x="46583" y="105917"/>
                </a:lnTo>
                <a:lnTo>
                  <a:pt x="48996" y="105702"/>
                </a:lnTo>
                <a:lnTo>
                  <a:pt x="88140" y="105702"/>
                </a:lnTo>
                <a:lnTo>
                  <a:pt x="85839" y="100761"/>
                </a:lnTo>
                <a:lnTo>
                  <a:pt x="63207" y="84772"/>
                </a:lnTo>
                <a:lnTo>
                  <a:pt x="54889" y="84404"/>
                </a:lnTo>
                <a:close/>
              </a:path>
              <a:path w="298450" h="214629">
                <a:moveTo>
                  <a:pt x="88140" y="105702"/>
                </a:moveTo>
                <a:lnTo>
                  <a:pt x="48996" y="105702"/>
                </a:lnTo>
                <a:lnTo>
                  <a:pt x="54038" y="106222"/>
                </a:lnTo>
                <a:lnTo>
                  <a:pt x="56540" y="107276"/>
                </a:lnTo>
                <a:lnTo>
                  <a:pt x="68249" y="128727"/>
                </a:lnTo>
                <a:lnTo>
                  <a:pt x="68059" y="131305"/>
                </a:lnTo>
                <a:lnTo>
                  <a:pt x="45173" y="150685"/>
                </a:lnTo>
                <a:lnTo>
                  <a:pt x="81573" y="150685"/>
                </a:lnTo>
                <a:lnTo>
                  <a:pt x="84366" y="148120"/>
                </a:lnTo>
                <a:lnTo>
                  <a:pt x="87706" y="143573"/>
                </a:lnTo>
                <a:lnTo>
                  <a:pt x="91998" y="133692"/>
                </a:lnTo>
                <a:lnTo>
                  <a:pt x="92925" y="128422"/>
                </a:lnTo>
                <a:lnTo>
                  <a:pt x="92341" y="117195"/>
                </a:lnTo>
                <a:lnTo>
                  <a:pt x="90766" y="111328"/>
                </a:lnTo>
                <a:lnTo>
                  <a:pt x="88140" y="105702"/>
                </a:lnTo>
                <a:close/>
              </a:path>
              <a:path w="298450" h="214629">
                <a:moveTo>
                  <a:pt x="158038" y="35483"/>
                </a:moveTo>
                <a:lnTo>
                  <a:pt x="121107" y="48767"/>
                </a:lnTo>
                <a:lnTo>
                  <a:pt x="102664" y="85318"/>
                </a:lnTo>
                <a:lnTo>
                  <a:pt x="102548" y="87947"/>
                </a:lnTo>
                <a:lnTo>
                  <a:pt x="103377" y="95732"/>
                </a:lnTo>
                <a:lnTo>
                  <a:pt x="118005" y="134583"/>
                </a:lnTo>
                <a:lnTo>
                  <a:pt x="149771" y="159791"/>
                </a:lnTo>
                <a:lnTo>
                  <a:pt x="156489" y="160845"/>
                </a:lnTo>
                <a:lnTo>
                  <a:pt x="170662" y="159842"/>
                </a:lnTo>
                <a:lnTo>
                  <a:pt x="205523" y="139868"/>
                </a:lnTo>
                <a:lnTo>
                  <a:pt x="207650" y="137286"/>
                </a:lnTo>
                <a:lnTo>
                  <a:pt x="163245" y="137286"/>
                </a:lnTo>
                <a:lnTo>
                  <a:pt x="159232" y="136397"/>
                </a:lnTo>
                <a:lnTo>
                  <a:pt x="131851" y="103974"/>
                </a:lnTo>
                <a:lnTo>
                  <a:pt x="128142" y="87947"/>
                </a:lnTo>
                <a:lnTo>
                  <a:pt x="128144" y="82930"/>
                </a:lnTo>
                <a:lnTo>
                  <a:pt x="158597" y="55435"/>
                </a:lnTo>
                <a:lnTo>
                  <a:pt x="161556" y="55384"/>
                </a:lnTo>
                <a:lnTo>
                  <a:pt x="175746" y="55384"/>
                </a:lnTo>
                <a:lnTo>
                  <a:pt x="175958" y="54914"/>
                </a:lnTo>
                <a:lnTo>
                  <a:pt x="162852" y="35839"/>
                </a:lnTo>
                <a:lnTo>
                  <a:pt x="158038" y="35483"/>
                </a:lnTo>
                <a:close/>
              </a:path>
              <a:path w="298450" h="214629">
                <a:moveTo>
                  <a:pt x="202755" y="112750"/>
                </a:moveTo>
                <a:lnTo>
                  <a:pt x="202260" y="112852"/>
                </a:lnTo>
                <a:lnTo>
                  <a:pt x="200964" y="113449"/>
                </a:lnTo>
                <a:lnTo>
                  <a:pt x="200151" y="114376"/>
                </a:lnTo>
                <a:lnTo>
                  <a:pt x="198271" y="117525"/>
                </a:lnTo>
                <a:lnTo>
                  <a:pt x="197129" y="119214"/>
                </a:lnTo>
                <a:lnTo>
                  <a:pt x="163245" y="137286"/>
                </a:lnTo>
                <a:lnTo>
                  <a:pt x="207650" y="137286"/>
                </a:lnTo>
                <a:lnTo>
                  <a:pt x="211414" y="128181"/>
                </a:lnTo>
                <a:lnTo>
                  <a:pt x="211112" y="126695"/>
                </a:lnTo>
                <a:lnTo>
                  <a:pt x="203644" y="112890"/>
                </a:lnTo>
                <a:lnTo>
                  <a:pt x="202755" y="112750"/>
                </a:lnTo>
                <a:close/>
              </a:path>
              <a:path w="298450" h="214629">
                <a:moveTo>
                  <a:pt x="242600" y="30835"/>
                </a:moveTo>
                <a:lnTo>
                  <a:pt x="215709" y="30835"/>
                </a:lnTo>
                <a:lnTo>
                  <a:pt x="248805" y="101815"/>
                </a:lnTo>
                <a:lnTo>
                  <a:pt x="227977" y="111531"/>
                </a:lnTo>
                <a:lnTo>
                  <a:pt x="227609" y="111886"/>
                </a:lnTo>
                <a:lnTo>
                  <a:pt x="227114" y="112852"/>
                </a:lnTo>
                <a:lnTo>
                  <a:pt x="227023" y="115295"/>
                </a:lnTo>
                <a:lnTo>
                  <a:pt x="227202" y="116230"/>
                </a:lnTo>
                <a:lnTo>
                  <a:pt x="235534" y="128676"/>
                </a:lnTo>
                <a:lnTo>
                  <a:pt x="236016" y="128612"/>
                </a:lnTo>
                <a:lnTo>
                  <a:pt x="297167" y="100101"/>
                </a:lnTo>
                <a:lnTo>
                  <a:pt x="298221" y="96608"/>
                </a:lnTo>
                <a:lnTo>
                  <a:pt x="298056" y="95630"/>
                </a:lnTo>
                <a:lnTo>
                  <a:pt x="297370" y="93281"/>
                </a:lnTo>
                <a:lnTo>
                  <a:pt x="296837" y="91909"/>
                </a:lnTo>
                <a:lnTo>
                  <a:pt x="296652" y="91516"/>
                </a:lnTo>
                <a:lnTo>
                  <a:pt x="270891" y="91516"/>
                </a:lnTo>
                <a:lnTo>
                  <a:pt x="242600" y="30835"/>
                </a:lnTo>
                <a:close/>
              </a:path>
              <a:path w="298450" h="214629">
                <a:moveTo>
                  <a:pt x="289725" y="82930"/>
                </a:moveTo>
                <a:lnTo>
                  <a:pt x="289191" y="82981"/>
                </a:lnTo>
                <a:lnTo>
                  <a:pt x="270891" y="91516"/>
                </a:lnTo>
                <a:lnTo>
                  <a:pt x="296652" y="91516"/>
                </a:lnTo>
                <a:lnTo>
                  <a:pt x="289725" y="82930"/>
                </a:lnTo>
                <a:close/>
              </a:path>
              <a:path w="298450" h="214629">
                <a:moveTo>
                  <a:pt x="175746" y="55384"/>
                </a:moveTo>
                <a:lnTo>
                  <a:pt x="161556" y="55384"/>
                </a:lnTo>
                <a:lnTo>
                  <a:pt x="166776" y="55892"/>
                </a:lnTo>
                <a:lnTo>
                  <a:pt x="168960" y="56210"/>
                </a:lnTo>
                <a:lnTo>
                  <a:pt x="172465" y="56972"/>
                </a:lnTo>
                <a:lnTo>
                  <a:pt x="173761" y="56959"/>
                </a:lnTo>
                <a:lnTo>
                  <a:pt x="175107" y="56337"/>
                </a:lnTo>
                <a:lnTo>
                  <a:pt x="175488" y="55956"/>
                </a:lnTo>
                <a:lnTo>
                  <a:pt x="175746" y="55384"/>
                </a:lnTo>
                <a:close/>
              </a:path>
              <a:path w="298450" h="214629">
                <a:moveTo>
                  <a:pt x="226987" y="0"/>
                </a:moveTo>
                <a:lnTo>
                  <a:pt x="208686" y="8966"/>
                </a:lnTo>
                <a:lnTo>
                  <a:pt x="191852" y="35839"/>
                </a:lnTo>
                <a:lnTo>
                  <a:pt x="191528" y="36499"/>
                </a:lnTo>
                <a:lnTo>
                  <a:pt x="191224" y="37337"/>
                </a:lnTo>
                <a:lnTo>
                  <a:pt x="191131" y="39420"/>
                </a:lnTo>
                <a:lnTo>
                  <a:pt x="191233" y="40043"/>
                </a:lnTo>
                <a:lnTo>
                  <a:pt x="198589" y="51968"/>
                </a:lnTo>
                <a:lnTo>
                  <a:pt x="199313" y="51841"/>
                </a:lnTo>
                <a:lnTo>
                  <a:pt x="200825" y="50787"/>
                </a:lnTo>
                <a:lnTo>
                  <a:pt x="201688" y="49923"/>
                </a:lnTo>
                <a:lnTo>
                  <a:pt x="202784" y="48577"/>
                </a:lnTo>
                <a:lnTo>
                  <a:pt x="215709" y="30835"/>
                </a:lnTo>
                <a:lnTo>
                  <a:pt x="242600" y="30835"/>
                </a:lnTo>
                <a:lnTo>
                  <a:pt x="228638" y="888"/>
                </a:lnTo>
                <a:lnTo>
                  <a:pt x="228320" y="520"/>
                </a:lnTo>
                <a:lnTo>
                  <a:pt x="227558" y="63"/>
                </a:lnTo>
                <a:lnTo>
                  <a:pt x="22698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163700" y="3794312"/>
            <a:ext cx="107746" cy="1116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963923" y="3988308"/>
            <a:ext cx="88900" cy="234315"/>
          </a:xfrm>
          <a:custGeom>
            <a:avLst/>
            <a:gdLst/>
            <a:ahLst/>
            <a:cxnLst/>
            <a:rect l="l" t="t" r="r" b="b"/>
            <a:pathLst>
              <a:path w="88900" h="234314">
                <a:moveTo>
                  <a:pt x="0" y="0"/>
                </a:moveTo>
                <a:lnTo>
                  <a:pt x="88722" y="234251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555235" y="3768852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5" h="166370">
                <a:moveTo>
                  <a:pt x="0" y="0"/>
                </a:moveTo>
                <a:lnTo>
                  <a:pt x="54927" y="165938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767071" y="3861815"/>
            <a:ext cx="80645" cy="210185"/>
          </a:xfrm>
          <a:custGeom>
            <a:avLst/>
            <a:gdLst/>
            <a:ahLst/>
            <a:cxnLst/>
            <a:rect l="l" t="t" r="r" b="b"/>
            <a:pathLst>
              <a:path w="80645" h="210185">
                <a:moveTo>
                  <a:pt x="0" y="0"/>
                </a:moveTo>
                <a:lnTo>
                  <a:pt x="80276" y="209854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74464" y="4023359"/>
            <a:ext cx="46990" cy="137160"/>
          </a:xfrm>
          <a:custGeom>
            <a:avLst/>
            <a:gdLst/>
            <a:ahLst/>
            <a:cxnLst/>
            <a:rect l="l" t="t" r="r" b="b"/>
            <a:pathLst>
              <a:path w="46989" h="137160">
                <a:moveTo>
                  <a:pt x="0" y="0"/>
                </a:moveTo>
                <a:lnTo>
                  <a:pt x="46469" y="136652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917947" y="3613403"/>
            <a:ext cx="46990" cy="137160"/>
          </a:xfrm>
          <a:custGeom>
            <a:avLst/>
            <a:gdLst/>
            <a:ahLst/>
            <a:cxnLst/>
            <a:rect l="l" t="t" r="r" b="b"/>
            <a:pathLst>
              <a:path w="46989" h="137160">
                <a:moveTo>
                  <a:pt x="0" y="0"/>
                </a:moveTo>
                <a:lnTo>
                  <a:pt x="46469" y="136652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155691" y="3671315"/>
            <a:ext cx="97790" cy="259079"/>
          </a:xfrm>
          <a:custGeom>
            <a:avLst/>
            <a:gdLst/>
            <a:ahLst/>
            <a:cxnLst/>
            <a:rect l="l" t="t" r="r" b="b"/>
            <a:pathLst>
              <a:path w="97789" h="259079">
                <a:moveTo>
                  <a:pt x="0" y="0"/>
                </a:moveTo>
                <a:lnTo>
                  <a:pt x="97167" y="258648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599176" y="3314700"/>
            <a:ext cx="25400" cy="88265"/>
          </a:xfrm>
          <a:custGeom>
            <a:avLst/>
            <a:gdLst/>
            <a:ahLst/>
            <a:cxnLst/>
            <a:rect l="l" t="t" r="r" b="b"/>
            <a:pathLst>
              <a:path w="25400" h="88264">
                <a:moveTo>
                  <a:pt x="0" y="0"/>
                </a:moveTo>
                <a:lnTo>
                  <a:pt x="25349" y="87845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998720" y="3744467"/>
            <a:ext cx="25400" cy="88265"/>
          </a:xfrm>
          <a:custGeom>
            <a:avLst/>
            <a:gdLst/>
            <a:ahLst/>
            <a:cxnLst/>
            <a:rect l="l" t="t" r="r" b="b"/>
            <a:pathLst>
              <a:path w="25400" h="88264">
                <a:moveTo>
                  <a:pt x="0" y="0"/>
                </a:moveTo>
                <a:lnTo>
                  <a:pt x="25349" y="87845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366003" y="3553967"/>
            <a:ext cx="29845" cy="53975"/>
          </a:xfrm>
          <a:custGeom>
            <a:avLst/>
            <a:gdLst/>
            <a:ahLst/>
            <a:cxnLst/>
            <a:rect l="l" t="t" r="r" b="b"/>
            <a:pathLst>
              <a:path w="29845" h="53975">
                <a:moveTo>
                  <a:pt x="0" y="0"/>
                </a:moveTo>
                <a:lnTo>
                  <a:pt x="29578" y="53682"/>
                </a:lnTo>
              </a:path>
            </a:pathLst>
          </a:custGeom>
          <a:ln w="6095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074419" y="1245108"/>
            <a:ext cx="1143000" cy="4028440"/>
          </a:xfrm>
          <a:custGeom>
            <a:avLst/>
            <a:gdLst/>
            <a:ahLst/>
            <a:cxnLst/>
            <a:rect l="l" t="t" r="r" b="b"/>
            <a:pathLst>
              <a:path w="1143000" h="4028440">
                <a:moveTo>
                  <a:pt x="0" y="0"/>
                </a:moveTo>
                <a:lnTo>
                  <a:pt x="1143000" y="0"/>
                </a:lnTo>
                <a:lnTo>
                  <a:pt x="1143000" y="4027932"/>
                </a:lnTo>
                <a:lnTo>
                  <a:pt x="0" y="40279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45539" y="1247549"/>
            <a:ext cx="1674495" cy="9486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20"/>
              </a:spcBef>
            </a:pPr>
            <a:r>
              <a:rPr dirty="0" sz="1350" spc="-15" b="1">
                <a:latin typeface="Calibri"/>
                <a:cs typeface="Calibri"/>
              </a:rPr>
              <a:t>Linear, </a:t>
            </a:r>
            <a:r>
              <a:rPr dirty="0" sz="1350" b="1">
                <a:latin typeface="Calibri"/>
                <a:cs typeface="Calibri"/>
              </a:rPr>
              <a:t>1D model (1</a:t>
            </a:r>
            <a:r>
              <a:rPr dirty="0" sz="1350" spc="-125" b="1">
                <a:latin typeface="Calibri"/>
                <a:cs typeface="Calibri"/>
              </a:rPr>
              <a:t> </a:t>
            </a:r>
            <a:r>
              <a:rPr dirty="0" sz="1350" b="1">
                <a:latin typeface="Calibri"/>
                <a:cs typeface="Calibri"/>
              </a:rPr>
              <a:t>PC)  fit </a:t>
            </a:r>
            <a:r>
              <a:rPr dirty="0" sz="1350" spc="-5" b="1">
                <a:latin typeface="Calibri"/>
                <a:cs typeface="Calibri"/>
              </a:rPr>
              <a:t>to bivariate data:  (</a:t>
            </a:r>
            <a:r>
              <a:rPr dirty="0" baseline="-19444" sz="3000" spc="-7" b="1">
                <a:latin typeface="Calibri"/>
                <a:cs typeface="Calibri"/>
              </a:rPr>
              <a:t>*</a:t>
            </a:r>
            <a:r>
              <a:rPr dirty="0" sz="1350" spc="-5" b="1">
                <a:latin typeface="Calibri"/>
                <a:cs typeface="Calibri"/>
              </a:rPr>
              <a:t>) authentic</a:t>
            </a:r>
            <a:r>
              <a:rPr dirty="0" sz="1350" spc="-60" b="1">
                <a:latin typeface="Calibri"/>
                <a:cs typeface="Calibri"/>
              </a:rPr>
              <a:t> </a:t>
            </a:r>
            <a:r>
              <a:rPr dirty="0" sz="1350" b="1">
                <a:latin typeface="Calibri"/>
                <a:cs typeface="Calibri"/>
              </a:rPr>
              <a:t>samples</a:t>
            </a:r>
            <a:endParaRPr sz="1350">
              <a:latin typeface="Calibri"/>
              <a:cs typeface="Calibri"/>
            </a:endParaRPr>
          </a:p>
          <a:p>
            <a:pPr marL="278765">
              <a:lnSpc>
                <a:spcPct val="100000"/>
              </a:lnSpc>
              <a:spcBef>
                <a:spcPts val="40"/>
              </a:spcBef>
            </a:pPr>
            <a:r>
              <a:rPr dirty="0" sz="1350" spc="-5" b="1">
                <a:latin typeface="Calibri"/>
                <a:cs typeface="Calibri"/>
              </a:rPr>
              <a:t>(mean-centered)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255" y="679704"/>
            <a:ext cx="8514587" cy="5878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17161" y="64668"/>
            <a:ext cx="171005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Definition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641" y="5253334"/>
            <a:ext cx="8331834" cy="1488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677795" algn="l"/>
                <a:tab pos="7493634" algn="l"/>
              </a:tabLst>
            </a:pPr>
            <a:r>
              <a:rPr dirty="0" sz="2400" spc="-10" b="1">
                <a:solidFill>
                  <a:srgbClr val="990033"/>
                </a:solidFill>
                <a:latin typeface="Calibri"/>
                <a:cs typeface="Calibri"/>
              </a:rPr>
              <a:t>Hotelling </a:t>
            </a:r>
            <a:r>
              <a:rPr dirty="0" sz="2400" spc="-5" b="1">
                <a:solidFill>
                  <a:srgbClr val="990033"/>
                </a:solidFill>
                <a:latin typeface="Calibri"/>
                <a:cs typeface="Calibri"/>
              </a:rPr>
              <a:t>T</a:t>
            </a:r>
            <a:r>
              <a:rPr dirty="0" baseline="24305" sz="2400" spc="-7" b="1">
                <a:solidFill>
                  <a:srgbClr val="990033"/>
                </a:solidFill>
                <a:latin typeface="Calibri"/>
                <a:cs typeface="Calibri"/>
              </a:rPr>
              <a:t>2 </a:t>
            </a:r>
            <a:r>
              <a:rPr dirty="0" sz="2400" spc="-15" b="1">
                <a:solidFill>
                  <a:srgbClr val="990033"/>
                </a:solidFill>
                <a:latin typeface="Calibri"/>
                <a:cs typeface="Calibri"/>
              </a:rPr>
              <a:t>statistic </a:t>
            </a:r>
            <a:r>
              <a:rPr dirty="0" sz="2400" b="1">
                <a:latin typeface="Calibri"/>
                <a:cs typeface="Calibri"/>
              </a:rPr>
              <a:t>– </a:t>
            </a:r>
            <a:r>
              <a:rPr dirty="0" sz="2400" spc="-10" b="1">
                <a:latin typeface="Calibri"/>
                <a:cs typeface="Calibri"/>
              </a:rPr>
              <a:t>Multivariate </a:t>
            </a:r>
            <a:r>
              <a:rPr dirty="0" sz="2400" spc="-5" b="1">
                <a:latin typeface="Calibri"/>
                <a:cs typeface="Calibri"/>
              </a:rPr>
              <a:t>analog </a:t>
            </a:r>
            <a:r>
              <a:rPr dirty="0" sz="2400" spc="-15" b="1">
                <a:latin typeface="Calibri"/>
                <a:cs typeface="Calibri"/>
              </a:rPr>
              <a:t>to Student’s </a:t>
            </a:r>
            <a:r>
              <a:rPr dirty="0" sz="2400" b="1">
                <a:latin typeface="Calibri"/>
                <a:cs typeface="Calibri"/>
              </a:rPr>
              <a:t>t </a:t>
            </a:r>
            <a:r>
              <a:rPr dirty="0" sz="2400" spc="-10" b="1">
                <a:latin typeface="Calibri"/>
                <a:cs typeface="Calibri"/>
              </a:rPr>
              <a:t>value </a:t>
            </a:r>
            <a:r>
              <a:rPr dirty="0" sz="2400" spc="-5" b="1">
                <a:latin typeface="Calibri"/>
                <a:cs typeface="Calibri"/>
              </a:rPr>
              <a:t>in  </a:t>
            </a:r>
            <a:r>
              <a:rPr dirty="0" sz="2400" spc="-15" b="1">
                <a:latin typeface="Calibri"/>
                <a:cs typeface="Calibri"/>
              </a:rPr>
              <a:t>univariate</a:t>
            </a:r>
            <a:r>
              <a:rPr dirty="0" sz="2400" spc="20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statistics.	Characterizes </a:t>
            </a:r>
            <a:r>
              <a:rPr dirty="0" sz="2400" spc="-5" b="1">
                <a:latin typeface="Calibri"/>
                <a:cs typeface="Calibri"/>
              </a:rPr>
              <a:t>the </a:t>
            </a:r>
            <a:r>
              <a:rPr dirty="0" sz="2400" spc="-10" b="1">
                <a:latin typeface="Calibri"/>
                <a:cs typeface="Calibri"/>
              </a:rPr>
              <a:t>variance </a:t>
            </a:r>
            <a:r>
              <a:rPr dirty="0" sz="2400" spc="-5" b="1">
                <a:latin typeface="Calibri"/>
                <a:cs typeface="Calibri"/>
              </a:rPr>
              <a:t>within the </a:t>
            </a:r>
            <a:r>
              <a:rPr dirty="0" sz="2400" b="1">
                <a:latin typeface="Calibri"/>
                <a:cs typeface="Calibri"/>
              </a:rPr>
              <a:t>model.  </a:t>
            </a:r>
            <a:r>
              <a:rPr dirty="0" sz="2400" b="1">
                <a:solidFill>
                  <a:srgbClr val="990033"/>
                </a:solidFill>
                <a:latin typeface="Calibri"/>
                <a:cs typeface="Calibri"/>
              </a:rPr>
              <a:t>Q </a:t>
            </a:r>
            <a:r>
              <a:rPr dirty="0" sz="2400" spc="-15" b="1">
                <a:solidFill>
                  <a:srgbClr val="990033"/>
                </a:solidFill>
                <a:latin typeface="Calibri"/>
                <a:cs typeface="Calibri"/>
              </a:rPr>
              <a:t>Statistic </a:t>
            </a:r>
            <a:r>
              <a:rPr dirty="0" sz="2400" b="1">
                <a:latin typeface="Calibri"/>
                <a:cs typeface="Calibri"/>
              </a:rPr>
              <a:t>– </a:t>
            </a:r>
            <a:r>
              <a:rPr dirty="0" sz="2400" spc="-15" b="1">
                <a:latin typeface="Calibri"/>
                <a:cs typeface="Calibri"/>
              </a:rPr>
              <a:t>Characterizes </a:t>
            </a:r>
            <a:r>
              <a:rPr dirty="0" sz="2400" spc="-5" b="1">
                <a:latin typeface="Calibri"/>
                <a:cs typeface="Calibri"/>
              </a:rPr>
              <a:t>the </a:t>
            </a:r>
            <a:r>
              <a:rPr dirty="0" sz="2400" spc="-10" b="1">
                <a:latin typeface="Calibri"/>
                <a:cs typeface="Calibri"/>
              </a:rPr>
              <a:t>variance </a:t>
            </a:r>
            <a:r>
              <a:rPr dirty="0" sz="2400" spc="-5" b="1">
                <a:latin typeface="Calibri"/>
                <a:cs typeface="Calibri"/>
              </a:rPr>
              <a:t>outside</a:t>
            </a:r>
            <a:r>
              <a:rPr dirty="0" sz="2400" spc="15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the</a:t>
            </a:r>
            <a:r>
              <a:rPr dirty="0" sz="2400" spc="2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model.	</a:t>
            </a:r>
            <a:r>
              <a:rPr dirty="0" sz="2400" b="1">
                <a:latin typeface="Calibri"/>
                <a:cs typeface="Calibri"/>
              </a:rPr>
              <a:t>No  </a:t>
            </a:r>
            <a:r>
              <a:rPr dirty="0" sz="2400" spc="-10" b="1">
                <a:latin typeface="Calibri"/>
                <a:cs typeface="Calibri"/>
              </a:rPr>
              <a:t>equivalent </a:t>
            </a:r>
            <a:r>
              <a:rPr dirty="0" sz="2400" spc="-5" b="1">
                <a:latin typeface="Calibri"/>
                <a:cs typeface="Calibri"/>
              </a:rPr>
              <a:t>in </a:t>
            </a:r>
            <a:r>
              <a:rPr dirty="0" sz="2400" spc="-15" b="1">
                <a:latin typeface="Calibri"/>
                <a:cs typeface="Calibri"/>
              </a:rPr>
              <a:t>univariate</a:t>
            </a:r>
            <a:r>
              <a:rPr dirty="0" sz="2400" spc="15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statistics.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52116" y="1110996"/>
            <a:ext cx="5453380" cy="3996054"/>
          </a:xfrm>
          <a:custGeom>
            <a:avLst/>
            <a:gdLst/>
            <a:ahLst/>
            <a:cxnLst/>
            <a:rect l="l" t="t" r="r" b="b"/>
            <a:pathLst>
              <a:path w="5453380" h="3996054">
                <a:moveTo>
                  <a:pt x="0" y="3995928"/>
                </a:moveTo>
                <a:lnTo>
                  <a:pt x="5452872" y="3995928"/>
                </a:lnTo>
                <a:lnTo>
                  <a:pt x="5452872" y="0"/>
                </a:lnTo>
                <a:lnTo>
                  <a:pt x="0" y="0"/>
                </a:lnTo>
                <a:lnTo>
                  <a:pt x="0" y="39959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272278" y="1178812"/>
            <a:ext cx="1905" cy="3918585"/>
          </a:xfrm>
          <a:custGeom>
            <a:avLst/>
            <a:gdLst/>
            <a:ahLst/>
            <a:cxnLst/>
            <a:rect l="l" t="t" r="r" b="b"/>
            <a:pathLst>
              <a:path w="1904" h="3918585">
                <a:moveTo>
                  <a:pt x="1485" y="0"/>
                </a:moveTo>
                <a:lnTo>
                  <a:pt x="0" y="3918229"/>
                </a:lnTo>
              </a:path>
            </a:pathLst>
          </a:custGeom>
          <a:ln w="38100">
            <a:solidFill>
              <a:srgbClr val="BEBEBE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15005" y="3649217"/>
            <a:ext cx="5117465" cy="1905"/>
          </a:xfrm>
          <a:custGeom>
            <a:avLst/>
            <a:gdLst/>
            <a:ahLst/>
            <a:cxnLst/>
            <a:rect l="l" t="t" r="r" b="b"/>
            <a:pathLst>
              <a:path w="5117465" h="1904">
                <a:moveTo>
                  <a:pt x="0" y="0"/>
                </a:moveTo>
                <a:lnTo>
                  <a:pt x="5117160" y="1600"/>
                </a:lnTo>
              </a:path>
            </a:pathLst>
          </a:custGeom>
          <a:ln w="38100">
            <a:solidFill>
              <a:srgbClr val="BEBEBE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67242" y="3423104"/>
            <a:ext cx="2637155" cy="1320800"/>
          </a:xfrm>
          <a:custGeom>
            <a:avLst/>
            <a:gdLst/>
            <a:ahLst/>
            <a:cxnLst/>
            <a:rect l="l" t="t" r="r" b="b"/>
            <a:pathLst>
              <a:path w="2637154" h="1320800">
                <a:moveTo>
                  <a:pt x="0" y="1320558"/>
                </a:moveTo>
                <a:lnTo>
                  <a:pt x="2636951" y="0"/>
                </a:lnTo>
              </a:path>
            </a:pathLst>
          </a:custGeom>
          <a:ln w="2222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16155" y="3417488"/>
            <a:ext cx="88265" cy="80010"/>
          </a:xfrm>
          <a:custGeom>
            <a:avLst/>
            <a:gdLst/>
            <a:ahLst/>
            <a:cxnLst/>
            <a:rect l="l" t="t" r="r" b="b"/>
            <a:pathLst>
              <a:path w="88265" h="80010">
                <a:moveTo>
                  <a:pt x="39814" y="79489"/>
                </a:moveTo>
                <a:lnTo>
                  <a:pt x="88036" y="5626"/>
                </a:lnTo>
                <a:lnTo>
                  <a:pt x="0" y="0"/>
                </a:lnTo>
              </a:path>
            </a:pathLst>
          </a:custGeom>
          <a:ln w="2222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67242" y="4669801"/>
            <a:ext cx="88265" cy="80010"/>
          </a:xfrm>
          <a:custGeom>
            <a:avLst/>
            <a:gdLst/>
            <a:ahLst/>
            <a:cxnLst/>
            <a:rect l="l" t="t" r="r" b="b"/>
            <a:pathLst>
              <a:path w="88264" h="80010">
                <a:moveTo>
                  <a:pt x="48234" y="0"/>
                </a:moveTo>
                <a:lnTo>
                  <a:pt x="0" y="73863"/>
                </a:lnTo>
                <a:lnTo>
                  <a:pt x="88036" y="79489"/>
                </a:lnTo>
              </a:path>
            </a:pathLst>
          </a:custGeom>
          <a:ln w="2222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37388" y="4040582"/>
            <a:ext cx="1209523" cy="7094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904774" y="3704436"/>
            <a:ext cx="822631" cy="464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49032" y="2932998"/>
            <a:ext cx="3438525" cy="1702435"/>
          </a:xfrm>
          <a:custGeom>
            <a:avLst/>
            <a:gdLst/>
            <a:ahLst/>
            <a:cxnLst/>
            <a:rect l="l" t="t" r="r" b="b"/>
            <a:pathLst>
              <a:path w="3438525" h="1702435">
                <a:moveTo>
                  <a:pt x="0" y="1701838"/>
                </a:moveTo>
                <a:lnTo>
                  <a:pt x="3438334" y="0"/>
                </a:lnTo>
              </a:path>
            </a:pathLst>
          </a:custGeom>
          <a:ln w="25400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236734" y="3368812"/>
            <a:ext cx="143852" cy="148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352606" y="3611728"/>
            <a:ext cx="143852" cy="148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38376" y="3765504"/>
            <a:ext cx="143852" cy="148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857719" y="3546194"/>
            <a:ext cx="143852" cy="148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603087" y="3891761"/>
            <a:ext cx="143852" cy="148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815182" y="3919848"/>
            <a:ext cx="143852" cy="148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948022" y="3074052"/>
            <a:ext cx="143852" cy="148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598732" y="3340891"/>
            <a:ext cx="144145" cy="149225"/>
          </a:xfrm>
          <a:custGeom>
            <a:avLst/>
            <a:gdLst/>
            <a:ahLst/>
            <a:cxnLst/>
            <a:rect l="l" t="t" r="r" b="b"/>
            <a:pathLst>
              <a:path w="144145" h="149225">
                <a:moveTo>
                  <a:pt x="111400" y="89331"/>
                </a:moveTo>
                <a:lnTo>
                  <a:pt x="60680" y="89331"/>
                </a:lnTo>
                <a:lnTo>
                  <a:pt x="48818" y="140322"/>
                </a:lnTo>
                <a:lnTo>
                  <a:pt x="48171" y="142239"/>
                </a:lnTo>
                <a:lnTo>
                  <a:pt x="48844" y="143865"/>
                </a:lnTo>
                <a:lnTo>
                  <a:pt x="52793" y="146481"/>
                </a:lnTo>
                <a:lnTo>
                  <a:pt x="56807" y="147510"/>
                </a:lnTo>
                <a:lnTo>
                  <a:pt x="68897" y="148996"/>
                </a:lnTo>
                <a:lnTo>
                  <a:pt x="73037" y="148970"/>
                </a:lnTo>
                <a:lnTo>
                  <a:pt x="77508" y="147383"/>
                </a:lnTo>
                <a:lnTo>
                  <a:pt x="78549" y="145973"/>
                </a:lnTo>
                <a:lnTo>
                  <a:pt x="78397" y="143954"/>
                </a:lnTo>
                <a:lnTo>
                  <a:pt x="79222" y="91605"/>
                </a:lnTo>
                <a:lnTo>
                  <a:pt x="115193" y="91605"/>
                </a:lnTo>
                <a:lnTo>
                  <a:pt x="111400" y="89331"/>
                </a:lnTo>
                <a:close/>
              </a:path>
              <a:path w="144145" h="149225">
                <a:moveTo>
                  <a:pt x="115193" y="91605"/>
                </a:moveTo>
                <a:lnTo>
                  <a:pt x="79222" y="91605"/>
                </a:lnTo>
                <a:lnTo>
                  <a:pt x="117462" y="127330"/>
                </a:lnTo>
                <a:lnTo>
                  <a:pt x="118897" y="128714"/>
                </a:lnTo>
                <a:lnTo>
                  <a:pt x="120637" y="128917"/>
                </a:lnTo>
                <a:lnTo>
                  <a:pt x="124739" y="127025"/>
                </a:lnTo>
                <a:lnTo>
                  <a:pt x="127609" y="124104"/>
                </a:lnTo>
                <a:lnTo>
                  <a:pt x="131279" y="119214"/>
                </a:lnTo>
                <a:lnTo>
                  <a:pt x="134924" y="114465"/>
                </a:lnTo>
                <a:lnTo>
                  <a:pt x="136956" y="110947"/>
                </a:lnTo>
                <a:lnTo>
                  <a:pt x="137795" y="106375"/>
                </a:lnTo>
                <a:lnTo>
                  <a:pt x="137121" y="104724"/>
                </a:lnTo>
                <a:lnTo>
                  <a:pt x="135382" y="103708"/>
                </a:lnTo>
                <a:lnTo>
                  <a:pt x="115193" y="91605"/>
                </a:lnTo>
                <a:close/>
              </a:path>
              <a:path w="144145" h="149225">
                <a:moveTo>
                  <a:pt x="23317" y="20281"/>
                </a:moveTo>
                <a:lnTo>
                  <a:pt x="6197" y="42633"/>
                </a:lnTo>
                <a:lnTo>
                  <a:pt x="6883" y="44361"/>
                </a:lnTo>
                <a:lnTo>
                  <a:pt x="8610" y="45504"/>
                </a:lnTo>
                <a:lnTo>
                  <a:pt x="53568" y="72237"/>
                </a:lnTo>
                <a:lnTo>
                  <a:pt x="3454" y="87502"/>
                </a:lnTo>
                <a:lnTo>
                  <a:pt x="1511" y="88074"/>
                </a:lnTo>
                <a:lnTo>
                  <a:pt x="431" y="89509"/>
                </a:lnTo>
                <a:lnTo>
                  <a:pt x="0" y="94119"/>
                </a:lnTo>
                <a:lnTo>
                  <a:pt x="1092" y="98031"/>
                </a:lnTo>
                <a:lnTo>
                  <a:pt x="3567" y="103708"/>
                </a:lnTo>
                <a:lnTo>
                  <a:pt x="5867" y="109156"/>
                </a:lnTo>
                <a:lnTo>
                  <a:pt x="7962" y="112687"/>
                </a:lnTo>
                <a:lnTo>
                  <a:pt x="11620" y="115531"/>
                </a:lnTo>
                <a:lnTo>
                  <a:pt x="13398" y="115747"/>
                </a:lnTo>
                <a:lnTo>
                  <a:pt x="15113" y="114769"/>
                </a:lnTo>
                <a:lnTo>
                  <a:pt x="60680" y="89331"/>
                </a:lnTo>
                <a:lnTo>
                  <a:pt x="111400" y="89331"/>
                </a:lnTo>
                <a:lnTo>
                  <a:pt x="90449" y="76771"/>
                </a:lnTo>
                <a:lnTo>
                  <a:pt x="140538" y="61709"/>
                </a:lnTo>
                <a:lnTo>
                  <a:pt x="142494" y="61010"/>
                </a:lnTo>
                <a:lnTo>
                  <a:pt x="143432" y="59664"/>
                </a:lnTo>
                <a:lnTo>
                  <a:pt x="83134" y="59664"/>
                </a:lnTo>
                <a:lnTo>
                  <a:pt x="83667" y="57378"/>
                </a:lnTo>
                <a:lnTo>
                  <a:pt x="64604" y="57378"/>
                </a:lnTo>
                <a:lnTo>
                  <a:pt x="26517" y="21882"/>
                </a:lnTo>
                <a:lnTo>
                  <a:pt x="25095" y="20510"/>
                </a:lnTo>
                <a:lnTo>
                  <a:pt x="23317" y="20281"/>
                </a:lnTo>
                <a:close/>
              </a:path>
              <a:path w="144145" h="149225">
                <a:moveTo>
                  <a:pt x="130594" y="33464"/>
                </a:moveTo>
                <a:lnTo>
                  <a:pt x="128866" y="34442"/>
                </a:lnTo>
                <a:lnTo>
                  <a:pt x="83134" y="59664"/>
                </a:lnTo>
                <a:lnTo>
                  <a:pt x="143432" y="59664"/>
                </a:lnTo>
                <a:lnTo>
                  <a:pt x="143548" y="59499"/>
                </a:lnTo>
                <a:lnTo>
                  <a:pt x="143852" y="54863"/>
                </a:lnTo>
                <a:lnTo>
                  <a:pt x="142722" y="51028"/>
                </a:lnTo>
                <a:lnTo>
                  <a:pt x="140245" y="45504"/>
                </a:lnTo>
                <a:lnTo>
                  <a:pt x="137934" y="40030"/>
                </a:lnTo>
                <a:lnTo>
                  <a:pt x="135864" y="36512"/>
                </a:lnTo>
                <a:lnTo>
                  <a:pt x="132334" y="33667"/>
                </a:lnTo>
                <a:lnTo>
                  <a:pt x="130594" y="33464"/>
                </a:lnTo>
                <a:close/>
              </a:path>
              <a:path w="144145" h="149225">
                <a:moveTo>
                  <a:pt x="74917" y="0"/>
                </a:moveTo>
                <a:lnTo>
                  <a:pt x="70777" y="25"/>
                </a:lnTo>
                <a:lnTo>
                  <a:pt x="66306" y="1612"/>
                </a:lnTo>
                <a:lnTo>
                  <a:pt x="65265" y="3086"/>
                </a:lnTo>
                <a:lnTo>
                  <a:pt x="65349" y="8864"/>
                </a:lnTo>
                <a:lnTo>
                  <a:pt x="64604" y="57378"/>
                </a:lnTo>
                <a:lnTo>
                  <a:pt x="83667" y="57378"/>
                </a:lnTo>
                <a:lnTo>
                  <a:pt x="94983" y="8864"/>
                </a:lnTo>
                <a:lnTo>
                  <a:pt x="95631" y="6807"/>
                </a:lnTo>
                <a:lnTo>
                  <a:pt x="94970" y="5130"/>
                </a:lnTo>
                <a:lnTo>
                  <a:pt x="91020" y="2514"/>
                </a:lnTo>
                <a:lnTo>
                  <a:pt x="87007" y="1485"/>
                </a:lnTo>
                <a:lnTo>
                  <a:pt x="749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164433" y="3842331"/>
            <a:ext cx="143852" cy="148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736723" y="3387018"/>
            <a:ext cx="144145" cy="149225"/>
          </a:xfrm>
          <a:custGeom>
            <a:avLst/>
            <a:gdLst/>
            <a:ahLst/>
            <a:cxnLst/>
            <a:rect l="l" t="t" r="r" b="b"/>
            <a:pathLst>
              <a:path w="144145" h="149225">
                <a:moveTo>
                  <a:pt x="111400" y="89331"/>
                </a:moveTo>
                <a:lnTo>
                  <a:pt x="60680" y="89331"/>
                </a:lnTo>
                <a:lnTo>
                  <a:pt x="48818" y="140322"/>
                </a:lnTo>
                <a:lnTo>
                  <a:pt x="48171" y="142239"/>
                </a:lnTo>
                <a:lnTo>
                  <a:pt x="48844" y="143865"/>
                </a:lnTo>
                <a:lnTo>
                  <a:pt x="52793" y="146481"/>
                </a:lnTo>
                <a:lnTo>
                  <a:pt x="56807" y="147510"/>
                </a:lnTo>
                <a:lnTo>
                  <a:pt x="68897" y="148996"/>
                </a:lnTo>
                <a:lnTo>
                  <a:pt x="73037" y="148970"/>
                </a:lnTo>
                <a:lnTo>
                  <a:pt x="77508" y="147383"/>
                </a:lnTo>
                <a:lnTo>
                  <a:pt x="78549" y="145973"/>
                </a:lnTo>
                <a:lnTo>
                  <a:pt x="78397" y="143954"/>
                </a:lnTo>
                <a:lnTo>
                  <a:pt x="79222" y="91605"/>
                </a:lnTo>
                <a:lnTo>
                  <a:pt x="115193" y="91605"/>
                </a:lnTo>
                <a:lnTo>
                  <a:pt x="111400" y="89331"/>
                </a:lnTo>
                <a:close/>
              </a:path>
              <a:path w="144145" h="149225">
                <a:moveTo>
                  <a:pt x="115193" y="91605"/>
                </a:moveTo>
                <a:lnTo>
                  <a:pt x="79222" y="91605"/>
                </a:lnTo>
                <a:lnTo>
                  <a:pt x="117462" y="127330"/>
                </a:lnTo>
                <a:lnTo>
                  <a:pt x="118897" y="128714"/>
                </a:lnTo>
                <a:lnTo>
                  <a:pt x="120637" y="128917"/>
                </a:lnTo>
                <a:lnTo>
                  <a:pt x="124739" y="127025"/>
                </a:lnTo>
                <a:lnTo>
                  <a:pt x="127609" y="124104"/>
                </a:lnTo>
                <a:lnTo>
                  <a:pt x="131279" y="119214"/>
                </a:lnTo>
                <a:lnTo>
                  <a:pt x="134924" y="114465"/>
                </a:lnTo>
                <a:lnTo>
                  <a:pt x="136956" y="110947"/>
                </a:lnTo>
                <a:lnTo>
                  <a:pt x="137795" y="106375"/>
                </a:lnTo>
                <a:lnTo>
                  <a:pt x="137121" y="104724"/>
                </a:lnTo>
                <a:lnTo>
                  <a:pt x="135382" y="103708"/>
                </a:lnTo>
                <a:lnTo>
                  <a:pt x="115193" y="91605"/>
                </a:lnTo>
                <a:close/>
              </a:path>
              <a:path w="144145" h="149225">
                <a:moveTo>
                  <a:pt x="23317" y="20281"/>
                </a:moveTo>
                <a:lnTo>
                  <a:pt x="6197" y="42633"/>
                </a:lnTo>
                <a:lnTo>
                  <a:pt x="6883" y="44361"/>
                </a:lnTo>
                <a:lnTo>
                  <a:pt x="8610" y="45504"/>
                </a:lnTo>
                <a:lnTo>
                  <a:pt x="53568" y="72237"/>
                </a:lnTo>
                <a:lnTo>
                  <a:pt x="3454" y="87502"/>
                </a:lnTo>
                <a:lnTo>
                  <a:pt x="1511" y="88074"/>
                </a:lnTo>
                <a:lnTo>
                  <a:pt x="431" y="89509"/>
                </a:lnTo>
                <a:lnTo>
                  <a:pt x="0" y="94119"/>
                </a:lnTo>
                <a:lnTo>
                  <a:pt x="1092" y="98031"/>
                </a:lnTo>
                <a:lnTo>
                  <a:pt x="3567" y="103708"/>
                </a:lnTo>
                <a:lnTo>
                  <a:pt x="5867" y="109156"/>
                </a:lnTo>
                <a:lnTo>
                  <a:pt x="7962" y="112687"/>
                </a:lnTo>
                <a:lnTo>
                  <a:pt x="11620" y="115531"/>
                </a:lnTo>
                <a:lnTo>
                  <a:pt x="13398" y="115747"/>
                </a:lnTo>
                <a:lnTo>
                  <a:pt x="15113" y="114769"/>
                </a:lnTo>
                <a:lnTo>
                  <a:pt x="60680" y="89331"/>
                </a:lnTo>
                <a:lnTo>
                  <a:pt x="111400" y="89331"/>
                </a:lnTo>
                <a:lnTo>
                  <a:pt x="90449" y="76771"/>
                </a:lnTo>
                <a:lnTo>
                  <a:pt x="140538" y="61709"/>
                </a:lnTo>
                <a:lnTo>
                  <a:pt x="142494" y="61010"/>
                </a:lnTo>
                <a:lnTo>
                  <a:pt x="143432" y="59664"/>
                </a:lnTo>
                <a:lnTo>
                  <a:pt x="83134" y="59664"/>
                </a:lnTo>
                <a:lnTo>
                  <a:pt x="83667" y="57378"/>
                </a:lnTo>
                <a:lnTo>
                  <a:pt x="64604" y="57378"/>
                </a:lnTo>
                <a:lnTo>
                  <a:pt x="26517" y="21882"/>
                </a:lnTo>
                <a:lnTo>
                  <a:pt x="25095" y="20510"/>
                </a:lnTo>
                <a:lnTo>
                  <a:pt x="23317" y="20281"/>
                </a:lnTo>
                <a:close/>
              </a:path>
              <a:path w="144145" h="149225">
                <a:moveTo>
                  <a:pt x="130594" y="33464"/>
                </a:moveTo>
                <a:lnTo>
                  <a:pt x="128866" y="34442"/>
                </a:lnTo>
                <a:lnTo>
                  <a:pt x="83134" y="59664"/>
                </a:lnTo>
                <a:lnTo>
                  <a:pt x="143432" y="59664"/>
                </a:lnTo>
                <a:lnTo>
                  <a:pt x="143548" y="59499"/>
                </a:lnTo>
                <a:lnTo>
                  <a:pt x="143852" y="54863"/>
                </a:lnTo>
                <a:lnTo>
                  <a:pt x="142722" y="51028"/>
                </a:lnTo>
                <a:lnTo>
                  <a:pt x="140245" y="45504"/>
                </a:lnTo>
                <a:lnTo>
                  <a:pt x="137934" y="40030"/>
                </a:lnTo>
                <a:lnTo>
                  <a:pt x="135864" y="36512"/>
                </a:lnTo>
                <a:lnTo>
                  <a:pt x="132334" y="33667"/>
                </a:lnTo>
                <a:lnTo>
                  <a:pt x="130594" y="33464"/>
                </a:lnTo>
                <a:close/>
              </a:path>
              <a:path w="144145" h="149225">
                <a:moveTo>
                  <a:pt x="74917" y="0"/>
                </a:moveTo>
                <a:lnTo>
                  <a:pt x="70777" y="25"/>
                </a:lnTo>
                <a:lnTo>
                  <a:pt x="66306" y="1612"/>
                </a:lnTo>
                <a:lnTo>
                  <a:pt x="65265" y="3086"/>
                </a:lnTo>
                <a:lnTo>
                  <a:pt x="65349" y="8864"/>
                </a:lnTo>
                <a:lnTo>
                  <a:pt x="64604" y="57378"/>
                </a:lnTo>
                <a:lnTo>
                  <a:pt x="83667" y="57378"/>
                </a:lnTo>
                <a:lnTo>
                  <a:pt x="94983" y="8864"/>
                </a:lnTo>
                <a:lnTo>
                  <a:pt x="95631" y="6807"/>
                </a:lnTo>
                <a:lnTo>
                  <a:pt x="94970" y="5130"/>
                </a:lnTo>
                <a:lnTo>
                  <a:pt x="91020" y="2514"/>
                </a:lnTo>
                <a:lnTo>
                  <a:pt x="87007" y="1485"/>
                </a:lnTo>
                <a:lnTo>
                  <a:pt x="749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074168" y="4124427"/>
            <a:ext cx="143852" cy="148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245181" y="4170829"/>
            <a:ext cx="397510" cy="286385"/>
          </a:xfrm>
          <a:custGeom>
            <a:avLst/>
            <a:gdLst/>
            <a:ahLst/>
            <a:cxnLst/>
            <a:rect l="l" t="t" r="r" b="b"/>
            <a:pathLst>
              <a:path w="397510" h="286385">
                <a:moveTo>
                  <a:pt x="73342" y="112318"/>
                </a:moveTo>
                <a:lnTo>
                  <a:pt x="4038" y="139103"/>
                </a:lnTo>
                <a:lnTo>
                  <a:pt x="0" y="146354"/>
                </a:lnTo>
                <a:lnTo>
                  <a:pt x="317" y="149428"/>
                </a:lnTo>
                <a:lnTo>
                  <a:pt x="63436" y="284810"/>
                </a:lnTo>
                <a:lnTo>
                  <a:pt x="63982" y="285381"/>
                </a:lnTo>
                <a:lnTo>
                  <a:pt x="65443" y="286169"/>
                </a:lnTo>
                <a:lnTo>
                  <a:pt x="66459" y="286283"/>
                </a:lnTo>
                <a:lnTo>
                  <a:pt x="69062" y="285991"/>
                </a:lnTo>
                <a:lnTo>
                  <a:pt x="93129" y="271792"/>
                </a:lnTo>
                <a:lnTo>
                  <a:pt x="93065" y="271005"/>
                </a:lnTo>
                <a:lnTo>
                  <a:pt x="71018" y="223735"/>
                </a:lnTo>
                <a:lnTo>
                  <a:pt x="83184" y="218059"/>
                </a:lnTo>
                <a:lnTo>
                  <a:pt x="108972" y="200875"/>
                </a:lnTo>
                <a:lnTo>
                  <a:pt x="60363" y="200875"/>
                </a:lnTo>
                <a:lnTo>
                  <a:pt x="37299" y="151422"/>
                </a:lnTo>
                <a:lnTo>
                  <a:pt x="52997" y="144106"/>
                </a:lnTo>
                <a:lnTo>
                  <a:pt x="56083" y="142925"/>
                </a:lnTo>
                <a:lnTo>
                  <a:pt x="62242" y="141058"/>
                </a:lnTo>
                <a:lnTo>
                  <a:pt x="65468" y="140766"/>
                </a:lnTo>
                <a:lnTo>
                  <a:pt x="117758" y="140766"/>
                </a:lnTo>
                <a:lnTo>
                  <a:pt x="114680" y="134175"/>
                </a:lnTo>
                <a:lnTo>
                  <a:pt x="84442" y="112801"/>
                </a:lnTo>
                <a:lnTo>
                  <a:pt x="73342" y="112318"/>
                </a:lnTo>
                <a:close/>
              </a:path>
              <a:path w="397510" h="286385">
                <a:moveTo>
                  <a:pt x="117758" y="140766"/>
                </a:moveTo>
                <a:lnTo>
                  <a:pt x="65468" y="140766"/>
                </a:lnTo>
                <a:lnTo>
                  <a:pt x="72199" y="141465"/>
                </a:lnTo>
                <a:lnTo>
                  <a:pt x="75552" y="142875"/>
                </a:lnTo>
                <a:lnTo>
                  <a:pt x="91198" y="171526"/>
                </a:lnTo>
                <a:lnTo>
                  <a:pt x="90931" y="174980"/>
                </a:lnTo>
                <a:lnTo>
                  <a:pt x="60363" y="200875"/>
                </a:lnTo>
                <a:lnTo>
                  <a:pt x="108972" y="200875"/>
                </a:lnTo>
                <a:lnTo>
                  <a:pt x="112712" y="197434"/>
                </a:lnTo>
                <a:lnTo>
                  <a:pt x="117170" y="191363"/>
                </a:lnTo>
                <a:lnTo>
                  <a:pt x="122910" y="178168"/>
                </a:lnTo>
                <a:lnTo>
                  <a:pt x="124142" y="171132"/>
                </a:lnTo>
                <a:lnTo>
                  <a:pt x="123367" y="156133"/>
                </a:lnTo>
                <a:lnTo>
                  <a:pt x="121272" y="148285"/>
                </a:lnTo>
                <a:lnTo>
                  <a:pt x="117758" y="140766"/>
                </a:lnTo>
                <a:close/>
              </a:path>
              <a:path w="397510" h="286385">
                <a:moveTo>
                  <a:pt x="210438" y="47294"/>
                </a:moveTo>
                <a:lnTo>
                  <a:pt x="172256" y="58168"/>
                </a:lnTo>
                <a:lnTo>
                  <a:pt x="142490" y="90324"/>
                </a:lnTo>
                <a:lnTo>
                  <a:pt x="136969" y="120675"/>
                </a:lnTo>
                <a:lnTo>
                  <a:pt x="137401" y="127787"/>
                </a:lnTo>
                <a:lnTo>
                  <a:pt x="152294" y="171894"/>
                </a:lnTo>
                <a:lnTo>
                  <a:pt x="178623" y="203015"/>
                </a:lnTo>
                <a:lnTo>
                  <a:pt x="210819" y="214210"/>
                </a:lnTo>
                <a:lnTo>
                  <a:pt x="217830" y="214096"/>
                </a:lnTo>
                <a:lnTo>
                  <a:pt x="256679" y="201104"/>
                </a:lnTo>
                <a:lnTo>
                  <a:pt x="276721" y="183299"/>
                </a:lnTo>
                <a:lnTo>
                  <a:pt x="217385" y="183299"/>
                </a:lnTo>
                <a:lnTo>
                  <a:pt x="212039" y="182105"/>
                </a:lnTo>
                <a:lnTo>
                  <a:pt x="183083" y="155168"/>
                </a:lnTo>
                <a:lnTo>
                  <a:pt x="170497" y="117386"/>
                </a:lnTo>
                <a:lnTo>
                  <a:pt x="170466" y="110782"/>
                </a:lnTo>
                <a:lnTo>
                  <a:pt x="172719" y="99187"/>
                </a:lnTo>
                <a:lnTo>
                  <a:pt x="202374" y="74841"/>
                </a:lnTo>
                <a:lnTo>
                  <a:pt x="215125" y="73875"/>
                </a:lnTo>
                <a:lnTo>
                  <a:pt x="234089" y="73875"/>
                </a:lnTo>
                <a:lnTo>
                  <a:pt x="234378" y="73240"/>
                </a:lnTo>
                <a:lnTo>
                  <a:pt x="216877" y="47764"/>
                </a:lnTo>
                <a:lnTo>
                  <a:pt x="210438" y="47294"/>
                </a:lnTo>
                <a:close/>
              </a:path>
              <a:path w="397510" h="286385">
                <a:moveTo>
                  <a:pt x="270179" y="150520"/>
                </a:moveTo>
                <a:lnTo>
                  <a:pt x="269506" y="150647"/>
                </a:lnTo>
                <a:lnTo>
                  <a:pt x="267779" y="151447"/>
                </a:lnTo>
                <a:lnTo>
                  <a:pt x="266687" y="152692"/>
                </a:lnTo>
                <a:lnTo>
                  <a:pt x="264192" y="156883"/>
                </a:lnTo>
                <a:lnTo>
                  <a:pt x="262661" y="159143"/>
                </a:lnTo>
                <a:lnTo>
                  <a:pt x="228472" y="182968"/>
                </a:lnTo>
                <a:lnTo>
                  <a:pt x="217385" y="183299"/>
                </a:lnTo>
                <a:lnTo>
                  <a:pt x="276721" y="183299"/>
                </a:lnTo>
                <a:lnTo>
                  <a:pt x="281762" y="171234"/>
                </a:lnTo>
                <a:lnTo>
                  <a:pt x="281343" y="169151"/>
                </a:lnTo>
                <a:lnTo>
                  <a:pt x="271360" y="150698"/>
                </a:lnTo>
                <a:lnTo>
                  <a:pt x="270179" y="150520"/>
                </a:lnTo>
                <a:close/>
              </a:path>
              <a:path w="397510" h="286385">
                <a:moveTo>
                  <a:pt x="323159" y="41186"/>
                </a:moveTo>
                <a:lnTo>
                  <a:pt x="287235" y="41186"/>
                </a:lnTo>
                <a:lnTo>
                  <a:pt x="331457" y="136017"/>
                </a:lnTo>
                <a:lnTo>
                  <a:pt x="303631" y="148996"/>
                </a:lnTo>
                <a:lnTo>
                  <a:pt x="303136" y="149479"/>
                </a:lnTo>
                <a:lnTo>
                  <a:pt x="302514" y="150698"/>
                </a:lnTo>
                <a:lnTo>
                  <a:pt x="302400" y="151130"/>
                </a:lnTo>
                <a:lnTo>
                  <a:pt x="302334" y="153921"/>
                </a:lnTo>
                <a:lnTo>
                  <a:pt x="302564" y="155181"/>
                </a:lnTo>
                <a:lnTo>
                  <a:pt x="313728" y="171894"/>
                </a:lnTo>
                <a:lnTo>
                  <a:pt x="314406" y="171804"/>
                </a:lnTo>
                <a:lnTo>
                  <a:pt x="396062" y="133731"/>
                </a:lnTo>
                <a:lnTo>
                  <a:pt x="397484" y="129070"/>
                </a:lnTo>
                <a:lnTo>
                  <a:pt x="397255" y="127762"/>
                </a:lnTo>
                <a:lnTo>
                  <a:pt x="396341" y="124612"/>
                </a:lnTo>
                <a:lnTo>
                  <a:pt x="395630" y="122783"/>
                </a:lnTo>
                <a:lnTo>
                  <a:pt x="395385" y="122262"/>
                </a:lnTo>
                <a:lnTo>
                  <a:pt x="360959" y="122262"/>
                </a:lnTo>
                <a:lnTo>
                  <a:pt x="323159" y="41186"/>
                </a:lnTo>
                <a:close/>
              </a:path>
              <a:path w="397510" h="286385">
                <a:moveTo>
                  <a:pt x="386118" y="110782"/>
                </a:moveTo>
                <a:lnTo>
                  <a:pt x="385406" y="110871"/>
                </a:lnTo>
                <a:lnTo>
                  <a:pt x="360959" y="122262"/>
                </a:lnTo>
                <a:lnTo>
                  <a:pt x="395385" y="122262"/>
                </a:lnTo>
                <a:lnTo>
                  <a:pt x="386118" y="110782"/>
                </a:lnTo>
                <a:close/>
              </a:path>
              <a:path w="397510" h="286385">
                <a:moveTo>
                  <a:pt x="234089" y="73875"/>
                </a:moveTo>
                <a:lnTo>
                  <a:pt x="215125" y="73875"/>
                </a:lnTo>
                <a:lnTo>
                  <a:pt x="222110" y="74549"/>
                </a:lnTo>
                <a:lnTo>
                  <a:pt x="225031" y="74968"/>
                </a:lnTo>
                <a:lnTo>
                  <a:pt x="229717" y="75984"/>
                </a:lnTo>
                <a:lnTo>
                  <a:pt x="231444" y="75984"/>
                </a:lnTo>
                <a:lnTo>
                  <a:pt x="233248" y="75133"/>
                </a:lnTo>
                <a:lnTo>
                  <a:pt x="233743" y="74637"/>
                </a:lnTo>
                <a:lnTo>
                  <a:pt x="234089" y="73875"/>
                </a:lnTo>
                <a:close/>
              </a:path>
              <a:path w="397510" h="286385">
                <a:moveTo>
                  <a:pt x="302310" y="0"/>
                </a:moveTo>
                <a:lnTo>
                  <a:pt x="277863" y="11963"/>
                </a:lnTo>
                <a:lnTo>
                  <a:pt x="255384" y="47866"/>
                </a:lnTo>
                <a:lnTo>
                  <a:pt x="254927" y="48755"/>
                </a:lnTo>
                <a:lnTo>
                  <a:pt x="254368" y="50304"/>
                </a:lnTo>
                <a:lnTo>
                  <a:pt x="254393" y="52539"/>
                </a:lnTo>
                <a:lnTo>
                  <a:pt x="264363" y="69430"/>
                </a:lnTo>
                <a:lnTo>
                  <a:pt x="265328" y="69253"/>
                </a:lnTo>
                <a:lnTo>
                  <a:pt x="267347" y="67843"/>
                </a:lnTo>
                <a:lnTo>
                  <a:pt x="268503" y="66700"/>
                </a:lnTo>
                <a:lnTo>
                  <a:pt x="269969" y="64897"/>
                </a:lnTo>
                <a:lnTo>
                  <a:pt x="287235" y="41186"/>
                </a:lnTo>
                <a:lnTo>
                  <a:pt x="323159" y="41186"/>
                </a:lnTo>
                <a:lnTo>
                  <a:pt x="304507" y="1181"/>
                </a:lnTo>
                <a:lnTo>
                  <a:pt x="304088" y="698"/>
                </a:lnTo>
                <a:lnTo>
                  <a:pt x="303072" y="76"/>
                </a:lnTo>
                <a:lnTo>
                  <a:pt x="30231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591845" y="3688675"/>
            <a:ext cx="143852" cy="148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310314" y="2069437"/>
            <a:ext cx="143852" cy="1489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324559" y="1677468"/>
            <a:ext cx="143852" cy="1489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922865" y="1677861"/>
            <a:ext cx="143852" cy="1489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099865" y="1509845"/>
            <a:ext cx="143852" cy="1489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601009" y="1509845"/>
            <a:ext cx="143852" cy="1489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885688" y="1669352"/>
            <a:ext cx="143852" cy="1489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293108" y="3826764"/>
            <a:ext cx="93980" cy="230504"/>
          </a:xfrm>
          <a:custGeom>
            <a:avLst/>
            <a:gdLst/>
            <a:ahLst/>
            <a:cxnLst/>
            <a:rect l="l" t="t" r="r" b="b"/>
            <a:pathLst>
              <a:path w="93979" h="230504">
                <a:moveTo>
                  <a:pt x="0" y="0"/>
                </a:moveTo>
                <a:lnTo>
                  <a:pt x="93497" y="230479"/>
                </a:lnTo>
              </a:path>
            </a:pathLst>
          </a:custGeom>
          <a:ln w="6095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916423" y="3611879"/>
            <a:ext cx="58419" cy="163830"/>
          </a:xfrm>
          <a:custGeom>
            <a:avLst/>
            <a:gdLst/>
            <a:ahLst/>
            <a:cxnLst/>
            <a:rect l="l" t="t" r="r" b="b"/>
            <a:pathLst>
              <a:path w="58420" h="163829">
                <a:moveTo>
                  <a:pt x="0" y="0"/>
                </a:moveTo>
                <a:lnTo>
                  <a:pt x="57873" y="163258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138928" y="3701794"/>
            <a:ext cx="85090" cy="207010"/>
          </a:xfrm>
          <a:custGeom>
            <a:avLst/>
            <a:gdLst/>
            <a:ahLst/>
            <a:cxnLst/>
            <a:rect l="l" t="t" r="r" b="b"/>
            <a:pathLst>
              <a:path w="85089" h="207010">
                <a:moveTo>
                  <a:pt x="0" y="0"/>
                </a:moveTo>
                <a:lnTo>
                  <a:pt x="84594" y="206476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831079" y="3860291"/>
            <a:ext cx="49530" cy="134620"/>
          </a:xfrm>
          <a:custGeom>
            <a:avLst/>
            <a:gdLst/>
            <a:ahLst/>
            <a:cxnLst/>
            <a:rect l="l" t="t" r="r" b="b"/>
            <a:pathLst>
              <a:path w="49529" h="134620">
                <a:moveTo>
                  <a:pt x="0" y="0"/>
                </a:moveTo>
                <a:lnTo>
                  <a:pt x="48971" y="134442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298947" y="3457955"/>
            <a:ext cx="49530" cy="134620"/>
          </a:xfrm>
          <a:custGeom>
            <a:avLst/>
            <a:gdLst/>
            <a:ahLst/>
            <a:cxnLst/>
            <a:rect l="l" t="t" r="r" b="b"/>
            <a:pathLst>
              <a:path w="49529" h="134620">
                <a:moveTo>
                  <a:pt x="0" y="0"/>
                </a:moveTo>
                <a:lnTo>
                  <a:pt x="48971" y="134442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547359" y="3515867"/>
            <a:ext cx="102870" cy="254635"/>
          </a:xfrm>
          <a:custGeom>
            <a:avLst/>
            <a:gdLst/>
            <a:ahLst/>
            <a:cxnLst/>
            <a:rect l="l" t="t" r="r" b="b"/>
            <a:pathLst>
              <a:path w="102870" h="254635">
                <a:moveTo>
                  <a:pt x="0" y="0"/>
                </a:moveTo>
                <a:lnTo>
                  <a:pt x="102400" y="254495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015228" y="3165348"/>
            <a:ext cx="27305" cy="86995"/>
          </a:xfrm>
          <a:custGeom>
            <a:avLst/>
            <a:gdLst/>
            <a:ahLst/>
            <a:cxnLst/>
            <a:rect l="l" t="t" r="r" b="b"/>
            <a:pathLst>
              <a:path w="27304" h="86995">
                <a:moveTo>
                  <a:pt x="0" y="0"/>
                </a:moveTo>
                <a:lnTo>
                  <a:pt x="26708" y="86423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382767" y="3587494"/>
            <a:ext cx="27305" cy="86995"/>
          </a:xfrm>
          <a:custGeom>
            <a:avLst/>
            <a:gdLst/>
            <a:ahLst/>
            <a:cxnLst/>
            <a:rect l="l" t="t" r="r" b="b"/>
            <a:pathLst>
              <a:path w="27304" h="86995">
                <a:moveTo>
                  <a:pt x="0" y="0"/>
                </a:moveTo>
                <a:lnTo>
                  <a:pt x="26708" y="86423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769864" y="3400044"/>
            <a:ext cx="31750" cy="53340"/>
          </a:xfrm>
          <a:custGeom>
            <a:avLst/>
            <a:gdLst/>
            <a:ahLst/>
            <a:cxnLst/>
            <a:rect l="l" t="t" r="r" b="b"/>
            <a:pathLst>
              <a:path w="31750" h="53339">
                <a:moveTo>
                  <a:pt x="0" y="0"/>
                </a:moveTo>
                <a:lnTo>
                  <a:pt x="31165" y="52819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976115" y="1752600"/>
            <a:ext cx="765810" cy="2127250"/>
          </a:xfrm>
          <a:custGeom>
            <a:avLst/>
            <a:gdLst/>
            <a:ahLst/>
            <a:cxnLst/>
            <a:rect l="l" t="t" r="r" b="b"/>
            <a:pathLst>
              <a:path w="765810" h="2127250">
                <a:moveTo>
                  <a:pt x="0" y="0"/>
                </a:moveTo>
                <a:lnTo>
                  <a:pt x="765784" y="2127173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367784" y="2156460"/>
            <a:ext cx="565785" cy="1628139"/>
          </a:xfrm>
          <a:custGeom>
            <a:avLst/>
            <a:gdLst/>
            <a:ahLst/>
            <a:cxnLst/>
            <a:rect l="l" t="t" r="r" b="b"/>
            <a:pathLst>
              <a:path w="565785" h="1628139">
                <a:moveTo>
                  <a:pt x="0" y="0"/>
                </a:moveTo>
                <a:lnTo>
                  <a:pt x="565429" y="1627797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381500" y="1738883"/>
            <a:ext cx="708025" cy="1978660"/>
          </a:xfrm>
          <a:custGeom>
            <a:avLst/>
            <a:gdLst/>
            <a:ahLst/>
            <a:cxnLst/>
            <a:rect l="l" t="t" r="r" b="b"/>
            <a:pathLst>
              <a:path w="708025" h="1978660">
                <a:moveTo>
                  <a:pt x="0" y="0"/>
                </a:moveTo>
                <a:lnTo>
                  <a:pt x="707898" y="1978317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661915" y="1580386"/>
            <a:ext cx="716915" cy="2007235"/>
          </a:xfrm>
          <a:custGeom>
            <a:avLst/>
            <a:gdLst/>
            <a:ahLst/>
            <a:cxnLst/>
            <a:rect l="l" t="t" r="r" b="b"/>
            <a:pathLst>
              <a:path w="716914" h="2007235">
                <a:moveTo>
                  <a:pt x="0" y="0"/>
                </a:moveTo>
                <a:lnTo>
                  <a:pt x="716800" y="2007133"/>
                </a:lnTo>
              </a:path>
            </a:pathLst>
          </a:custGeom>
          <a:ln w="6095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943855" y="1379052"/>
            <a:ext cx="1945439" cy="21056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248155" y="1127760"/>
            <a:ext cx="1203960" cy="3962400"/>
          </a:xfrm>
          <a:custGeom>
            <a:avLst/>
            <a:gdLst/>
            <a:ahLst/>
            <a:cxnLst/>
            <a:rect l="l" t="t" r="r" b="b"/>
            <a:pathLst>
              <a:path w="1203960" h="3962400">
                <a:moveTo>
                  <a:pt x="0" y="0"/>
                </a:moveTo>
                <a:lnTo>
                  <a:pt x="1203959" y="0"/>
                </a:lnTo>
                <a:lnTo>
                  <a:pt x="1203959" y="3962400"/>
                </a:lnTo>
                <a:lnTo>
                  <a:pt x="0" y="3962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1318348" y="1127640"/>
            <a:ext cx="2119630" cy="1381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Linear </a:t>
            </a:r>
            <a:r>
              <a:rPr dirty="0" sz="1800" b="1">
                <a:latin typeface="Calibri"/>
                <a:cs typeface="Calibri"/>
              </a:rPr>
              <a:t>model (1 </a:t>
            </a:r>
            <a:r>
              <a:rPr dirty="0" sz="1800" spc="-5" b="1">
                <a:latin typeface="Calibri"/>
                <a:cs typeface="Calibri"/>
              </a:rPr>
              <a:t>PC)  fit </a:t>
            </a:r>
            <a:r>
              <a:rPr dirty="0" sz="1800" spc="-10" b="1">
                <a:latin typeface="Calibri"/>
                <a:cs typeface="Calibri"/>
              </a:rPr>
              <a:t>to bivariate data:  </a:t>
            </a:r>
            <a:r>
              <a:rPr dirty="0" sz="1800" b="1">
                <a:latin typeface="Calibri"/>
                <a:cs typeface="Calibri"/>
              </a:rPr>
              <a:t>(</a:t>
            </a:r>
            <a:r>
              <a:rPr dirty="0" baseline="-19916" sz="3975" b="1">
                <a:latin typeface="Calibri"/>
                <a:cs typeface="Calibri"/>
              </a:rPr>
              <a:t>*</a:t>
            </a:r>
            <a:r>
              <a:rPr dirty="0" sz="1800" b="1">
                <a:latin typeface="Calibri"/>
                <a:cs typeface="Calibri"/>
              </a:rPr>
              <a:t>) </a:t>
            </a:r>
            <a:r>
              <a:rPr dirty="0" sz="1800" spc="-5" b="1">
                <a:latin typeface="Calibri"/>
                <a:cs typeface="Calibri"/>
              </a:rPr>
              <a:t>authentic</a:t>
            </a:r>
            <a:r>
              <a:rPr dirty="0" sz="1800" spc="-7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samples  </a:t>
            </a:r>
            <a:r>
              <a:rPr dirty="0" sz="1800" b="1">
                <a:latin typeface="Calibri"/>
                <a:cs typeface="Calibri"/>
              </a:rPr>
              <a:t>(</a:t>
            </a:r>
            <a:r>
              <a:rPr dirty="0" baseline="-19916" sz="3975" b="1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r>
              <a:rPr dirty="0" sz="1800" b="1">
                <a:latin typeface="Calibri"/>
                <a:cs typeface="Calibri"/>
              </a:rPr>
              <a:t>) </a:t>
            </a:r>
            <a:r>
              <a:rPr dirty="0" sz="1800" spc="-15" b="1">
                <a:latin typeface="Calibri"/>
                <a:cs typeface="Calibri"/>
              </a:rPr>
              <a:t>test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samples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3273220" y="103591"/>
            <a:ext cx="256603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A40020"/>
                </a:solidFill>
              </a:rPr>
              <a:t>Class</a:t>
            </a:r>
            <a:r>
              <a:rPr dirty="0" spc="-95">
                <a:solidFill>
                  <a:srgbClr val="A40020"/>
                </a:solidFill>
              </a:rPr>
              <a:t> </a:t>
            </a:r>
            <a:r>
              <a:rPr dirty="0">
                <a:solidFill>
                  <a:srgbClr val="A40020"/>
                </a:solidFill>
              </a:rPr>
              <a:t>Modeling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2509696" y="594319"/>
            <a:ext cx="409257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latin typeface="Calibri"/>
                <a:cs typeface="Calibri"/>
              </a:rPr>
              <a:t>Hotelling </a:t>
            </a:r>
            <a:r>
              <a:rPr dirty="0" sz="2800" b="1">
                <a:latin typeface="Calibri"/>
                <a:cs typeface="Calibri"/>
              </a:rPr>
              <a:t>T</a:t>
            </a:r>
            <a:r>
              <a:rPr dirty="0" baseline="25525" sz="2775" b="1">
                <a:latin typeface="Calibri"/>
                <a:cs typeface="Calibri"/>
              </a:rPr>
              <a:t>2 </a:t>
            </a:r>
            <a:r>
              <a:rPr dirty="0" sz="2800" spc="-10" b="1">
                <a:latin typeface="Calibri"/>
                <a:cs typeface="Calibri"/>
              </a:rPr>
              <a:t>and </a:t>
            </a:r>
            <a:r>
              <a:rPr dirty="0" sz="2800" spc="-5" b="1">
                <a:latin typeface="Calibri"/>
                <a:cs typeface="Calibri"/>
              </a:rPr>
              <a:t>Q</a:t>
            </a:r>
            <a:r>
              <a:rPr dirty="0" sz="2800" spc="-14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Statistics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027" y="154744"/>
            <a:ext cx="8458200" cy="10013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88565" marR="5080" indent="-24765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990033"/>
                </a:solidFill>
              </a:rPr>
              <a:t>Pooled Analysis </a:t>
            </a:r>
            <a:r>
              <a:rPr dirty="0">
                <a:solidFill>
                  <a:srgbClr val="990033"/>
                </a:solidFill>
              </a:rPr>
              <a:t>of </a:t>
            </a:r>
            <a:r>
              <a:rPr dirty="0" spc="-25">
                <a:solidFill>
                  <a:srgbClr val="990033"/>
                </a:solidFill>
              </a:rPr>
              <a:t>Variance </a:t>
            </a:r>
            <a:r>
              <a:rPr dirty="0" spc="-30">
                <a:solidFill>
                  <a:srgbClr val="990033"/>
                </a:solidFill>
              </a:rPr>
              <a:t>(pANOVA) </a:t>
            </a:r>
            <a:r>
              <a:rPr dirty="0" spc="-20">
                <a:solidFill>
                  <a:srgbClr val="990033"/>
                </a:solidFill>
              </a:rPr>
              <a:t>for </a:t>
            </a:r>
            <a:r>
              <a:rPr dirty="0" spc="-5">
                <a:solidFill>
                  <a:srgbClr val="990033"/>
                </a:solidFill>
              </a:rPr>
              <a:t>FIHRMS  Fingerprints </a:t>
            </a:r>
            <a:r>
              <a:rPr dirty="0">
                <a:solidFill>
                  <a:srgbClr val="990033"/>
                </a:solidFill>
              </a:rPr>
              <a:t>of</a:t>
            </a:r>
            <a:r>
              <a:rPr dirty="0" spc="-50">
                <a:solidFill>
                  <a:srgbClr val="990033"/>
                </a:solidFill>
              </a:rPr>
              <a:t> </a:t>
            </a:r>
            <a:r>
              <a:rPr dirty="0" spc="-10">
                <a:solidFill>
                  <a:srgbClr val="990033"/>
                </a:solidFill>
              </a:rPr>
              <a:t>Maca</a:t>
            </a:r>
          </a:p>
        </p:txBody>
      </p:sp>
      <p:sp>
        <p:nvSpPr>
          <p:cNvPr id="3" name="object 3"/>
          <p:cNvSpPr/>
          <p:nvPr/>
        </p:nvSpPr>
        <p:spPr>
          <a:xfrm>
            <a:off x="736091" y="1382267"/>
            <a:ext cx="7653528" cy="5178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48283" y="1389888"/>
            <a:ext cx="1412875" cy="40132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2984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dirty="0" sz="2000" spc="-5" b="1">
                <a:latin typeface="Calibri"/>
                <a:cs typeface="Calibri"/>
              </a:rPr>
              <a:t>All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Samples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29728" y="5972555"/>
            <a:ext cx="643255" cy="30797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365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dirty="0" sz="1400" spc="-5" b="1">
                <a:latin typeface="Calibri"/>
                <a:cs typeface="Calibri"/>
              </a:rPr>
              <a:t>0.10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4172" y="3255264"/>
            <a:ext cx="7915656" cy="844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14172" y="3255264"/>
          <a:ext cx="7915909" cy="1570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10"/>
                <a:gridCol w="112394"/>
                <a:gridCol w="1673225"/>
                <a:gridCol w="4327525"/>
                <a:gridCol w="532129"/>
                <a:gridCol w="1139190"/>
              </a:tblGrid>
              <a:tr h="86106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90906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5" b="1">
                          <a:latin typeface="Calibri"/>
                          <a:cs typeface="Calibri"/>
                        </a:rPr>
                        <a:t>Colored</a:t>
                      </a:r>
                      <a:r>
                        <a:rPr dirty="0" sz="20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 b="1">
                          <a:latin typeface="Calibri"/>
                          <a:cs typeface="Calibri"/>
                        </a:rPr>
                        <a:t>Tubers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635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2877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8973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775" y="311912"/>
            <a:ext cx="791845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990033"/>
                </a:solidFill>
              </a:rPr>
              <a:t>PCA </a:t>
            </a:r>
            <a:r>
              <a:rPr dirty="0" spc="-10">
                <a:solidFill>
                  <a:srgbClr val="990033"/>
                </a:solidFill>
              </a:rPr>
              <a:t>Score </a:t>
            </a:r>
            <a:r>
              <a:rPr dirty="0">
                <a:solidFill>
                  <a:srgbClr val="990033"/>
                </a:solidFill>
              </a:rPr>
              <a:t>Plot of </a:t>
            </a:r>
            <a:r>
              <a:rPr dirty="0" spc="-5">
                <a:solidFill>
                  <a:srgbClr val="990033"/>
                </a:solidFill>
              </a:rPr>
              <a:t>FIHRMS Fingerprints </a:t>
            </a:r>
            <a:r>
              <a:rPr dirty="0">
                <a:solidFill>
                  <a:srgbClr val="990033"/>
                </a:solidFill>
              </a:rPr>
              <a:t>of</a:t>
            </a:r>
            <a:r>
              <a:rPr dirty="0" spc="-40">
                <a:solidFill>
                  <a:srgbClr val="990033"/>
                </a:solidFill>
              </a:rPr>
              <a:t> </a:t>
            </a:r>
            <a:r>
              <a:rPr dirty="0" spc="-10">
                <a:solidFill>
                  <a:srgbClr val="990033"/>
                </a:solidFill>
              </a:rPr>
              <a:t>Maca</a:t>
            </a:r>
          </a:p>
        </p:txBody>
      </p:sp>
      <p:sp>
        <p:nvSpPr>
          <p:cNvPr id="3" name="object 3"/>
          <p:cNvSpPr/>
          <p:nvPr/>
        </p:nvSpPr>
        <p:spPr>
          <a:xfrm>
            <a:off x="986027" y="1109472"/>
            <a:ext cx="7171943" cy="5378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911996" y="2408064"/>
            <a:ext cx="3505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0AF50"/>
                </a:solidFill>
                <a:latin typeface="Calibri"/>
                <a:cs typeface="Calibri"/>
              </a:rPr>
              <a:t>pP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2098" y="4447176"/>
            <a:ext cx="3498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990033"/>
                </a:solidFill>
                <a:latin typeface="Calibri"/>
                <a:cs typeface="Calibri"/>
              </a:rPr>
              <a:t>uC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10323" y="4677910"/>
            <a:ext cx="3505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Calibri"/>
                <a:cs typeface="Calibri"/>
              </a:rPr>
              <a:t>uP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52344" y="1109472"/>
            <a:ext cx="3865245" cy="329565"/>
          </a:xfrm>
          <a:custGeom>
            <a:avLst/>
            <a:gdLst/>
            <a:ahLst/>
            <a:cxnLst/>
            <a:rect l="l" t="t" r="r" b="b"/>
            <a:pathLst>
              <a:path w="3865245" h="329565">
                <a:moveTo>
                  <a:pt x="0" y="0"/>
                </a:moveTo>
                <a:lnTo>
                  <a:pt x="3864863" y="0"/>
                </a:lnTo>
                <a:lnTo>
                  <a:pt x="3864863" y="329184"/>
                </a:lnTo>
                <a:lnTo>
                  <a:pt x="0" y="32918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3523" y="163953"/>
            <a:ext cx="484632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990033"/>
                </a:solidFill>
              </a:rPr>
              <a:t>Metabolomic Profiles:</a:t>
            </a:r>
            <a:r>
              <a:rPr dirty="0" spc="-80">
                <a:solidFill>
                  <a:srgbClr val="990033"/>
                </a:solidFill>
              </a:rPr>
              <a:t> </a:t>
            </a:r>
            <a:r>
              <a:rPr dirty="0" spc="-5">
                <a:solidFill>
                  <a:srgbClr val="990033"/>
                </a:solidFill>
              </a:rPr>
              <a:t>MS(+)</a:t>
            </a:r>
          </a:p>
        </p:txBody>
      </p:sp>
      <p:sp>
        <p:nvSpPr>
          <p:cNvPr id="3" name="object 3"/>
          <p:cNvSpPr/>
          <p:nvPr/>
        </p:nvSpPr>
        <p:spPr>
          <a:xfrm>
            <a:off x="121920" y="1045464"/>
            <a:ext cx="8971787" cy="559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907104" y="1353677"/>
            <a:ext cx="387350" cy="4547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Calibri"/>
                <a:cs typeface="Calibri"/>
              </a:rPr>
              <a:t>pP</a:t>
            </a:r>
            <a:endParaRPr sz="2400">
              <a:latin typeface="Calibri"/>
              <a:cs typeface="Calibri"/>
            </a:endParaRPr>
          </a:p>
          <a:p>
            <a:pPr marL="12700" marR="41910">
              <a:lnSpc>
                <a:spcPts val="6780"/>
              </a:lnSpc>
              <a:spcBef>
                <a:spcPts val="795"/>
              </a:spcBef>
            </a:pPr>
            <a:r>
              <a:rPr dirty="0" sz="2400" spc="-5" b="1">
                <a:latin typeface="Calibri"/>
                <a:cs typeface="Calibri"/>
              </a:rPr>
              <a:t>pP  uC</a:t>
            </a:r>
            <a:endParaRPr sz="2400">
              <a:latin typeface="Calibri"/>
              <a:cs typeface="Calibri"/>
            </a:endParaRPr>
          </a:p>
          <a:p>
            <a:pPr marL="49530" marR="5080" indent="-15240">
              <a:lnSpc>
                <a:spcPct val="191200"/>
              </a:lnSpc>
              <a:spcBef>
                <a:spcPts val="700"/>
              </a:spcBef>
            </a:pPr>
            <a:r>
              <a:rPr dirty="0" sz="2400" spc="-5" b="1">
                <a:latin typeface="Calibri"/>
                <a:cs typeface="Calibri"/>
              </a:rPr>
              <a:t>uC  uP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50">
              <a:latin typeface="Times New Roman"/>
              <a:cs typeface="Times New Roman"/>
            </a:endParaRPr>
          </a:p>
          <a:p>
            <a:pPr marL="34925">
              <a:lnSpc>
                <a:spcPct val="100000"/>
              </a:lnSpc>
              <a:spcBef>
                <a:spcPts val="5"/>
              </a:spcBef>
            </a:pPr>
            <a:r>
              <a:rPr dirty="0" sz="2400" spc="-5" b="1">
                <a:latin typeface="Calibri"/>
                <a:cs typeface="Calibri"/>
              </a:rPr>
              <a:t>uP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3691" y="595883"/>
            <a:ext cx="7994903" cy="6138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9836" y="18808"/>
            <a:ext cx="341249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>
                <a:solidFill>
                  <a:srgbClr val="990033"/>
                </a:solidFill>
              </a:rPr>
              <a:t>Maca Library:</a:t>
            </a:r>
            <a:r>
              <a:rPr dirty="0" spc="-55">
                <a:solidFill>
                  <a:srgbClr val="990033"/>
                </a:solidFill>
              </a:rPr>
              <a:t> </a:t>
            </a:r>
            <a:r>
              <a:rPr dirty="0" spc="-5">
                <a:solidFill>
                  <a:srgbClr val="990033"/>
                </a:solidFill>
              </a:rPr>
              <a:t>MS(+)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152" y="701040"/>
            <a:ext cx="8253983" cy="59314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8336" y="18808"/>
            <a:ext cx="455739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>
                <a:solidFill>
                  <a:srgbClr val="990033"/>
                </a:solidFill>
              </a:rPr>
              <a:t>Maca Library: </a:t>
            </a:r>
            <a:r>
              <a:rPr dirty="0" spc="-5">
                <a:solidFill>
                  <a:srgbClr val="990033"/>
                </a:solidFill>
              </a:rPr>
              <a:t>MS(+)</a:t>
            </a:r>
            <a:r>
              <a:rPr dirty="0" spc="-20">
                <a:solidFill>
                  <a:srgbClr val="990033"/>
                </a:solidFill>
              </a:rPr>
              <a:t> </a:t>
            </a:r>
            <a:r>
              <a:rPr dirty="0" spc="-30">
                <a:solidFill>
                  <a:srgbClr val="990033"/>
                </a:solidFill>
              </a:rPr>
              <a:t>cont’d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038" y="311912"/>
            <a:ext cx="8777605" cy="10013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705225" marR="5080" indent="-369316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990033"/>
                </a:solidFill>
              </a:rPr>
              <a:t>Loadings </a:t>
            </a:r>
            <a:r>
              <a:rPr dirty="0" spc="-20">
                <a:solidFill>
                  <a:srgbClr val="990033"/>
                </a:solidFill>
              </a:rPr>
              <a:t>for </a:t>
            </a:r>
            <a:r>
              <a:rPr dirty="0" spc="-5">
                <a:solidFill>
                  <a:srgbClr val="990033"/>
                </a:solidFill>
              </a:rPr>
              <a:t>PCA </a:t>
            </a:r>
            <a:r>
              <a:rPr dirty="0" spc="-10">
                <a:solidFill>
                  <a:srgbClr val="990033"/>
                </a:solidFill>
              </a:rPr>
              <a:t>Scores </a:t>
            </a:r>
            <a:r>
              <a:rPr dirty="0">
                <a:solidFill>
                  <a:srgbClr val="990033"/>
                </a:solidFill>
              </a:rPr>
              <a:t>Plot of </a:t>
            </a:r>
            <a:r>
              <a:rPr dirty="0" spc="-5">
                <a:solidFill>
                  <a:srgbClr val="990033"/>
                </a:solidFill>
              </a:rPr>
              <a:t>FIHRMS </a:t>
            </a:r>
            <a:r>
              <a:rPr dirty="0" spc="-10">
                <a:solidFill>
                  <a:srgbClr val="990033"/>
                </a:solidFill>
              </a:rPr>
              <a:t>Fingerprints  </a:t>
            </a:r>
            <a:r>
              <a:rPr dirty="0">
                <a:solidFill>
                  <a:srgbClr val="990033"/>
                </a:solidFill>
              </a:rPr>
              <a:t>of</a:t>
            </a:r>
            <a:r>
              <a:rPr dirty="0" spc="-5">
                <a:solidFill>
                  <a:srgbClr val="990033"/>
                </a:solidFill>
              </a:rPr>
              <a:t> </a:t>
            </a:r>
            <a:r>
              <a:rPr dirty="0" spc="-15">
                <a:solidFill>
                  <a:srgbClr val="990033"/>
                </a:solidFill>
              </a:rPr>
              <a:t>Maca</a:t>
            </a:r>
          </a:p>
        </p:txBody>
      </p:sp>
      <p:sp>
        <p:nvSpPr>
          <p:cNvPr id="3" name="object 3"/>
          <p:cNvSpPr/>
          <p:nvPr/>
        </p:nvSpPr>
        <p:spPr>
          <a:xfrm>
            <a:off x="1120139" y="1382267"/>
            <a:ext cx="6903719" cy="5178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427327" y="2107684"/>
            <a:ext cx="10553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lepidiline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79144" y="5308998"/>
            <a:ext cx="11074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Lepidiline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17542" y="4427746"/>
            <a:ext cx="7778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arginine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8452" y="742187"/>
            <a:ext cx="7990332" cy="5958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7559" y="163953"/>
            <a:ext cx="732028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990033"/>
                </a:solidFill>
              </a:rPr>
              <a:t>ID </a:t>
            </a:r>
            <a:r>
              <a:rPr dirty="0">
                <a:solidFill>
                  <a:srgbClr val="990033"/>
                </a:solidFill>
              </a:rPr>
              <a:t>of Masses in </a:t>
            </a:r>
            <a:r>
              <a:rPr dirty="0" spc="-5">
                <a:solidFill>
                  <a:srgbClr val="990033"/>
                </a:solidFill>
              </a:rPr>
              <a:t>FIHRMS Fingerprints:</a:t>
            </a:r>
            <a:r>
              <a:rPr dirty="0" spc="-60">
                <a:solidFill>
                  <a:srgbClr val="990033"/>
                </a:solidFill>
              </a:rPr>
              <a:t> </a:t>
            </a:r>
            <a:r>
              <a:rPr dirty="0" spc="-5">
                <a:solidFill>
                  <a:srgbClr val="990033"/>
                </a:solidFill>
              </a:rPr>
              <a:t>MS(+)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2247" y="231047"/>
            <a:ext cx="570039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990033"/>
                </a:solidFill>
              </a:rPr>
              <a:t>DNA </a:t>
            </a:r>
            <a:r>
              <a:rPr dirty="0" spc="-15">
                <a:solidFill>
                  <a:srgbClr val="990033"/>
                </a:solidFill>
              </a:rPr>
              <a:t>Next </a:t>
            </a:r>
            <a:r>
              <a:rPr dirty="0" spc="-10">
                <a:solidFill>
                  <a:srgbClr val="990033"/>
                </a:solidFill>
              </a:rPr>
              <a:t>Generation</a:t>
            </a:r>
            <a:r>
              <a:rPr dirty="0" spc="-40">
                <a:solidFill>
                  <a:srgbClr val="990033"/>
                </a:solidFill>
              </a:rPr>
              <a:t> </a:t>
            </a:r>
            <a:r>
              <a:rPr dirty="0" spc="-5">
                <a:solidFill>
                  <a:srgbClr val="990033"/>
                </a:solidFill>
              </a:rPr>
              <a:t>Sequencing</a:t>
            </a:r>
          </a:p>
        </p:txBody>
      </p:sp>
      <p:sp>
        <p:nvSpPr>
          <p:cNvPr id="3" name="object 3"/>
          <p:cNvSpPr/>
          <p:nvPr/>
        </p:nvSpPr>
        <p:spPr>
          <a:xfrm>
            <a:off x="1130808" y="1045464"/>
            <a:ext cx="6882383" cy="5615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81100" y="1516380"/>
            <a:ext cx="998219" cy="39941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2857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25"/>
              </a:spcBef>
            </a:pPr>
            <a:r>
              <a:rPr dirty="0" sz="2000" b="1">
                <a:latin typeface="Calibri"/>
                <a:cs typeface="Calibri"/>
              </a:rPr>
              <a:t>pP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1100" y="4649723"/>
            <a:ext cx="1099185" cy="39941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2857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25"/>
              </a:spcBef>
            </a:pPr>
            <a:r>
              <a:rPr dirty="0" sz="2000" b="1">
                <a:latin typeface="Calibri"/>
                <a:cs typeface="Calibri"/>
              </a:rPr>
              <a:t>uP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1100" y="3083051"/>
            <a:ext cx="1099185" cy="39941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2857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25"/>
              </a:spcBef>
            </a:pPr>
            <a:r>
              <a:rPr dirty="0" sz="2000" b="1">
                <a:latin typeface="Calibri"/>
                <a:cs typeface="Calibri"/>
              </a:rPr>
              <a:t>uC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8425" y="423532"/>
            <a:ext cx="5725160" cy="136906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492759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Analysis </a:t>
            </a:r>
            <a:r>
              <a:rPr dirty="0"/>
              <a:t>of </a:t>
            </a:r>
            <a:r>
              <a:rPr dirty="0" spc="-5"/>
              <a:t>Wheat</a:t>
            </a:r>
            <a:r>
              <a:rPr dirty="0" spc="-75"/>
              <a:t> </a:t>
            </a:r>
            <a:r>
              <a:rPr dirty="0"/>
              <a:t>Samples*</a:t>
            </a:r>
          </a:p>
          <a:p>
            <a:pPr algn="ctr" marL="12065" marR="5080" indent="635">
              <a:lnSpc>
                <a:spcPct val="100000"/>
              </a:lnSpc>
              <a:spcBef>
                <a:spcPts val="15"/>
              </a:spcBef>
            </a:pPr>
            <a:r>
              <a:rPr dirty="0" sz="2800" spc="-15">
                <a:solidFill>
                  <a:srgbClr val="000000"/>
                </a:solidFill>
              </a:rPr>
              <a:t>Free </a:t>
            </a:r>
            <a:r>
              <a:rPr dirty="0" sz="2800" spc="-5">
                <a:solidFill>
                  <a:srgbClr val="000000"/>
                </a:solidFill>
              </a:rPr>
              <a:t>Air </a:t>
            </a:r>
            <a:r>
              <a:rPr dirty="0" sz="2800" spc="-10">
                <a:solidFill>
                  <a:srgbClr val="000000"/>
                </a:solidFill>
              </a:rPr>
              <a:t>CO</a:t>
            </a:r>
            <a:r>
              <a:rPr dirty="0" baseline="-21021" sz="2775" spc="-15">
                <a:solidFill>
                  <a:srgbClr val="000000"/>
                </a:solidFill>
              </a:rPr>
              <a:t>2 </a:t>
            </a:r>
            <a:r>
              <a:rPr dirty="0" sz="2800" spc="-10">
                <a:solidFill>
                  <a:srgbClr val="000000"/>
                </a:solidFill>
              </a:rPr>
              <a:t>Enrichment </a:t>
            </a:r>
            <a:r>
              <a:rPr dirty="0" sz="2800" spc="-40">
                <a:solidFill>
                  <a:srgbClr val="000000"/>
                </a:solidFill>
              </a:rPr>
              <a:t>(FACE)  </a:t>
            </a:r>
            <a:r>
              <a:rPr dirty="0" sz="2800" spc="-10">
                <a:solidFill>
                  <a:srgbClr val="000000"/>
                </a:solidFill>
              </a:rPr>
              <a:t>Adaptive Cropping </a:t>
            </a:r>
            <a:r>
              <a:rPr dirty="0" sz="2800" spc="-25">
                <a:solidFill>
                  <a:srgbClr val="000000"/>
                </a:solidFill>
              </a:rPr>
              <a:t>Systems</a:t>
            </a:r>
            <a:r>
              <a:rPr dirty="0" sz="2800" spc="25">
                <a:solidFill>
                  <a:srgbClr val="000000"/>
                </a:solidFill>
              </a:rPr>
              <a:t> </a:t>
            </a:r>
            <a:r>
              <a:rPr dirty="0" sz="2800" spc="-15">
                <a:solidFill>
                  <a:srgbClr val="000000"/>
                </a:solidFill>
              </a:rPr>
              <a:t>Laboratory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252583" y="2358419"/>
            <a:ext cx="6221095" cy="878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31290">
              <a:lnSpc>
                <a:spcPct val="100000"/>
              </a:lnSpc>
              <a:spcBef>
                <a:spcPts val="95"/>
              </a:spcBef>
            </a:pPr>
            <a:r>
              <a:rPr dirty="0" sz="2800" spc="-15" b="1">
                <a:latin typeface="Calibri"/>
                <a:cs typeface="Calibri"/>
              </a:rPr>
              <a:t>Cutivar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653539" algn="l"/>
                <a:tab pos="3151505" algn="l"/>
                <a:tab pos="5486400" algn="l"/>
              </a:tabLst>
            </a:pPr>
            <a:r>
              <a:rPr dirty="0" u="heavy" sz="28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Sample	Line	</a:t>
            </a:r>
            <a:r>
              <a:rPr dirty="0" u="heavy" sz="28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</a:t>
            </a:r>
            <a:r>
              <a:rPr dirty="0" u="heavy" baseline="-21021" sz="2775" spc="-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</a:t>
            </a:r>
            <a:r>
              <a:rPr dirty="0" u="heavy" sz="1850" spc="2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8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Level	</a:t>
            </a:r>
            <a:r>
              <a:rPr dirty="0" u="heavy" sz="280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Yield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232823" y="3739960"/>
          <a:ext cx="6349365" cy="163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5080"/>
                <a:gridCol w="1386840"/>
                <a:gridCol w="2374265"/>
                <a:gridCol w="1312544"/>
              </a:tblGrid>
              <a:tr h="390956">
                <a:tc>
                  <a:txBody>
                    <a:bodyPr/>
                    <a:lstStyle/>
                    <a:p>
                      <a:pPr marL="32384">
                        <a:lnSpc>
                          <a:spcPts val="2655"/>
                        </a:lnSpc>
                      </a:pPr>
                      <a:r>
                        <a:rPr dirty="0" sz="2800" spc="-5" b="1">
                          <a:latin typeface="Calibri"/>
                          <a:cs typeface="Calibri"/>
                        </a:rPr>
                        <a:t>5a-d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86105">
                        <a:lnSpc>
                          <a:spcPts val="2655"/>
                        </a:lnSpc>
                      </a:pPr>
                      <a:r>
                        <a:rPr dirty="0" sz="2800" b="1">
                          <a:latin typeface="Calibri"/>
                          <a:cs typeface="Calibri"/>
                        </a:rPr>
                        <a:t>5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74345">
                        <a:lnSpc>
                          <a:spcPts val="2655"/>
                        </a:lnSpc>
                      </a:pPr>
                      <a:r>
                        <a:rPr dirty="0" sz="2800" spc="-5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2800" spc="5" b="1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2800" spc="-5" b="1">
                          <a:latin typeface="Calibri"/>
                          <a:cs typeface="Calibri"/>
                        </a:rPr>
                        <a:t>bie</a:t>
                      </a:r>
                      <a:r>
                        <a:rPr dirty="0" sz="2800" spc="-25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2800" b="1">
                          <a:latin typeface="Calibri"/>
                          <a:cs typeface="Calibri"/>
                        </a:rPr>
                        <a:t>t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2655"/>
                        </a:lnSpc>
                      </a:pPr>
                      <a:r>
                        <a:rPr dirty="0" sz="2800" spc="-5" b="1">
                          <a:latin typeface="Calibri"/>
                          <a:cs typeface="Calibri"/>
                        </a:rPr>
                        <a:t>100</a:t>
                      </a:r>
                      <a:r>
                        <a:rPr dirty="0" sz="2800" b="1">
                          <a:latin typeface="Calibri"/>
                          <a:cs typeface="Calibri"/>
                        </a:rPr>
                        <a:t>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426820">
                <a:tc>
                  <a:txBody>
                    <a:bodyPr/>
                    <a:lstStyle/>
                    <a:p>
                      <a:pPr marL="31750">
                        <a:lnSpc>
                          <a:spcPts val="2940"/>
                        </a:lnSpc>
                      </a:pPr>
                      <a:r>
                        <a:rPr dirty="0" sz="2800" spc="-10" b="1">
                          <a:latin typeface="Calibri"/>
                          <a:cs typeface="Calibri"/>
                        </a:rPr>
                        <a:t>5e-h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86105">
                        <a:lnSpc>
                          <a:spcPts val="2940"/>
                        </a:lnSpc>
                      </a:pPr>
                      <a:r>
                        <a:rPr dirty="0" sz="2800" b="1">
                          <a:latin typeface="Calibri"/>
                          <a:cs typeface="Calibri"/>
                        </a:rPr>
                        <a:t>5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85140">
                        <a:lnSpc>
                          <a:spcPts val="2940"/>
                        </a:lnSpc>
                      </a:pPr>
                      <a:r>
                        <a:rPr dirty="0" sz="280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2800" spc="-5" b="1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2800" spc="-1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2800" spc="-40" b="1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2800" spc="-25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2800" spc="-3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2800" spc="-5" b="1">
                          <a:latin typeface="Calibri"/>
                          <a:cs typeface="Calibri"/>
                        </a:rPr>
                        <a:t>ed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2940"/>
                        </a:lnSpc>
                      </a:pPr>
                      <a:r>
                        <a:rPr dirty="0" sz="2800" spc="-5" b="1">
                          <a:latin typeface="Calibri"/>
                          <a:cs typeface="Calibri"/>
                        </a:rPr>
                        <a:t>106</a:t>
                      </a:r>
                      <a:r>
                        <a:rPr dirty="0" sz="2800" b="1">
                          <a:latin typeface="Calibri"/>
                          <a:cs typeface="Calibri"/>
                        </a:rPr>
                        <a:t>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426820">
                <a:tc>
                  <a:txBody>
                    <a:bodyPr/>
                    <a:lstStyle/>
                    <a:p>
                      <a:pPr marL="31750">
                        <a:lnSpc>
                          <a:spcPts val="2940"/>
                        </a:lnSpc>
                      </a:pPr>
                      <a:r>
                        <a:rPr dirty="0" sz="2800" spc="-5" b="1">
                          <a:latin typeface="Calibri"/>
                          <a:cs typeface="Calibri"/>
                        </a:rPr>
                        <a:t>6a-d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85470">
                        <a:lnSpc>
                          <a:spcPts val="2940"/>
                        </a:lnSpc>
                      </a:pPr>
                      <a:r>
                        <a:rPr dirty="0" sz="2800" b="1">
                          <a:latin typeface="Calibri"/>
                          <a:cs typeface="Calibri"/>
                        </a:rPr>
                        <a:t>6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74345">
                        <a:lnSpc>
                          <a:spcPts val="2940"/>
                        </a:lnSpc>
                      </a:pPr>
                      <a:r>
                        <a:rPr dirty="0" sz="2800" spc="-5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2800" spc="5" b="1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2800" spc="-5" b="1">
                          <a:latin typeface="Calibri"/>
                          <a:cs typeface="Calibri"/>
                        </a:rPr>
                        <a:t>bie</a:t>
                      </a:r>
                      <a:r>
                        <a:rPr dirty="0" sz="2800" spc="-25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2800" b="1">
                          <a:latin typeface="Calibri"/>
                          <a:cs typeface="Calibri"/>
                        </a:rPr>
                        <a:t>t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2940"/>
                        </a:lnSpc>
                      </a:pPr>
                      <a:r>
                        <a:rPr dirty="0" sz="2800" spc="-5" b="1">
                          <a:latin typeface="Calibri"/>
                          <a:cs typeface="Calibri"/>
                        </a:rPr>
                        <a:t>100</a:t>
                      </a:r>
                      <a:r>
                        <a:rPr dirty="0" sz="2800" b="1">
                          <a:latin typeface="Calibri"/>
                          <a:cs typeface="Calibri"/>
                        </a:rPr>
                        <a:t>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390956">
                <a:tc>
                  <a:txBody>
                    <a:bodyPr/>
                    <a:lstStyle/>
                    <a:p>
                      <a:pPr marL="31750">
                        <a:lnSpc>
                          <a:spcPts val="2940"/>
                        </a:lnSpc>
                      </a:pPr>
                      <a:r>
                        <a:rPr dirty="0" sz="2800" spc="-10" b="1">
                          <a:latin typeface="Calibri"/>
                          <a:cs typeface="Calibri"/>
                        </a:rPr>
                        <a:t>6e-h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85470">
                        <a:lnSpc>
                          <a:spcPts val="2940"/>
                        </a:lnSpc>
                      </a:pPr>
                      <a:r>
                        <a:rPr dirty="0" sz="2800" b="1">
                          <a:latin typeface="Calibri"/>
                          <a:cs typeface="Calibri"/>
                        </a:rPr>
                        <a:t>6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85140">
                        <a:lnSpc>
                          <a:spcPts val="2940"/>
                        </a:lnSpc>
                      </a:pPr>
                      <a:r>
                        <a:rPr dirty="0" sz="280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2800" spc="-5" b="1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2800" spc="-1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2800" spc="-40" b="1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2800" spc="-25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2800" spc="-3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2800" spc="-5" b="1">
                          <a:latin typeface="Calibri"/>
                          <a:cs typeface="Calibri"/>
                        </a:rPr>
                        <a:t>ed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2940"/>
                        </a:lnSpc>
                      </a:pPr>
                      <a:r>
                        <a:rPr dirty="0" sz="2800" spc="-5" b="1">
                          <a:latin typeface="Calibri"/>
                          <a:cs typeface="Calibri"/>
                        </a:rPr>
                        <a:t>141</a:t>
                      </a:r>
                      <a:r>
                        <a:rPr dirty="0" sz="2800" b="1">
                          <a:latin typeface="Calibri"/>
                          <a:cs typeface="Calibri"/>
                        </a:rPr>
                        <a:t>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251873" y="5559180"/>
            <a:ext cx="503174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Calibri"/>
                <a:cs typeface="Calibri"/>
              </a:rPr>
              <a:t>*Bunce, </a:t>
            </a:r>
            <a:r>
              <a:rPr dirty="0" sz="2800" spc="-20" b="1">
                <a:latin typeface="Calibri"/>
                <a:cs typeface="Calibri"/>
              </a:rPr>
              <a:t>Agronomy </a:t>
            </a:r>
            <a:r>
              <a:rPr dirty="0" sz="2800" spc="-10" b="1">
                <a:latin typeface="Calibri"/>
                <a:cs typeface="Calibri"/>
              </a:rPr>
              <a:t>7:20-26</a:t>
            </a:r>
            <a:r>
              <a:rPr dirty="0" sz="2800" spc="10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(2017)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496" y="613085"/>
            <a:ext cx="8307705" cy="6132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54965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Calibri"/>
                <a:cs typeface="Calibri"/>
              </a:rPr>
              <a:t>Food is </a:t>
            </a:r>
            <a:r>
              <a:rPr dirty="0" sz="2400" b="1">
                <a:latin typeface="Calibri"/>
                <a:cs typeface="Calibri"/>
              </a:rPr>
              <a:t>a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highly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complex mixture </a:t>
            </a:r>
            <a:r>
              <a:rPr dirty="0" sz="2400" spc="-5" b="1">
                <a:latin typeface="Calibri"/>
                <a:cs typeface="Calibri"/>
              </a:rPr>
              <a:t>and, with </a:t>
            </a:r>
            <a:r>
              <a:rPr dirty="0" sz="2400" b="1">
                <a:latin typeface="Calibri"/>
                <a:cs typeface="Calibri"/>
              </a:rPr>
              <a:t>such </a:t>
            </a:r>
            <a:r>
              <a:rPr dirty="0" sz="2400" spc="-20" b="1">
                <a:latin typeface="Calibri"/>
                <a:cs typeface="Calibri"/>
              </a:rPr>
              <a:t>complexity, </a:t>
            </a:r>
            <a:r>
              <a:rPr dirty="0" sz="2400" spc="-5" b="1">
                <a:latin typeface="Calibri"/>
                <a:cs typeface="Calibri"/>
              </a:rPr>
              <a:t>its 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definition cannot be based only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on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preselected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components</a:t>
            </a:r>
            <a:r>
              <a:rPr dirty="0" sz="2400" spc="-5" b="1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spc="-5" b="1" i="1">
                <a:latin typeface="Calibri"/>
                <a:cs typeface="Calibri"/>
              </a:rPr>
              <a:t>Capozzi </a:t>
            </a:r>
            <a:r>
              <a:rPr dirty="0" sz="2400" b="1" i="1">
                <a:latin typeface="Calibri"/>
                <a:cs typeface="Calibri"/>
              </a:rPr>
              <a:t>&amp; </a:t>
            </a:r>
            <a:r>
              <a:rPr dirty="0" sz="2400" spc="-10" b="1" i="1">
                <a:latin typeface="Calibri"/>
                <a:cs typeface="Calibri"/>
              </a:rPr>
              <a:t>Bordoni, Genes </a:t>
            </a:r>
            <a:r>
              <a:rPr dirty="0" sz="2400" spc="-35" b="1" i="1">
                <a:latin typeface="Calibri"/>
                <a:cs typeface="Calibri"/>
              </a:rPr>
              <a:t>Nutr, </a:t>
            </a:r>
            <a:r>
              <a:rPr dirty="0" sz="2400" spc="-5" b="1" i="1">
                <a:latin typeface="Calibri"/>
                <a:cs typeface="Calibri"/>
              </a:rPr>
              <a:t>8:1–4</a:t>
            </a:r>
            <a:r>
              <a:rPr dirty="0" sz="2400" spc="20" b="1" i="1">
                <a:latin typeface="Calibri"/>
                <a:cs typeface="Calibri"/>
              </a:rPr>
              <a:t> </a:t>
            </a:r>
            <a:r>
              <a:rPr dirty="0" sz="2400" spc="-5" b="1" i="1">
                <a:latin typeface="Calibri"/>
                <a:cs typeface="Calibri"/>
              </a:rPr>
              <a:t>(2013).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5"/>
              </a:spcBef>
            </a:pPr>
            <a:r>
              <a:rPr dirty="0" sz="2400" spc="-5" b="1">
                <a:latin typeface="Calibri"/>
                <a:cs typeface="Calibri"/>
              </a:rPr>
              <a:t>The methodologies </a:t>
            </a:r>
            <a:r>
              <a:rPr dirty="0" sz="2400" b="1">
                <a:latin typeface="Calibri"/>
                <a:cs typeface="Calibri"/>
              </a:rPr>
              <a:t>of </a:t>
            </a:r>
            <a:r>
              <a:rPr dirty="0" sz="2400" spc="-10" b="1">
                <a:latin typeface="Calibri"/>
                <a:cs typeface="Calibri"/>
              </a:rPr>
              <a:t>food </a:t>
            </a:r>
            <a:r>
              <a:rPr dirty="0" sz="2400" spc="-5" b="1">
                <a:latin typeface="Calibri"/>
                <a:cs typeface="Calibri"/>
              </a:rPr>
              <a:t>analysis </a:t>
            </a:r>
            <a:r>
              <a:rPr dirty="0" sz="2400" spc="-15" b="1">
                <a:latin typeface="Calibri"/>
                <a:cs typeface="Calibri"/>
              </a:rPr>
              <a:t>have </a:t>
            </a:r>
            <a:r>
              <a:rPr dirty="0" sz="2400" spc="-10" b="1">
                <a:latin typeface="Calibri"/>
                <a:cs typeface="Calibri"/>
              </a:rPr>
              <a:t>greatly evolved over </a:t>
            </a:r>
            <a:r>
              <a:rPr dirty="0" sz="2400" spc="-5" b="1">
                <a:latin typeface="Calibri"/>
                <a:cs typeface="Calibri"/>
              </a:rPr>
              <a:t>the  </a:t>
            </a:r>
            <a:r>
              <a:rPr dirty="0" sz="2400" spc="-10" b="1">
                <a:latin typeface="Calibri"/>
                <a:cs typeface="Calibri"/>
              </a:rPr>
              <a:t>past </a:t>
            </a:r>
            <a:r>
              <a:rPr dirty="0" sz="2400" spc="-5" b="1">
                <a:latin typeface="Calibri"/>
                <a:cs typeface="Calibri"/>
              </a:rPr>
              <a:t>100 </a:t>
            </a:r>
            <a:r>
              <a:rPr dirty="0" sz="2400" spc="-10" b="1">
                <a:latin typeface="Calibri"/>
                <a:cs typeface="Calibri"/>
              </a:rPr>
              <a:t>years, from </a:t>
            </a:r>
            <a:r>
              <a:rPr dirty="0" sz="2400" spc="-5" b="1">
                <a:latin typeface="Calibri"/>
                <a:cs typeface="Calibri"/>
              </a:rPr>
              <a:t>solution chemistry </a:t>
            </a:r>
            <a:r>
              <a:rPr dirty="0" sz="2400" spc="-15" b="1">
                <a:latin typeface="Calibri"/>
                <a:cs typeface="Calibri"/>
              </a:rPr>
              <a:t>to </a:t>
            </a:r>
            <a:r>
              <a:rPr dirty="0" sz="2400" spc="-5" b="1">
                <a:latin typeface="Calibri"/>
                <a:cs typeface="Calibri"/>
              </a:rPr>
              <a:t>the </a:t>
            </a:r>
            <a:r>
              <a:rPr dirty="0" sz="2400" b="1">
                <a:latin typeface="Calibri"/>
                <a:cs typeface="Calibri"/>
              </a:rPr>
              <a:t>modern  </a:t>
            </a:r>
            <a:r>
              <a:rPr dirty="0" sz="2400" spc="-10" b="1">
                <a:latin typeface="Calibri"/>
                <a:cs typeface="Calibri"/>
              </a:rPr>
              <a:t>instrumental platforms. </a:t>
            </a:r>
            <a:r>
              <a:rPr dirty="0" sz="2400" spc="-70" b="1">
                <a:latin typeface="Calibri"/>
                <a:cs typeface="Calibri"/>
              </a:rPr>
              <a:t>Today, </a:t>
            </a:r>
            <a:r>
              <a:rPr dirty="0" sz="2400" spc="-20" b="1">
                <a:solidFill>
                  <a:srgbClr val="FF0000"/>
                </a:solidFill>
                <a:latin typeface="Calibri"/>
                <a:cs typeface="Calibri"/>
              </a:rPr>
              <a:t>integrated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analytical approaches  allow the chemical composition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of a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food </a:t>
            </a:r>
            <a:r>
              <a:rPr dirty="0" sz="2400" spc="-15" b="1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define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‘food  fingerprint’ </a:t>
            </a:r>
            <a:r>
              <a:rPr dirty="0" sz="2400" spc="-10" b="1">
                <a:latin typeface="Calibri"/>
                <a:cs typeface="Calibri"/>
              </a:rPr>
              <a:t>that </a:t>
            </a:r>
            <a:r>
              <a:rPr dirty="0" sz="2400" spc="-5" b="1">
                <a:latin typeface="Calibri"/>
                <a:cs typeface="Calibri"/>
              </a:rPr>
              <a:t>is </a:t>
            </a:r>
            <a:r>
              <a:rPr dirty="0" sz="2400" spc="-10" b="1">
                <a:latin typeface="Calibri"/>
                <a:cs typeface="Calibri"/>
              </a:rPr>
              <a:t>valuable </a:t>
            </a:r>
            <a:r>
              <a:rPr dirty="0" sz="2400" spc="-15" b="1">
                <a:latin typeface="Calibri"/>
                <a:cs typeface="Calibri"/>
              </a:rPr>
              <a:t>to </a:t>
            </a:r>
            <a:r>
              <a:rPr dirty="0" sz="2400" b="1">
                <a:latin typeface="Calibri"/>
                <a:cs typeface="Calibri"/>
              </a:rPr>
              <a:t>assess </a:t>
            </a:r>
            <a:r>
              <a:rPr dirty="0" sz="2400" spc="-5" b="1">
                <a:latin typeface="Calibri"/>
                <a:cs typeface="Calibri"/>
              </a:rPr>
              <a:t>nutritional </a:t>
            </a:r>
            <a:r>
              <a:rPr dirty="0" sz="2400" spc="-10" b="1">
                <a:latin typeface="Calibri"/>
                <a:cs typeface="Calibri"/>
              </a:rPr>
              <a:t>value, </a:t>
            </a:r>
            <a:r>
              <a:rPr dirty="0" sz="2400" spc="-15" b="1">
                <a:latin typeface="Calibri"/>
                <a:cs typeface="Calibri"/>
              </a:rPr>
              <a:t>safety </a:t>
            </a:r>
            <a:r>
              <a:rPr dirty="0" sz="2400" spc="-5" b="1">
                <a:latin typeface="Calibri"/>
                <a:cs typeface="Calibri"/>
              </a:rPr>
              <a:t>and  </a:t>
            </a:r>
            <a:r>
              <a:rPr dirty="0" sz="2400" spc="-25" b="1">
                <a:latin typeface="Calibri"/>
                <a:cs typeface="Calibri"/>
              </a:rPr>
              <a:t>quality, </a:t>
            </a:r>
            <a:r>
              <a:rPr dirty="0" sz="2400" spc="-5" b="1">
                <a:latin typeface="Calibri"/>
                <a:cs typeface="Calibri"/>
              </a:rPr>
              <a:t>authenticity and </a:t>
            </a:r>
            <a:r>
              <a:rPr dirty="0" sz="2400" spc="-20" b="1">
                <a:latin typeface="Calibri"/>
                <a:cs typeface="Calibri"/>
              </a:rPr>
              <a:t>security. </a:t>
            </a:r>
            <a:r>
              <a:rPr dirty="0" sz="2400" spc="-5" b="1">
                <a:latin typeface="Calibri"/>
                <a:cs typeface="Calibri"/>
              </a:rPr>
              <a:t>This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comprehensive </a:t>
            </a:r>
            <a:r>
              <a:rPr dirty="0" sz="2400" spc="-35" b="1">
                <a:solidFill>
                  <a:srgbClr val="FF0000"/>
                </a:solidFill>
                <a:latin typeface="Calibri"/>
                <a:cs typeface="Calibri"/>
              </a:rPr>
              <a:t>strategy, 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defined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as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foodomics</a:t>
            </a:r>
            <a:r>
              <a:rPr dirty="0" sz="2400" spc="-5" b="1">
                <a:latin typeface="Calibri"/>
                <a:cs typeface="Calibri"/>
              </a:rPr>
              <a:t>, includes emerging work </a:t>
            </a:r>
            <a:r>
              <a:rPr dirty="0" sz="2400" spc="-10" b="1">
                <a:latin typeface="Calibri"/>
                <a:cs typeface="Calibri"/>
              </a:rPr>
              <a:t>areas </a:t>
            </a:r>
            <a:r>
              <a:rPr dirty="0" sz="2400" spc="-5" b="1">
                <a:latin typeface="Calibri"/>
                <a:cs typeface="Calibri"/>
              </a:rPr>
              <a:t>such </a:t>
            </a:r>
            <a:r>
              <a:rPr dirty="0" sz="2400" b="1">
                <a:latin typeface="Calibri"/>
                <a:cs typeface="Calibri"/>
              </a:rPr>
              <a:t>as </a:t>
            </a:r>
            <a:r>
              <a:rPr dirty="0" sz="2400" spc="-10" b="1">
                <a:latin typeface="Calibri"/>
                <a:cs typeface="Calibri"/>
              </a:rPr>
              <a:t>food  </a:t>
            </a:r>
            <a:r>
              <a:rPr dirty="0" sz="2400" spc="-20" b="1">
                <a:latin typeface="Calibri"/>
                <a:cs typeface="Calibri"/>
              </a:rPr>
              <a:t>chemistry, phytochemistry, </a:t>
            </a:r>
            <a:r>
              <a:rPr dirty="0" sz="2400" spc="-10" b="1">
                <a:latin typeface="Calibri"/>
                <a:cs typeface="Calibri"/>
              </a:rPr>
              <a:t>advanced </a:t>
            </a:r>
            <a:r>
              <a:rPr dirty="0" sz="2400" spc="-5" b="1">
                <a:latin typeface="Calibri"/>
                <a:cs typeface="Calibri"/>
              </a:rPr>
              <a:t>analytical </a:t>
            </a:r>
            <a:r>
              <a:rPr dirty="0" sz="2400" spc="-10" b="1">
                <a:latin typeface="Calibri"/>
                <a:cs typeface="Calibri"/>
              </a:rPr>
              <a:t>techniques,  </a:t>
            </a:r>
            <a:r>
              <a:rPr dirty="0" sz="2400" spc="-5" b="1">
                <a:latin typeface="Calibri"/>
                <a:cs typeface="Calibri"/>
              </a:rPr>
              <a:t>biosensors and </a:t>
            </a:r>
            <a:r>
              <a:rPr dirty="0" sz="2400" spc="-10" b="1">
                <a:latin typeface="Calibri"/>
                <a:cs typeface="Calibri"/>
              </a:rPr>
              <a:t>bioinformatics. </a:t>
            </a:r>
            <a:r>
              <a:rPr dirty="0" sz="2400" spc="-5" b="1" i="1">
                <a:latin typeface="Calibri"/>
                <a:cs typeface="Calibri"/>
              </a:rPr>
              <a:t>Gallo </a:t>
            </a:r>
            <a:r>
              <a:rPr dirty="0" sz="2400" b="1" i="1">
                <a:latin typeface="Calibri"/>
                <a:cs typeface="Calibri"/>
              </a:rPr>
              <a:t>&amp; </a:t>
            </a:r>
            <a:r>
              <a:rPr dirty="0" sz="2400" spc="-15" b="1" i="1">
                <a:latin typeface="Calibri"/>
                <a:cs typeface="Calibri"/>
              </a:rPr>
              <a:t>Feranti, </a:t>
            </a:r>
            <a:r>
              <a:rPr dirty="0" sz="2400" b="1" i="1">
                <a:latin typeface="Calibri"/>
                <a:cs typeface="Calibri"/>
              </a:rPr>
              <a:t>J </a:t>
            </a:r>
            <a:r>
              <a:rPr dirty="0" sz="2400" spc="-10" b="1" i="1">
                <a:latin typeface="Calibri"/>
                <a:cs typeface="Calibri"/>
              </a:rPr>
              <a:t>Chromatogr </a:t>
            </a:r>
            <a:r>
              <a:rPr dirty="0" sz="2400" spc="10" b="1" i="1">
                <a:latin typeface="Calibri"/>
                <a:cs typeface="Calibri"/>
              </a:rPr>
              <a:t>A,  </a:t>
            </a:r>
            <a:r>
              <a:rPr dirty="0" sz="2400" spc="-5" b="1" i="1">
                <a:latin typeface="Calibri"/>
                <a:cs typeface="Calibri"/>
              </a:rPr>
              <a:t>1428:3–15</a:t>
            </a:r>
            <a:r>
              <a:rPr dirty="0" sz="2400" spc="-15" b="1" i="1">
                <a:latin typeface="Calibri"/>
                <a:cs typeface="Calibri"/>
              </a:rPr>
              <a:t> </a:t>
            </a:r>
            <a:r>
              <a:rPr dirty="0" sz="2400" spc="-5" b="1" i="1">
                <a:latin typeface="Calibri"/>
                <a:cs typeface="Calibri"/>
              </a:rPr>
              <a:t>(2016).</a:t>
            </a:r>
            <a:endParaRPr sz="2400">
              <a:latin typeface="Calibri"/>
              <a:cs typeface="Calibri"/>
            </a:endParaRPr>
          </a:p>
          <a:p>
            <a:pPr algn="just" marL="12700" marR="632460">
              <a:lnSpc>
                <a:spcPct val="100000"/>
              </a:lnSpc>
              <a:spcBef>
                <a:spcPts val="994"/>
              </a:spcBef>
            </a:pPr>
            <a:r>
              <a:rPr dirty="0" sz="2400" spc="-10" b="1">
                <a:latin typeface="Calibri"/>
                <a:cs typeface="Calibri"/>
              </a:rPr>
              <a:t>There are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hundreds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thousands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foods</a:t>
            </a:r>
            <a:r>
              <a:rPr dirty="0" sz="2400" spc="-10" b="1">
                <a:latin typeface="Calibri"/>
                <a:cs typeface="Calibri"/>
              </a:rPr>
              <a:t>, </a:t>
            </a:r>
            <a:r>
              <a:rPr dirty="0" sz="2400" b="1">
                <a:latin typeface="Calibri"/>
                <a:cs typeface="Calibri"/>
              </a:rPr>
              <a:t>each </a:t>
            </a:r>
            <a:r>
              <a:rPr dirty="0" sz="2400" spc="-5" b="1">
                <a:latin typeface="Calibri"/>
                <a:cs typeface="Calibri"/>
              </a:rPr>
              <a:t>with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tens </a:t>
            </a:r>
            <a:r>
              <a:rPr dirty="0" sz="2400" spc="5" b="1">
                <a:solidFill>
                  <a:srgbClr val="FF0000"/>
                </a:solidFill>
                <a:latin typeface="Calibri"/>
                <a:cs typeface="Calibri"/>
              </a:rPr>
              <a:t>of 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thousands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components</a:t>
            </a:r>
            <a:r>
              <a:rPr dirty="0" sz="2400" spc="-5" b="1">
                <a:latin typeface="Calibri"/>
                <a:cs typeface="Calibri"/>
              </a:rPr>
              <a:t>, </a:t>
            </a:r>
            <a:r>
              <a:rPr dirty="0" sz="2400" b="1">
                <a:latin typeface="Calibri"/>
                <a:cs typeface="Calibri"/>
              </a:rPr>
              <a:t>each </a:t>
            </a:r>
            <a:r>
              <a:rPr dirty="0" sz="2400" spc="-5" b="1">
                <a:latin typeface="Calibri"/>
                <a:cs typeface="Calibri"/>
              </a:rPr>
              <a:t>with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potential </a:t>
            </a:r>
            <a:r>
              <a:rPr dirty="0" sz="2400" spc="-15" b="1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impact  human health</a:t>
            </a:r>
            <a:r>
              <a:rPr dirty="0" sz="2400" spc="-5" b="1">
                <a:latin typeface="Calibri"/>
                <a:cs typeface="Calibri"/>
              </a:rPr>
              <a:t>. </a:t>
            </a:r>
            <a:r>
              <a:rPr dirty="0" sz="2400" spc="-20" b="1" i="1">
                <a:latin typeface="Calibri"/>
                <a:cs typeface="Calibri"/>
              </a:rPr>
              <a:t>Harnly, </a:t>
            </a:r>
            <a:r>
              <a:rPr dirty="0" sz="2400" spc="-5" b="1" i="1">
                <a:latin typeface="Calibri"/>
                <a:cs typeface="Calibri"/>
              </a:rPr>
              <a:t>OSQR </a:t>
            </a:r>
            <a:r>
              <a:rPr dirty="0" sz="2400" spc="-10" b="1" i="1">
                <a:latin typeface="Calibri"/>
                <a:cs typeface="Calibri"/>
              </a:rPr>
              <a:t>Research </a:t>
            </a:r>
            <a:r>
              <a:rPr dirty="0" sz="2400" spc="-5" b="1" i="1">
                <a:latin typeface="Calibri"/>
                <a:cs typeface="Calibri"/>
              </a:rPr>
              <a:t>Plan</a:t>
            </a:r>
            <a:r>
              <a:rPr dirty="0" sz="2400" spc="-20" b="1" i="1">
                <a:latin typeface="Calibri"/>
                <a:cs typeface="Calibri"/>
              </a:rPr>
              <a:t> </a:t>
            </a:r>
            <a:r>
              <a:rPr dirty="0" sz="2400" spc="-5" b="1" i="1">
                <a:latin typeface="Calibri"/>
                <a:cs typeface="Calibri"/>
              </a:rPr>
              <a:t>(2018).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8998" y="7517"/>
            <a:ext cx="128524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"/>
              <a:t>F</a:t>
            </a:r>
            <a:r>
              <a:rPr dirty="0" spc="-5"/>
              <a:t>u</a:t>
            </a:r>
            <a:r>
              <a:rPr dirty="0"/>
              <a:t>r</a:t>
            </a:r>
            <a:r>
              <a:rPr dirty="0" spc="5"/>
              <a:t>t</a:t>
            </a:r>
            <a:r>
              <a:rPr dirty="0" spc="-5"/>
              <a:t>her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1402080"/>
            <a:ext cx="8497823" cy="4931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488680" y="1504188"/>
            <a:ext cx="332740" cy="353695"/>
          </a:xfrm>
          <a:custGeom>
            <a:avLst/>
            <a:gdLst/>
            <a:ahLst/>
            <a:cxnLst/>
            <a:rect l="l" t="t" r="r" b="b"/>
            <a:pathLst>
              <a:path w="332740" h="353694">
                <a:moveTo>
                  <a:pt x="0" y="0"/>
                </a:moveTo>
                <a:lnTo>
                  <a:pt x="332231" y="0"/>
                </a:lnTo>
                <a:lnTo>
                  <a:pt x="332231" y="353567"/>
                </a:lnTo>
                <a:lnTo>
                  <a:pt x="0" y="35356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49995" y="2677667"/>
            <a:ext cx="332740" cy="355600"/>
          </a:xfrm>
          <a:custGeom>
            <a:avLst/>
            <a:gdLst/>
            <a:ahLst/>
            <a:cxnLst/>
            <a:rect l="l" t="t" r="r" b="b"/>
            <a:pathLst>
              <a:path w="332740" h="355600">
                <a:moveTo>
                  <a:pt x="0" y="0"/>
                </a:moveTo>
                <a:lnTo>
                  <a:pt x="332231" y="0"/>
                </a:lnTo>
                <a:lnTo>
                  <a:pt x="332231" y="355091"/>
                </a:lnTo>
                <a:lnTo>
                  <a:pt x="0" y="35509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46007" y="3793235"/>
            <a:ext cx="332740" cy="355600"/>
          </a:xfrm>
          <a:custGeom>
            <a:avLst/>
            <a:gdLst/>
            <a:ahLst/>
            <a:cxnLst/>
            <a:rect l="l" t="t" r="r" b="b"/>
            <a:pathLst>
              <a:path w="332740" h="355600">
                <a:moveTo>
                  <a:pt x="0" y="0"/>
                </a:moveTo>
                <a:lnTo>
                  <a:pt x="332231" y="0"/>
                </a:lnTo>
                <a:lnTo>
                  <a:pt x="332231" y="355092"/>
                </a:lnTo>
                <a:lnTo>
                  <a:pt x="0" y="3550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446007" y="4885944"/>
            <a:ext cx="332740" cy="355600"/>
          </a:xfrm>
          <a:custGeom>
            <a:avLst/>
            <a:gdLst/>
            <a:ahLst/>
            <a:cxnLst/>
            <a:rect l="l" t="t" r="r" b="b"/>
            <a:pathLst>
              <a:path w="332740" h="355600">
                <a:moveTo>
                  <a:pt x="0" y="0"/>
                </a:moveTo>
                <a:lnTo>
                  <a:pt x="332231" y="0"/>
                </a:lnTo>
                <a:lnTo>
                  <a:pt x="332231" y="355091"/>
                </a:lnTo>
                <a:lnTo>
                  <a:pt x="0" y="35509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28900" y="1737360"/>
            <a:ext cx="675640" cy="178435"/>
          </a:xfrm>
          <a:custGeom>
            <a:avLst/>
            <a:gdLst/>
            <a:ahLst/>
            <a:cxnLst/>
            <a:rect l="l" t="t" r="r" b="b"/>
            <a:pathLst>
              <a:path w="675639" h="178435">
                <a:moveTo>
                  <a:pt x="0" y="0"/>
                </a:moveTo>
                <a:lnTo>
                  <a:pt x="675131" y="0"/>
                </a:lnTo>
                <a:lnTo>
                  <a:pt x="675131" y="178308"/>
                </a:lnTo>
                <a:lnTo>
                  <a:pt x="0" y="1783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45179" y="2211323"/>
            <a:ext cx="673735" cy="178435"/>
          </a:xfrm>
          <a:custGeom>
            <a:avLst/>
            <a:gdLst/>
            <a:ahLst/>
            <a:cxnLst/>
            <a:rect l="l" t="t" r="r" b="b"/>
            <a:pathLst>
              <a:path w="673735" h="178435">
                <a:moveTo>
                  <a:pt x="0" y="0"/>
                </a:moveTo>
                <a:lnTo>
                  <a:pt x="673608" y="0"/>
                </a:lnTo>
                <a:lnTo>
                  <a:pt x="673608" y="178308"/>
                </a:lnTo>
                <a:lnTo>
                  <a:pt x="0" y="1783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663696" y="2074164"/>
            <a:ext cx="675640" cy="178435"/>
          </a:xfrm>
          <a:custGeom>
            <a:avLst/>
            <a:gdLst/>
            <a:ahLst/>
            <a:cxnLst/>
            <a:rect l="l" t="t" r="r" b="b"/>
            <a:pathLst>
              <a:path w="675639" h="178435">
                <a:moveTo>
                  <a:pt x="0" y="0"/>
                </a:moveTo>
                <a:lnTo>
                  <a:pt x="675131" y="0"/>
                </a:lnTo>
                <a:lnTo>
                  <a:pt x="675131" y="178308"/>
                </a:lnTo>
                <a:lnTo>
                  <a:pt x="0" y="1783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79164" y="1399032"/>
            <a:ext cx="673735" cy="177165"/>
          </a:xfrm>
          <a:custGeom>
            <a:avLst/>
            <a:gdLst/>
            <a:ahLst/>
            <a:cxnLst/>
            <a:rect l="l" t="t" r="r" b="b"/>
            <a:pathLst>
              <a:path w="673735" h="177165">
                <a:moveTo>
                  <a:pt x="0" y="0"/>
                </a:moveTo>
                <a:lnTo>
                  <a:pt x="673608" y="0"/>
                </a:lnTo>
                <a:lnTo>
                  <a:pt x="673608" y="176784"/>
                </a:lnTo>
                <a:lnTo>
                  <a:pt x="0" y="17678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753100" y="2854451"/>
            <a:ext cx="1935480" cy="277495"/>
          </a:xfrm>
          <a:custGeom>
            <a:avLst/>
            <a:gdLst/>
            <a:ahLst/>
            <a:cxnLst/>
            <a:rect l="l" t="t" r="r" b="b"/>
            <a:pathLst>
              <a:path w="1935479" h="277494">
                <a:moveTo>
                  <a:pt x="0" y="0"/>
                </a:moveTo>
                <a:lnTo>
                  <a:pt x="1935479" y="0"/>
                </a:lnTo>
                <a:lnTo>
                  <a:pt x="1935479" y="277367"/>
                </a:lnTo>
                <a:lnTo>
                  <a:pt x="0" y="27736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050023" y="2045207"/>
            <a:ext cx="1028700" cy="443865"/>
          </a:xfrm>
          <a:custGeom>
            <a:avLst/>
            <a:gdLst/>
            <a:ahLst/>
            <a:cxnLst/>
            <a:rect l="l" t="t" r="r" b="b"/>
            <a:pathLst>
              <a:path w="1028700" h="443864">
                <a:moveTo>
                  <a:pt x="0" y="0"/>
                </a:moveTo>
                <a:lnTo>
                  <a:pt x="1028700" y="0"/>
                </a:lnTo>
                <a:lnTo>
                  <a:pt x="1028700" y="443484"/>
                </a:lnTo>
                <a:lnTo>
                  <a:pt x="0" y="44348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408676" y="2074164"/>
            <a:ext cx="809625" cy="279400"/>
          </a:xfrm>
          <a:custGeom>
            <a:avLst/>
            <a:gdLst/>
            <a:ahLst/>
            <a:cxnLst/>
            <a:rect l="l" t="t" r="r" b="b"/>
            <a:pathLst>
              <a:path w="809625" h="279400">
                <a:moveTo>
                  <a:pt x="0" y="0"/>
                </a:moveTo>
                <a:lnTo>
                  <a:pt x="809244" y="0"/>
                </a:lnTo>
                <a:lnTo>
                  <a:pt x="809244" y="278891"/>
                </a:lnTo>
                <a:lnTo>
                  <a:pt x="0" y="27889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625340" y="1705355"/>
            <a:ext cx="452755" cy="178435"/>
          </a:xfrm>
          <a:custGeom>
            <a:avLst/>
            <a:gdLst/>
            <a:ahLst/>
            <a:cxnLst/>
            <a:rect l="l" t="t" r="r" b="b"/>
            <a:pathLst>
              <a:path w="452754" h="178435">
                <a:moveTo>
                  <a:pt x="0" y="178308"/>
                </a:moveTo>
                <a:lnTo>
                  <a:pt x="452628" y="178308"/>
                </a:lnTo>
                <a:lnTo>
                  <a:pt x="452628" y="0"/>
                </a:lnTo>
                <a:lnTo>
                  <a:pt x="0" y="0"/>
                </a:lnTo>
                <a:lnTo>
                  <a:pt x="0" y="178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402835" y="1705355"/>
            <a:ext cx="116205" cy="178435"/>
          </a:xfrm>
          <a:custGeom>
            <a:avLst/>
            <a:gdLst/>
            <a:ahLst/>
            <a:cxnLst/>
            <a:rect l="l" t="t" r="r" b="b"/>
            <a:pathLst>
              <a:path w="116204" h="178435">
                <a:moveTo>
                  <a:pt x="0" y="178308"/>
                </a:moveTo>
                <a:lnTo>
                  <a:pt x="115824" y="178308"/>
                </a:lnTo>
                <a:lnTo>
                  <a:pt x="115824" y="0"/>
                </a:lnTo>
                <a:lnTo>
                  <a:pt x="0" y="0"/>
                </a:lnTo>
                <a:lnTo>
                  <a:pt x="0" y="178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614159" y="4530852"/>
            <a:ext cx="838200" cy="165100"/>
          </a:xfrm>
          <a:custGeom>
            <a:avLst/>
            <a:gdLst/>
            <a:ahLst/>
            <a:cxnLst/>
            <a:rect l="l" t="t" r="r" b="b"/>
            <a:pathLst>
              <a:path w="838200" h="165100">
                <a:moveTo>
                  <a:pt x="0" y="0"/>
                </a:moveTo>
                <a:lnTo>
                  <a:pt x="838200" y="0"/>
                </a:lnTo>
                <a:lnTo>
                  <a:pt x="838200" y="164592"/>
                </a:lnTo>
                <a:lnTo>
                  <a:pt x="0" y="1645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176771" y="3262884"/>
            <a:ext cx="873760" cy="177165"/>
          </a:xfrm>
          <a:custGeom>
            <a:avLst/>
            <a:gdLst/>
            <a:ahLst/>
            <a:cxnLst/>
            <a:rect l="l" t="t" r="r" b="b"/>
            <a:pathLst>
              <a:path w="873759" h="177164">
                <a:moveTo>
                  <a:pt x="0" y="0"/>
                </a:moveTo>
                <a:lnTo>
                  <a:pt x="873251" y="0"/>
                </a:lnTo>
                <a:lnTo>
                  <a:pt x="873251" y="176784"/>
                </a:lnTo>
                <a:lnTo>
                  <a:pt x="0" y="17678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452359" y="3319271"/>
            <a:ext cx="1325880" cy="178435"/>
          </a:xfrm>
          <a:custGeom>
            <a:avLst/>
            <a:gdLst/>
            <a:ahLst/>
            <a:cxnLst/>
            <a:rect l="l" t="t" r="r" b="b"/>
            <a:pathLst>
              <a:path w="1325879" h="178435">
                <a:moveTo>
                  <a:pt x="0" y="0"/>
                </a:moveTo>
                <a:lnTo>
                  <a:pt x="1325879" y="0"/>
                </a:lnTo>
                <a:lnTo>
                  <a:pt x="1325879" y="178308"/>
                </a:lnTo>
                <a:lnTo>
                  <a:pt x="0" y="1783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944111" y="3776471"/>
            <a:ext cx="654050" cy="269875"/>
          </a:xfrm>
          <a:custGeom>
            <a:avLst/>
            <a:gdLst/>
            <a:ahLst/>
            <a:cxnLst/>
            <a:rect l="l" t="t" r="r" b="b"/>
            <a:pathLst>
              <a:path w="654050" h="269875">
                <a:moveTo>
                  <a:pt x="0" y="0"/>
                </a:moveTo>
                <a:lnTo>
                  <a:pt x="653796" y="0"/>
                </a:lnTo>
                <a:lnTo>
                  <a:pt x="653796" y="269748"/>
                </a:lnTo>
                <a:lnTo>
                  <a:pt x="0" y="2697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158740" y="4165091"/>
            <a:ext cx="1287780" cy="302260"/>
          </a:xfrm>
          <a:custGeom>
            <a:avLst/>
            <a:gdLst/>
            <a:ahLst/>
            <a:cxnLst/>
            <a:rect l="l" t="t" r="r" b="b"/>
            <a:pathLst>
              <a:path w="1287779" h="302260">
                <a:moveTo>
                  <a:pt x="0" y="0"/>
                </a:moveTo>
                <a:lnTo>
                  <a:pt x="1287780" y="0"/>
                </a:lnTo>
                <a:lnTo>
                  <a:pt x="1287780" y="301751"/>
                </a:lnTo>
                <a:lnTo>
                  <a:pt x="0" y="3017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111240" y="2673095"/>
            <a:ext cx="502920" cy="195580"/>
          </a:xfrm>
          <a:custGeom>
            <a:avLst/>
            <a:gdLst/>
            <a:ahLst/>
            <a:cxnLst/>
            <a:rect l="l" t="t" r="r" b="b"/>
            <a:pathLst>
              <a:path w="502920" h="195580">
                <a:moveTo>
                  <a:pt x="0" y="0"/>
                </a:moveTo>
                <a:lnTo>
                  <a:pt x="502919" y="0"/>
                </a:lnTo>
                <a:lnTo>
                  <a:pt x="502919" y="195072"/>
                </a:lnTo>
                <a:lnTo>
                  <a:pt x="0" y="1950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954267" y="2284476"/>
            <a:ext cx="452755" cy="114300"/>
          </a:xfrm>
          <a:custGeom>
            <a:avLst/>
            <a:gdLst/>
            <a:ahLst/>
            <a:cxnLst/>
            <a:rect l="l" t="t" r="r" b="b"/>
            <a:pathLst>
              <a:path w="452754" h="114300">
                <a:moveTo>
                  <a:pt x="0" y="0"/>
                </a:moveTo>
                <a:lnTo>
                  <a:pt x="452627" y="0"/>
                </a:lnTo>
                <a:lnTo>
                  <a:pt x="452627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18659" y="1693164"/>
            <a:ext cx="106680" cy="485140"/>
          </a:xfrm>
          <a:custGeom>
            <a:avLst/>
            <a:gdLst/>
            <a:ahLst/>
            <a:cxnLst/>
            <a:rect l="l" t="t" r="r" b="b"/>
            <a:pathLst>
              <a:path w="106679" h="485139">
                <a:moveTo>
                  <a:pt x="0" y="0"/>
                </a:moveTo>
                <a:lnTo>
                  <a:pt x="106679" y="0"/>
                </a:lnTo>
                <a:lnTo>
                  <a:pt x="106679" y="484632"/>
                </a:lnTo>
                <a:lnTo>
                  <a:pt x="0" y="4846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402835" y="3866388"/>
            <a:ext cx="454659" cy="113030"/>
          </a:xfrm>
          <a:custGeom>
            <a:avLst/>
            <a:gdLst/>
            <a:ahLst/>
            <a:cxnLst/>
            <a:rect l="l" t="t" r="r" b="b"/>
            <a:pathLst>
              <a:path w="454660" h="113029">
                <a:moveTo>
                  <a:pt x="0" y="0"/>
                </a:moveTo>
                <a:lnTo>
                  <a:pt x="454151" y="0"/>
                </a:lnTo>
                <a:lnTo>
                  <a:pt x="454151" y="112775"/>
                </a:lnTo>
                <a:lnTo>
                  <a:pt x="0" y="1127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420611" y="2563367"/>
            <a:ext cx="231775" cy="102235"/>
          </a:xfrm>
          <a:custGeom>
            <a:avLst/>
            <a:gdLst/>
            <a:ahLst/>
            <a:cxnLst/>
            <a:rect l="l" t="t" r="r" b="b"/>
            <a:pathLst>
              <a:path w="231775" h="102235">
                <a:moveTo>
                  <a:pt x="0" y="0"/>
                </a:moveTo>
                <a:lnTo>
                  <a:pt x="231647" y="0"/>
                </a:lnTo>
                <a:lnTo>
                  <a:pt x="231647" y="102108"/>
                </a:lnTo>
                <a:lnTo>
                  <a:pt x="0" y="1021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260847" y="4466844"/>
            <a:ext cx="638810" cy="127000"/>
          </a:xfrm>
          <a:custGeom>
            <a:avLst/>
            <a:gdLst/>
            <a:ahLst/>
            <a:cxnLst/>
            <a:rect l="l" t="t" r="r" b="b"/>
            <a:pathLst>
              <a:path w="638810" h="127000">
                <a:moveTo>
                  <a:pt x="0" y="0"/>
                </a:moveTo>
                <a:lnTo>
                  <a:pt x="638555" y="0"/>
                </a:lnTo>
                <a:lnTo>
                  <a:pt x="638555" y="126491"/>
                </a:lnTo>
                <a:lnTo>
                  <a:pt x="0" y="12649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113020" y="4623053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 h="0">
                <a:moveTo>
                  <a:pt x="0" y="0"/>
                </a:moveTo>
                <a:lnTo>
                  <a:pt x="640079" y="0"/>
                </a:lnTo>
              </a:path>
            </a:pathLst>
          </a:custGeom>
          <a:ln w="777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331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Metabolite </a:t>
            </a:r>
            <a:r>
              <a:rPr dirty="0" spc="-5"/>
              <a:t>Fingerprints</a:t>
            </a:r>
            <a:r>
              <a:rPr dirty="0" spc="-65"/>
              <a:t> </a:t>
            </a:r>
            <a:r>
              <a:rPr dirty="0" spc="-5"/>
              <a:t>(MS-)</a:t>
            </a: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2800" spc="-5">
                <a:solidFill>
                  <a:srgbClr val="000000"/>
                </a:solidFill>
              </a:rPr>
              <a:t>Flow Injection </a:t>
            </a:r>
            <a:r>
              <a:rPr dirty="0" sz="2800" spc="-60">
                <a:solidFill>
                  <a:srgbClr val="000000"/>
                </a:solidFill>
              </a:rPr>
              <a:t>Total </a:t>
            </a:r>
            <a:r>
              <a:rPr dirty="0" sz="2800" spc="-10">
                <a:solidFill>
                  <a:srgbClr val="000000"/>
                </a:solidFill>
              </a:rPr>
              <a:t>Ion</a:t>
            </a:r>
            <a:r>
              <a:rPr dirty="0" sz="2800" spc="80">
                <a:solidFill>
                  <a:srgbClr val="000000"/>
                </a:solidFill>
              </a:rPr>
              <a:t> </a:t>
            </a:r>
            <a:r>
              <a:rPr dirty="0" sz="2800" spc="-10">
                <a:solidFill>
                  <a:srgbClr val="000000"/>
                </a:solidFill>
              </a:rPr>
              <a:t>Counts</a:t>
            </a:r>
            <a:endParaRPr sz="2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823" y="1149096"/>
            <a:ext cx="5039868" cy="3779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252" y="1144524"/>
            <a:ext cx="5049520" cy="3789045"/>
          </a:xfrm>
          <a:custGeom>
            <a:avLst/>
            <a:gdLst/>
            <a:ahLst/>
            <a:cxnLst/>
            <a:rect l="l" t="t" r="r" b="b"/>
            <a:pathLst>
              <a:path w="5049520" h="3789045">
                <a:moveTo>
                  <a:pt x="0" y="0"/>
                </a:moveTo>
                <a:lnTo>
                  <a:pt x="5049012" y="0"/>
                </a:lnTo>
                <a:lnTo>
                  <a:pt x="5049012" y="3788664"/>
                </a:lnTo>
                <a:lnTo>
                  <a:pt x="0" y="378866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23003" y="2932176"/>
            <a:ext cx="4721351" cy="3742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18432" y="2927604"/>
            <a:ext cx="4730750" cy="3752215"/>
          </a:xfrm>
          <a:custGeom>
            <a:avLst/>
            <a:gdLst/>
            <a:ahLst/>
            <a:cxnLst/>
            <a:rect l="l" t="t" r="r" b="b"/>
            <a:pathLst>
              <a:path w="4730750" h="3752215">
                <a:moveTo>
                  <a:pt x="0" y="0"/>
                </a:moveTo>
                <a:lnTo>
                  <a:pt x="4730496" y="0"/>
                </a:lnTo>
                <a:lnTo>
                  <a:pt x="4730496" y="3752088"/>
                </a:lnTo>
                <a:lnTo>
                  <a:pt x="0" y="375208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349995" y="3604259"/>
            <a:ext cx="589915" cy="127000"/>
          </a:xfrm>
          <a:custGeom>
            <a:avLst/>
            <a:gdLst/>
            <a:ahLst/>
            <a:cxnLst/>
            <a:rect l="l" t="t" r="r" b="b"/>
            <a:pathLst>
              <a:path w="589915" h="127000">
                <a:moveTo>
                  <a:pt x="0" y="0"/>
                </a:moveTo>
                <a:lnTo>
                  <a:pt x="589788" y="0"/>
                </a:lnTo>
                <a:lnTo>
                  <a:pt x="589788" y="126492"/>
                </a:lnTo>
                <a:lnTo>
                  <a:pt x="0" y="1264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177783" y="3168395"/>
            <a:ext cx="589915" cy="125095"/>
          </a:xfrm>
          <a:custGeom>
            <a:avLst/>
            <a:gdLst/>
            <a:ahLst/>
            <a:cxnLst/>
            <a:rect l="l" t="t" r="r" b="b"/>
            <a:pathLst>
              <a:path w="589915" h="125095">
                <a:moveTo>
                  <a:pt x="0" y="0"/>
                </a:moveTo>
                <a:lnTo>
                  <a:pt x="589787" y="0"/>
                </a:lnTo>
                <a:lnTo>
                  <a:pt x="589787" y="124967"/>
                </a:lnTo>
                <a:lnTo>
                  <a:pt x="0" y="12496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618731" y="3593591"/>
            <a:ext cx="856615" cy="350520"/>
          </a:xfrm>
          <a:custGeom>
            <a:avLst/>
            <a:gdLst/>
            <a:ahLst/>
            <a:cxnLst/>
            <a:rect l="l" t="t" r="r" b="b"/>
            <a:pathLst>
              <a:path w="856615" h="350520">
                <a:moveTo>
                  <a:pt x="0" y="0"/>
                </a:moveTo>
                <a:lnTo>
                  <a:pt x="856487" y="0"/>
                </a:lnTo>
                <a:lnTo>
                  <a:pt x="856487" y="350519"/>
                </a:lnTo>
                <a:lnTo>
                  <a:pt x="0" y="35051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642859" y="3473196"/>
            <a:ext cx="589915" cy="125095"/>
          </a:xfrm>
          <a:custGeom>
            <a:avLst/>
            <a:gdLst/>
            <a:ahLst/>
            <a:cxnLst/>
            <a:rect l="l" t="t" r="r" b="b"/>
            <a:pathLst>
              <a:path w="589915" h="125095">
                <a:moveTo>
                  <a:pt x="0" y="0"/>
                </a:moveTo>
                <a:lnTo>
                  <a:pt x="589788" y="0"/>
                </a:lnTo>
                <a:lnTo>
                  <a:pt x="589788" y="124967"/>
                </a:lnTo>
                <a:lnTo>
                  <a:pt x="0" y="12496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421880" y="4026408"/>
            <a:ext cx="589915" cy="127000"/>
          </a:xfrm>
          <a:custGeom>
            <a:avLst/>
            <a:gdLst/>
            <a:ahLst/>
            <a:cxnLst/>
            <a:rect l="l" t="t" r="r" b="b"/>
            <a:pathLst>
              <a:path w="589915" h="127000">
                <a:moveTo>
                  <a:pt x="0" y="0"/>
                </a:moveTo>
                <a:lnTo>
                  <a:pt x="589787" y="0"/>
                </a:lnTo>
                <a:lnTo>
                  <a:pt x="589787" y="126492"/>
                </a:lnTo>
                <a:lnTo>
                  <a:pt x="0" y="1264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760207" y="5949696"/>
            <a:ext cx="777240" cy="127000"/>
          </a:xfrm>
          <a:custGeom>
            <a:avLst/>
            <a:gdLst/>
            <a:ahLst/>
            <a:cxnLst/>
            <a:rect l="l" t="t" r="r" b="b"/>
            <a:pathLst>
              <a:path w="777240" h="127000">
                <a:moveTo>
                  <a:pt x="0" y="0"/>
                </a:moveTo>
                <a:lnTo>
                  <a:pt x="777240" y="0"/>
                </a:lnTo>
                <a:lnTo>
                  <a:pt x="777240" y="126491"/>
                </a:lnTo>
                <a:lnTo>
                  <a:pt x="0" y="12649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928615" y="3928871"/>
            <a:ext cx="589915" cy="127000"/>
          </a:xfrm>
          <a:custGeom>
            <a:avLst/>
            <a:gdLst/>
            <a:ahLst/>
            <a:cxnLst/>
            <a:rect l="l" t="t" r="r" b="b"/>
            <a:pathLst>
              <a:path w="589914" h="127000">
                <a:moveTo>
                  <a:pt x="0" y="0"/>
                </a:moveTo>
                <a:lnTo>
                  <a:pt x="589788" y="0"/>
                </a:lnTo>
                <a:lnTo>
                  <a:pt x="589788" y="126492"/>
                </a:lnTo>
                <a:lnTo>
                  <a:pt x="0" y="1264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704588" y="5154167"/>
            <a:ext cx="589915" cy="127000"/>
          </a:xfrm>
          <a:custGeom>
            <a:avLst/>
            <a:gdLst/>
            <a:ahLst/>
            <a:cxnLst/>
            <a:rect l="l" t="t" r="r" b="b"/>
            <a:pathLst>
              <a:path w="589914" h="127000">
                <a:moveTo>
                  <a:pt x="0" y="0"/>
                </a:moveTo>
                <a:lnTo>
                  <a:pt x="589788" y="0"/>
                </a:lnTo>
                <a:lnTo>
                  <a:pt x="589788" y="126491"/>
                </a:lnTo>
                <a:lnTo>
                  <a:pt x="0" y="12649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313693" y="8256"/>
            <a:ext cx="4520565" cy="10013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0800" marR="5080" indent="-38100">
              <a:lnSpc>
                <a:spcPct val="100000"/>
              </a:lnSpc>
              <a:spcBef>
                <a:spcPts val="100"/>
              </a:spcBef>
            </a:pPr>
            <a:r>
              <a:rPr dirty="0" spc="-10">
                <a:solidFill>
                  <a:srgbClr val="A40020"/>
                </a:solidFill>
              </a:rPr>
              <a:t>Spectral </a:t>
            </a:r>
            <a:r>
              <a:rPr dirty="0" spc="-5">
                <a:solidFill>
                  <a:srgbClr val="A40020"/>
                </a:solidFill>
              </a:rPr>
              <a:t>Fingerprints</a:t>
            </a:r>
            <a:r>
              <a:rPr dirty="0" spc="-85">
                <a:solidFill>
                  <a:srgbClr val="A40020"/>
                </a:solidFill>
              </a:rPr>
              <a:t> </a:t>
            </a:r>
            <a:r>
              <a:rPr dirty="0" spc="-5">
                <a:solidFill>
                  <a:srgbClr val="A40020"/>
                </a:solidFill>
              </a:rPr>
              <a:t>MS(-)  </a:t>
            </a:r>
            <a:r>
              <a:rPr dirty="0" spc="-5">
                <a:solidFill>
                  <a:srgbClr val="000000"/>
                </a:solidFill>
              </a:rPr>
              <a:t>PCA </a:t>
            </a:r>
            <a:r>
              <a:rPr dirty="0" spc="-10">
                <a:solidFill>
                  <a:srgbClr val="000000"/>
                </a:solidFill>
              </a:rPr>
              <a:t>Score </a:t>
            </a:r>
            <a:r>
              <a:rPr dirty="0">
                <a:solidFill>
                  <a:srgbClr val="000000"/>
                </a:solidFill>
              </a:rPr>
              <a:t>Plot &amp;</a:t>
            </a:r>
            <a:r>
              <a:rPr dirty="0" spc="-7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Loadings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83565" y="1166584"/>
            <a:ext cx="14992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PCA </a:t>
            </a:r>
            <a:r>
              <a:rPr dirty="0" sz="1800" spc="-10" b="1">
                <a:latin typeface="Calibri"/>
                <a:cs typeface="Calibri"/>
              </a:rPr>
              <a:t>Scores</a:t>
            </a:r>
            <a:r>
              <a:rPr dirty="0" sz="1800" spc="-8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Plot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51959" y="2946922"/>
            <a:ext cx="172338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PCA Loadings</a:t>
            </a:r>
            <a:r>
              <a:rPr dirty="0" sz="1800" spc="-7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Plot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2084" y="1130808"/>
            <a:ext cx="3890771" cy="2820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12335" y="1130808"/>
            <a:ext cx="340360" cy="304800"/>
          </a:xfrm>
          <a:custGeom>
            <a:avLst/>
            <a:gdLst/>
            <a:ahLst/>
            <a:cxnLst/>
            <a:rect l="l" t="t" r="r" b="b"/>
            <a:pathLst>
              <a:path w="340360" h="304800">
                <a:moveTo>
                  <a:pt x="0" y="0"/>
                </a:moveTo>
                <a:lnTo>
                  <a:pt x="339851" y="0"/>
                </a:lnTo>
                <a:lnTo>
                  <a:pt x="339851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62446" y="1368713"/>
            <a:ext cx="112839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Calibri"/>
                <a:cs typeface="Calibri"/>
              </a:rPr>
              <a:t>PCA Line</a:t>
            </a:r>
            <a:r>
              <a:rPr dirty="0" sz="2000" spc="-9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0559" y="3942588"/>
            <a:ext cx="3893819" cy="27752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86428" y="3954779"/>
            <a:ext cx="338455" cy="302260"/>
          </a:xfrm>
          <a:custGeom>
            <a:avLst/>
            <a:gdLst/>
            <a:ahLst/>
            <a:cxnLst/>
            <a:rect l="l" t="t" r="r" b="b"/>
            <a:pathLst>
              <a:path w="338454" h="302260">
                <a:moveTo>
                  <a:pt x="0" y="0"/>
                </a:moveTo>
                <a:lnTo>
                  <a:pt x="338327" y="0"/>
                </a:lnTo>
                <a:lnTo>
                  <a:pt x="338327" y="301752"/>
                </a:lnTo>
                <a:lnTo>
                  <a:pt x="0" y="3017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09740" y="4159294"/>
            <a:ext cx="112839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Calibri"/>
                <a:cs typeface="Calibri"/>
              </a:rPr>
              <a:t>PCA Line</a:t>
            </a:r>
            <a:r>
              <a:rPr dirty="0" sz="2000" spc="-9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6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52188" y="1162812"/>
            <a:ext cx="3915155" cy="28315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661404" y="2976372"/>
            <a:ext cx="584200" cy="0"/>
          </a:xfrm>
          <a:custGeom>
            <a:avLst/>
            <a:gdLst/>
            <a:ahLst/>
            <a:cxnLst/>
            <a:rect l="l" t="t" r="r" b="b"/>
            <a:pathLst>
              <a:path w="584200" h="0">
                <a:moveTo>
                  <a:pt x="0" y="0"/>
                </a:moveTo>
                <a:lnTo>
                  <a:pt x="583692" y="0"/>
                </a:lnTo>
              </a:path>
            </a:pathLst>
          </a:custGeom>
          <a:ln w="8229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198108" y="3573017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5" h="0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8381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946392" y="3224783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5" h="0">
                <a:moveTo>
                  <a:pt x="0" y="0"/>
                </a:moveTo>
                <a:lnTo>
                  <a:pt x="582168" y="0"/>
                </a:lnTo>
              </a:path>
            </a:pathLst>
          </a:custGeom>
          <a:ln w="3047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7328" y="3364991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5" h="0">
                <a:moveTo>
                  <a:pt x="0" y="0"/>
                </a:moveTo>
                <a:lnTo>
                  <a:pt x="582168" y="0"/>
                </a:lnTo>
              </a:path>
            </a:pathLst>
          </a:custGeom>
          <a:ln w="8229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495031" y="2758439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5" h="0">
                <a:moveTo>
                  <a:pt x="0" y="0"/>
                </a:moveTo>
                <a:lnTo>
                  <a:pt x="582168" y="0"/>
                </a:lnTo>
              </a:path>
            </a:pathLst>
          </a:custGeom>
          <a:ln w="8229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946647" y="3858767"/>
            <a:ext cx="584200" cy="0"/>
          </a:xfrm>
          <a:custGeom>
            <a:avLst/>
            <a:gdLst/>
            <a:ahLst/>
            <a:cxnLst/>
            <a:rect l="l" t="t" r="r" b="b"/>
            <a:pathLst>
              <a:path w="584200" h="0">
                <a:moveTo>
                  <a:pt x="0" y="0"/>
                </a:moveTo>
                <a:lnTo>
                  <a:pt x="583692" y="0"/>
                </a:lnTo>
              </a:path>
            </a:pathLst>
          </a:custGeom>
          <a:ln w="8229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709159" y="3231642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5" h="0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8382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394959" y="2023872"/>
            <a:ext cx="584200" cy="0"/>
          </a:xfrm>
          <a:custGeom>
            <a:avLst/>
            <a:gdLst/>
            <a:ahLst/>
            <a:cxnLst/>
            <a:rect l="l" t="t" r="r" b="b"/>
            <a:pathLst>
              <a:path w="584200" h="0">
                <a:moveTo>
                  <a:pt x="0" y="0"/>
                </a:moveTo>
                <a:lnTo>
                  <a:pt x="583691" y="0"/>
                </a:lnTo>
              </a:path>
            </a:pathLst>
          </a:custGeom>
          <a:ln w="8229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789676" y="1252727"/>
            <a:ext cx="330835" cy="106680"/>
          </a:xfrm>
          <a:custGeom>
            <a:avLst/>
            <a:gdLst/>
            <a:ahLst/>
            <a:cxnLst/>
            <a:rect l="l" t="t" r="r" b="b"/>
            <a:pathLst>
              <a:path w="330835" h="106680">
                <a:moveTo>
                  <a:pt x="0" y="0"/>
                </a:moveTo>
                <a:lnTo>
                  <a:pt x="330708" y="0"/>
                </a:lnTo>
                <a:lnTo>
                  <a:pt x="330708" y="106679"/>
                </a:lnTo>
                <a:lnTo>
                  <a:pt x="0" y="1066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922520" y="2752344"/>
            <a:ext cx="332740" cy="106680"/>
          </a:xfrm>
          <a:custGeom>
            <a:avLst/>
            <a:gdLst/>
            <a:ahLst/>
            <a:cxnLst/>
            <a:rect l="l" t="t" r="r" b="b"/>
            <a:pathLst>
              <a:path w="332739" h="106680">
                <a:moveTo>
                  <a:pt x="0" y="0"/>
                </a:moveTo>
                <a:lnTo>
                  <a:pt x="332232" y="0"/>
                </a:lnTo>
                <a:lnTo>
                  <a:pt x="332232" y="106679"/>
                </a:lnTo>
                <a:lnTo>
                  <a:pt x="0" y="1066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871716" y="2435351"/>
            <a:ext cx="760730" cy="106680"/>
          </a:xfrm>
          <a:custGeom>
            <a:avLst/>
            <a:gdLst/>
            <a:ahLst/>
            <a:cxnLst/>
            <a:rect l="l" t="t" r="r" b="b"/>
            <a:pathLst>
              <a:path w="760729" h="106680">
                <a:moveTo>
                  <a:pt x="0" y="0"/>
                </a:moveTo>
                <a:lnTo>
                  <a:pt x="760476" y="0"/>
                </a:lnTo>
                <a:lnTo>
                  <a:pt x="760476" y="106679"/>
                </a:lnTo>
                <a:lnTo>
                  <a:pt x="0" y="1066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748271" y="3115055"/>
            <a:ext cx="760730" cy="106680"/>
          </a:xfrm>
          <a:custGeom>
            <a:avLst/>
            <a:gdLst/>
            <a:ahLst/>
            <a:cxnLst/>
            <a:rect l="l" t="t" r="r" b="b"/>
            <a:pathLst>
              <a:path w="760729" h="106680">
                <a:moveTo>
                  <a:pt x="0" y="0"/>
                </a:moveTo>
                <a:lnTo>
                  <a:pt x="760476" y="0"/>
                </a:lnTo>
                <a:lnTo>
                  <a:pt x="760476" y="106679"/>
                </a:lnTo>
                <a:lnTo>
                  <a:pt x="0" y="1066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437119" y="2764535"/>
            <a:ext cx="483234" cy="106680"/>
          </a:xfrm>
          <a:custGeom>
            <a:avLst/>
            <a:gdLst/>
            <a:ahLst/>
            <a:cxnLst/>
            <a:rect l="l" t="t" r="r" b="b"/>
            <a:pathLst>
              <a:path w="483234" h="106680">
                <a:moveTo>
                  <a:pt x="0" y="0"/>
                </a:moveTo>
                <a:lnTo>
                  <a:pt x="483107" y="0"/>
                </a:lnTo>
                <a:lnTo>
                  <a:pt x="483107" y="106679"/>
                </a:lnTo>
                <a:lnTo>
                  <a:pt x="0" y="1066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874764" y="3240023"/>
            <a:ext cx="760730" cy="108585"/>
          </a:xfrm>
          <a:custGeom>
            <a:avLst/>
            <a:gdLst/>
            <a:ahLst/>
            <a:cxnLst/>
            <a:rect l="l" t="t" r="r" b="b"/>
            <a:pathLst>
              <a:path w="760729" h="108585">
                <a:moveTo>
                  <a:pt x="0" y="0"/>
                </a:moveTo>
                <a:lnTo>
                  <a:pt x="760476" y="0"/>
                </a:lnTo>
                <a:lnTo>
                  <a:pt x="760476" y="108203"/>
                </a:lnTo>
                <a:lnTo>
                  <a:pt x="0" y="1082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568183" y="2164079"/>
            <a:ext cx="762000" cy="106680"/>
          </a:xfrm>
          <a:custGeom>
            <a:avLst/>
            <a:gdLst/>
            <a:ahLst/>
            <a:cxnLst/>
            <a:rect l="l" t="t" r="r" b="b"/>
            <a:pathLst>
              <a:path w="762000" h="106680">
                <a:moveTo>
                  <a:pt x="0" y="0"/>
                </a:moveTo>
                <a:lnTo>
                  <a:pt x="762000" y="0"/>
                </a:lnTo>
                <a:lnTo>
                  <a:pt x="762000" y="106679"/>
                </a:lnTo>
                <a:lnTo>
                  <a:pt x="0" y="1066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968995" y="2919983"/>
            <a:ext cx="419100" cy="106680"/>
          </a:xfrm>
          <a:custGeom>
            <a:avLst/>
            <a:gdLst/>
            <a:ahLst/>
            <a:cxnLst/>
            <a:rect l="l" t="t" r="r" b="b"/>
            <a:pathLst>
              <a:path w="419100" h="106680">
                <a:moveTo>
                  <a:pt x="0" y="0"/>
                </a:moveTo>
                <a:lnTo>
                  <a:pt x="419100" y="0"/>
                </a:lnTo>
                <a:lnTo>
                  <a:pt x="419100" y="106679"/>
                </a:lnTo>
                <a:lnTo>
                  <a:pt x="0" y="1066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4923011" y="1449871"/>
            <a:ext cx="211201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Calibri"/>
                <a:cs typeface="Calibri"/>
              </a:rPr>
              <a:t>PCA </a:t>
            </a:r>
            <a:r>
              <a:rPr dirty="0" sz="2000" spc="-5" b="1">
                <a:latin typeface="Calibri"/>
                <a:cs typeface="Calibri"/>
              </a:rPr>
              <a:t>Loadings </a:t>
            </a:r>
            <a:r>
              <a:rPr dirty="0" sz="2000" b="1">
                <a:latin typeface="Calibri"/>
                <a:cs typeface="Calibri"/>
              </a:rPr>
              <a:t>Line</a:t>
            </a:r>
            <a:r>
              <a:rPr dirty="0" sz="2000" spc="-8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558284" y="3957828"/>
            <a:ext cx="3872483" cy="2759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565392" y="4475988"/>
            <a:ext cx="368935" cy="94615"/>
          </a:xfrm>
          <a:custGeom>
            <a:avLst/>
            <a:gdLst/>
            <a:ahLst/>
            <a:cxnLst/>
            <a:rect l="l" t="t" r="r" b="b"/>
            <a:pathLst>
              <a:path w="368934" h="94614">
                <a:moveTo>
                  <a:pt x="0" y="0"/>
                </a:moveTo>
                <a:lnTo>
                  <a:pt x="368807" y="0"/>
                </a:lnTo>
                <a:lnTo>
                  <a:pt x="368807" y="94487"/>
                </a:lnTo>
                <a:lnTo>
                  <a:pt x="0" y="944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146035" y="4599432"/>
            <a:ext cx="368935" cy="94615"/>
          </a:xfrm>
          <a:custGeom>
            <a:avLst/>
            <a:gdLst/>
            <a:ahLst/>
            <a:cxnLst/>
            <a:rect l="l" t="t" r="r" b="b"/>
            <a:pathLst>
              <a:path w="368934" h="94614">
                <a:moveTo>
                  <a:pt x="0" y="0"/>
                </a:moveTo>
                <a:lnTo>
                  <a:pt x="368807" y="0"/>
                </a:lnTo>
                <a:lnTo>
                  <a:pt x="368807" y="94488"/>
                </a:lnTo>
                <a:lnTo>
                  <a:pt x="0" y="9448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818376" y="4724400"/>
            <a:ext cx="368935" cy="93345"/>
          </a:xfrm>
          <a:custGeom>
            <a:avLst/>
            <a:gdLst/>
            <a:ahLst/>
            <a:cxnLst/>
            <a:rect l="l" t="t" r="r" b="b"/>
            <a:pathLst>
              <a:path w="368934" h="93345">
                <a:moveTo>
                  <a:pt x="0" y="0"/>
                </a:moveTo>
                <a:lnTo>
                  <a:pt x="368807" y="0"/>
                </a:lnTo>
                <a:lnTo>
                  <a:pt x="368807" y="92963"/>
                </a:lnTo>
                <a:lnTo>
                  <a:pt x="0" y="929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891271" y="5254752"/>
            <a:ext cx="368935" cy="94615"/>
          </a:xfrm>
          <a:custGeom>
            <a:avLst/>
            <a:gdLst/>
            <a:ahLst/>
            <a:cxnLst/>
            <a:rect l="l" t="t" r="r" b="b"/>
            <a:pathLst>
              <a:path w="368934" h="94614">
                <a:moveTo>
                  <a:pt x="0" y="0"/>
                </a:moveTo>
                <a:lnTo>
                  <a:pt x="368807" y="0"/>
                </a:lnTo>
                <a:lnTo>
                  <a:pt x="368807" y="94488"/>
                </a:lnTo>
                <a:lnTo>
                  <a:pt x="0" y="9448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154167" y="5754623"/>
            <a:ext cx="486409" cy="94615"/>
          </a:xfrm>
          <a:custGeom>
            <a:avLst/>
            <a:gdLst/>
            <a:ahLst/>
            <a:cxnLst/>
            <a:rect l="l" t="t" r="r" b="b"/>
            <a:pathLst>
              <a:path w="486410" h="94614">
                <a:moveTo>
                  <a:pt x="0" y="0"/>
                </a:moveTo>
                <a:lnTo>
                  <a:pt x="486156" y="0"/>
                </a:lnTo>
                <a:lnTo>
                  <a:pt x="486156" y="94487"/>
                </a:lnTo>
                <a:lnTo>
                  <a:pt x="0" y="944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562343" y="3985259"/>
            <a:ext cx="428625" cy="106680"/>
          </a:xfrm>
          <a:custGeom>
            <a:avLst/>
            <a:gdLst/>
            <a:ahLst/>
            <a:cxnLst/>
            <a:rect l="l" t="t" r="r" b="b"/>
            <a:pathLst>
              <a:path w="428625" h="106679">
                <a:moveTo>
                  <a:pt x="0" y="0"/>
                </a:moveTo>
                <a:lnTo>
                  <a:pt x="428244" y="0"/>
                </a:lnTo>
                <a:lnTo>
                  <a:pt x="428244" y="106680"/>
                </a:lnTo>
                <a:lnTo>
                  <a:pt x="0" y="1066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088123" y="4131564"/>
            <a:ext cx="426720" cy="106680"/>
          </a:xfrm>
          <a:custGeom>
            <a:avLst/>
            <a:gdLst/>
            <a:ahLst/>
            <a:cxnLst/>
            <a:rect l="l" t="t" r="r" b="b"/>
            <a:pathLst>
              <a:path w="426720" h="106679">
                <a:moveTo>
                  <a:pt x="0" y="0"/>
                </a:moveTo>
                <a:lnTo>
                  <a:pt x="426720" y="0"/>
                </a:lnTo>
                <a:lnTo>
                  <a:pt x="426720" y="106680"/>
                </a:lnTo>
                <a:lnTo>
                  <a:pt x="0" y="1066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733031" y="4282440"/>
            <a:ext cx="428625" cy="105410"/>
          </a:xfrm>
          <a:custGeom>
            <a:avLst/>
            <a:gdLst/>
            <a:ahLst/>
            <a:cxnLst/>
            <a:rect l="l" t="t" r="r" b="b"/>
            <a:pathLst>
              <a:path w="428625" h="105410">
                <a:moveTo>
                  <a:pt x="0" y="0"/>
                </a:moveTo>
                <a:lnTo>
                  <a:pt x="428244" y="0"/>
                </a:lnTo>
                <a:lnTo>
                  <a:pt x="428244" y="105156"/>
                </a:lnTo>
                <a:lnTo>
                  <a:pt x="0" y="10515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900416" y="4985003"/>
            <a:ext cx="428625" cy="105410"/>
          </a:xfrm>
          <a:custGeom>
            <a:avLst/>
            <a:gdLst/>
            <a:ahLst/>
            <a:cxnLst/>
            <a:rect l="l" t="t" r="r" b="b"/>
            <a:pathLst>
              <a:path w="428625" h="105410">
                <a:moveTo>
                  <a:pt x="0" y="0"/>
                </a:moveTo>
                <a:lnTo>
                  <a:pt x="428244" y="0"/>
                </a:lnTo>
                <a:lnTo>
                  <a:pt x="428244" y="105156"/>
                </a:lnTo>
                <a:lnTo>
                  <a:pt x="0" y="10515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555992" y="6263640"/>
            <a:ext cx="559435" cy="105410"/>
          </a:xfrm>
          <a:custGeom>
            <a:avLst/>
            <a:gdLst/>
            <a:ahLst/>
            <a:cxnLst/>
            <a:rect l="l" t="t" r="r" b="b"/>
            <a:pathLst>
              <a:path w="559434" h="105410">
                <a:moveTo>
                  <a:pt x="0" y="0"/>
                </a:moveTo>
                <a:lnTo>
                  <a:pt x="559307" y="0"/>
                </a:lnTo>
                <a:lnTo>
                  <a:pt x="559307" y="105156"/>
                </a:lnTo>
                <a:lnTo>
                  <a:pt x="0" y="10515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985003" y="5588508"/>
            <a:ext cx="559435" cy="105410"/>
          </a:xfrm>
          <a:custGeom>
            <a:avLst/>
            <a:gdLst/>
            <a:ahLst/>
            <a:cxnLst/>
            <a:rect l="l" t="t" r="r" b="b"/>
            <a:pathLst>
              <a:path w="559435" h="105410">
                <a:moveTo>
                  <a:pt x="0" y="0"/>
                </a:moveTo>
                <a:lnTo>
                  <a:pt x="559308" y="0"/>
                </a:lnTo>
                <a:lnTo>
                  <a:pt x="559308" y="105155"/>
                </a:lnTo>
                <a:lnTo>
                  <a:pt x="0" y="10515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4925387" y="4194548"/>
            <a:ext cx="211201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Calibri"/>
                <a:cs typeface="Calibri"/>
              </a:rPr>
              <a:t>PCA </a:t>
            </a:r>
            <a:r>
              <a:rPr dirty="0" sz="2000" spc="-5" b="1">
                <a:latin typeface="Calibri"/>
                <a:cs typeface="Calibri"/>
              </a:rPr>
              <a:t>Loadings </a:t>
            </a:r>
            <a:r>
              <a:rPr dirty="0" sz="2000" b="1">
                <a:latin typeface="Calibri"/>
                <a:cs typeface="Calibri"/>
              </a:rPr>
              <a:t>Line</a:t>
            </a:r>
            <a:r>
              <a:rPr dirty="0" sz="2000" spc="-8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6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136603" y="123625"/>
            <a:ext cx="8778875" cy="9423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Spectral </a:t>
            </a:r>
            <a:r>
              <a:rPr dirty="0" spc="-5"/>
              <a:t>Fingerprints MS(-): </a:t>
            </a:r>
            <a:r>
              <a:rPr dirty="0"/>
              <a:t>Lines 5 and 6</a:t>
            </a:r>
            <a:r>
              <a:rPr dirty="0" spc="-100"/>
              <a:t> </a:t>
            </a:r>
            <a:r>
              <a:rPr dirty="0" spc="-15"/>
              <a:t>Separately</a:t>
            </a: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2800" spc="-10">
                <a:solidFill>
                  <a:srgbClr val="000000"/>
                </a:solidFill>
              </a:rPr>
              <a:t>PCA </a:t>
            </a:r>
            <a:r>
              <a:rPr dirty="0" sz="2800" spc="-15">
                <a:solidFill>
                  <a:srgbClr val="000000"/>
                </a:solidFill>
              </a:rPr>
              <a:t>Score </a:t>
            </a:r>
            <a:r>
              <a:rPr dirty="0" sz="2800" spc="-10">
                <a:solidFill>
                  <a:srgbClr val="000000"/>
                </a:solidFill>
              </a:rPr>
              <a:t>Plot </a:t>
            </a:r>
            <a:r>
              <a:rPr dirty="0" sz="2800" spc="-5">
                <a:solidFill>
                  <a:srgbClr val="000000"/>
                </a:solidFill>
              </a:rPr>
              <a:t>&amp;</a:t>
            </a:r>
            <a:r>
              <a:rPr dirty="0" sz="2800" spc="85">
                <a:solidFill>
                  <a:srgbClr val="000000"/>
                </a:solidFill>
              </a:rPr>
              <a:t> </a:t>
            </a:r>
            <a:r>
              <a:rPr dirty="0" sz="2800" spc="-5">
                <a:solidFill>
                  <a:srgbClr val="000000"/>
                </a:solidFill>
              </a:rPr>
              <a:t>Loadings:</a:t>
            </a:r>
            <a:endParaRPr sz="2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2065" y="741681"/>
            <a:ext cx="4519930" cy="94234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pc="-10">
                <a:solidFill>
                  <a:srgbClr val="A40020"/>
                </a:solidFill>
              </a:rPr>
              <a:t>Spectral </a:t>
            </a:r>
            <a:r>
              <a:rPr dirty="0" spc="-5">
                <a:solidFill>
                  <a:srgbClr val="A40020"/>
                </a:solidFill>
              </a:rPr>
              <a:t>Fingerprints</a:t>
            </a:r>
            <a:r>
              <a:rPr dirty="0" spc="-80">
                <a:solidFill>
                  <a:srgbClr val="A40020"/>
                </a:solidFill>
              </a:rPr>
              <a:t> </a:t>
            </a:r>
            <a:r>
              <a:rPr dirty="0" spc="-5">
                <a:solidFill>
                  <a:srgbClr val="A40020"/>
                </a:solidFill>
              </a:rPr>
              <a:t>MS(-)</a:t>
            </a:r>
          </a:p>
          <a:p>
            <a:pPr algn="ctr" marL="635">
              <a:lnSpc>
                <a:spcPct val="100000"/>
              </a:lnSpc>
              <a:spcBef>
                <a:spcPts val="15"/>
              </a:spcBef>
            </a:pPr>
            <a:r>
              <a:rPr dirty="0" sz="2800" spc="-15">
                <a:solidFill>
                  <a:srgbClr val="000000"/>
                </a:solidFill>
              </a:rPr>
              <a:t>Pooled Multivariate</a:t>
            </a:r>
            <a:r>
              <a:rPr dirty="0" sz="2800" spc="50">
                <a:solidFill>
                  <a:srgbClr val="000000"/>
                </a:solidFill>
              </a:rPr>
              <a:t> </a:t>
            </a:r>
            <a:r>
              <a:rPr dirty="0" sz="2800" spc="-45">
                <a:solidFill>
                  <a:srgbClr val="000000"/>
                </a:solidFill>
              </a:rPr>
              <a:t>ANOVA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220979" y="2191511"/>
            <a:ext cx="8702027" cy="2866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112" y="1475232"/>
            <a:ext cx="8875776" cy="4937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0987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Metabolomics:</a:t>
            </a:r>
            <a:r>
              <a:rPr dirty="0" spc="-50"/>
              <a:t> </a:t>
            </a:r>
            <a:r>
              <a:rPr dirty="0" spc="-10"/>
              <a:t>UHPLC-DAD-HRAM/MS</a:t>
            </a:r>
            <a:r>
              <a:rPr dirty="0" baseline="25132" sz="3150" spc="-15"/>
              <a:t>n</a:t>
            </a:r>
            <a:endParaRPr baseline="25132" sz="3150"/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2800" spc="-5">
                <a:solidFill>
                  <a:srgbClr val="000000"/>
                </a:solidFill>
              </a:rPr>
              <a:t>MS(-) </a:t>
            </a:r>
            <a:r>
              <a:rPr dirty="0" sz="2800" spc="-60">
                <a:solidFill>
                  <a:srgbClr val="000000"/>
                </a:solidFill>
              </a:rPr>
              <a:t>Total </a:t>
            </a:r>
            <a:r>
              <a:rPr dirty="0" sz="2800" spc="-10">
                <a:solidFill>
                  <a:srgbClr val="000000"/>
                </a:solidFill>
              </a:rPr>
              <a:t>ion</a:t>
            </a:r>
            <a:r>
              <a:rPr dirty="0" sz="2800" spc="100">
                <a:solidFill>
                  <a:srgbClr val="000000"/>
                </a:solidFill>
              </a:rPr>
              <a:t> </a:t>
            </a:r>
            <a:r>
              <a:rPr dirty="0" sz="2800" spc="-10">
                <a:solidFill>
                  <a:srgbClr val="000000"/>
                </a:solidFill>
              </a:rPr>
              <a:t>Counts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8081771" y="1754123"/>
            <a:ext cx="137160" cy="220979"/>
          </a:xfrm>
          <a:custGeom>
            <a:avLst/>
            <a:gdLst/>
            <a:ahLst/>
            <a:cxnLst/>
            <a:rect l="l" t="t" r="r" b="b"/>
            <a:pathLst>
              <a:path w="137159" h="220980">
                <a:moveTo>
                  <a:pt x="0" y="0"/>
                </a:moveTo>
                <a:lnTo>
                  <a:pt x="137159" y="0"/>
                </a:lnTo>
                <a:lnTo>
                  <a:pt x="137159" y="220979"/>
                </a:lnTo>
                <a:lnTo>
                  <a:pt x="0" y="2209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051292" y="3721608"/>
            <a:ext cx="137160" cy="222885"/>
          </a:xfrm>
          <a:custGeom>
            <a:avLst/>
            <a:gdLst/>
            <a:ahLst/>
            <a:cxnLst/>
            <a:rect l="l" t="t" r="r" b="b"/>
            <a:pathLst>
              <a:path w="137159" h="222885">
                <a:moveTo>
                  <a:pt x="0" y="0"/>
                </a:moveTo>
                <a:lnTo>
                  <a:pt x="137159" y="0"/>
                </a:lnTo>
                <a:lnTo>
                  <a:pt x="137159" y="222504"/>
                </a:lnTo>
                <a:lnTo>
                  <a:pt x="0" y="2225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19288" y="2706623"/>
            <a:ext cx="137160" cy="222885"/>
          </a:xfrm>
          <a:custGeom>
            <a:avLst/>
            <a:gdLst/>
            <a:ahLst/>
            <a:cxnLst/>
            <a:rect l="l" t="t" r="r" b="b"/>
            <a:pathLst>
              <a:path w="137159" h="222885">
                <a:moveTo>
                  <a:pt x="0" y="0"/>
                </a:moveTo>
                <a:lnTo>
                  <a:pt x="137159" y="0"/>
                </a:lnTo>
                <a:lnTo>
                  <a:pt x="137159" y="222503"/>
                </a:lnTo>
                <a:lnTo>
                  <a:pt x="0" y="2225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023859" y="4750308"/>
            <a:ext cx="137160" cy="222885"/>
          </a:xfrm>
          <a:custGeom>
            <a:avLst/>
            <a:gdLst/>
            <a:ahLst/>
            <a:cxnLst/>
            <a:rect l="l" t="t" r="r" b="b"/>
            <a:pathLst>
              <a:path w="137159" h="222885">
                <a:moveTo>
                  <a:pt x="0" y="0"/>
                </a:moveTo>
                <a:lnTo>
                  <a:pt x="137159" y="0"/>
                </a:lnTo>
                <a:lnTo>
                  <a:pt x="137159" y="222504"/>
                </a:lnTo>
                <a:lnTo>
                  <a:pt x="0" y="2225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309145" y="1786068"/>
            <a:ext cx="85915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b="1">
                <a:latin typeface="Calibri"/>
                <a:cs typeface="Calibri"/>
              </a:rPr>
              <a:t>5 -</a:t>
            </a:r>
            <a:r>
              <a:rPr dirty="0" sz="1350" spc="-95" b="1">
                <a:latin typeface="Calibri"/>
                <a:cs typeface="Calibri"/>
              </a:rPr>
              <a:t> </a:t>
            </a:r>
            <a:r>
              <a:rPr dirty="0" sz="1350" b="1">
                <a:latin typeface="Calibri"/>
                <a:cs typeface="Calibri"/>
              </a:rPr>
              <a:t>Ambient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9145" y="3848306"/>
            <a:ext cx="85915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b="1">
                <a:latin typeface="Calibri"/>
                <a:cs typeface="Calibri"/>
              </a:rPr>
              <a:t>6 -</a:t>
            </a:r>
            <a:r>
              <a:rPr dirty="0" sz="1350" spc="-95" b="1">
                <a:latin typeface="Calibri"/>
                <a:cs typeface="Calibri"/>
              </a:rPr>
              <a:t> </a:t>
            </a:r>
            <a:r>
              <a:rPr dirty="0" sz="1350" b="1">
                <a:latin typeface="Calibri"/>
                <a:cs typeface="Calibri"/>
              </a:rPr>
              <a:t>Ambient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80730" y="4796333"/>
            <a:ext cx="85280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b="1">
                <a:latin typeface="Calibri"/>
                <a:cs typeface="Calibri"/>
              </a:rPr>
              <a:t>6 -</a:t>
            </a:r>
            <a:r>
              <a:rPr dirty="0" sz="1350" spc="-75" b="1">
                <a:latin typeface="Calibri"/>
                <a:cs typeface="Calibri"/>
              </a:rPr>
              <a:t> </a:t>
            </a:r>
            <a:r>
              <a:rPr dirty="0" sz="1350" spc="-10" b="1">
                <a:latin typeface="Calibri"/>
                <a:cs typeface="Calibri"/>
              </a:rPr>
              <a:t>Elevated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80730" y="2813140"/>
            <a:ext cx="85280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b="1">
                <a:latin typeface="Calibri"/>
                <a:cs typeface="Calibri"/>
              </a:rPr>
              <a:t>5 -</a:t>
            </a:r>
            <a:r>
              <a:rPr dirty="0" sz="1350" spc="-75" b="1">
                <a:latin typeface="Calibri"/>
                <a:cs typeface="Calibri"/>
              </a:rPr>
              <a:t> </a:t>
            </a:r>
            <a:r>
              <a:rPr dirty="0" sz="1350" spc="-10" b="1">
                <a:latin typeface="Calibri"/>
                <a:cs typeface="Calibri"/>
              </a:rPr>
              <a:t>Elevated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8561" y="344835"/>
            <a:ext cx="572579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Maca </a:t>
            </a:r>
            <a:r>
              <a:rPr dirty="0" spc="-5"/>
              <a:t>Metabolomics </a:t>
            </a:r>
            <a:r>
              <a:rPr dirty="0" spc="-10"/>
              <a:t>Library</a:t>
            </a:r>
            <a:r>
              <a:rPr dirty="0" spc="-85"/>
              <a:t> </a:t>
            </a:r>
            <a:r>
              <a:rPr dirty="0" spc="-5"/>
              <a:t>MS(-)</a:t>
            </a:r>
          </a:p>
        </p:txBody>
      </p:sp>
      <p:sp>
        <p:nvSpPr>
          <p:cNvPr id="3" name="object 3"/>
          <p:cNvSpPr/>
          <p:nvPr/>
        </p:nvSpPr>
        <p:spPr>
          <a:xfrm>
            <a:off x="160020" y="1293876"/>
            <a:ext cx="8823960" cy="4860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39" y="1470660"/>
            <a:ext cx="8884919" cy="4907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1341" y="344835"/>
            <a:ext cx="694880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96610" algn="l"/>
              </a:tabLst>
            </a:pPr>
            <a:r>
              <a:rPr dirty="0" spc="-10"/>
              <a:t>Maca </a:t>
            </a:r>
            <a:r>
              <a:rPr dirty="0" spc="-5"/>
              <a:t>Metabolomics </a:t>
            </a:r>
            <a:r>
              <a:rPr dirty="0" spc="-10"/>
              <a:t>Library</a:t>
            </a:r>
            <a:r>
              <a:rPr dirty="0" spc="-20"/>
              <a:t> </a:t>
            </a:r>
            <a:r>
              <a:rPr dirty="0" spc="-5"/>
              <a:t>MS(-)	</a:t>
            </a:r>
            <a:r>
              <a:rPr dirty="0" spc="-65"/>
              <a:t>cont’d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876" y="1350263"/>
            <a:ext cx="4928615" cy="3221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02791" y="1400555"/>
            <a:ext cx="2856230" cy="212090"/>
          </a:xfrm>
          <a:custGeom>
            <a:avLst/>
            <a:gdLst/>
            <a:ahLst/>
            <a:cxnLst/>
            <a:rect l="l" t="t" r="r" b="b"/>
            <a:pathLst>
              <a:path w="2856229" h="212090">
                <a:moveTo>
                  <a:pt x="0" y="0"/>
                </a:moveTo>
                <a:lnTo>
                  <a:pt x="2855976" y="0"/>
                </a:lnTo>
                <a:lnTo>
                  <a:pt x="2855976" y="211836"/>
                </a:lnTo>
                <a:lnTo>
                  <a:pt x="0" y="2118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093464" y="3337559"/>
            <a:ext cx="4896611" cy="3361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100"/>
              </a:spcBef>
            </a:pPr>
            <a:r>
              <a:rPr dirty="0" spc="-10">
                <a:solidFill>
                  <a:srgbClr val="A40020"/>
                </a:solidFill>
              </a:rPr>
              <a:t>Spectral </a:t>
            </a:r>
            <a:r>
              <a:rPr dirty="0" spc="-5">
                <a:solidFill>
                  <a:srgbClr val="A40020"/>
                </a:solidFill>
              </a:rPr>
              <a:t>Fingerprints</a:t>
            </a:r>
            <a:r>
              <a:rPr dirty="0" spc="-35">
                <a:solidFill>
                  <a:srgbClr val="A40020"/>
                </a:solidFill>
              </a:rPr>
              <a:t> </a:t>
            </a:r>
            <a:r>
              <a:rPr dirty="0" spc="-5">
                <a:solidFill>
                  <a:srgbClr val="A40020"/>
                </a:solidFill>
              </a:rPr>
              <a:t>MS(-)</a:t>
            </a:r>
          </a:p>
          <a:p>
            <a:pPr algn="ctr" marL="2540">
              <a:lnSpc>
                <a:spcPct val="100000"/>
              </a:lnSpc>
            </a:pPr>
            <a:r>
              <a:rPr dirty="0" spc="-5">
                <a:solidFill>
                  <a:srgbClr val="000000"/>
                </a:solidFill>
              </a:rPr>
              <a:t>PCA </a:t>
            </a:r>
            <a:r>
              <a:rPr dirty="0" spc="-10">
                <a:solidFill>
                  <a:srgbClr val="000000"/>
                </a:solidFill>
              </a:rPr>
              <a:t>Score </a:t>
            </a:r>
            <a:r>
              <a:rPr dirty="0">
                <a:solidFill>
                  <a:srgbClr val="000000"/>
                </a:solidFill>
              </a:rPr>
              <a:t>Plot &amp; Loadings: </a:t>
            </a:r>
            <a:r>
              <a:rPr dirty="0" spc="-15">
                <a:solidFill>
                  <a:srgbClr val="000000"/>
                </a:solidFill>
              </a:rPr>
              <a:t>Peak</a:t>
            </a:r>
            <a:r>
              <a:rPr dirty="0" spc="-4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Identification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0432" y="1014983"/>
            <a:ext cx="7812023" cy="5632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1544" y="1018032"/>
            <a:ext cx="1009015" cy="562991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Times New Roman"/>
              <a:cs typeface="Times New Roman"/>
            </a:endParaRPr>
          </a:p>
          <a:p>
            <a:pPr marL="93980">
              <a:lnSpc>
                <a:spcPct val="100000"/>
              </a:lnSpc>
            </a:pPr>
            <a:r>
              <a:rPr dirty="0" sz="1350" b="1">
                <a:latin typeface="Calibri"/>
                <a:cs typeface="Calibri"/>
              </a:rPr>
              <a:t>5 -</a:t>
            </a:r>
            <a:r>
              <a:rPr dirty="0" sz="1350" spc="-60" b="1">
                <a:latin typeface="Calibri"/>
                <a:cs typeface="Calibri"/>
              </a:rPr>
              <a:t> </a:t>
            </a:r>
            <a:r>
              <a:rPr dirty="0" sz="1350" b="1">
                <a:latin typeface="Calibri"/>
                <a:cs typeface="Calibri"/>
              </a:rPr>
              <a:t>Ambient</a:t>
            </a:r>
            <a:endParaRPr sz="13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220345" indent="-125095">
              <a:lnSpc>
                <a:spcPct val="100000"/>
              </a:lnSpc>
              <a:buAutoNum type="arabicPlain" startAt="5"/>
              <a:tabLst>
                <a:tab pos="220979" algn="l"/>
              </a:tabLst>
            </a:pPr>
            <a:r>
              <a:rPr dirty="0" sz="1350" b="1">
                <a:latin typeface="Calibri"/>
                <a:cs typeface="Calibri"/>
              </a:rPr>
              <a:t>-</a:t>
            </a:r>
            <a:r>
              <a:rPr dirty="0" sz="1350" spc="-80" b="1">
                <a:latin typeface="Calibri"/>
                <a:cs typeface="Calibri"/>
              </a:rPr>
              <a:t> </a:t>
            </a:r>
            <a:r>
              <a:rPr dirty="0" sz="1350" spc="-10" b="1">
                <a:latin typeface="Calibri"/>
                <a:cs typeface="Calibri"/>
              </a:rPr>
              <a:t>Elevated</a:t>
            </a:r>
            <a:endParaRPr sz="135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lain" startAt="5"/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Calibri"/>
              <a:buAutoNum type="arabicPlain" startAt="5"/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Calibri"/>
              <a:buAutoNum type="arabicPlain" startAt="5"/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Calibri"/>
              <a:buAutoNum type="arabicPlain" startAt="5"/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Calibri"/>
              <a:buAutoNum type="arabicPlain" startAt="5"/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AutoNum type="arabicPlain" startAt="5"/>
            </a:pPr>
            <a:endParaRPr sz="1150">
              <a:latin typeface="Times New Roman"/>
              <a:cs typeface="Times New Roman"/>
            </a:endParaRPr>
          </a:p>
          <a:p>
            <a:pPr marL="219075" indent="-125095">
              <a:lnSpc>
                <a:spcPct val="100000"/>
              </a:lnSpc>
              <a:buAutoNum type="arabicPlain" startAt="5"/>
              <a:tabLst>
                <a:tab pos="219710" algn="l"/>
              </a:tabLst>
            </a:pPr>
            <a:r>
              <a:rPr dirty="0" sz="1350" b="1">
                <a:latin typeface="Calibri"/>
                <a:cs typeface="Calibri"/>
              </a:rPr>
              <a:t>-</a:t>
            </a:r>
            <a:r>
              <a:rPr dirty="0" sz="1350" spc="-105" b="1">
                <a:latin typeface="Calibri"/>
                <a:cs typeface="Calibri"/>
              </a:rPr>
              <a:t> </a:t>
            </a:r>
            <a:r>
              <a:rPr dirty="0" sz="1350" b="1">
                <a:latin typeface="Calibri"/>
                <a:cs typeface="Calibri"/>
              </a:rPr>
              <a:t>Ambient</a:t>
            </a:r>
            <a:endParaRPr sz="13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dirty="0" sz="1350" b="1">
                <a:latin typeface="Calibri"/>
                <a:cs typeface="Calibri"/>
              </a:rPr>
              <a:t>6 -</a:t>
            </a:r>
            <a:r>
              <a:rPr dirty="0" sz="1350" spc="-50" b="1">
                <a:latin typeface="Calibri"/>
                <a:cs typeface="Calibri"/>
              </a:rPr>
              <a:t> </a:t>
            </a:r>
            <a:r>
              <a:rPr dirty="0" sz="1350" spc="-10" b="1">
                <a:latin typeface="Calibri"/>
                <a:cs typeface="Calibri"/>
              </a:rPr>
              <a:t>Elevated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Spectral </a:t>
            </a:r>
            <a:r>
              <a:rPr dirty="0" spc="-5"/>
              <a:t>Fingerprints</a:t>
            </a:r>
            <a:r>
              <a:rPr dirty="0" spc="-80"/>
              <a:t> </a:t>
            </a:r>
            <a:r>
              <a:rPr dirty="0" spc="-5"/>
              <a:t>(MS-)</a:t>
            </a:r>
          </a:p>
          <a:p>
            <a:pPr algn="ctr" marL="635">
              <a:lnSpc>
                <a:spcPct val="100000"/>
              </a:lnSpc>
              <a:spcBef>
                <a:spcPts val="20"/>
              </a:spcBef>
            </a:pPr>
            <a:r>
              <a:rPr dirty="0" sz="2800" spc="-20">
                <a:solidFill>
                  <a:srgbClr val="000000"/>
                </a:solidFill>
              </a:rPr>
              <a:t>Peaks</a:t>
            </a:r>
            <a:r>
              <a:rPr dirty="0" sz="2800" spc="15">
                <a:solidFill>
                  <a:srgbClr val="000000"/>
                </a:solidFill>
              </a:rPr>
              <a:t> </a:t>
            </a:r>
            <a:r>
              <a:rPr dirty="0" sz="2800" spc="-10">
                <a:solidFill>
                  <a:srgbClr val="000000"/>
                </a:solidFill>
              </a:rPr>
              <a:t>Identification</a:t>
            </a:r>
            <a:endParaRPr sz="28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352" y="1350264"/>
            <a:ext cx="4916424" cy="3177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67739" y="1350263"/>
            <a:ext cx="2905125" cy="213360"/>
          </a:xfrm>
          <a:custGeom>
            <a:avLst/>
            <a:gdLst/>
            <a:ahLst/>
            <a:cxnLst/>
            <a:rect l="l" t="t" r="r" b="b"/>
            <a:pathLst>
              <a:path w="2905125" h="213359">
                <a:moveTo>
                  <a:pt x="0" y="0"/>
                </a:moveTo>
                <a:lnTo>
                  <a:pt x="2904744" y="0"/>
                </a:lnTo>
                <a:lnTo>
                  <a:pt x="2904744" y="213360"/>
                </a:lnTo>
                <a:lnTo>
                  <a:pt x="0" y="21336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078223" y="3425952"/>
            <a:ext cx="4908803" cy="3314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100"/>
              </a:spcBef>
            </a:pPr>
            <a:r>
              <a:rPr dirty="0" spc="-10">
                <a:solidFill>
                  <a:srgbClr val="A40020"/>
                </a:solidFill>
              </a:rPr>
              <a:t>Spectral </a:t>
            </a:r>
            <a:r>
              <a:rPr dirty="0" spc="-5">
                <a:solidFill>
                  <a:srgbClr val="A40020"/>
                </a:solidFill>
              </a:rPr>
              <a:t>Fingerprints</a:t>
            </a:r>
            <a:r>
              <a:rPr dirty="0" spc="-35">
                <a:solidFill>
                  <a:srgbClr val="A40020"/>
                </a:solidFill>
              </a:rPr>
              <a:t> </a:t>
            </a:r>
            <a:r>
              <a:rPr dirty="0" spc="-5">
                <a:solidFill>
                  <a:srgbClr val="A40020"/>
                </a:solidFill>
              </a:rPr>
              <a:t>MS(-)</a:t>
            </a:r>
          </a:p>
          <a:p>
            <a:pPr algn="ctr" marL="2540">
              <a:lnSpc>
                <a:spcPct val="100000"/>
              </a:lnSpc>
            </a:pPr>
            <a:r>
              <a:rPr dirty="0" spc="-5">
                <a:solidFill>
                  <a:srgbClr val="000000"/>
                </a:solidFill>
              </a:rPr>
              <a:t>PCA </a:t>
            </a:r>
            <a:r>
              <a:rPr dirty="0" spc="-10">
                <a:solidFill>
                  <a:srgbClr val="000000"/>
                </a:solidFill>
              </a:rPr>
              <a:t>Score </a:t>
            </a:r>
            <a:r>
              <a:rPr dirty="0">
                <a:solidFill>
                  <a:srgbClr val="000000"/>
                </a:solidFill>
              </a:rPr>
              <a:t>Plot &amp; Loadings: </a:t>
            </a:r>
            <a:r>
              <a:rPr dirty="0" spc="-15">
                <a:solidFill>
                  <a:srgbClr val="000000"/>
                </a:solidFill>
              </a:rPr>
              <a:t>Peak</a:t>
            </a:r>
            <a:r>
              <a:rPr dirty="0" spc="-4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Identification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496" y="613085"/>
            <a:ext cx="8307705" cy="6132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54965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Calibri"/>
                <a:cs typeface="Calibri"/>
              </a:rPr>
              <a:t>Food is </a:t>
            </a:r>
            <a:r>
              <a:rPr dirty="0" sz="2400" b="1">
                <a:latin typeface="Calibri"/>
                <a:cs typeface="Calibri"/>
              </a:rPr>
              <a:t>a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highly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complex mixture </a:t>
            </a:r>
            <a:r>
              <a:rPr dirty="0" sz="2400" spc="-5" b="1">
                <a:latin typeface="Calibri"/>
                <a:cs typeface="Calibri"/>
              </a:rPr>
              <a:t>and, with </a:t>
            </a:r>
            <a:r>
              <a:rPr dirty="0" sz="2400" b="1">
                <a:latin typeface="Calibri"/>
                <a:cs typeface="Calibri"/>
              </a:rPr>
              <a:t>such </a:t>
            </a:r>
            <a:r>
              <a:rPr dirty="0" sz="2400" spc="-20" b="1">
                <a:latin typeface="Calibri"/>
                <a:cs typeface="Calibri"/>
              </a:rPr>
              <a:t>complexity, </a:t>
            </a:r>
            <a:r>
              <a:rPr dirty="0" sz="2400" spc="-5" b="1">
                <a:latin typeface="Calibri"/>
                <a:cs typeface="Calibri"/>
              </a:rPr>
              <a:t>its 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definition cannot be based only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on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preselected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components</a:t>
            </a:r>
            <a:r>
              <a:rPr dirty="0" sz="2400" spc="-5" b="1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spc="-5" b="1" i="1">
                <a:latin typeface="Calibri"/>
                <a:cs typeface="Calibri"/>
              </a:rPr>
              <a:t>Capozzi </a:t>
            </a:r>
            <a:r>
              <a:rPr dirty="0" sz="2400" b="1" i="1">
                <a:latin typeface="Calibri"/>
                <a:cs typeface="Calibri"/>
              </a:rPr>
              <a:t>&amp; </a:t>
            </a:r>
            <a:r>
              <a:rPr dirty="0" sz="2400" spc="-10" b="1" i="1">
                <a:latin typeface="Calibri"/>
                <a:cs typeface="Calibri"/>
              </a:rPr>
              <a:t>Bordoni, Genes </a:t>
            </a:r>
            <a:r>
              <a:rPr dirty="0" sz="2400" spc="-35" b="1" i="1">
                <a:latin typeface="Calibri"/>
                <a:cs typeface="Calibri"/>
              </a:rPr>
              <a:t>Nutr, </a:t>
            </a:r>
            <a:r>
              <a:rPr dirty="0" sz="2400" spc="-5" b="1" i="1">
                <a:latin typeface="Calibri"/>
                <a:cs typeface="Calibri"/>
              </a:rPr>
              <a:t>8:1–4</a:t>
            </a:r>
            <a:r>
              <a:rPr dirty="0" sz="2400" spc="20" b="1" i="1">
                <a:latin typeface="Calibri"/>
                <a:cs typeface="Calibri"/>
              </a:rPr>
              <a:t> </a:t>
            </a:r>
            <a:r>
              <a:rPr dirty="0" sz="2400" spc="-5" b="1" i="1">
                <a:latin typeface="Calibri"/>
                <a:cs typeface="Calibri"/>
              </a:rPr>
              <a:t>(2013).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5"/>
              </a:spcBef>
            </a:pPr>
            <a:r>
              <a:rPr dirty="0" sz="2400" spc="-5" b="1">
                <a:latin typeface="Calibri"/>
                <a:cs typeface="Calibri"/>
              </a:rPr>
              <a:t>The methodologies </a:t>
            </a:r>
            <a:r>
              <a:rPr dirty="0" sz="2400" b="1">
                <a:latin typeface="Calibri"/>
                <a:cs typeface="Calibri"/>
              </a:rPr>
              <a:t>of </a:t>
            </a:r>
            <a:r>
              <a:rPr dirty="0" sz="2400" spc="-10" b="1">
                <a:latin typeface="Calibri"/>
                <a:cs typeface="Calibri"/>
              </a:rPr>
              <a:t>food </a:t>
            </a:r>
            <a:r>
              <a:rPr dirty="0" sz="2400" spc="-5" b="1">
                <a:latin typeface="Calibri"/>
                <a:cs typeface="Calibri"/>
              </a:rPr>
              <a:t>analysis </a:t>
            </a:r>
            <a:r>
              <a:rPr dirty="0" sz="2400" spc="-15" b="1">
                <a:latin typeface="Calibri"/>
                <a:cs typeface="Calibri"/>
              </a:rPr>
              <a:t>have </a:t>
            </a:r>
            <a:r>
              <a:rPr dirty="0" sz="2400" spc="-10" b="1">
                <a:latin typeface="Calibri"/>
                <a:cs typeface="Calibri"/>
              </a:rPr>
              <a:t>greatly evolved over </a:t>
            </a:r>
            <a:r>
              <a:rPr dirty="0" sz="2400" spc="-5" b="1">
                <a:latin typeface="Calibri"/>
                <a:cs typeface="Calibri"/>
              </a:rPr>
              <a:t>the  </a:t>
            </a:r>
            <a:r>
              <a:rPr dirty="0" sz="2400" spc="-10" b="1">
                <a:latin typeface="Calibri"/>
                <a:cs typeface="Calibri"/>
              </a:rPr>
              <a:t>past </a:t>
            </a:r>
            <a:r>
              <a:rPr dirty="0" sz="2400" spc="-5" b="1">
                <a:latin typeface="Calibri"/>
                <a:cs typeface="Calibri"/>
              </a:rPr>
              <a:t>100 </a:t>
            </a:r>
            <a:r>
              <a:rPr dirty="0" sz="2400" spc="-10" b="1">
                <a:latin typeface="Calibri"/>
                <a:cs typeface="Calibri"/>
              </a:rPr>
              <a:t>years, from </a:t>
            </a:r>
            <a:r>
              <a:rPr dirty="0" sz="2400" spc="-5" b="1">
                <a:latin typeface="Calibri"/>
                <a:cs typeface="Calibri"/>
              </a:rPr>
              <a:t>solution chemistry </a:t>
            </a:r>
            <a:r>
              <a:rPr dirty="0" sz="2400" spc="-15" b="1">
                <a:latin typeface="Calibri"/>
                <a:cs typeface="Calibri"/>
              </a:rPr>
              <a:t>to </a:t>
            </a:r>
            <a:r>
              <a:rPr dirty="0" sz="2400" spc="-5" b="1">
                <a:latin typeface="Calibri"/>
                <a:cs typeface="Calibri"/>
              </a:rPr>
              <a:t>the </a:t>
            </a:r>
            <a:r>
              <a:rPr dirty="0" sz="2400" b="1">
                <a:latin typeface="Calibri"/>
                <a:cs typeface="Calibri"/>
              </a:rPr>
              <a:t>modern  </a:t>
            </a:r>
            <a:r>
              <a:rPr dirty="0" sz="2400" spc="-10" b="1">
                <a:latin typeface="Calibri"/>
                <a:cs typeface="Calibri"/>
              </a:rPr>
              <a:t>instrumental platforms. </a:t>
            </a:r>
            <a:r>
              <a:rPr dirty="0" sz="2400" spc="-70" b="1">
                <a:latin typeface="Calibri"/>
                <a:cs typeface="Calibri"/>
              </a:rPr>
              <a:t>Today, </a:t>
            </a:r>
            <a:r>
              <a:rPr dirty="0" sz="2400" spc="-20" b="1">
                <a:solidFill>
                  <a:srgbClr val="FF0000"/>
                </a:solidFill>
                <a:latin typeface="Calibri"/>
                <a:cs typeface="Calibri"/>
              </a:rPr>
              <a:t>integrated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analytical approaches  allow the chemical composition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of a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food </a:t>
            </a:r>
            <a:r>
              <a:rPr dirty="0" sz="2400" spc="-15" b="1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define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‘food  fingerprint’ </a:t>
            </a:r>
            <a:r>
              <a:rPr dirty="0" sz="2400" spc="-10" b="1">
                <a:latin typeface="Calibri"/>
                <a:cs typeface="Calibri"/>
              </a:rPr>
              <a:t>that </a:t>
            </a:r>
            <a:r>
              <a:rPr dirty="0" sz="2400" spc="-5" b="1">
                <a:latin typeface="Calibri"/>
                <a:cs typeface="Calibri"/>
              </a:rPr>
              <a:t>is </a:t>
            </a:r>
            <a:r>
              <a:rPr dirty="0" sz="2400" spc="-10" b="1">
                <a:latin typeface="Calibri"/>
                <a:cs typeface="Calibri"/>
              </a:rPr>
              <a:t>valuable </a:t>
            </a:r>
            <a:r>
              <a:rPr dirty="0" sz="2400" spc="-15" b="1">
                <a:latin typeface="Calibri"/>
                <a:cs typeface="Calibri"/>
              </a:rPr>
              <a:t>to </a:t>
            </a:r>
            <a:r>
              <a:rPr dirty="0" sz="2400" b="1">
                <a:latin typeface="Calibri"/>
                <a:cs typeface="Calibri"/>
              </a:rPr>
              <a:t>assess </a:t>
            </a:r>
            <a:r>
              <a:rPr dirty="0" sz="2400" spc="-5" b="1">
                <a:latin typeface="Calibri"/>
                <a:cs typeface="Calibri"/>
              </a:rPr>
              <a:t>nutritional </a:t>
            </a:r>
            <a:r>
              <a:rPr dirty="0" sz="2400" spc="-10" b="1">
                <a:latin typeface="Calibri"/>
                <a:cs typeface="Calibri"/>
              </a:rPr>
              <a:t>value, </a:t>
            </a:r>
            <a:r>
              <a:rPr dirty="0" sz="2400" spc="-15" b="1">
                <a:latin typeface="Calibri"/>
                <a:cs typeface="Calibri"/>
              </a:rPr>
              <a:t>safety </a:t>
            </a:r>
            <a:r>
              <a:rPr dirty="0" sz="2400" spc="-5" b="1">
                <a:latin typeface="Calibri"/>
                <a:cs typeface="Calibri"/>
              </a:rPr>
              <a:t>and  </a:t>
            </a:r>
            <a:r>
              <a:rPr dirty="0" sz="2400" spc="-25" b="1">
                <a:latin typeface="Calibri"/>
                <a:cs typeface="Calibri"/>
              </a:rPr>
              <a:t>quality, </a:t>
            </a:r>
            <a:r>
              <a:rPr dirty="0" sz="2400" spc="-5" b="1">
                <a:latin typeface="Calibri"/>
                <a:cs typeface="Calibri"/>
              </a:rPr>
              <a:t>authenticity and </a:t>
            </a:r>
            <a:r>
              <a:rPr dirty="0" sz="2400" spc="-20" b="1">
                <a:latin typeface="Calibri"/>
                <a:cs typeface="Calibri"/>
              </a:rPr>
              <a:t>security. </a:t>
            </a:r>
            <a:r>
              <a:rPr dirty="0" sz="2400" spc="-5" b="1">
                <a:latin typeface="Calibri"/>
                <a:cs typeface="Calibri"/>
              </a:rPr>
              <a:t>This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comprehensive </a:t>
            </a:r>
            <a:r>
              <a:rPr dirty="0" sz="2400" spc="-35" b="1">
                <a:solidFill>
                  <a:srgbClr val="FF0000"/>
                </a:solidFill>
                <a:latin typeface="Calibri"/>
                <a:cs typeface="Calibri"/>
              </a:rPr>
              <a:t>strategy, 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defined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as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foodomics</a:t>
            </a:r>
            <a:r>
              <a:rPr dirty="0" sz="2400" spc="-5" b="1">
                <a:latin typeface="Calibri"/>
                <a:cs typeface="Calibri"/>
              </a:rPr>
              <a:t>, includes emerging work </a:t>
            </a:r>
            <a:r>
              <a:rPr dirty="0" sz="2400" spc="-10" b="1">
                <a:latin typeface="Calibri"/>
                <a:cs typeface="Calibri"/>
              </a:rPr>
              <a:t>areas </a:t>
            </a:r>
            <a:r>
              <a:rPr dirty="0" sz="2400" spc="-5" b="1">
                <a:latin typeface="Calibri"/>
                <a:cs typeface="Calibri"/>
              </a:rPr>
              <a:t>such </a:t>
            </a:r>
            <a:r>
              <a:rPr dirty="0" sz="2400" b="1">
                <a:latin typeface="Calibri"/>
                <a:cs typeface="Calibri"/>
              </a:rPr>
              <a:t>as </a:t>
            </a:r>
            <a:r>
              <a:rPr dirty="0" sz="2400" spc="-10" b="1">
                <a:latin typeface="Calibri"/>
                <a:cs typeface="Calibri"/>
              </a:rPr>
              <a:t>food  </a:t>
            </a:r>
            <a:r>
              <a:rPr dirty="0" sz="2400" spc="-20" b="1">
                <a:latin typeface="Calibri"/>
                <a:cs typeface="Calibri"/>
              </a:rPr>
              <a:t>chemistry, phytochemistry, </a:t>
            </a:r>
            <a:r>
              <a:rPr dirty="0" sz="2400" spc="-10" b="1">
                <a:latin typeface="Calibri"/>
                <a:cs typeface="Calibri"/>
              </a:rPr>
              <a:t>advanced </a:t>
            </a:r>
            <a:r>
              <a:rPr dirty="0" sz="2400" spc="-5" b="1">
                <a:latin typeface="Calibri"/>
                <a:cs typeface="Calibri"/>
              </a:rPr>
              <a:t>analytical </a:t>
            </a:r>
            <a:r>
              <a:rPr dirty="0" sz="2400" spc="-10" b="1">
                <a:latin typeface="Calibri"/>
                <a:cs typeface="Calibri"/>
              </a:rPr>
              <a:t>techniques,  </a:t>
            </a:r>
            <a:r>
              <a:rPr dirty="0" sz="2400" spc="-5" b="1">
                <a:latin typeface="Calibri"/>
                <a:cs typeface="Calibri"/>
              </a:rPr>
              <a:t>biosensors and </a:t>
            </a:r>
            <a:r>
              <a:rPr dirty="0" sz="2400" spc="-10" b="1">
                <a:latin typeface="Calibri"/>
                <a:cs typeface="Calibri"/>
              </a:rPr>
              <a:t>bioinformatics. </a:t>
            </a:r>
            <a:r>
              <a:rPr dirty="0" sz="2400" spc="-5" b="1" i="1">
                <a:latin typeface="Calibri"/>
                <a:cs typeface="Calibri"/>
              </a:rPr>
              <a:t>Gallo </a:t>
            </a:r>
            <a:r>
              <a:rPr dirty="0" sz="2400" b="1" i="1">
                <a:latin typeface="Calibri"/>
                <a:cs typeface="Calibri"/>
              </a:rPr>
              <a:t>&amp; </a:t>
            </a:r>
            <a:r>
              <a:rPr dirty="0" sz="2400" spc="-15" b="1" i="1">
                <a:latin typeface="Calibri"/>
                <a:cs typeface="Calibri"/>
              </a:rPr>
              <a:t>Feranti, </a:t>
            </a:r>
            <a:r>
              <a:rPr dirty="0" sz="2400" b="1" i="1">
                <a:latin typeface="Calibri"/>
                <a:cs typeface="Calibri"/>
              </a:rPr>
              <a:t>J </a:t>
            </a:r>
            <a:r>
              <a:rPr dirty="0" sz="2400" spc="-10" b="1" i="1">
                <a:latin typeface="Calibri"/>
                <a:cs typeface="Calibri"/>
              </a:rPr>
              <a:t>Chromatogr </a:t>
            </a:r>
            <a:r>
              <a:rPr dirty="0" sz="2400" spc="10" b="1" i="1">
                <a:latin typeface="Calibri"/>
                <a:cs typeface="Calibri"/>
              </a:rPr>
              <a:t>A,  </a:t>
            </a:r>
            <a:r>
              <a:rPr dirty="0" sz="2400" spc="-5" b="1" i="1">
                <a:latin typeface="Calibri"/>
                <a:cs typeface="Calibri"/>
              </a:rPr>
              <a:t>1428:3–15</a:t>
            </a:r>
            <a:r>
              <a:rPr dirty="0" sz="2400" spc="-15" b="1" i="1">
                <a:latin typeface="Calibri"/>
                <a:cs typeface="Calibri"/>
              </a:rPr>
              <a:t> </a:t>
            </a:r>
            <a:r>
              <a:rPr dirty="0" sz="2400" spc="-5" b="1" i="1">
                <a:latin typeface="Calibri"/>
                <a:cs typeface="Calibri"/>
              </a:rPr>
              <a:t>(2016).</a:t>
            </a:r>
            <a:endParaRPr sz="2400">
              <a:latin typeface="Calibri"/>
              <a:cs typeface="Calibri"/>
            </a:endParaRPr>
          </a:p>
          <a:p>
            <a:pPr algn="just" marL="12700" marR="632460">
              <a:lnSpc>
                <a:spcPct val="100000"/>
              </a:lnSpc>
              <a:spcBef>
                <a:spcPts val="994"/>
              </a:spcBef>
            </a:pPr>
            <a:r>
              <a:rPr dirty="0" sz="2400" spc="-10" b="1">
                <a:latin typeface="Calibri"/>
                <a:cs typeface="Calibri"/>
              </a:rPr>
              <a:t>There are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hundreds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thousands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foods</a:t>
            </a:r>
            <a:r>
              <a:rPr dirty="0" sz="2400" spc="-10" b="1">
                <a:latin typeface="Calibri"/>
                <a:cs typeface="Calibri"/>
              </a:rPr>
              <a:t>, </a:t>
            </a:r>
            <a:r>
              <a:rPr dirty="0" sz="2400" b="1">
                <a:latin typeface="Calibri"/>
                <a:cs typeface="Calibri"/>
              </a:rPr>
              <a:t>each </a:t>
            </a:r>
            <a:r>
              <a:rPr dirty="0" sz="2400" spc="-5" b="1">
                <a:latin typeface="Calibri"/>
                <a:cs typeface="Calibri"/>
              </a:rPr>
              <a:t>with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tens </a:t>
            </a:r>
            <a:r>
              <a:rPr dirty="0" sz="2400" spc="5" b="1">
                <a:solidFill>
                  <a:srgbClr val="FF0000"/>
                </a:solidFill>
                <a:latin typeface="Calibri"/>
                <a:cs typeface="Calibri"/>
              </a:rPr>
              <a:t>of 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thousands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components</a:t>
            </a:r>
            <a:r>
              <a:rPr dirty="0" sz="2400" spc="-5" b="1">
                <a:latin typeface="Calibri"/>
                <a:cs typeface="Calibri"/>
              </a:rPr>
              <a:t>, </a:t>
            </a:r>
            <a:r>
              <a:rPr dirty="0" sz="2400" b="1">
                <a:latin typeface="Calibri"/>
                <a:cs typeface="Calibri"/>
              </a:rPr>
              <a:t>each </a:t>
            </a:r>
            <a:r>
              <a:rPr dirty="0" sz="2400" spc="-5" b="1">
                <a:latin typeface="Calibri"/>
                <a:cs typeface="Calibri"/>
              </a:rPr>
              <a:t>with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potential </a:t>
            </a:r>
            <a:r>
              <a:rPr dirty="0" sz="2400" spc="-15" b="1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impact  human health</a:t>
            </a:r>
            <a:r>
              <a:rPr dirty="0" sz="2400" spc="-5" b="1">
                <a:latin typeface="Calibri"/>
                <a:cs typeface="Calibri"/>
              </a:rPr>
              <a:t>. </a:t>
            </a:r>
            <a:r>
              <a:rPr dirty="0" sz="2400" spc="-20" b="1" i="1">
                <a:latin typeface="Calibri"/>
                <a:cs typeface="Calibri"/>
              </a:rPr>
              <a:t>Harnly, </a:t>
            </a:r>
            <a:r>
              <a:rPr dirty="0" sz="2400" spc="-5" b="1" i="1">
                <a:latin typeface="Calibri"/>
                <a:cs typeface="Calibri"/>
              </a:rPr>
              <a:t>OSQR </a:t>
            </a:r>
            <a:r>
              <a:rPr dirty="0" sz="2400" spc="-10" b="1" i="1">
                <a:latin typeface="Calibri"/>
                <a:cs typeface="Calibri"/>
              </a:rPr>
              <a:t>Research </a:t>
            </a:r>
            <a:r>
              <a:rPr dirty="0" sz="2400" spc="-5" b="1" i="1">
                <a:latin typeface="Calibri"/>
                <a:cs typeface="Calibri"/>
              </a:rPr>
              <a:t>Plan</a:t>
            </a:r>
            <a:r>
              <a:rPr dirty="0" sz="2400" spc="-20" b="1" i="1">
                <a:latin typeface="Calibri"/>
                <a:cs typeface="Calibri"/>
              </a:rPr>
              <a:t> </a:t>
            </a:r>
            <a:r>
              <a:rPr dirty="0" sz="2400" spc="-5" b="1" i="1">
                <a:latin typeface="Calibri"/>
                <a:cs typeface="Calibri"/>
              </a:rPr>
              <a:t>(2018).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09086" y="17042"/>
            <a:ext cx="292608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Further</a:t>
            </a:r>
            <a:r>
              <a:rPr dirty="0" spc="-70"/>
              <a:t> </a:t>
            </a:r>
            <a:r>
              <a:rPr dirty="0" spc="-5"/>
              <a:t>Direction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8741" y="5334380"/>
            <a:ext cx="1029969" cy="172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85"/>
              </a:lnSpc>
            </a:pPr>
            <a:r>
              <a:rPr dirty="0" sz="1350" spc="-5">
                <a:latin typeface="Calibri"/>
                <a:cs typeface="Calibri"/>
              </a:rPr>
              <a:t>*</a:t>
            </a:r>
            <a:r>
              <a:rPr dirty="0" sz="900" spc="-5">
                <a:latin typeface="Calibri"/>
                <a:cs typeface="Calibri"/>
              </a:rPr>
              <a:t>essential amino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acid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6324" y="1306068"/>
            <a:ext cx="8566403" cy="5007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645907" y="1399032"/>
            <a:ext cx="1226820" cy="107759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2384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</a:pPr>
            <a:r>
              <a:rPr dirty="0" sz="1600" spc="-5" b="1">
                <a:solidFill>
                  <a:srgbClr val="006FC0"/>
                </a:solidFill>
                <a:latin typeface="Calibri"/>
                <a:cs typeface="Calibri"/>
              </a:rPr>
              <a:t>Line 5</a:t>
            </a:r>
            <a:r>
              <a:rPr dirty="0" sz="1600" spc="-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006FC0"/>
                </a:solidFill>
                <a:latin typeface="Calibri"/>
                <a:cs typeface="Calibri"/>
              </a:rPr>
              <a:t>Amb</a:t>
            </a:r>
            <a:endParaRPr sz="16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dirty="0" sz="1600" spc="-5" b="1">
                <a:solidFill>
                  <a:srgbClr val="C00000"/>
                </a:solidFill>
                <a:latin typeface="Calibri"/>
                <a:cs typeface="Calibri"/>
              </a:rPr>
              <a:t>Line 5</a:t>
            </a:r>
            <a:r>
              <a:rPr dirty="0" sz="1600" spc="-2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C00000"/>
                </a:solidFill>
                <a:latin typeface="Calibri"/>
                <a:cs typeface="Calibri"/>
              </a:rPr>
              <a:t>Elev</a:t>
            </a:r>
            <a:endParaRPr sz="16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dirty="0" sz="1600" spc="-5" b="1">
                <a:solidFill>
                  <a:srgbClr val="92D050"/>
                </a:solidFill>
                <a:latin typeface="Calibri"/>
                <a:cs typeface="Calibri"/>
              </a:rPr>
              <a:t>Line 6</a:t>
            </a:r>
            <a:r>
              <a:rPr dirty="0" sz="1600" spc="-25" b="1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92D050"/>
                </a:solidFill>
                <a:latin typeface="Calibri"/>
                <a:cs typeface="Calibri"/>
              </a:rPr>
              <a:t>Amb</a:t>
            </a:r>
            <a:endParaRPr sz="16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dirty="0" sz="1600" spc="-5" b="1">
                <a:solidFill>
                  <a:srgbClr val="6F2F9F"/>
                </a:solidFill>
                <a:latin typeface="Calibri"/>
                <a:cs typeface="Calibri"/>
              </a:rPr>
              <a:t>Line 6</a:t>
            </a:r>
            <a:r>
              <a:rPr dirty="0" sz="1600" spc="-2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6F2F9F"/>
                </a:solidFill>
                <a:latin typeface="Calibri"/>
                <a:cs typeface="Calibri"/>
              </a:rPr>
              <a:t>Elev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5800" y="6329969"/>
            <a:ext cx="229552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latin typeface="Calibri"/>
                <a:cs typeface="Calibri"/>
              </a:rPr>
              <a:t>*essential amino</a:t>
            </a:r>
            <a:r>
              <a:rPr dirty="0" sz="2000" spc="-7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acid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3948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Targeted </a:t>
            </a:r>
            <a:r>
              <a:rPr dirty="0" spc="-5"/>
              <a:t>Analysis: </a:t>
            </a:r>
            <a:r>
              <a:rPr dirty="0"/>
              <a:t>Amino Acid</a:t>
            </a:r>
            <a:r>
              <a:rPr dirty="0" spc="-55"/>
              <a:t> </a:t>
            </a:r>
            <a:r>
              <a:rPr dirty="0" spc="-5"/>
              <a:t>Profiles</a:t>
            </a: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2800" spc="-15">
                <a:solidFill>
                  <a:srgbClr val="000000"/>
                </a:solidFill>
              </a:rPr>
              <a:t>Free </a:t>
            </a:r>
            <a:r>
              <a:rPr dirty="0" sz="2800" spc="-5">
                <a:solidFill>
                  <a:srgbClr val="000000"/>
                </a:solidFill>
              </a:rPr>
              <a:t>Amino</a:t>
            </a:r>
            <a:r>
              <a:rPr dirty="0" sz="2800" spc="30">
                <a:solidFill>
                  <a:srgbClr val="000000"/>
                </a:solidFill>
              </a:rPr>
              <a:t> </a:t>
            </a:r>
            <a:r>
              <a:rPr dirty="0" sz="2800" spc="-5">
                <a:solidFill>
                  <a:srgbClr val="000000"/>
                </a:solidFill>
              </a:rPr>
              <a:t>Acids</a:t>
            </a:r>
            <a:endParaRPr sz="28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5487" y="6258269"/>
            <a:ext cx="229552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latin typeface="Calibri"/>
                <a:cs typeface="Calibri"/>
              </a:rPr>
              <a:t>*essential amino</a:t>
            </a:r>
            <a:r>
              <a:rPr dirty="0" sz="2000" spc="-7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acid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6408" y="1496568"/>
            <a:ext cx="8711183" cy="4745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635240" y="1496567"/>
            <a:ext cx="1292860" cy="107632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2384" rIns="0" bIns="0" rtlCol="0" vert="horz">
            <a:spAutoFit/>
          </a:bodyPr>
          <a:lstStyle/>
          <a:p>
            <a:pPr marL="90170">
              <a:lnSpc>
                <a:spcPct val="100000"/>
              </a:lnSpc>
              <a:spcBef>
                <a:spcPts val="254"/>
              </a:spcBef>
            </a:pPr>
            <a:r>
              <a:rPr dirty="0" sz="1600" spc="-5" b="1">
                <a:solidFill>
                  <a:srgbClr val="006FC0"/>
                </a:solidFill>
                <a:latin typeface="Calibri"/>
                <a:cs typeface="Calibri"/>
              </a:rPr>
              <a:t>Line 5</a:t>
            </a:r>
            <a:r>
              <a:rPr dirty="0" sz="1600" spc="-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006FC0"/>
                </a:solidFill>
                <a:latin typeface="Calibri"/>
                <a:cs typeface="Calibri"/>
              </a:rPr>
              <a:t>Amb</a:t>
            </a:r>
            <a:endParaRPr sz="16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dirty="0" sz="1600" spc="-5" b="1">
                <a:solidFill>
                  <a:srgbClr val="C00000"/>
                </a:solidFill>
                <a:latin typeface="Calibri"/>
                <a:cs typeface="Calibri"/>
              </a:rPr>
              <a:t>Line 5</a:t>
            </a:r>
            <a:r>
              <a:rPr dirty="0" sz="1600" spc="-2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C00000"/>
                </a:solidFill>
                <a:latin typeface="Calibri"/>
                <a:cs typeface="Calibri"/>
              </a:rPr>
              <a:t>Elev</a:t>
            </a:r>
            <a:endParaRPr sz="16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dirty="0" sz="1600" spc="-5" b="1">
                <a:solidFill>
                  <a:srgbClr val="92D050"/>
                </a:solidFill>
                <a:latin typeface="Calibri"/>
                <a:cs typeface="Calibri"/>
              </a:rPr>
              <a:t>Line 6</a:t>
            </a:r>
            <a:r>
              <a:rPr dirty="0" sz="1600" spc="-20" b="1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92D050"/>
                </a:solidFill>
                <a:latin typeface="Calibri"/>
                <a:cs typeface="Calibri"/>
              </a:rPr>
              <a:t>Amb</a:t>
            </a:r>
            <a:endParaRPr sz="16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dirty="0" sz="1600" spc="-5" b="1">
                <a:solidFill>
                  <a:srgbClr val="6F2F9F"/>
                </a:solidFill>
                <a:latin typeface="Calibri"/>
                <a:cs typeface="Calibri"/>
              </a:rPr>
              <a:t>Line 6</a:t>
            </a:r>
            <a:r>
              <a:rPr dirty="0" sz="1600" spc="-2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6F2F9F"/>
                </a:solidFill>
                <a:latin typeface="Calibri"/>
                <a:cs typeface="Calibri"/>
              </a:rPr>
              <a:t>Elev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3948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Targeted </a:t>
            </a:r>
            <a:r>
              <a:rPr dirty="0" spc="-5"/>
              <a:t>Analysis: </a:t>
            </a:r>
            <a:r>
              <a:rPr dirty="0"/>
              <a:t>Amino Acid</a:t>
            </a:r>
            <a:r>
              <a:rPr dirty="0" spc="-55"/>
              <a:t> </a:t>
            </a:r>
            <a:r>
              <a:rPr dirty="0" spc="-5"/>
              <a:t>Profiles</a:t>
            </a: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2800" spc="-5">
                <a:solidFill>
                  <a:srgbClr val="000000"/>
                </a:solidFill>
              </a:rPr>
              <a:t>Amino Acids </a:t>
            </a:r>
            <a:r>
              <a:rPr dirty="0" sz="2800" spc="-15">
                <a:solidFill>
                  <a:srgbClr val="000000"/>
                </a:solidFill>
              </a:rPr>
              <a:t>after </a:t>
            </a:r>
            <a:r>
              <a:rPr dirty="0" sz="2800" spc="-20">
                <a:solidFill>
                  <a:srgbClr val="000000"/>
                </a:solidFill>
              </a:rPr>
              <a:t>Protein</a:t>
            </a:r>
            <a:r>
              <a:rPr dirty="0" sz="2800" spc="60">
                <a:solidFill>
                  <a:srgbClr val="000000"/>
                </a:solidFill>
              </a:rPr>
              <a:t> </a:t>
            </a:r>
            <a:r>
              <a:rPr dirty="0" sz="2800" spc="-15">
                <a:solidFill>
                  <a:srgbClr val="000000"/>
                </a:solidFill>
              </a:rPr>
              <a:t>Hydrolysis</a:t>
            </a:r>
            <a:endParaRPr sz="28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7945" rIns="0" bIns="0" rtlCol="0" vert="horz">
            <a:spAutoFit/>
          </a:bodyPr>
          <a:lstStyle/>
          <a:p>
            <a:pPr marL="600075" marR="5080" indent="-588010">
              <a:lnSpc>
                <a:spcPct val="109800"/>
              </a:lnSpc>
              <a:spcBef>
                <a:spcPts val="535"/>
              </a:spcBef>
            </a:pPr>
            <a:r>
              <a:rPr dirty="0" sz="2800" spc="-5"/>
              <a:t>North American </a:t>
            </a:r>
            <a:r>
              <a:rPr dirty="0" sz="2800"/>
              <a:t>Dry </a:t>
            </a:r>
            <a:r>
              <a:rPr dirty="0" sz="2800" spc="-5"/>
              <a:t>Beans of </a:t>
            </a:r>
            <a:r>
              <a:rPr dirty="0" sz="2800" spc="-10"/>
              <a:t>Middle </a:t>
            </a:r>
            <a:r>
              <a:rPr dirty="0" sz="2800" spc="-5"/>
              <a:t>American </a:t>
            </a:r>
            <a:r>
              <a:rPr dirty="0" sz="2800" spc="-10"/>
              <a:t>Ancestry  </a:t>
            </a:r>
            <a:r>
              <a:rPr dirty="0" sz="2400" spc="-5">
                <a:solidFill>
                  <a:srgbClr val="000000"/>
                </a:solidFill>
              </a:rPr>
              <a:t>CAP </a:t>
            </a:r>
            <a:r>
              <a:rPr dirty="0" sz="2400" spc="-20">
                <a:solidFill>
                  <a:srgbClr val="000000"/>
                </a:solidFill>
              </a:rPr>
              <a:t>Grant </a:t>
            </a:r>
            <a:r>
              <a:rPr dirty="0" sz="2400" spc="-5">
                <a:solidFill>
                  <a:srgbClr val="000000"/>
                </a:solidFill>
              </a:rPr>
              <a:t>Study: 308 genotypes </a:t>
            </a:r>
            <a:r>
              <a:rPr dirty="0" sz="2400">
                <a:solidFill>
                  <a:srgbClr val="000000"/>
                </a:solidFill>
              </a:rPr>
              <a:t>of </a:t>
            </a:r>
            <a:r>
              <a:rPr dirty="0" sz="2400" spc="-5">
                <a:solidFill>
                  <a:srgbClr val="000000"/>
                </a:solidFill>
              </a:rPr>
              <a:t>beans </a:t>
            </a:r>
            <a:r>
              <a:rPr dirty="0" sz="2400" spc="-10">
                <a:solidFill>
                  <a:srgbClr val="000000"/>
                </a:solidFill>
              </a:rPr>
              <a:t>representing </a:t>
            </a:r>
            <a:r>
              <a:rPr dirty="0" sz="2400">
                <a:solidFill>
                  <a:srgbClr val="000000"/>
                </a:solidFill>
              </a:rPr>
              <a:t>8  </a:t>
            </a:r>
            <a:r>
              <a:rPr dirty="0" sz="2400" spc="-15">
                <a:solidFill>
                  <a:srgbClr val="000000"/>
                </a:solidFill>
              </a:rPr>
              <a:t>market </a:t>
            </a:r>
            <a:r>
              <a:rPr dirty="0" sz="2400" spc="-5">
                <a:solidFill>
                  <a:srgbClr val="000000"/>
                </a:solidFill>
              </a:rPr>
              <a:t>classes </a:t>
            </a:r>
            <a:r>
              <a:rPr dirty="0" sz="2400" spc="-10">
                <a:solidFill>
                  <a:srgbClr val="000000"/>
                </a:solidFill>
              </a:rPr>
              <a:t>from two races </a:t>
            </a:r>
            <a:r>
              <a:rPr dirty="0" sz="2400" spc="-15">
                <a:solidFill>
                  <a:srgbClr val="000000"/>
                </a:solidFill>
              </a:rPr>
              <a:t>were </a:t>
            </a:r>
            <a:r>
              <a:rPr dirty="0" sz="2400" spc="-5">
                <a:solidFill>
                  <a:srgbClr val="000000"/>
                </a:solidFill>
              </a:rPr>
              <a:t>grown in </a:t>
            </a:r>
            <a:r>
              <a:rPr dirty="0" sz="2400">
                <a:solidFill>
                  <a:srgbClr val="000000"/>
                </a:solidFill>
              </a:rPr>
              <a:t>7</a:t>
            </a:r>
            <a:r>
              <a:rPr dirty="0" sz="2400" spc="-60">
                <a:solidFill>
                  <a:srgbClr val="000000"/>
                </a:solidFill>
              </a:rPr>
              <a:t> </a:t>
            </a:r>
            <a:r>
              <a:rPr dirty="0" sz="2400" spc="-5">
                <a:solidFill>
                  <a:srgbClr val="000000"/>
                </a:solidFill>
              </a:rPr>
              <a:t>locations.*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208532" y="1402080"/>
            <a:ext cx="3363595" cy="230759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2384" rIns="0" bIns="0" rtlCol="0" vert="horz">
            <a:spAutoFit/>
          </a:bodyPr>
          <a:lstStyle/>
          <a:p>
            <a:pPr marL="90805" marR="142875">
              <a:lnSpc>
                <a:spcPct val="100000"/>
              </a:lnSpc>
              <a:spcBef>
                <a:spcPts val="254"/>
              </a:spcBef>
              <a:tabLst>
                <a:tab pos="1919605" algn="l"/>
              </a:tabLst>
            </a:pPr>
            <a:r>
              <a:rPr dirty="0" u="heavy" sz="16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Race	</a:t>
            </a:r>
            <a:r>
              <a:rPr dirty="0" u="heavy" sz="1600" spc="-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Market </a:t>
            </a:r>
            <a:r>
              <a:rPr dirty="0" u="heavy" sz="16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Class 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Durango	</a:t>
            </a:r>
            <a:r>
              <a:rPr dirty="0" sz="1600" spc="-10" b="1">
                <a:latin typeface="Calibri"/>
                <a:cs typeface="Calibri"/>
              </a:rPr>
              <a:t>Great</a:t>
            </a:r>
            <a:r>
              <a:rPr dirty="0" sz="1600" spc="-80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Northern</a:t>
            </a:r>
            <a:endParaRPr sz="1600">
              <a:latin typeface="Calibri"/>
              <a:cs typeface="Calibri"/>
            </a:endParaRPr>
          </a:p>
          <a:p>
            <a:pPr marL="1920239" marR="607060">
              <a:lnSpc>
                <a:spcPct val="100000"/>
              </a:lnSpc>
            </a:pPr>
            <a:r>
              <a:rPr dirty="0" sz="1600" spc="-5" b="1">
                <a:latin typeface="Calibri"/>
                <a:cs typeface="Calibri"/>
              </a:rPr>
              <a:t>Pink  </a:t>
            </a:r>
            <a:r>
              <a:rPr dirty="0" sz="1600" spc="-10" b="1">
                <a:latin typeface="Calibri"/>
                <a:cs typeface="Calibri"/>
              </a:rPr>
              <a:t>Pinto  </a:t>
            </a:r>
            <a:r>
              <a:rPr dirty="0" sz="1600" spc="-5" b="1">
                <a:latin typeface="Calibri"/>
                <a:cs typeface="Calibri"/>
              </a:rPr>
              <a:t>Small</a:t>
            </a:r>
            <a:r>
              <a:rPr dirty="0" sz="1600" spc="-80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Red</a:t>
            </a:r>
            <a:endParaRPr sz="1600">
              <a:latin typeface="Calibri"/>
              <a:cs typeface="Calibri"/>
            </a:endParaRPr>
          </a:p>
          <a:p>
            <a:pPr marL="1920239" marR="986790" indent="-1829435">
              <a:lnSpc>
                <a:spcPct val="100000"/>
              </a:lnSpc>
              <a:tabLst>
                <a:tab pos="1919605" algn="l"/>
              </a:tabLst>
            </a:pPr>
            <a:r>
              <a:rPr dirty="0" sz="1600" spc="-10" b="1">
                <a:latin typeface="Calibri"/>
                <a:cs typeface="Calibri"/>
              </a:rPr>
              <a:t>M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s</a:t>
            </a:r>
            <a:r>
              <a:rPr dirty="0" sz="1600" b="1">
                <a:latin typeface="Calibri"/>
                <a:cs typeface="Calibri"/>
              </a:rPr>
              <a:t>o</a:t>
            </a:r>
            <a:r>
              <a:rPr dirty="0" sz="1600" spc="-5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m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r</a:t>
            </a:r>
            <a:r>
              <a:rPr dirty="0" sz="1600" spc="-5" b="1">
                <a:latin typeface="Calibri"/>
                <a:cs typeface="Calibri"/>
              </a:rPr>
              <a:t>i</a:t>
            </a:r>
            <a:r>
              <a:rPr dirty="0" sz="1600" spc="-15" b="1">
                <a:latin typeface="Calibri"/>
                <a:cs typeface="Calibri"/>
              </a:rPr>
              <a:t>c</a:t>
            </a:r>
            <a:r>
              <a:rPr dirty="0" sz="1600" spc="-5" b="1">
                <a:latin typeface="Calibri"/>
                <a:cs typeface="Calibri"/>
              </a:rPr>
              <a:t>a</a:t>
            </a:r>
            <a:r>
              <a:rPr dirty="0" sz="1600" b="1">
                <a:latin typeface="Calibri"/>
                <a:cs typeface="Calibri"/>
              </a:rPr>
              <a:t>	</a:t>
            </a:r>
            <a:r>
              <a:rPr dirty="0" sz="1600" b="1">
                <a:latin typeface="Calibri"/>
                <a:cs typeface="Calibri"/>
              </a:rPr>
              <a:t>B</a:t>
            </a:r>
            <a:r>
              <a:rPr dirty="0" sz="1600" spc="-5" b="1">
                <a:latin typeface="Calibri"/>
                <a:cs typeface="Calibri"/>
              </a:rPr>
              <a:t>lack  </a:t>
            </a:r>
            <a:r>
              <a:rPr dirty="0" sz="1600" spc="-5" b="1">
                <a:latin typeface="Calibri"/>
                <a:cs typeface="Calibri"/>
              </a:rPr>
              <a:t>Navy</a:t>
            </a:r>
            <a:endParaRPr sz="1600">
              <a:latin typeface="Calibri"/>
              <a:cs typeface="Calibri"/>
            </a:endParaRPr>
          </a:p>
          <a:p>
            <a:pPr marL="1920239" marR="417195">
              <a:lnSpc>
                <a:spcPct val="100000"/>
              </a:lnSpc>
            </a:pPr>
            <a:r>
              <a:rPr dirty="0" sz="1600" spc="-5" b="1">
                <a:latin typeface="Calibri"/>
                <a:cs typeface="Calibri"/>
              </a:rPr>
              <a:t>Small</a:t>
            </a:r>
            <a:r>
              <a:rPr dirty="0" sz="1600" spc="-8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White  </a:t>
            </a:r>
            <a:r>
              <a:rPr dirty="0" sz="1600" spc="-45" b="1">
                <a:latin typeface="Calibri"/>
                <a:cs typeface="Calibri"/>
              </a:rPr>
              <a:t>Tan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8532" y="3854196"/>
            <a:ext cx="6604000" cy="249936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365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dirty="0" sz="1600" spc="-15" b="1">
                <a:latin typeface="Calibri"/>
                <a:cs typeface="Calibri"/>
              </a:rPr>
              <a:t>Researchers:</a:t>
            </a:r>
            <a:endParaRPr sz="1600">
              <a:latin typeface="Calibri"/>
              <a:cs typeface="Calibri"/>
            </a:endParaRPr>
          </a:p>
          <a:p>
            <a:pPr marL="548640" marR="3530600">
              <a:lnSpc>
                <a:spcPct val="100000"/>
              </a:lnSpc>
            </a:pPr>
            <a:r>
              <a:rPr dirty="0" sz="1600" spc="-10" b="1">
                <a:latin typeface="Calibri"/>
                <a:cs typeface="Calibri"/>
              </a:rPr>
              <a:t>Colorado </a:t>
            </a:r>
            <a:r>
              <a:rPr dirty="0" sz="1600" spc="-15" b="1">
                <a:latin typeface="Calibri"/>
                <a:cs typeface="Calibri"/>
              </a:rPr>
              <a:t>State </a:t>
            </a:r>
            <a:r>
              <a:rPr dirty="0" sz="1600" spc="-10" b="1">
                <a:latin typeface="Calibri"/>
                <a:cs typeface="Calibri"/>
              </a:rPr>
              <a:t>University  Michigan </a:t>
            </a:r>
            <a:r>
              <a:rPr dirty="0" sz="1600" spc="-15" b="1">
                <a:latin typeface="Calibri"/>
                <a:cs typeface="Calibri"/>
              </a:rPr>
              <a:t>State </a:t>
            </a:r>
            <a:r>
              <a:rPr dirty="0" sz="1600" spc="-10" b="1">
                <a:latin typeface="Calibri"/>
                <a:cs typeface="Calibri"/>
              </a:rPr>
              <a:t>University  </a:t>
            </a:r>
            <a:r>
              <a:rPr dirty="0" sz="1600" spc="-5" b="1">
                <a:latin typeface="Calibri"/>
                <a:cs typeface="Calibri"/>
              </a:rPr>
              <a:t>North </a:t>
            </a:r>
            <a:r>
              <a:rPr dirty="0" sz="1600" spc="-15" b="1">
                <a:latin typeface="Calibri"/>
                <a:cs typeface="Calibri"/>
              </a:rPr>
              <a:t>Dakota State </a:t>
            </a:r>
            <a:r>
              <a:rPr dirty="0" sz="1600" spc="-10" b="1">
                <a:latin typeface="Calibri"/>
                <a:cs typeface="Calibri"/>
              </a:rPr>
              <a:t>University  University </a:t>
            </a:r>
            <a:r>
              <a:rPr dirty="0" sz="1600" b="1">
                <a:latin typeface="Calibri"/>
                <a:cs typeface="Calibri"/>
              </a:rPr>
              <a:t>of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Nebraska</a:t>
            </a:r>
            <a:endParaRPr sz="1600">
              <a:latin typeface="Calibri"/>
              <a:cs typeface="Calibri"/>
            </a:endParaRPr>
          </a:p>
          <a:p>
            <a:pPr marL="548640">
              <a:lnSpc>
                <a:spcPct val="100000"/>
              </a:lnSpc>
            </a:pPr>
            <a:r>
              <a:rPr dirty="0" sz="1600" spc="-5" b="1">
                <a:latin typeface="Calibri"/>
                <a:cs typeface="Calibri"/>
              </a:rPr>
              <a:t>USDA,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ARS</a:t>
            </a:r>
            <a:endParaRPr sz="1600">
              <a:latin typeface="Calibri"/>
              <a:cs typeface="Calibri"/>
            </a:endParaRPr>
          </a:p>
          <a:p>
            <a:pPr marL="1005840">
              <a:lnSpc>
                <a:spcPct val="100000"/>
              </a:lnSpc>
            </a:pPr>
            <a:r>
              <a:rPr dirty="0" sz="1600" spc="-5" b="1">
                <a:latin typeface="Calibri"/>
                <a:cs typeface="Calibri"/>
              </a:rPr>
              <a:t>Baylor College </a:t>
            </a:r>
            <a:r>
              <a:rPr dirty="0" sz="1600" b="1">
                <a:latin typeface="Calibri"/>
                <a:cs typeface="Calibri"/>
              </a:rPr>
              <a:t>of </a:t>
            </a:r>
            <a:r>
              <a:rPr dirty="0" sz="1600" spc="-5" b="1">
                <a:latin typeface="Calibri"/>
                <a:cs typeface="Calibri"/>
              </a:rPr>
              <a:t>Medicine, </a:t>
            </a:r>
            <a:r>
              <a:rPr dirty="0" sz="1600" spc="-10" b="1">
                <a:latin typeface="Calibri"/>
                <a:cs typeface="Calibri"/>
              </a:rPr>
              <a:t>Houston,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TX</a:t>
            </a:r>
            <a:endParaRPr sz="1600">
              <a:latin typeface="Calibri"/>
              <a:cs typeface="Calibri"/>
            </a:endParaRPr>
          </a:p>
          <a:p>
            <a:pPr marL="1005840" marR="13970">
              <a:lnSpc>
                <a:spcPct val="100000"/>
              </a:lnSpc>
            </a:pPr>
            <a:r>
              <a:rPr dirty="0" sz="1600" spc="-10" b="1">
                <a:latin typeface="Calibri"/>
                <a:cs typeface="Calibri"/>
              </a:rPr>
              <a:t>Grain Legume </a:t>
            </a:r>
            <a:r>
              <a:rPr dirty="0" sz="1600" spc="-5" b="1">
                <a:latin typeface="Calibri"/>
                <a:cs typeface="Calibri"/>
              </a:rPr>
              <a:t>Genetics &amp; </a:t>
            </a:r>
            <a:r>
              <a:rPr dirty="0" sz="1600" spc="-10" b="1">
                <a:latin typeface="Calibri"/>
                <a:cs typeface="Calibri"/>
              </a:rPr>
              <a:t>Physiology Research </a:t>
            </a:r>
            <a:r>
              <a:rPr dirty="0" sz="1600" spc="-30" b="1">
                <a:latin typeface="Calibri"/>
                <a:cs typeface="Calibri"/>
              </a:rPr>
              <a:t>Center, </a:t>
            </a:r>
            <a:r>
              <a:rPr dirty="0" sz="1600" spc="-25" b="1">
                <a:latin typeface="Calibri"/>
                <a:cs typeface="Calibri"/>
              </a:rPr>
              <a:t>Prosser, </a:t>
            </a:r>
            <a:r>
              <a:rPr dirty="0" sz="1600" spc="-40" b="1">
                <a:latin typeface="Calibri"/>
                <a:cs typeface="Calibri"/>
              </a:rPr>
              <a:t>WA  </a:t>
            </a:r>
            <a:r>
              <a:rPr dirty="0" sz="1600" spc="-15" b="1">
                <a:latin typeface="Calibri"/>
                <a:cs typeface="Calibri"/>
              </a:rPr>
              <a:t>Red </a:t>
            </a:r>
            <a:r>
              <a:rPr dirty="0" sz="1600" spc="-5" b="1">
                <a:latin typeface="Calibri"/>
                <a:cs typeface="Calibri"/>
              </a:rPr>
              <a:t>River </a:t>
            </a:r>
            <a:r>
              <a:rPr dirty="0" sz="1600" spc="-20" b="1">
                <a:latin typeface="Calibri"/>
                <a:cs typeface="Calibri"/>
              </a:rPr>
              <a:t>Valley </a:t>
            </a:r>
            <a:r>
              <a:rPr dirty="0" sz="1600" spc="-10" b="1">
                <a:latin typeface="Calibri"/>
                <a:cs typeface="Calibri"/>
              </a:rPr>
              <a:t>Agricultural Research </a:t>
            </a:r>
            <a:r>
              <a:rPr dirty="0" sz="1600" spc="-30" b="1">
                <a:latin typeface="Calibri"/>
                <a:cs typeface="Calibri"/>
              </a:rPr>
              <a:t>Center, </a:t>
            </a:r>
            <a:r>
              <a:rPr dirty="0" sz="1600" spc="-25" b="1">
                <a:latin typeface="Calibri"/>
                <a:cs typeface="Calibri"/>
              </a:rPr>
              <a:t>Fargo</a:t>
            </a:r>
            <a:r>
              <a:rPr dirty="0" sz="1600" spc="14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ND</a:t>
            </a:r>
            <a:endParaRPr sz="1600">
              <a:latin typeface="Calibri"/>
              <a:cs typeface="Calibri"/>
            </a:endParaRPr>
          </a:p>
          <a:p>
            <a:pPr marL="1005840">
              <a:lnSpc>
                <a:spcPct val="100000"/>
              </a:lnSpc>
            </a:pPr>
            <a:r>
              <a:rPr dirty="0" sz="1600" spc="-20" b="1">
                <a:latin typeface="Calibri"/>
                <a:cs typeface="Calibri"/>
              </a:rPr>
              <a:t>Tropical </a:t>
            </a:r>
            <a:r>
              <a:rPr dirty="0" sz="1600" spc="-10" b="1">
                <a:latin typeface="Calibri"/>
                <a:cs typeface="Calibri"/>
              </a:rPr>
              <a:t>Agricultural Research Station, </a:t>
            </a:r>
            <a:r>
              <a:rPr dirty="0" sz="1600" spc="-15" b="1">
                <a:latin typeface="Calibri"/>
                <a:cs typeface="Calibri"/>
              </a:rPr>
              <a:t>Mayaguez,</a:t>
            </a:r>
            <a:r>
              <a:rPr dirty="0" sz="1600" spc="95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PR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36335" y="1402080"/>
            <a:ext cx="2075814" cy="201803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2384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</a:pPr>
            <a:r>
              <a:rPr dirty="0" sz="1600" spc="-5" b="1">
                <a:latin typeface="Calibri"/>
                <a:cs typeface="Calibri"/>
              </a:rPr>
              <a:t>Locations:</a:t>
            </a:r>
            <a:endParaRPr sz="1600">
              <a:latin typeface="Calibri"/>
              <a:cs typeface="Calibri"/>
            </a:endParaRPr>
          </a:p>
          <a:p>
            <a:pPr marL="548640" marR="379095">
              <a:lnSpc>
                <a:spcPct val="100000"/>
              </a:lnSpc>
            </a:pPr>
            <a:r>
              <a:rPr dirty="0" sz="1600" spc="-10" b="1">
                <a:latin typeface="Calibri"/>
                <a:cs typeface="Calibri"/>
              </a:rPr>
              <a:t>Colorado  Idaho  Michigan  </a:t>
            </a:r>
            <a:r>
              <a:rPr dirty="0" sz="1600" spc="-5" b="1">
                <a:latin typeface="Calibri"/>
                <a:cs typeface="Calibri"/>
              </a:rPr>
              <a:t>North</a:t>
            </a:r>
            <a:r>
              <a:rPr dirty="0" sz="1600" spc="-60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Dakota  Nebraska  </a:t>
            </a:r>
            <a:r>
              <a:rPr dirty="0" sz="1600" spc="-10" b="1">
                <a:latin typeface="Calibri"/>
                <a:cs typeface="Calibri"/>
              </a:rPr>
              <a:t>Puerto </a:t>
            </a:r>
            <a:r>
              <a:rPr dirty="0" sz="1600" spc="-5" b="1">
                <a:latin typeface="Calibri"/>
                <a:cs typeface="Calibri"/>
              </a:rPr>
              <a:t>Rico  </a:t>
            </a:r>
            <a:r>
              <a:rPr dirty="0" sz="1600" spc="-15" b="1">
                <a:latin typeface="Calibri"/>
                <a:cs typeface="Calibri"/>
              </a:rPr>
              <a:t>Washington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9371" y="6508998"/>
            <a:ext cx="38423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Calibri"/>
                <a:cs typeface="Calibri"/>
              </a:rPr>
              <a:t>* McClean </a:t>
            </a:r>
            <a:r>
              <a:rPr dirty="0" sz="1600" spc="-10" b="1">
                <a:latin typeface="Calibri"/>
                <a:cs typeface="Calibri"/>
              </a:rPr>
              <a:t>et </a:t>
            </a:r>
            <a:r>
              <a:rPr dirty="0" sz="1600" b="1">
                <a:latin typeface="Calibri"/>
                <a:cs typeface="Calibri"/>
              </a:rPr>
              <a:t>al., </a:t>
            </a:r>
            <a:r>
              <a:rPr dirty="0" sz="1600" spc="-15" b="1">
                <a:latin typeface="Calibri"/>
                <a:cs typeface="Calibri"/>
              </a:rPr>
              <a:t>Crop </a:t>
            </a:r>
            <a:r>
              <a:rPr dirty="0" sz="1600" spc="-5" b="1">
                <a:latin typeface="Calibri"/>
                <a:cs typeface="Calibri"/>
              </a:rPr>
              <a:t>Science </a:t>
            </a:r>
            <a:r>
              <a:rPr dirty="0" sz="1600" spc="-10" b="1">
                <a:latin typeface="Calibri"/>
                <a:cs typeface="Calibri"/>
              </a:rPr>
              <a:t>57:1-16</a:t>
            </a:r>
            <a:r>
              <a:rPr dirty="0" sz="1600" spc="9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92017)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3300" y="127376"/>
            <a:ext cx="505650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Do </a:t>
            </a:r>
            <a:r>
              <a:rPr dirty="0"/>
              <a:t>These </a:t>
            </a:r>
            <a:r>
              <a:rPr dirty="0" spc="-5"/>
              <a:t>Fingerprints</a:t>
            </a:r>
            <a:r>
              <a:rPr dirty="0" spc="-70"/>
              <a:t> </a:t>
            </a:r>
            <a:r>
              <a:rPr dirty="0" spc="-15"/>
              <a:t>Match?</a:t>
            </a:r>
          </a:p>
        </p:txBody>
      </p:sp>
      <p:sp>
        <p:nvSpPr>
          <p:cNvPr id="3" name="object 3"/>
          <p:cNvSpPr/>
          <p:nvPr/>
        </p:nvSpPr>
        <p:spPr>
          <a:xfrm>
            <a:off x="4495800" y="2206751"/>
            <a:ext cx="4495799" cy="2116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95800" y="2039111"/>
            <a:ext cx="4495800" cy="2284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9352" y="4363211"/>
            <a:ext cx="4270248" cy="22478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24400" y="4363211"/>
            <a:ext cx="4267199" cy="22478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123880" y="2373759"/>
            <a:ext cx="3663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NIR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03636" y="4522828"/>
            <a:ext cx="49910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FI</a:t>
            </a:r>
            <a:r>
              <a:rPr dirty="0" sz="1800" spc="-5" b="1">
                <a:latin typeface="Calibri"/>
                <a:cs typeface="Calibri"/>
              </a:rPr>
              <a:t>MS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36665" y="4546373"/>
            <a:ext cx="5048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N</a:t>
            </a:r>
            <a:r>
              <a:rPr dirty="0" sz="1800" spc="-5" b="1">
                <a:latin typeface="Calibri"/>
                <a:cs typeface="Calibri"/>
              </a:rPr>
              <a:t>MR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2400" y="858011"/>
            <a:ext cx="8839199" cy="11841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28248" y="906488"/>
            <a:ext cx="27622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latin typeface="Calibri"/>
                <a:cs typeface="Calibri"/>
              </a:rPr>
              <a:t>Chromatogram-Any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Detector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2400" y="2167128"/>
            <a:ext cx="4267199" cy="20634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000308" y="2184339"/>
            <a:ext cx="3105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UV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163" y="2180844"/>
            <a:ext cx="8825483" cy="3154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7734" y="2169414"/>
            <a:ext cx="8848725" cy="3177540"/>
          </a:xfrm>
          <a:custGeom>
            <a:avLst/>
            <a:gdLst/>
            <a:ahLst/>
            <a:cxnLst/>
            <a:rect l="l" t="t" r="r" b="b"/>
            <a:pathLst>
              <a:path w="8848725" h="3177540">
                <a:moveTo>
                  <a:pt x="0" y="0"/>
                </a:moveTo>
                <a:lnTo>
                  <a:pt x="8848344" y="0"/>
                </a:lnTo>
                <a:lnTo>
                  <a:pt x="8848344" y="3177540"/>
                </a:lnTo>
                <a:lnTo>
                  <a:pt x="0" y="3177540"/>
                </a:lnTo>
                <a:lnTo>
                  <a:pt x="0" y="0"/>
                </a:lnTo>
                <a:close/>
              </a:path>
            </a:pathLst>
          </a:custGeom>
          <a:ln w="228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048910" y="413311"/>
            <a:ext cx="5056505" cy="13887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3200" spc="-5" b="1">
                <a:solidFill>
                  <a:srgbClr val="800000"/>
                </a:solidFill>
                <a:latin typeface="Calibri"/>
                <a:cs typeface="Calibri"/>
              </a:rPr>
              <a:t>Do </a:t>
            </a:r>
            <a:r>
              <a:rPr dirty="0" sz="3200" b="1">
                <a:solidFill>
                  <a:srgbClr val="800000"/>
                </a:solidFill>
                <a:latin typeface="Calibri"/>
                <a:cs typeface="Calibri"/>
              </a:rPr>
              <a:t>These </a:t>
            </a:r>
            <a:r>
              <a:rPr dirty="0" sz="3200" spc="-5" b="1">
                <a:solidFill>
                  <a:srgbClr val="800000"/>
                </a:solidFill>
                <a:latin typeface="Calibri"/>
                <a:cs typeface="Calibri"/>
              </a:rPr>
              <a:t>Fingerprints</a:t>
            </a:r>
            <a:r>
              <a:rPr dirty="0" sz="3200" spc="-70" b="1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dirty="0" sz="3200" spc="-15" b="1">
                <a:solidFill>
                  <a:srgbClr val="800000"/>
                </a:solidFill>
                <a:latin typeface="Calibri"/>
                <a:cs typeface="Calibri"/>
              </a:rPr>
              <a:t>Match?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50">
              <a:latin typeface="Times New Roman"/>
              <a:cs typeface="Times New Roman"/>
            </a:endParaRPr>
          </a:p>
          <a:p>
            <a:pPr algn="ctr" marR="8255">
              <a:lnSpc>
                <a:spcPct val="100000"/>
              </a:lnSpc>
            </a:pPr>
            <a:r>
              <a:rPr dirty="0" sz="3200" spc="-5" b="1">
                <a:solidFill>
                  <a:srgbClr val="800000"/>
                </a:solidFill>
                <a:latin typeface="Calibri"/>
                <a:cs typeface="Calibri"/>
              </a:rPr>
              <a:t>Do </a:t>
            </a:r>
            <a:r>
              <a:rPr dirty="0" sz="3200" b="1">
                <a:solidFill>
                  <a:srgbClr val="800000"/>
                </a:solidFill>
                <a:latin typeface="Calibri"/>
                <a:cs typeface="Calibri"/>
              </a:rPr>
              <a:t>These </a:t>
            </a:r>
            <a:r>
              <a:rPr dirty="0" sz="3200" spc="-15" b="1">
                <a:solidFill>
                  <a:srgbClr val="800000"/>
                </a:solidFill>
                <a:latin typeface="Calibri"/>
                <a:cs typeface="Calibri"/>
              </a:rPr>
              <a:t>Data </a:t>
            </a:r>
            <a:r>
              <a:rPr dirty="0" sz="3200" b="1">
                <a:solidFill>
                  <a:srgbClr val="800000"/>
                </a:solidFill>
                <a:latin typeface="Calibri"/>
                <a:cs typeface="Calibri"/>
              </a:rPr>
              <a:t>Files</a:t>
            </a:r>
            <a:r>
              <a:rPr dirty="0" sz="3200" spc="-60" b="1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dirty="0" sz="3200" spc="-15" b="1">
                <a:solidFill>
                  <a:srgbClr val="800000"/>
                </a:solidFill>
                <a:latin typeface="Calibri"/>
                <a:cs typeface="Calibri"/>
              </a:rPr>
              <a:t>Match?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77211" y="405390"/>
            <a:ext cx="4953000" cy="632460"/>
          </a:xfrm>
          <a:custGeom>
            <a:avLst/>
            <a:gdLst/>
            <a:ahLst/>
            <a:cxnLst/>
            <a:rect l="l" t="t" r="r" b="b"/>
            <a:pathLst>
              <a:path w="4953000" h="632460">
                <a:moveTo>
                  <a:pt x="0" y="632206"/>
                </a:moveTo>
                <a:lnTo>
                  <a:pt x="4953000" y="0"/>
                </a:lnTo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95500" y="405384"/>
            <a:ext cx="4933950" cy="632460"/>
          </a:xfrm>
          <a:custGeom>
            <a:avLst/>
            <a:gdLst/>
            <a:ahLst/>
            <a:cxnLst/>
            <a:rect l="l" t="t" r="r" b="b"/>
            <a:pathLst>
              <a:path w="4933950" h="632460">
                <a:moveTo>
                  <a:pt x="0" y="0"/>
                </a:moveTo>
                <a:lnTo>
                  <a:pt x="4933950" y="632206"/>
                </a:lnTo>
              </a:path>
            </a:pathLst>
          </a:custGeom>
          <a:ln w="6400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6018" y="391749"/>
            <a:ext cx="6811009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Sample Comparison: </a:t>
            </a:r>
            <a:r>
              <a:rPr dirty="0" spc="-5"/>
              <a:t>Nutrients</a:t>
            </a:r>
            <a:r>
              <a:rPr dirty="0" spc="-90"/>
              <a:t> </a:t>
            </a:r>
            <a:r>
              <a:rPr dirty="0" spc="-15"/>
              <a:t>Analyzed</a:t>
            </a:r>
          </a:p>
        </p:txBody>
      </p:sp>
      <p:sp>
        <p:nvSpPr>
          <p:cNvPr id="3" name="object 3"/>
          <p:cNvSpPr/>
          <p:nvPr/>
        </p:nvSpPr>
        <p:spPr>
          <a:xfrm>
            <a:off x="1194526" y="2118889"/>
            <a:ext cx="6047740" cy="0"/>
          </a:xfrm>
          <a:custGeom>
            <a:avLst/>
            <a:gdLst/>
            <a:ahLst/>
            <a:cxnLst/>
            <a:rect l="l" t="t" r="r" b="b"/>
            <a:pathLst>
              <a:path w="6047740" h="0">
                <a:moveTo>
                  <a:pt x="0" y="0"/>
                </a:moveTo>
                <a:lnTo>
                  <a:pt x="6047232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61711" y="1374796"/>
          <a:ext cx="6736080" cy="4699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6289"/>
                <a:gridCol w="2419350"/>
                <a:gridCol w="2249169"/>
              </a:tblGrid>
              <a:tr h="390905">
                <a:tc>
                  <a:txBody>
                    <a:bodyPr/>
                    <a:lstStyle/>
                    <a:p>
                      <a:pPr marL="32384">
                        <a:lnSpc>
                          <a:spcPts val="2655"/>
                        </a:lnSpc>
                      </a:pPr>
                      <a:r>
                        <a:rPr dirty="0" sz="2800" spc="-5" b="1">
                          <a:latin typeface="Calibri"/>
                          <a:cs typeface="Calibri"/>
                        </a:rPr>
                        <a:t>Primary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ts val="2655"/>
                        </a:lnSpc>
                      </a:pPr>
                      <a:r>
                        <a:rPr dirty="0" sz="2800" spc="-10" b="1">
                          <a:latin typeface="Calibri"/>
                          <a:cs typeface="Calibri"/>
                        </a:rPr>
                        <a:t>Macro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ts val="2655"/>
                        </a:lnSpc>
                      </a:pPr>
                      <a:r>
                        <a:rPr dirty="0" sz="2800" spc="-10" b="1">
                          <a:latin typeface="Calibri"/>
                          <a:cs typeface="Calibri"/>
                        </a:rPr>
                        <a:t>Micro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464820">
                <a:tc>
                  <a:txBody>
                    <a:bodyPr/>
                    <a:lstStyle/>
                    <a:p>
                      <a:pPr marL="32384">
                        <a:lnSpc>
                          <a:spcPts val="2940"/>
                        </a:lnSpc>
                      </a:pPr>
                      <a:r>
                        <a:rPr dirty="0" sz="2800" spc="-15" b="1">
                          <a:latin typeface="Calibri"/>
                          <a:cs typeface="Calibri"/>
                        </a:rPr>
                        <a:t>Metabolites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ts val="2940"/>
                        </a:lnSpc>
                      </a:pPr>
                      <a:r>
                        <a:rPr dirty="0" sz="2800" spc="-10" b="1">
                          <a:latin typeface="Calibri"/>
                          <a:cs typeface="Calibri"/>
                        </a:rPr>
                        <a:t>Elements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ts val="2940"/>
                        </a:lnSpc>
                      </a:pPr>
                      <a:r>
                        <a:rPr dirty="0" sz="2800" spc="-10" b="1">
                          <a:latin typeface="Calibri"/>
                          <a:cs typeface="Calibri"/>
                        </a:rPr>
                        <a:t>Elements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464870">
                <a:tc>
                  <a:txBody>
                    <a:bodyPr/>
                    <a:lstStyle/>
                    <a:p>
                      <a:pPr marL="32384">
                        <a:lnSpc>
                          <a:spcPts val="3240"/>
                        </a:lnSpc>
                      </a:pPr>
                      <a:r>
                        <a:rPr dirty="0" sz="2800" spc="-20" b="1">
                          <a:latin typeface="Calibri"/>
                          <a:cs typeface="Calibri"/>
                        </a:rPr>
                        <a:t>Protein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ts val="3240"/>
                        </a:lnSpc>
                      </a:pPr>
                      <a:r>
                        <a:rPr dirty="0" sz="2800" spc="-10" b="1">
                          <a:latin typeface="Calibri"/>
                          <a:cs typeface="Calibri"/>
                        </a:rPr>
                        <a:t>Calcium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ts val="3240"/>
                        </a:lnSpc>
                      </a:pPr>
                      <a:r>
                        <a:rPr dirty="0" sz="2800" spc="-15" b="1">
                          <a:latin typeface="Calibri"/>
                          <a:cs typeface="Calibri"/>
                        </a:rPr>
                        <a:t>Boron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426820">
                <a:tc>
                  <a:txBody>
                    <a:bodyPr/>
                    <a:lstStyle/>
                    <a:p>
                      <a:pPr marL="32384">
                        <a:lnSpc>
                          <a:spcPts val="2940"/>
                        </a:lnSpc>
                      </a:pPr>
                      <a:r>
                        <a:rPr dirty="0" sz="2800" spc="-5" b="1">
                          <a:latin typeface="Calibri"/>
                          <a:cs typeface="Calibri"/>
                        </a:rPr>
                        <a:t>Lipids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59079">
                        <a:lnSpc>
                          <a:spcPts val="2940"/>
                        </a:lnSpc>
                      </a:pPr>
                      <a:r>
                        <a:rPr dirty="0" sz="2800" spc="-5" b="1">
                          <a:latin typeface="Calibri"/>
                          <a:cs typeface="Calibri"/>
                        </a:rPr>
                        <a:t>Magnesium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ts val="2940"/>
                        </a:lnSpc>
                      </a:pPr>
                      <a:r>
                        <a:rPr dirty="0" sz="2800" spc="-10" b="1">
                          <a:latin typeface="Calibri"/>
                          <a:cs typeface="Calibri"/>
                        </a:rPr>
                        <a:t>Cobalt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426820">
                <a:tc>
                  <a:txBody>
                    <a:bodyPr/>
                    <a:lstStyle/>
                    <a:p>
                      <a:pPr marL="31750">
                        <a:lnSpc>
                          <a:spcPts val="2940"/>
                        </a:lnSpc>
                      </a:pPr>
                      <a:r>
                        <a:rPr dirty="0" sz="2800" spc="-15" b="1">
                          <a:latin typeface="Calibri"/>
                          <a:cs typeface="Calibri"/>
                        </a:rPr>
                        <a:t>Starch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59079">
                        <a:lnSpc>
                          <a:spcPts val="2940"/>
                        </a:lnSpc>
                      </a:pPr>
                      <a:r>
                        <a:rPr dirty="0" sz="2800" spc="-10" b="1">
                          <a:latin typeface="Calibri"/>
                          <a:cs typeface="Calibri"/>
                        </a:rPr>
                        <a:t>Phosphorous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2940"/>
                        </a:lnSpc>
                      </a:pPr>
                      <a:r>
                        <a:rPr dirty="0" sz="2800" spc="-10" b="1">
                          <a:latin typeface="Calibri"/>
                          <a:cs typeface="Calibri"/>
                        </a:rPr>
                        <a:t>Copper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525059">
                <a:tc>
                  <a:txBody>
                    <a:bodyPr/>
                    <a:lstStyle/>
                    <a:p>
                      <a:pPr marL="31750">
                        <a:lnSpc>
                          <a:spcPts val="2940"/>
                        </a:lnSpc>
                      </a:pPr>
                      <a:r>
                        <a:rPr dirty="0" sz="2800" spc="-10" b="1">
                          <a:latin typeface="Calibri"/>
                          <a:cs typeface="Calibri"/>
                        </a:rPr>
                        <a:t>Fiber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ts val="2940"/>
                        </a:lnSpc>
                      </a:pPr>
                      <a:r>
                        <a:rPr dirty="0" sz="2800" spc="-5" b="1">
                          <a:latin typeface="Calibri"/>
                          <a:cs typeface="Calibri"/>
                        </a:rPr>
                        <a:t>Sulfur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2940"/>
                        </a:lnSpc>
                      </a:pPr>
                      <a:r>
                        <a:rPr dirty="0" sz="2800" spc="-15" b="1">
                          <a:latin typeface="Calibri"/>
                          <a:cs typeface="Calibri"/>
                        </a:rPr>
                        <a:t>Potassium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233045" marR="24130">
                        <a:lnSpc>
                          <a:spcPct val="100000"/>
                        </a:lnSpc>
                      </a:pPr>
                      <a:r>
                        <a:rPr dirty="0" sz="2800" spc="-15" b="1">
                          <a:latin typeface="Calibri"/>
                          <a:cs typeface="Calibri"/>
                        </a:rPr>
                        <a:t>Iron  </a:t>
                      </a:r>
                      <a:r>
                        <a:rPr dirty="0" sz="2800" spc="-10" b="1">
                          <a:latin typeface="Calibri"/>
                          <a:cs typeface="Calibri"/>
                        </a:rPr>
                        <a:t>Manganese  </a:t>
                      </a:r>
                      <a:r>
                        <a:rPr dirty="0" sz="2800" b="1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2800" spc="-5" b="1">
                          <a:latin typeface="Calibri"/>
                          <a:cs typeface="Calibri"/>
                        </a:rPr>
                        <a:t>olybdenum  </a:t>
                      </a:r>
                      <a:r>
                        <a:rPr dirty="0" sz="2800" spc="-20" b="1">
                          <a:latin typeface="Calibri"/>
                          <a:cs typeface="Calibri"/>
                        </a:rPr>
                        <a:t>Nickel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</a:pPr>
                      <a:r>
                        <a:rPr dirty="0" sz="2800" spc="-10" b="1">
                          <a:latin typeface="Calibri"/>
                          <a:cs typeface="Calibri"/>
                        </a:rPr>
                        <a:t>Zinc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Sample</a:t>
            </a:r>
            <a:r>
              <a:rPr dirty="0" spc="-30"/>
              <a:t> </a:t>
            </a:r>
            <a:r>
              <a:rPr dirty="0"/>
              <a:t>Comparison</a:t>
            </a: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2400" spc="-40">
                <a:solidFill>
                  <a:srgbClr val="000000"/>
                </a:solidFill>
              </a:rPr>
              <a:t>Total: </a:t>
            </a:r>
            <a:r>
              <a:rPr dirty="0" sz="2400">
                <a:solidFill>
                  <a:srgbClr val="000000"/>
                </a:solidFill>
              </a:rPr>
              <a:t>2 </a:t>
            </a:r>
            <a:r>
              <a:rPr dirty="0" sz="2400" spc="-10">
                <a:solidFill>
                  <a:srgbClr val="000000"/>
                </a:solidFill>
              </a:rPr>
              <a:t>races, </a:t>
            </a:r>
            <a:r>
              <a:rPr dirty="0" sz="2400">
                <a:solidFill>
                  <a:srgbClr val="000000"/>
                </a:solidFill>
              </a:rPr>
              <a:t>8 </a:t>
            </a:r>
            <a:r>
              <a:rPr dirty="0" sz="2400" spc="-15">
                <a:solidFill>
                  <a:srgbClr val="000000"/>
                </a:solidFill>
              </a:rPr>
              <a:t>market </a:t>
            </a:r>
            <a:r>
              <a:rPr dirty="0" sz="2400" spc="-5">
                <a:solidFill>
                  <a:srgbClr val="000000"/>
                </a:solidFill>
              </a:rPr>
              <a:t>classes, 308 genotypes, </a:t>
            </a:r>
            <a:r>
              <a:rPr dirty="0" sz="2400">
                <a:solidFill>
                  <a:srgbClr val="000000"/>
                </a:solidFill>
              </a:rPr>
              <a:t>7</a:t>
            </a:r>
            <a:r>
              <a:rPr dirty="0" sz="2400" spc="-30">
                <a:solidFill>
                  <a:srgbClr val="000000"/>
                </a:solidFill>
              </a:rPr>
              <a:t> </a:t>
            </a:r>
            <a:r>
              <a:rPr dirty="0" sz="2400" spc="-5">
                <a:solidFill>
                  <a:srgbClr val="000000"/>
                </a:solidFill>
              </a:rPr>
              <a:t>locations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281940" y="1143000"/>
            <a:ext cx="8691371" cy="5286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0124" y="1336547"/>
            <a:ext cx="1094740" cy="234950"/>
          </a:xfrm>
          <a:custGeom>
            <a:avLst/>
            <a:gdLst/>
            <a:ahLst/>
            <a:cxnLst/>
            <a:rect l="l" t="t" r="r" b="b"/>
            <a:pathLst>
              <a:path w="1094740" h="234950">
                <a:moveTo>
                  <a:pt x="0" y="0"/>
                </a:moveTo>
                <a:lnTo>
                  <a:pt x="1094232" y="0"/>
                </a:lnTo>
                <a:lnTo>
                  <a:pt x="1094232" y="234696"/>
                </a:lnTo>
                <a:lnTo>
                  <a:pt x="0" y="2346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07847" y="1336547"/>
            <a:ext cx="1016635" cy="25463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254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335"/>
              </a:spcBef>
            </a:pPr>
            <a:r>
              <a:rPr dirty="0" sz="1000" spc="-5" b="1">
                <a:solidFill>
                  <a:srgbClr val="585858"/>
                </a:solidFill>
                <a:latin typeface="Arial"/>
                <a:cs typeface="Arial"/>
              </a:rPr>
              <a:t>Market</a:t>
            </a:r>
            <a:r>
              <a:rPr dirty="0" sz="10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585858"/>
                </a:solidFill>
                <a:latin typeface="Arial"/>
                <a:cs typeface="Arial"/>
              </a:rPr>
              <a:t>Class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5928" y="1240536"/>
            <a:ext cx="100584" cy="452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25359" y="1988614"/>
            <a:ext cx="224790" cy="8388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G</a:t>
            </a:r>
            <a:r>
              <a:rPr dirty="0" sz="1400" spc="-5" b="1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1400" spc="-10" b="1">
                <a:solidFill>
                  <a:srgbClr val="585858"/>
                </a:solidFill>
                <a:latin typeface="Arial"/>
                <a:cs typeface="Arial"/>
              </a:rPr>
              <a:t>no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dirty="0" sz="1400" spc="-50" b="1">
                <a:solidFill>
                  <a:srgbClr val="585858"/>
                </a:solidFill>
                <a:latin typeface="Arial"/>
                <a:cs typeface="Arial"/>
              </a:rPr>
              <a:t>y</a:t>
            </a:r>
            <a:r>
              <a:rPr dirty="0" sz="1400" spc="-10" b="1">
                <a:solidFill>
                  <a:srgbClr val="585858"/>
                </a:solidFill>
                <a:latin typeface="Arial"/>
                <a:cs typeface="Arial"/>
              </a:rPr>
              <a:t>pe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1698" y="2882644"/>
            <a:ext cx="0" cy="383540"/>
          </a:xfrm>
          <a:custGeom>
            <a:avLst/>
            <a:gdLst/>
            <a:ahLst/>
            <a:cxnLst/>
            <a:rect l="l" t="t" r="r" b="b"/>
            <a:pathLst>
              <a:path w="0" h="383539">
                <a:moveTo>
                  <a:pt x="0" y="0"/>
                </a:moveTo>
                <a:lnTo>
                  <a:pt x="0" y="383019"/>
                </a:lnTo>
              </a:path>
            </a:pathLst>
          </a:custGeom>
          <a:ln w="35052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79116" y="3248139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09" h="105410">
                <a:moveTo>
                  <a:pt x="105155" y="0"/>
                </a:moveTo>
                <a:lnTo>
                  <a:pt x="0" y="0"/>
                </a:lnTo>
                <a:lnTo>
                  <a:pt x="52577" y="105155"/>
                </a:lnTo>
                <a:lnTo>
                  <a:pt x="10515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07847" y="5093208"/>
            <a:ext cx="794385" cy="30797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365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dirty="0" sz="1400" spc="-5" b="1">
                <a:latin typeface="Calibri"/>
                <a:cs typeface="Calibri"/>
              </a:rPr>
              <a:t>Drought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847" y="1591055"/>
            <a:ext cx="736600" cy="32639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5270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415"/>
              </a:spcBef>
            </a:pPr>
            <a:r>
              <a:rPr dirty="0" sz="1400" spc="-5" b="1">
                <a:latin typeface="Calibri"/>
                <a:cs typeface="Calibri"/>
              </a:rPr>
              <a:t>Control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120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ANOVA-PCA </a:t>
            </a:r>
            <a:r>
              <a:rPr dirty="0" spc="-10"/>
              <a:t>Score </a:t>
            </a:r>
            <a:r>
              <a:rPr dirty="0"/>
              <a:t>Plot:</a:t>
            </a:r>
            <a:r>
              <a:rPr dirty="0" spc="-60"/>
              <a:t> </a:t>
            </a:r>
            <a:r>
              <a:rPr dirty="0" spc="-5"/>
              <a:t>Nutrients</a:t>
            </a:r>
          </a:p>
          <a:p>
            <a:pPr algn="ctr" marL="635">
              <a:lnSpc>
                <a:spcPct val="100000"/>
              </a:lnSpc>
              <a:spcBef>
                <a:spcPts val="20"/>
              </a:spcBef>
            </a:pPr>
            <a:r>
              <a:rPr dirty="0" sz="2800" spc="-10">
                <a:solidFill>
                  <a:srgbClr val="000000"/>
                </a:solidFill>
              </a:rPr>
              <a:t>No Classification </a:t>
            </a:r>
            <a:r>
              <a:rPr dirty="0" sz="2800" spc="-5">
                <a:solidFill>
                  <a:srgbClr val="000000"/>
                </a:solidFill>
              </a:rPr>
              <a:t>- Labeled </a:t>
            </a:r>
            <a:r>
              <a:rPr dirty="0" sz="2800" spc="-10">
                <a:solidFill>
                  <a:srgbClr val="000000"/>
                </a:solidFill>
              </a:rPr>
              <a:t>by</a:t>
            </a:r>
            <a:r>
              <a:rPr dirty="0" sz="2800" spc="95">
                <a:solidFill>
                  <a:srgbClr val="000000"/>
                </a:solidFill>
              </a:rPr>
              <a:t> </a:t>
            </a:r>
            <a:r>
              <a:rPr dirty="0" sz="2800" spc="-5">
                <a:solidFill>
                  <a:srgbClr val="000000"/>
                </a:solidFill>
              </a:rPr>
              <a:t>Race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937260" y="1146047"/>
            <a:ext cx="7269479" cy="5451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080759" y="1655064"/>
            <a:ext cx="2758440" cy="830580"/>
          </a:xfrm>
          <a:prstGeom prst="rect">
            <a:avLst/>
          </a:prstGeom>
          <a:solidFill>
            <a:srgbClr val="E7E6E6"/>
          </a:solidFill>
          <a:ln w="9144">
            <a:solidFill>
              <a:srgbClr val="7E7E7E"/>
            </a:solidFill>
          </a:ln>
        </p:spPr>
        <p:txBody>
          <a:bodyPr wrap="square" lIns="0" tIns="28575" rIns="0" bIns="0" rtlCol="0" vert="horz">
            <a:spAutoFit/>
          </a:bodyPr>
          <a:lstStyle/>
          <a:p>
            <a:pPr marL="448309" indent="-287655">
              <a:lnSpc>
                <a:spcPts val="2875"/>
              </a:lnSpc>
              <a:spcBef>
                <a:spcPts val="225"/>
              </a:spcBef>
              <a:buClr>
                <a:srgbClr val="00AF50"/>
              </a:buClr>
              <a:buFont typeface="Symbol"/>
              <a:buChar char=""/>
              <a:tabLst>
                <a:tab pos="448309" algn="l"/>
                <a:tab pos="448945" algn="l"/>
              </a:tabLst>
            </a:pPr>
            <a:r>
              <a:rPr dirty="0" sz="2400" spc="-5" b="1">
                <a:solidFill>
                  <a:srgbClr val="800000"/>
                </a:solidFill>
                <a:latin typeface="Calibri"/>
                <a:cs typeface="Calibri"/>
              </a:rPr>
              <a:t>Mesoamerican</a:t>
            </a:r>
            <a:endParaRPr sz="2400">
              <a:latin typeface="Calibri"/>
              <a:cs typeface="Calibri"/>
            </a:endParaRPr>
          </a:p>
          <a:p>
            <a:pPr marL="155575">
              <a:lnSpc>
                <a:spcPts val="2875"/>
              </a:lnSpc>
            </a:pP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▼</a:t>
            </a:r>
            <a:r>
              <a:rPr dirty="0" sz="2000" spc="7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spc="-15" b="1">
                <a:solidFill>
                  <a:srgbClr val="800000"/>
                </a:solidFill>
                <a:latin typeface="Calibri"/>
                <a:cs typeface="Calibri"/>
              </a:rPr>
              <a:t>Durango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57855" y="1146047"/>
            <a:ext cx="4200525" cy="368935"/>
          </a:xfrm>
          <a:custGeom>
            <a:avLst/>
            <a:gdLst/>
            <a:ahLst/>
            <a:cxnLst/>
            <a:rect l="l" t="t" r="r" b="b"/>
            <a:pathLst>
              <a:path w="4200525" h="368934">
                <a:moveTo>
                  <a:pt x="0" y="0"/>
                </a:moveTo>
                <a:lnTo>
                  <a:pt x="4200144" y="0"/>
                </a:lnTo>
                <a:lnTo>
                  <a:pt x="4200144" y="368808"/>
                </a:lnTo>
                <a:lnTo>
                  <a:pt x="0" y="3688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5746" y="7112"/>
            <a:ext cx="294513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SIMCA:</a:t>
            </a:r>
            <a:r>
              <a:rPr dirty="0" spc="-30"/>
              <a:t> </a:t>
            </a:r>
            <a:r>
              <a:rPr dirty="0" spc="-5"/>
              <a:t>Nutrients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22266" y="497840"/>
            <a:ext cx="52939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latin typeface="Calibri"/>
                <a:cs typeface="Calibri"/>
              </a:rPr>
              <a:t>Modeled by </a:t>
            </a:r>
            <a:r>
              <a:rPr dirty="0" sz="2800" spc="-5" b="1">
                <a:latin typeface="Calibri"/>
                <a:cs typeface="Calibri"/>
              </a:rPr>
              <a:t>Race – Labeled </a:t>
            </a:r>
            <a:r>
              <a:rPr dirty="0" sz="2800" spc="-10" b="1">
                <a:latin typeface="Calibri"/>
                <a:cs typeface="Calibri"/>
              </a:rPr>
              <a:t>by</a:t>
            </a:r>
            <a:r>
              <a:rPr dirty="0" sz="2800" spc="5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Race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202436"/>
            <a:ext cx="4789932" cy="3592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54067" y="3052572"/>
            <a:ext cx="4789931" cy="35920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69052" y="1190244"/>
            <a:ext cx="2598420" cy="830580"/>
          </a:xfrm>
          <a:prstGeom prst="rect">
            <a:avLst/>
          </a:prstGeom>
          <a:solidFill>
            <a:srgbClr val="E7E6E6"/>
          </a:solidFill>
          <a:ln w="9144">
            <a:solidFill>
              <a:srgbClr val="7E7E7E"/>
            </a:solidFill>
          </a:ln>
        </p:spPr>
        <p:txBody>
          <a:bodyPr wrap="square" lIns="0" tIns="28575" rIns="0" bIns="0" rtlCol="0" vert="horz">
            <a:spAutoFit/>
          </a:bodyPr>
          <a:lstStyle/>
          <a:p>
            <a:pPr marL="448309" indent="-288290">
              <a:lnSpc>
                <a:spcPts val="2875"/>
              </a:lnSpc>
              <a:spcBef>
                <a:spcPts val="225"/>
              </a:spcBef>
              <a:buClr>
                <a:srgbClr val="00AF50"/>
              </a:buClr>
              <a:buFont typeface="Symbol"/>
              <a:buChar char=""/>
              <a:tabLst>
                <a:tab pos="448309" algn="l"/>
                <a:tab pos="448945" algn="l"/>
              </a:tabLst>
            </a:pPr>
            <a:r>
              <a:rPr dirty="0" sz="2400" spc="-5" b="1">
                <a:solidFill>
                  <a:srgbClr val="800000"/>
                </a:solidFill>
                <a:latin typeface="Calibri"/>
                <a:cs typeface="Calibri"/>
              </a:rPr>
              <a:t>Mesoamerican</a:t>
            </a:r>
            <a:endParaRPr sz="2400">
              <a:latin typeface="Calibri"/>
              <a:cs typeface="Calibri"/>
            </a:endParaRPr>
          </a:p>
          <a:p>
            <a:pPr marL="160020">
              <a:lnSpc>
                <a:spcPts val="2875"/>
              </a:lnSpc>
            </a:pP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▼</a:t>
            </a:r>
            <a:r>
              <a:rPr dirty="0" sz="2000" spc="7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spc="-15" b="1">
                <a:solidFill>
                  <a:srgbClr val="800000"/>
                </a:solidFill>
                <a:latin typeface="Calibri"/>
                <a:cs typeface="Calibri"/>
              </a:rPr>
              <a:t>Durango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5601" y="4050029"/>
            <a:ext cx="3716020" cy="14604"/>
          </a:xfrm>
          <a:custGeom>
            <a:avLst/>
            <a:gdLst/>
            <a:ahLst/>
            <a:cxnLst/>
            <a:rect l="l" t="t" r="r" b="b"/>
            <a:pathLst>
              <a:path w="3716020" h="14604">
                <a:moveTo>
                  <a:pt x="0" y="0"/>
                </a:moveTo>
                <a:lnTo>
                  <a:pt x="3715651" y="14516"/>
                </a:lnTo>
              </a:path>
            </a:pathLst>
          </a:custGeom>
          <a:ln w="5029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22341" y="4903470"/>
            <a:ext cx="3716020" cy="14604"/>
          </a:xfrm>
          <a:custGeom>
            <a:avLst/>
            <a:gdLst/>
            <a:ahLst/>
            <a:cxnLst/>
            <a:rect l="l" t="t" r="r" b="b"/>
            <a:pathLst>
              <a:path w="3716020" h="14604">
                <a:moveTo>
                  <a:pt x="0" y="0"/>
                </a:moveTo>
                <a:lnTo>
                  <a:pt x="3715651" y="14516"/>
                </a:lnTo>
              </a:path>
            </a:pathLst>
          </a:custGeom>
          <a:ln w="5029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319996" y="4070314"/>
            <a:ext cx="18415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Calibri"/>
                <a:cs typeface="Calibri"/>
              </a:rPr>
              <a:t>95% Confidence</a:t>
            </a:r>
            <a:r>
              <a:rPr dirty="0" sz="1600" spc="30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Limit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75944" y="1202436"/>
            <a:ext cx="2819400" cy="220979"/>
          </a:xfrm>
          <a:custGeom>
            <a:avLst/>
            <a:gdLst/>
            <a:ahLst/>
            <a:cxnLst/>
            <a:rect l="l" t="t" r="r" b="b"/>
            <a:pathLst>
              <a:path w="2819400" h="220980">
                <a:moveTo>
                  <a:pt x="0" y="0"/>
                </a:moveTo>
                <a:lnTo>
                  <a:pt x="2819400" y="0"/>
                </a:lnTo>
                <a:lnTo>
                  <a:pt x="2819400" y="220979"/>
                </a:lnTo>
                <a:lnTo>
                  <a:pt x="0" y="2209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469635" y="3063239"/>
            <a:ext cx="2819400" cy="220979"/>
          </a:xfrm>
          <a:custGeom>
            <a:avLst/>
            <a:gdLst/>
            <a:ahLst/>
            <a:cxnLst/>
            <a:rect l="l" t="t" r="r" b="b"/>
            <a:pathLst>
              <a:path w="2819400" h="220979">
                <a:moveTo>
                  <a:pt x="0" y="0"/>
                </a:moveTo>
                <a:lnTo>
                  <a:pt x="2819400" y="0"/>
                </a:lnTo>
                <a:lnTo>
                  <a:pt x="2819400" y="220979"/>
                </a:lnTo>
                <a:lnTo>
                  <a:pt x="0" y="2209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5011" rIns="0" bIns="0" rtlCol="0" vert="horz">
            <a:spAutoFit/>
          </a:bodyPr>
          <a:lstStyle/>
          <a:p>
            <a:pPr marL="60960" marR="5080" indent="-48895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North American </a:t>
            </a:r>
            <a:r>
              <a:rPr dirty="0" sz="2800"/>
              <a:t>Dry </a:t>
            </a:r>
            <a:r>
              <a:rPr dirty="0" sz="2800" spc="-5"/>
              <a:t>Beans of </a:t>
            </a:r>
            <a:r>
              <a:rPr dirty="0" sz="2800" spc="-10"/>
              <a:t>Middle </a:t>
            </a:r>
            <a:r>
              <a:rPr dirty="0" sz="2800" spc="-5"/>
              <a:t>American </a:t>
            </a:r>
            <a:r>
              <a:rPr dirty="0" sz="2800" spc="-10"/>
              <a:t>Ancestry  </a:t>
            </a:r>
            <a:r>
              <a:rPr dirty="0" sz="2800" spc="-30">
                <a:solidFill>
                  <a:srgbClr val="000000"/>
                </a:solidFill>
              </a:rPr>
              <a:t>ANOVA-PCA </a:t>
            </a:r>
            <a:r>
              <a:rPr dirty="0" sz="2800" spc="-5">
                <a:solidFill>
                  <a:srgbClr val="000000"/>
                </a:solidFill>
              </a:rPr>
              <a:t>of </a:t>
            </a:r>
            <a:r>
              <a:rPr dirty="0" sz="2800" spc="-15">
                <a:solidFill>
                  <a:srgbClr val="000000"/>
                </a:solidFill>
              </a:rPr>
              <a:t>control </a:t>
            </a:r>
            <a:r>
              <a:rPr dirty="0" sz="2800" spc="-5">
                <a:solidFill>
                  <a:srgbClr val="000000"/>
                </a:solidFill>
              </a:rPr>
              <a:t>samples, </a:t>
            </a:r>
            <a:r>
              <a:rPr dirty="0" sz="2800" spc="-10">
                <a:solidFill>
                  <a:srgbClr val="000000"/>
                </a:solidFill>
              </a:rPr>
              <a:t>labeled by </a:t>
            </a:r>
            <a:r>
              <a:rPr dirty="0" sz="2800" spc="-20">
                <a:solidFill>
                  <a:srgbClr val="000000"/>
                </a:solidFill>
              </a:rPr>
              <a:t>market</a:t>
            </a:r>
            <a:r>
              <a:rPr dirty="0" sz="2800" spc="204">
                <a:solidFill>
                  <a:srgbClr val="000000"/>
                </a:solidFill>
              </a:rPr>
              <a:t> </a:t>
            </a:r>
            <a:r>
              <a:rPr dirty="0" sz="2800" spc="-5">
                <a:solidFill>
                  <a:srgbClr val="000000"/>
                </a:solidFill>
              </a:rPr>
              <a:t>class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880872" y="1120140"/>
            <a:ext cx="7382255" cy="560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36292" y="1120139"/>
            <a:ext cx="4122420" cy="360045"/>
          </a:xfrm>
          <a:custGeom>
            <a:avLst/>
            <a:gdLst/>
            <a:ahLst/>
            <a:cxnLst/>
            <a:rect l="l" t="t" r="r" b="b"/>
            <a:pathLst>
              <a:path w="4122420" h="360044">
                <a:moveTo>
                  <a:pt x="0" y="0"/>
                </a:moveTo>
                <a:lnTo>
                  <a:pt x="4122420" y="0"/>
                </a:lnTo>
                <a:lnTo>
                  <a:pt x="4122420" y="359663"/>
                </a:lnTo>
                <a:lnTo>
                  <a:pt x="0" y="3596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58000" y="1120139"/>
            <a:ext cx="1344295" cy="180340"/>
          </a:xfrm>
          <a:custGeom>
            <a:avLst/>
            <a:gdLst/>
            <a:ahLst/>
            <a:cxnLst/>
            <a:rect l="l" t="t" r="r" b="b"/>
            <a:pathLst>
              <a:path w="1344295" h="180340">
                <a:moveTo>
                  <a:pt x="0" y="0"/>
                </a:moveTo>
                <a:lnTo>
                  <a:pt x="1344168" y="0"/>
                </a:lnTo>
                <a:lnTo>
                  <a:pt x="1344168" y="179832"/>
                </a:lnTo>
                <a:lnTo>
                  <a:pt x="0" y="1798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59473" y="1120902"/>
            <a:ext cx="1804670" cy="1917700"/>
          </a:xfrm>
          <a:custGeom>
            <a:avLst/>
            <a:gdLst/>
            <a:ahLst/>
            <a:cxnLst/>
            <a:rect l="l" t="t" r="r" b="b"/>
            <a:pathLst>
              <a:path w="1804670" h="1917700">
                <a:moveTo>
                  <a:pt x="0" y="0"/>
                </a:moveTo>
                <a:lnTo>
                  <a:pt x="1804416" y="0"/>
                </a:lnTo>
                <a:lnTo>
                  <a:pt x="1804416" y="1917192"/>
                </a:lnTo>
                <a:lnTo>
                  <a:pt x="0" y="1917192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2590" y="121820"/>
            <a:ext cx="527939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FCMDL </a:t>
            </a:r>
            <a:r>
              <a:rPr dirty="0" spc="-25"/>
              <a:t>Integrated </a:t>
            </a:r>
            <a:r>
              <a:rPr dirty="0" spc="-5"/>
              <a:t>Food</a:t>
            </a:r>
            <a:r>
              <a:rPr dirty="0" spc="-55"/>
              <a:t> </a:t>
            </a:r>
            <a:r>
              <a:rPr dirty="0" spc="-10"/>
              <a:t>History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8763" y="801182"/>
            <a:ext cx="7990205" cy="5877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Calibri"/>
                <a:cs typeface="Calibri"/>
              </a:rPr>
              <a:t>Developed </a:t>
            </a:r>
            <a:r>
              <a:rPr dirty="0" sz="2400" spc="-10" b="1">
                <a:latin typeface="Calibri"/>
                <a:cs typeface="Calibri"/>
              </a:rPr>
              <a:t>comprehensive </a:t>
            </a:r>
            <a:r>
              <a:rPr dirty="0" sz="2400" spc="-5" b="1">
                <a:latin typeface="Calibri"/>
                <a:cs typeface="Calibri"/>
              </a:rPr>
              <a:t>method </a:t>
            </a:r>
            <a:r>
              <a:rPr dirty="0" sz="2400" spc="-15" b="1">
                <a:latin typeface="Calibri"/>
                <a:cs typeface="Calibri"/>
              </a:rPr>
              <a:t>for </a:t>
            </a:r>
            <a:r>
              <a:rPr dirty="0" sz="2400" spc="-10" b="1">
                <a:latin typeface="Calibri"/>
                <a:cs typeface="Calibri"/>
              </a:rPr>
              <a:t>flavonoids </a:t>
            </a:r>
            <a:r>
              <a:rPr dirty="0" sz="2400" spc="-5" b="1">
                <a:latin typeface="Calibri"/>
                <a:cs typeface="Calibri"/>
              </a:rPr>
              <a:t>in</a:t>
            </a:r>
            <a:r>
              <a:rPr dirty="0" sz="2400" spc="-10" b="1">
                <a:latin typeface="Calibri"/>
                <a:cs typeface="Calibri"/>
              </a:rPr>
              <a:t> foods.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dirty="0" sz="2400" spc="-5" b="1">
                <a:latin typeface="Calibri"/>
                <a:cs typeface="Calibri"/>
              </a:rPr>
              <a:t>In line with </a:t>
            </a:r>
            <a:r>
              <a:rPr dirty="0" sz="2400" spc="-15" b="1">
                <a:latin typeface="Calibri"/>
                <a:cs typeface="Calibri"/>
              </a:rPr>
              <a:t>USDA </a:t>
            </a:r>
            <a:r>
              <a:rPr dirty="0" sz="2400" spc="-10" b="1">
                <a:latin typeface="Calibri"/>
                <a:cs typeface="Calibri"/>
              </a:rPr>
              <a:t>directives</a:t>
            </a:r>
            <a:endParaRPr sz="2400">
              <a:latin typeface="Calibri"/>
              <a:cs typeface="Calibri"/>
            </a:endParaRPr>
          </a:p>
          <a:p>
            <a:pPr marL="469900" marR="789940" indent="-457200">
              <a:lnSpc>
                <a:spcPct val="100000"/>
              </a:lnSpc>
              <a:tabLst>
                <a:tab pos="4862830" algn="l"/>
              </a:tabLst>
            </a:pPr>
            <a:r>
              <a:rPr dirty="0" sz="2400" spc="-10" b="1">
                <a:latin typeface="Calibri"/>
                <a:cs typeface="Calibri"/>
              </a:rPr>
              <a:t>Collaborated </a:t>
            </a:r>
            <a:r>
              <a:rPr dirty="0" sz="2400" spc="-5" b="1">
                <a:latin typeface="Calibri"/>
                <a:cs typeface="Calibri"/>
              </a:rPr>
              <a:t>with Office </a:t>
            </a:r>
            <a:r>
              <a:rPr dirty="0" sz="2400" b="1">
                <a:latin typeface="Calibri"/>
                <a:cs typeface="Calibri"/>
              </a:rPr>
              <a:t>of </a:t>
            </a:r>
            <a:r>
              <a:rPr dirty="0" sz="2400" spc="-10" b="1">
                <a:latin typeface="Calibri"/>
                <a:cs typeface="Calibri"/>
              </a:rPr>
              <a:t>Dietary </a:t>
            </a:r>
            <a:r>
              <a:rPr dirty="0" sz="2400" spc="-5" b="1">
                <a:latin typeface="Calibri"/>
                <a:cs typeface="Calibri"/>
              </a:rPr>
              <a:t>Supplements  Analytical methods</a:t>
            </a:r>
            <a:r>
              <a:rPr dirty="0" sz="2400" spc="1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and</a:t>
            </a:r>
            <a:r>
              <a:rPr dirty="0" sz="2400" spc="20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reference	</a:t>
            </a:r>
            <a:r>
              <a:rPr dirty="0" sz="2400" spc="-10" b="1">
                <a:latin typeface="Calibri"/>
                <a:cs typeface="Calibri"/>
              </a:rPr>
              <a:t>materials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(AMRM)</a:t>
            </a:r>
            <a:endParaRPr sz="2400">
              <a:latin typeface="Calibri"/>
              <a:cs typeface="Calibri"/>
            </a:endParaRPr>
          </a:p>
          <a:p>
            <a:pPr marL="469900" marR="1494155" indent="-457200">
              <a:lnSpc>
                <a:spcPct val="100000"/>
              </a:lnSpc>
              <a:tabLst>
                <a:tab pos="5277485" algn="l"/>
              </a:tabLst>
            </a:pPr>
            <a:r>
              <a:rPr dirty="0" sz="2400" spc="-10" b="1">
                <a:latin typeface="Calibri"/>
                <a:cs typeface="Calibri"/>
              </a:rPr>
              <a:t>Flavonoids </a:t>
            </a:r>
            <a:r>
              <a:rPr dirty="0" sz="2400" b="1">
                <a:latin typeface="Calibri"/>
                <a:cs typeface="Calibri"/>
              </a:rPr>
              <a:t>known </a:t>
            </a:r>
            <a:r>
              <a:rPr dirty="0" sz="2400" spc="-15" b="1">
                <a:latin typeface="Calibri"/>
                <a:cs typeface="Calibri"/>
              </a:rPr>
              <a:t>to </a:t>
            </a:r>
            <a:r>
              <a:rPr dirty="0" sz="2400" spc="-5" b="1">
                <a:latin typeface="Calibri"/>
                <a:cs typeface="Calibri"/>
              </a:rPr>
              <a:t>be </a:t>
            </a:r>
            <a:r>
              <a:rPr dirty="0" sz="2400" spc="-15" b="1">
                <a:latin typeface="Calibri"/>
                <a:cs typeface="Calibri"/>
              </a:rPr>
              <a:t>environmental </a:t>
            </a:r>
            <a:r>
              <a:rPr dirty="0" sz="2400" spc="-5" b="1">
                <a:latin typeface="Calibri"/>
                <a:cs typeface="Calibri"/>
              </a:rPr>
              <a:t>compounds  </a:t>
            </a:r>
            <a:r>
              <a:rPr dirty="0" sz="2400" b="1">
                <a:latin typeface="Calibri"/>
                <a:cs typeface="Calibri"/>
              </a:rPr>
              <a:t>Can </a:t>
            </a:r>
            <a:r>
              <a:rPr dirty="0" sz="2400" spc="-10" b="1">
                <a:latin typeface="Calibri"/>
                <a:cs typeface="Calibri"/>
              </a:rPr>
              <a:t>they </a:t>
            </a:r>
            <a:r>
              <a:rPr dirty="0" sz="2400" spc="-5" b="1">
                <a:latin typeface="Calibri"/>
                <a:cs typeface="Calibri"/>
              </a:rPr>
              <a:t>be used</a:t>
            </a:r>
            <a:r>
              <a:rPr dirty="0" sz="2400" spc="70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for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authentication?	</a:t>
            </a:r>
            <a:r>
              <a:rPr dirty="0" sz="2400" spc="-5" b="1">
                <a:latin typeface="Calibri"/>
                <a:cs typeface="Calibri"/>
              </a:rPr>
              <a:t>YES!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spc="-25" b="1">
                <a:latin typeface="Calibri"/>
                <a:cs typeface="Calibri"/>
              </a:rPr>
              <a:t>Pattern </a:t>
            </a:r>
            <a:r>
              <a:rPr dirty="0" sz="2400" spc="-5" b="1">
                <a:latin typeface="Calibri"/>
                <a:cs typeface="Calibri"/>
              </a:rPr>
              <a:t>recognition</a:t>
            </a:r>
            <a:r>
              <a:rPr dirty="0" sz="2400" spc="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(chemometrics)</a:t>
            </a:r>
            <a:endParaRPr sz="2400">
              <a:latin typeface="Calibri"/>
              <a:cs typeface="Calibri"/>
            </a:endParaRPr>
          </a:p>
          <a:p>
            <a:pPr marL="12700" marR="788035" indent="457200">
              <a:lnSpc>
                <a:spcPct val="100000"/>
              </a:lnSpc>
            </a:pPr>
            <a:r>
              <a:rPr dirty="0" sz="2400" spc="-10" b="1">
                <a:latin typeface="Calibri"/>
                <a:cs typeface="Calibri"/>
              </a:rPr>
              <a:t>Discriminate between </a:t>
            </a:r>
            <a:r>
              <a:rPr dirty="0" sz="2400" spc="-5" b="1">
                <a:latin typeface="Calibri"/>
                <a:cs typeface="Calibri"/>
              </a:rPr>
              <a:t>classes </a:t>
            </a:r>
            <a:r>
              <a:rPr dirty="0" sz="2400" b="1">
                <a:latin typeface="Calibri"/>
                <a:cs typeface="Calibri"/>
              </a:rPr>
              <a:t>of </a:t>
            </a:r>
            <a:r>
              <a:rPr dirty="0" sz="2400" spc="-10" b="1">
                <a:latin typeface="Calibri"/>
                <a:cs typeface="Calibri"/>
              </a:rPr>
              <a:t>foods </a:t>
            </a:r>
            <a:r>
              <a:rPr dirty="0" sz="2400" spc="-5" b="1">
                <a:latin typeface="Calibri"/>
                <a:cs typeface="Calibri"/>
              </a:rPr>
              <a:t>and </a:t>
            </a:r>
            <a:r>
              <a:rPr dirty="0" sz="2400" spc="-10" b="1">
                <a:latin typeface="Calibri"/>
                <a:cs typeface="Calibri"/>
              </a:rPr>
              <a:t>botanicals  What </a:t>
            </a:r>
            <a:r>
              <a:rPr dirty="0" sz="2400" spc="-5" b="1">
                <a:latin typeface="Calibri"/>
                <a:cs typeface="Calibri"/>
              </a:rPr>
              <a:t>compounds </a:t>
            </a:r>
            <a:r>
              <a:rPr dirty="0" sz="2400" spc="-10" b="1">
                <a:latin typeface="Calibri"/>
                <a:cs typeface="Calibri"/>
              </a:rPr>
              <a:t>are </a:t>
            </a:r>
            <a:r>
              <a:rPr dirty="0" sz="2400" spc="-5" b="1">
                <a:latin typeface="Calibri"/>
                <a:cs typeface="Calibri"/>
              </a:rPr>
              <a:t>responsible </a:t>
            </a:r>
            <a:r>
              <a:rPr dirty="0" sz="2400" spc="-15" b="1">
                <a:latin typeface="Calibri"/>
                <a:cs typeface="Calibri"/>
              </a:rPr>
              <a:t>for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discrimination</a:t>
            </a:r>
            <a:endParaRPr sz="2400">
              <a:latin typeface="Calibri"/>
              <a:cs typeface="Calibri"/>
            </a:endParaRPr>
          </a:p>
          <a:p>
            <a:pPr marL="469900" marR="3237865">
              <a:lnSpc>
                <a:spcPct val="100000"/>
              </a:lnSpc>
            </a:pPr>
            <a:r>
              <a:rPr dirty="0" sz="2400" spc="-5" b="1">
                <a:latin typeface="Calibri"/>
                <a:cs typeface="Calibri"/>
              </a:rPr>
              <a:t>Loadings and </a:t>
            </a:r>
            <a:r>
              <a:rPr dirty="0" sz="2400" spc="-10" b="1">
                <a:latin typeface="Calibri"/>
                <a:cs typeface="Calibri"/>
              </a:rPr>
              <a:t>multivariate </a:t>
            </a:r>
            <a:r>
              <a:rPr dirty="0" sz="2400" spc="-40" b="1">
                <a:latin typeface="Calibri"/>
                <a:cs typeface="Calibri"/>
              </a:rPr>
              <a:t>ANOVA  </a:t>
            </a:r>
            <a:r>
              <a:rPr dirty="0" sz="2400" spc="-5" b="1">
                <a:latin typeface="Calibri"/>
                <a:cs typeface="Calibri"/>
              </a:rPr>
              <a:t>Metabolomics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spc="-10" b="1">
                <a:latin typeface="Calibri"/>
                <a:cs typeface="Calibri"/>
              </a:rPr>
              <a:t>Result: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Metabolite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Fingerprinting</a:t>
            </a:r>
            <a:endParaRPr sz="2400">
              <a:latin typeface="Calibri"/>
              <a:cs typeface="Calibri"/>
            </a:endParaRPr>
          </a:p>
          <a:p>
            <a:pPr marL="469900" marR="245110" indent="457200">
              <a:lnSpc>
                <a:spcPct val="100000"/>
              </a:lnSpc>
              <a:tabLst>
                <a:tab pos="2822575" algn="l"/>
              </a:tabLst>
            </a:pPr>
            <a:r>
              <a:rPr dirty="0" sz="2400" spc="-5" b="1">
                <a:latin typeface="Calibri"/>
                <a:cs typeface="Calibri"/>
              </a:rPr>
              <a:t>Food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patterns	to </a:t>
            </a:r>
            <a:r>
              <a:rPr dirty="0" sz="2400" spc="-10" b="1">
                <a:latin typeface="Calibri"/>
                <a:cs typeface="Calibri"/>
              </a:rPr>
              <a:t>identify/classify </a:t>
            </a:r>
            <a:r>
              <a:rPr dirty="0" sz="2400" spc="-5" b="1">
                <a:latin typeface="Calibri"/>
                <a:cs typeface="Calibri"/>
              </a:rPr>
              <a:t>whole </a:t>
            </a:r>
            <a:r>
              <a:rPr dirty="0" sz="2400" spc="-10" b="1">
                <a:latin typeface="Calibri"/>
                <a:cs typeface="Calibri"/>
              </a:rPr>
              <a:t>food </a:t>
            </a:r>
            <a:r>
              <a:rPr dirty="0" sz="2400" b="1">
                <a:latin typeface="Calibri"/>
                <a:cs typeface="Calibri"/>
              </a:rPr>
              <a:t>or </a:t>
            </a:r>
            <a:r>
              <a:rPr dirty="0" sz="2400" spc="-10" b="1">
                <a:latin typeface="Calibri"/>
                <a:cs typeface="Calibri"/>
              </a:rPr>
              <a:t>plant 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Metabolomics</a:t>
            </a:r>
            <a:endParaRPr sz="24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dirty="0" sz="2400" spc="-10" b="1">
                <a:latin typeface="Calibri"/>
                <a:cs typeface="Calibri"/>
              </a:rPr>
              <a:t>Detect, </a:t>
            </a:r>
            <a:r>
              <a:rPr dirty="0" sz="2400" spc="-25" b="1">
                <a:latin typeface="Calibri"/>
                <a:cs typeface="Calibri"/>
              </a:rPr>
              <a:t>identify, </a:t>
            </a:r>
            <a:r>
              <a:rPr dirty="0" sz="2400" spc="-5" b="1">
                <a:latin typeface="Calibri"/>
                <a:cs typeface="Calibri"/>
              </a:rPr>
              <a:t>and </a:t>
            </a:r>
            <a:r>
              <a:rPr dirty="0" sz="2400" spc="-10" b="1">
                <a:latin typeface="Calibri"/>
                <a:cs typeface="Calibri"/>
              </a:rPr>
              <a:t>quantify food </a:t>
            </a:r>
            <a:r>
              <a:rPr dirty="0" sz="2400" b="1">
                <a:latin typeface="Calibri"/>
                <a:cs typeface="Calibri"/>
              </a:rPr>
              <a:t>or </a:t>
            </a:r>
            <a:r>
              <a:rPr dirty="0" sz="2400" spc="-10" b="1">
                <a:latin typeface="Calibri"/>
                <a:cs typeface="Calibri"/>
              </a:rPr>
              <a:t>plant</a:t>
            </a:r>
            <a:r>
              <a:rPr dirty="0" sz="2400" spc="9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components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5011" rIns="0" bIns="0" rtlCol="0" vert="horz">
            <a:spAutoFit/>
          </a:bodyPr>
          <a:lstStyle/>
          <a:p>
            <a:pPr marL="612775" marR="5080" indent="-60071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North American </a:t>
            </a:r>
            <a:r>
              <a:rPr dirty="0" sz="2800"/>
              <a:t>Dry </a:t>
            </a:r>
            <a:r>
              <a:rPr dirty="0" sz="2800" spc="-5"/>
              <a:t>Beans of </a:t>
            </a:r>
            <a:r>
              <a:rPr dirty="0" sz="2800" spc="-10"/>
              <a:t>Middle </a:t>
            </a:r>
            <a:r>
              <a:rPr dirty="0" sz="2800" spc="-5"/>
              <a:t>American </a:t>
            </a:r>
            <a:r>
              <a:rPr dirty="0" sz="2800" spc="-10"/>
              <a:t>Ancestry  </a:t>
            </a:r>
            <a:r>
              <a:rPr dirty="0" sz="2800" spc="-30">
                <a:solidFill>
                  <a:srgbClr val="000000"/>
                </a:solidFill>
              </a:rPr>
              <a:t>ANOVA-PCA </a:t>
            </a:r>
            <a:r>
              <a:rPr dirty="0" sz="2800" spc="-5">
                <a:solidFill>
                  <a:srgbClr val="000000"/>
                </a:solidFill>
              </a:rPr>
              <a:t>of </a:t>
            </a:r>
            <a:r>
              <a:rPr dirty="0" sz="2800" spc="-15">
                <a:solidFill>
                  <a:srgbClr val="000000"/>
                </a:solidFill>
              </a:rPr>
              <a:t>control </a:t>
            </a:r>
            <a:r>
              <a:rPr dirty="0" sz="2800" spc="-5">
                <a:solidFill>
                  <a:srgbClr val="000000"/>
                </a:solidFill>
              </a:rPr>
              <a:t>samples, </a:t>
            </a:r>
            <a:r>
              <a:rPr dirty="0" sz="2800" spc="-10">
                <a:solidFill>
                  <a:srgbClr val="000000"/>
                </a:solidFill>
              </a:rPr>
              <a:t>labeled by</a:t>
            </a:r>
            <a:r>
              <a:rPr dirty="0" sz="2800" spc="170">
                <a:solidFill>
                  <a:srgbClr val="000000"/>
                </a:solidFill>
              </a:rPr>
              <a:t> </a:t>
            </a:r>
            <a:r>
              <a:rPr dirty="0" sz="2800" spc="-30">
                <a:solidFill>
                  <a:srgbClr val="000000"/>
                </a:solidFill>
              </a:rPr>
              <a:t>state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877824" y="1016508"/>
            <a:ext cx="7388351" cy="5689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80559" y="2104644"/>
            <a:ext cx="500380" cy="36322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29844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34"/>
              </a:spcBef>
            </a:pPr>
            <a:r>
              <a:rPr dirty="0" sz="1800" spc="-85" b="1">
                <a:latin typeface="Calibri"/>
                <a:cs typeface="Calibri"/>
              </a:rPr>
              <a:t>WA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11423" y="5271515"/>
            <a:ext cx="426720" cy="36322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31114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44"/>
              </a:spcBef>
            </a:pPr>
            <a:r>
              <a:rPr dirty="0" sz="1800" b="1">
                <a:latin typeface="Calibri"/>
                <a:cs typeface="Calibri"/>
              </a:rPr>
              <a:t>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93992" y="4725923"/>
            <a:ext cx="481965" cy="37084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3048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dirty="0" sz="1800" b="1">
                <a:latin typeface="Calibri"/>
                <a:cs typeface="Calibri"/>
              </a:rPr>
              <a:t>ND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21708" y="4600955"/>
            <a:ext cx="419100" cy="36322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3048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dirty="0" sz="1800" b="1">
                <a:latin typeface="Calibri"/>
                <a:cs typeface="Calibri"/>
              </a:rPr>
              <a:t>PR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25267" y="1773935"/>
            <a:ext cx="439420" cy="36322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29844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34"/>
              </a:spcBef>
            </a:pPr>
            <a:r>
              <a:rPr dirty="0" sz="1800" spc="-20" b="1">
                <a:latin typeface="Calibri"/>
                <a:cs typeface="Calibri"/>
              </a:rPr>
              <a:t>CO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25540" y="1591055"/>
            <a:ext cx="375285" cy="36449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3111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45"/>
              </a:spcBef>
            </a:pPr>
            <a:r>
              <a:rPr dirty="0" sz="1800" b="1">
                <a:latin typeface="Calibri"/>
                <a:cs typeface="Calibri"/>
              </a:rPr>
              <a:t>ID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38144" y="3226307"/>
            <a:ext cx="428625" cy="36322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3048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dirty="0" sz="1800" spc="-5" b="1">
                <a:latin typeface="Calibri"/>
                <a:cs typeface="Calibri"/>
              </a:rPr>
              <a:t>MI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54807" y="1053083"/>
            <a:ext cx="4122420" cy="358140"/>
          </a:xfrm>
          <a:custGeom>
            <a:avLst/>
            <a:gdLst/>
            <a:ahLst/>
            <a:cxnLst/>
            <a:rect l="l" t="t" r="r" b="b"/>
            <a:pathLst>
              <a:path w="4122420" h="358140">
                <a:moveTo>
                  <a:pt x="0" y="0"/>
                </a:moveTo>
                <a:lnTo>
                  <a:pt x="4122420" y="0"/>
                </a:lnTo>
                <a:lnTo>
                  <a:pt x="4122420" y="358139"/>
                </a:lnTo>
                <a:lnTo>
                  <a:pt x="0" y="3581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4078" y="141587"/>
            <a:ext cx="737679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ANOVA-PCA </a:t>
            </a:r>
            <a:r>
              <a:rPr dirty="0" spc="-10"/>
              <a:t>Score </a:t>
            </a:r>
            <a:r>
              <a:rPr dirty="0"/>
              <a:t>Plot &amp; Loadings: </a:t>
            </a:r>
            <a:r>
              <a:rPr dirty="0" spc="-5"/>
              <a:t>ID </a:t>
            </a:r>
            <a:r>
              <a:rPr dirty="0" spc="-10"/>
              <a:t>vs</a:t>
            </a:r>
            <a:r>
              <a:rPr dirty="0" spc="-110"/>
              <a:t> </a:t>
            </a:r>
            <a:r>
              <a:rPr dirty="0" spc="-5"/>
              <a:t>MI</a:t>
            </a:r>
          </a:p>
        </p:txBody>
      </p:sp>
      <p:sp>
        <p:nvSpPr>
          <p:cNvPr id="3" name="object 3"/>
          <p:cNvSpPr/>
          <p:nvPr/>
        </p:nvSpPr>
        <p:spPr>
          <a:xfrm>
            <a:off x="3704844" y="2720340"/>
            <a:ext cx="5334000" cy="400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8307" y="1007364"/>
            <a:ext cx="5334000" cy="400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41832" y="1066800"/>
            <a:ext cx="4142740" cy="210820"/>
          </a:xfrm>
          <a:custGeom>
            <a:avLst/>
            <a:gdLst/>
            <a:ahLst/>
            <a:cxnLst/>
            <a:rect l="l" t="t" r="r" b="b"/>
            <a:pathLst>
              <a:path w="4142740" h="210819">
                <a:moveTo>
                  <a:pt x="0" y="0"/>
                </a:moveTo>
                <a:lnTo>
                  <a:pt x="4142232" y="0"/>
                </a:lnTo>
                <a:lnTo>
                  <a:pt x="4142232" y="210312"/>
                </a:lnTo>
                <a:lnTo>
                  <a:pt x="0" y="2103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15711" y="2798064"/>
            <a:ext cx="3451860" cy="187960"/>
          </a:xfrm>
          <a:custGeom>
            <a:avLst/>
            <a:gdLst/>
            <a:ahLst/>
            <a:cxnLst/>
            <a:rect l="l" t="t" r="r" b="b"/>
            <a:pathLst>
              <a:path w="3451859" h="187960">
                <a:moveTo>
                  <a:pt x="0" y="0"/>
                </a:moveTo>
                <a:lnTo>
                  <a:pt x="3451860" y="0"/>
                </a:lnTo>
                <a:lnTo>
                  <a:pt x="3451860" y="187451"/>
                </a:lnTo>
                <a:lnTo>
                  <a:pt x="0" y="1874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989278" y="954553"/>
            <a:ext cx="18700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Calibri"/>
                <a:cs typeface="Calibri"/>
              </a:rPr>
              <a:t>PCA Score</a:t>
            </a:r>
            <a:r>
              <a:rPr dirty="0" sz="2400" spc="-10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Plot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57800" y="2660519"/>
            <a:ext cx="11379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Calibri"/>
                <a:cs typeface="Calibri"/>
              </a:rPr>
              <a:t>Loadings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91228" y="2462783"/>
            <a:ext cx="390525" cy="36893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30480" rIns="0" bIns="0" rtlCol="0" vert="horz">
            <a:spAutoFit/>
          </a:bodyPr>
          <a:lstStyle/>
          <a:p>
            <a:pPr marL="90170">
              <a:lnSpc>
                <a:spcPct val="100000"/>
              </a:lnSpc>
              <a:spcBef>
                <a:spcPts val="240"/>
              </a:spcBef>
            </a:pPr>
            <a:r>
              <a:rPr dirty="0" sz="1800" b="1">
                <a:latin typeface="Calibri"/>
                <a:cs typeface="Calibri"/>
              </a:rPr>
              <a:t>ID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63039" y="2462783"/>
            <a:ext cx="448309" cy="36893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3048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dirty="0" sz="1800" spc="-5" b="1">
                <a:latin typeface="Calibri"/>
                <a:cs typeface="Calibri"/>
              </a:rPr>
              <a:t>MI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576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Sample Comparison: </a:t>
            </a:r>
            <a:r>
              <a:rPr dirty="0" spc="-35"/>
              <a:t>Water</a:t>
            </a:r>
            <a:r>
              <a:rPr dirty="0" spc="-100"/>
              <a:t> </a:t>
            </a:r>
            <a:r>
              <a:rPr dirty="0" spc="-5"/>
              <a:t>Stress</a:t>
            </a: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2800" spc="-5">
                <a:solidFill>
                  <a:srgbClr val="000000"/>
                </a:solidFill>
              </a:rPr>
              <a:t>6 </a:t>
            </a:r>
            <a:r>
              <a:rPr dirty="0" sz="2800" spc="-20">
                <a:solidFill>
                  <a:srgbClr val="000000"/>
                </a:solidFill>
              </a:rPr>
              <a:t>market </a:t>
            </a:r>
            <a:r>
              <a:rPr dirty="0" sz="2800" spc="-5">
                <a:solidFill>
                  <a:srgbClr val="000000"/>
                </a:solidFill>
              </a:rPr>
              <a:t>classes, </a:t>
            </a:r>
            <a:r>
              <a:rPr dirty="0" sz="2800" spc="-10">
                <a:solidFill>
                  <a:srgbClr val="000000"/>
                </a:solidFill>
              </a:rPr>
              <a:t>130 genotypes, </a:t>
            </a:r>
            <a:r>
              <a:rPr dirty="0" sz="2800" spc="-5">
                <a:solidFill>
                  <a:srgbClr val="000000"/>
                </a:solidFill>
              </a:rPr>
              <a:t>5</a:t>
            </a:r>
            <a:r>
              <a:rPr dirty="0" sz="2800" spc="145">
                <a:solidFill>
                  <a:srgbClr val="000000"/>
                </a:solidFill>
              </a:rPr>
              <a:t> </a:t>
            </a:r>
            <a:r>
              <a:rPr dirty="0" sz="2800" spc="-10">
                <a:solidFill>
                  <a:srgbClr val="000000"/>
                </a:solidFill>
              </a:rPr>
              <a:t>locations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224027" y="1120140"/>
            <a:ext cx="8651747" cy="5562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4592" y="1319783"/>
            <a:ext cx="1104900" cy="247015"/>
          </a:xfrm>
          <a:custGeom>
            <a:avLst/>
            <a:gdLst/>
            <a:ahLst/>
            <a:cxnLst/>
            <a:rect l="l" t="t" r="r" b="b"/>
            <a:pathLst>
              <a:path w="1104900" h="247015">
                <a:moveTo>
                  <a:pt x="0" y="0"/>
                </a:moveTo>
                <a:lnTo>
                  <a:pt x="1104900" y="0"/>
                </a:lnTo>
                <a:lnTo>
                  <a:pt x="1104900" y="246887"/>
                </a:lnTo>
                <a:lnTo>
                  <a:pt x="0" y="2468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8015" y="1257300"/>
            <a:ext cx="103632" cy="477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25123" y="1961855"/>
            <a:ext cx="199390" cy="81343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43600"/>
              </a:lnSpc>
            </a:pPr>
            <a:r>
              <a:rPr dirty="0" sz="1400" spc="-10" b="1">
                <a:solidFill>
                  <a:srgbClr val="585858"/>
                </a:solidFill>
                <a:latin typeface="Arial"/>
                <a:cs typeface="Arial"/>
              </a:rPr>
              <a:t>pe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1230"/>
              </a:lnSpc>
              <a:spcBef>
                <a:spcPts val="490"/>
              </a:spcBef>
            </a:pPr>
            <a:r>
              <a:rPr dirty="0" sz="1400" spc="-10" b="1">
                <a:solidFill>
                  <a:srgbClr val="585858"/>
                </a:solidFill>
                <a:latin typeface="Arial"/>
                <a:cs typeface="Arial"/>
              </a:rPr>
              <a:t>not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935"/>
              </a:lnSpc>
            </a:pP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1105"/>
              </a:lnSpc>
            </a:pP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G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0912" y="3229851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09" h="105410">
                <a:moveTo>
                  <a:pt x="105155" y="0"/>
                </a:moveTo>
                <a:lnTo>
                  <a:pt x="0" y="0"/>
                </a:lnTo>
                <a:lnTo>
                  <a:pt x="52577" y="105155"/>
                </a:lnTo>
                <a:lnTo>
                  <a:pt x="10515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5384" y="1956816"/>
            <a:ext cx="307975" cy="1559560"/>
          </a:xfrm>
          <a:custGeom>
            <a:avLst/>
            <a:gdLst/>
            <a:ahLst/>
            <a:cxnLst/>
            <a:rect l="l" t="t" r="r" b="b"/>
            <a:pathLst>
              <a:path w="307975" h="1559560">
                <a:moveTo>
                  <a:pt x="0" y="0"/>
                </a:moveTo>
                <a:lnTo>
                  <a:pt x="307847" y="0"/>
                </a:lnTo>
                <a:lnTo>
                  <a:pt x="307847" y="1559052"/>
                </a:lnTo>
                <a:lnTo>
                  <a:pt x="0" y="15590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49611" y="2036239"/>
            <a:ext cx="224790" cy="8388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G</a:t>
            </a:r>
            <a:r>
              <a:rPr dirty="0" sz="1400" spc="-5" b="1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z="1400" spc="-10" b="1">
                <a:solidFill>
                  <a:srgbClr val="585858"/>
                </a:solidFill>
                <a:latin typeface="Arial"/>
                <a:cs typeface="Arial"/>
              </a:rPr>
              <a:t>no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dirty="0" sz="1400" spc="-50" b="1">
                <a:solidFill>
                  <a:srgbClr val="585858"/>
                </a:solidFill>
                <a:latin typeface="Arial"/>
                <a:cs typeface="Arial"/>
              </a:rPr>
              <a:t>y</a:t>
            </a:r>
            <a:r>
              <a:rPr dirty="0" sz="1400" spc="-10" b="1">
                <a:solidFill>
                  <a:srgbClr val="585858"/>
                </a:solidFill>
                <a:latin typeface="Arial"/>
                <a:cs typeface="Arial"/>
              </a:rPr>
              <a:t>pe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0069" y="2911600"/>
            <a:ext cx="0" cy="383540"/>
          </a:xfrm>
          <a:custGeom>
            <a:avLst/>
            <a:gdLst/>
            <a:ahLst/>
            <a:cxnLst/>
            <a:rect l="l" t="t" r="r" b="b"/>
            <a:pathLst>
              <a:path w="0" h="383539">
                <a:moveTo>
                  <a:pt x="0" y="0"/>
                </a:moveTo>
                <a:lnTo>
                  <a:pt x="0" y="383019"/>
                </a:lnTo>
              </a:path>
            </a:pathLst>
          </a:custGeom>
          <a:ln w="35052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7488" y="3277095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09" h="105410">
                <a:moveTo>
                  <a:pt x="105155" y="0"/>
                </a:moveTo>
                <a:lnTo>
                  <a:pt x="0" y="0"/>
                </a:lnTo>
                <a:lnTo>
                  <a:pt x="52577" y="105155"/>
                </a:lnTo>
                <a:lnTo>
                  <a:pt x="10515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31647" y="5312664"/>
            <a:ext cx="794385" cy="30797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365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dirty="0" sz="1400" spc="-5" b="1">
                <a:latin typeface="Calibri"/>
                <a:cs typeface="Calibri"/>
              </a:rPr>
              <a:t>Drought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3172" y="1658111"/>
            <a:ext cx="734695" cy="307975"/>
          </a:xfrm>
          <a:custGeom>
            <a:avLst/>
            <a:gdLst/>
            <a:ahLst/>
            <a:cxnLst/>
            <a:rect l="l" t="t" r="r" b="b"/>
            <a:pathLst>
              <a:path w="734694" h="307975">
                <a:moveTo>
                  <a:pt x="0" y="0"/>
                </a:moveTo>
                <a:lnTo>
                  <a:pt x="734568" y="0"/>
                </a:lnTo>
                <a:lnTo>
                  <a:pt x="734568" y="307848"/>
                </a:lnTo>
                <a:lnTo>
                  <a:pt x="0" y="3078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43017" y="1349893"/>
            <a:ext cx="805815" cy="568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solidFill>
                  <a:srgbClr val="585858"/>
                </a:solidFill>
                <a:latin typeface="Arial"/>
                <a:cs typeface="Arial"/>
              </a:rPr>
              <a:t>Market</a:t>
            </a:r>
            <a:r>
              <a:rPr dirty="0" sz="10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585858"/>
                </a:solidFill>
                <a:latin typeface="Arial"/>
                <a:cs typeface="Arial"/>
              </a:rPr>
              <a:t>Class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algn="ctr" marR="85725">
              <a:lnSpc>
                <a:spcPct val="100000"/>
              </a:lnSpc>
            </a:pPr>
            <a:r>
              <a:rPr dirty="0" sz="1400" spc="-5" b="1">
                <a:latin typeface="Calibri"/>
                <a:cs typeface="Calibri"/>
              </a:rPr>
              <a:t>Control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406" y="109494"/>
            <a:ext cx="8718550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19177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North American </a:t>
            </a:r>
            <a:r>
              <a:rPr dirty="0" sz="2800"/>
              <a:t>Dry </a:t>
            </a:r>
            <a:r>
              <a:rPr dirty="0" sz="2800" spc="-5"/>
              <a:t>Beans of </a:t>
            </a:r>
            <a:r>
              <a:rPr dirty="0" sz="2800" spc="-10"/>
              <a:t>Middle </a:t>
            </a:r>
            <a:r>
              <a:rPr dirty="0" sz="2800" spc="-5"/>
              <a:t>American </a:t>
            </a:r>
            <a:r>
              <a:rPr dirty="0" sz="2800" spc="-10"/>
              <a:t>Ancestry  </a:t>
            </a:r>
            <a:r>
              <a:rPr dirty="0" sz="2800" spc="-30">
                <a:solidFill>
                  <a:srgbClr val="000000"/>
                </a:solidFill>
              </a:rPr>
              <a:t>ANOVA-PCA </a:t>
            </a:r>
            <a:r>
              <a:rPr dirty="0" sz="2800" spc="-5">
                <a:solidFill>
                  <a:srgbClr val="000000"/>
                </a:solidFill>
              </a:rPr>
              <a:t>of </a:t>
            </a:r>
            <a:r>
              <a:rPr dirty="0" sz="2800" spc="-15">
                <a:solidFill>
                  <a:srgbClr val="000000"/>
                </a:solidFill>
              </a:rPr>
              <a:t>control </a:t>
            </a:r>
            <a:r>
              <a:rPr dirty="0" sz="2800" spc="-5">
                <a:solidFill>
                  <a:srgbClr val="000000"/>
                </a:solidFill>
              </a:rPr>
              <a:t>&amp; </a:t>
            </a:r>
            <a:r>
              <a:rPr dirty="0" sz="2800" spc="-15">
                <a:solidFill>
                  <a:srgbClr val="000000"/>
                </a:solidFill>
              </a:rPr>
              <a:t>drought </a:t>
            </a:r>
            <a:r>
              <a:rPr dirty="0" sz="2800" spc="-5">
                <a:solidFill>
                  <a:srgbClr val="000000"/>
                </a:solidFill>
              </a:rPr>
              <a:t>samples, </a:t>
            </a:r>
            <a:r>
              <a:rPr dirty="0" sz="2800" spc="-10">
                <a:solidFill>
                  <a:srgbClr val="000000"/>
                </a:solidFill>
              </a:rPr>
              <a:t>labeled by</a:t>
            </a:r>
            <a:r>
              <a:rPr dirty="0" sz="2800" spc="210">
                <a:solidFill>
                  <a:srgbClr val="000000"/>
                </a:solidFill>
              </a:rPr>
              <a:t> </a:t>
            </a:r>
            <a:r>
              <a:rPr dirty="0" sz="2800" spc="-30">
                <a:solidFill>
                  <a:srgbClr val="000000"/>
                </a:solidFill>
              </a:rPr>
              <a:t>state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046988" y="1280160"/>
            <a:ext cx="7050023" cy="5288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77795" y="1295400"/>
            <a:ext cx="4895215" cy="358140"/>
          </a:xfrm>
          <a:custGeom>
            <a:avLst/>
            <a:gdLst/>
            <a:ahLst/>
            <a:cxnLst/>
            <a:rect l="l" t="t" r="r" b="b"/>
            <a:pathLst>
              <a:path w="4895215" h="358139">
                <a:moveTo>
                  <a:pt x="0" y="0"/>
                </a:moveTo>
                <a:lnTo>
                  <a:pt x="4895087" y="0"/>
                </a:lnTo>
                <a:lnTo>
                  <a:pt x="4895087" y="358139"/>
                </a:lnTo>
                <a:lnTo>
                  <a:pt x="0" y="3581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831335" y="3429000"/>
            <a:ext cx="375285" cy="36322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3048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dirty="0" sz="1800" b="1">
                <a:latin typeface="Calibri"/>
                <a:cs typeface="Calibri"/>
              </a:rPr>
              <a:t>ID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30879" y="5396484"/>
            <a:ext cx="448309" cy="37084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3048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dirty="0" sz="1800" spc="-5" b="1">
                <a:latin typeface="Calibri"/>
                <a:cs typeface="Calibri"/>
              </a:rPr>
              <a:t>MI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96311" y="1987295"/>
            <a:ext cx="449580" cy="36893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3048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dirty="0" sz="1800" b="1">
                <a:latin typeface="Calibri"/>
                <a:cs typeface="Calibri"/>
              </a:rPr>
              <a:t>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4479" y="3529584"/>
            <a:ext cx="439420" cy="36893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2984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dirty="0" sz="1800" b="1">
                <a:latin typeface="Calibri"/>
                <a:cs typeface="Calibri"/>
              </a:rPr>
              <a:t>PR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98335" y="2124455"/>
            <a:ext cx="524510" cy="37084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31114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44"/>
              </a:spcBef>
            </a:pPr>
            <a:r>
              <a:rPr dirty="0" sz="1800" spc="-85" b="1">
                <a:latin typeface="Calibri"/>
                <a:cs typeface="Calibri"/>
              </a:rPr>
              <a:t>WA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1828800"/>
            <a:ext cx="8697468" cy="3275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156447" y="2926079"/>
            <a:ext cx="879475" cy="289560"/>
          </a:xfrm>
          <a:custGeom>
            <a:avLst/>
            <a:gdLst/>
            <a:ahLst/>
            <a:cxnLst/>
            <a:rect l="l" t="t" r="r" b="b"/>
            <a:pathLst>
              <a:path w="879475" h="289560">
                <a:moveTo>
                  <a:pt x="0" y="0"/>
                </a:moveTo>
                <a:lnTo>
                  <a:pt x="879348" y="0"/>
                </a:lnTo>
                <a:lnTo>
                  <a:pt x="879348" y="289560"/>
                </a:lnTo>
                <a:lnTo>
                  <a:pt x="0" y="289560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156447" y="3473196"/>
            <a:ext cx="879475" cy="304800"/>
          </a:xfrm>
          <a:custGeom>
            <a:avLst/>
            <a:gdLst/>
            <a:ahLst/>
            <a:cxnLst/>
            <a:rect l="l" t="t" r="r" b="b"/>
            <a:pathLst>
              <a:path w="879475" h="304800">
                <a:moveTo>
                  <a:pt x="0" y="0"/>
                </a:moveTo>
                <a:lnTo>
                  <a:pt x="879348" y="0"/>
                </a:lnTo>
                <a:lnTo>
                  <a:pt x="879348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56447" y="4021835"/>
            <a:ext cx="879475" cy="304800"/>
          </a:xfrm>
          <a:custGeom>
            <a:avLst/>
            <a:gdLst/>
            <a:ahLst/>
            <a:cxnLst/>
            <a:rect l="l" t="t" r="r" b="b"/>
            <a:pathLst>
              <a:path w="879475" h="304800">
                <a:moveTo>
                  <a:pt x="0" y="0"/>
                </a:moveTo>
                <a:lnTo>
                  <a:pt x="879348" y="0"/>
                </a:lnTo>
                <a:lnTo>
                  <a:pt x="879348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56447" y="4552188"/>
            <a:ext cx="879475" cy="304800"/>
          </a:xfrm>
          <a:custGeom>
            <a:avLst/>
            <a:gdLst/>
            <a:ahLst/>
            <a:cxnLst/>
            <a:rect l="l" t="t" r="r" b="b"/>
            <a:pathLst>
              <a:path w="879475" h="304800">
                <a:moveTo>
                  <a:pt x="0" y="0"/>
                </a:moveTo>
                <a:lnTo>
                  <a:pt x="879348" y="0"/>
                </a:lnTo>
                <a:lnTo>
                  <a:pt x="879348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16135" rIns="0" bIns="0" rtlCol="0" vert="horz">
            <a:spAutoFit/>
          </a:bodyPr>
          <a:lstStyle/>
          <a:p>
            <a:pPr marL="2127885" marR="5080" indent="-211582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North American </a:t>
            </a:r>
            <a:r>
              <a:rPr dirty="0" sz="2800"/>
              <a:t>Dry </a:t>
            </a:r>
            <a:r>
              <a:rPr dirty="0" sz="2800" spc="-5"/>
              <a:t>Beans of </a:t>
            </a:r>
            <a:r>
              <a:rPr dirty="0" sz="2800" spc="-10"/>
              <a:t>Middle </a:t>
            </a:r>
            <a:r>
              <a:rPr dirty="0" sz="2800" spc="-5"/>
              <a:t>American </a:t>
            </a:r>
            <a:r>
              <a:rPr dirty="0" sz="2800" spc="-10"/>
              <a:t>Ancestry  </a:t>
            </a:r>
            <a:r>
              <a:rPr dirty="0" sz="2800" spc="-15">
                <a:solidFill>
                  <a:srgbClr val="000000"/>
                </a:solidFill>
              </a:rPr>
              <a:t>Pooled multivariate</a:t>
            </a:r>
            <a:r>
              <a:rPr dirty="0" sz="2800" spc="70">
                <a:solidFill>
                  <a:srgbClr val="000000"/>
                </a:solidFill>
              </a:rPr>
              <a:t> </a:t>
            </a:r>
            <a:r>
              <a:rPr dirty="0" sz="2800" spc="-45">
                <a:solidFill>
                  <a:srgbClr val="000000"/>
                </a:solidFill>
              </a:rPr>
              <a:t>ANOVA</a:t>
            </a:r>
            <a:endParaRPr sz="28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0189" y="464450"/>
            <a:ext cx="558482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Growth </a:t>
            </a:r>
            <a:r>
              <a:rPr dirty="0"/>
              <a:t>and </a:t>
            </a:r>
            <a:r>
              <a:rPr dirty="0" spc="-10"/>
              <a:t>Yield</a:t>
            </a:r>
            <a:r>
              <a:rPr dirty="0" spc="-130"/>
              <a:t> </a:t>
            </a:r>
            <a:r>
              <a:rPr dirty="0" spc="-5"/>
              <a:t>Measurements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5596" y="1487417"/>
            <a:ext cx="2834005" cy="197738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 spc="-25" b="1">
                <a:latin typeface="Calibri"/>
                <a:cs typeface="Calibri"/>
              </a:rPr>
              <a:t>Days </a:t>
            </a:r>
            <a:r>
              <a:rPr dirty="0" sz="3200" spc="-20" b="1">
                <a:latin typeface="Calibri"/>
                <a:cs typeface="Calibri"/>
              </a:rPr>
              <a:t>to </a:t>
            </a:r>
            <a:r>
              <a:rPr dirty="0" sz="3200" spc="-10" b="1">
                <a:latin typeface="Calibri"/>
                <a:cs typeface="Calibri"/>
              </a:rPr>
              <a:t>flower  </a:t>
            </a:r>
            <a:r>
              <a:rPr dirty="0" sz="3200" spc="-25" b="1">
                <a:latin typeface="Calibri"/>
                <a:cs typeface="Calibri"/>
              </a:rPr>
              <a:t>Days </a:t>
            </a:r>
            <a:r>
              <a:rPr dirty="0" sz="3200" spc="-20" b="1">
                <a:latin typeface="Calibri"/>
                <a:cs typeface="Calibri"/>
              </a:rPr>
              <a:t>to </a:t>
            </a:r>
            <a:r>
              <a:rPr dirty="0" sz="3200" spc="-5" b="1">
                <a:latin typeface="Calibri"/>
                <a:cs typeface="Calibri"/>
              </a:rPr>
              <a:t>maturity  Plant height  </a:t>
            </a: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Lodging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78296" y="3286399"/>
            <a:ext cx="1313815" cy="0"/>
          </a:xfrm>
          <a:custGeom>
            <a:avLst/>
            <a:gdLst/>
            <a:ahLst/>
            <a:cxnLst/>
            <a:rect l="l" t="t" r="r" b="b"/>
            <a:pathLst>
              <a:path w="1313814" h="0">
                <a:moveTo>
                  <a:pt x="0" y="0"/>
                </a:moveTo>
                <a:lnTo>
                  <a:pt x="1313688" y="0"/>
                </a:lnTo>
              </a:path>
            </a:pathLst>
          </a:custGeom>
          <a:ln w="365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965596" y="3438290"/>
            <a:ext cx="227647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 b="1">
                <a:solidFill>
                  <a:srgbClr val="FF0000"/>
                </a:solidFill>
                <a:latin typeface="Calibri"/>
                <a:cs typeface="Calibri"/>
              </a:rPr>
              <a:t>Growth</a:t>
            </a:r>
            <a:r>
              <a:rPr dirty="0" sz="3200" spc="-1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habit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78296" y="3774078"/>
            <a:ext cx="2251075" cy="0"/>
          </a:xfrm>
          <a:custGeom>
            <a:avLst/>
            <a:gdLst/>
            <a:ahLst/>
            <a:cxnLst/>
            <a:rect l="l" t="t" r="r" b="b"/>
            <a:pathLst>
              <a:path w="2251075" h="0">
                <a:moveTo>
                  <a:pt x="0" y="0"/>
                </a:moveTo>
                <a:lnTo>
                  <a:pt x="2250947" y="0"/>
                </a:lnTo>
              </a:path>
            </a:pathLst>
          </a:custGeom>
          <a:ln w="365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965596" y="3925971"/>
            <a:ext cx="4307205" cy="1976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539875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latin typeface="Calibri"/>
                <a:cs typeface="Calibri"/>
              </a:rPr>
              <a:t>100 seed</a:t>
            </a:r>
            <a:r>
              <a:rPr dirty="0" sz="3200" spc="-50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weight  </a:t>
            </a:r>
            <a:r>
              <a:rPr dirty="0" sz="3200" spc="-5" b="1">
                <a:latin typeface="Calibri"/>
                <a:cs typeface="Calibri"/>
              </a:rPr>
              <a:t>Seed</a:t>
            </a:r>
            <a:r>
              <a:rPr dirty="0" sz="3200" spc="-1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yield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200" b="1">
                <a:latin typeface="Calibri"/>
                <a:cs typeface="Calibri"/>
              </a:rPr>
              <a:t>No </a:t>
            </a:r>
            <a:r>
              <a:rPr dirty="0" sz="3200" spc="-15" b="1">
                <a:latin typeface="Calibri"/>
                <a:cs typeface="Calibri"/>
              </a:rPr>
              <a:t>data </a:t>
            </a:r>
            <a:r>
              <a:rPr dirty="0" sz="3200" spc="-20" b="1">
                <a:latin typeface="Calibri"/>
                <a:cs typeface="Calibri"/>
              </a:rPr>
              <a:t>for </a:t>
            </a:r>
            <a:r>
              <a:rPr dirty="0" sz="3200" b="1">
                <a:latin typeface="Calibri"/>
                <a:cs typeface="Calibri"/>
              </a:rPr>
              <a:t>North</a:t>
            </a:r>
            <a:r>
              <a:rPr dirty="0" sz="3200" spc="-50" b="1">
                <a:latin typeface="Calibri"/>
                <a:cs typeface="Calibri"/>
              </a:rPr>
              <a:t> </a:t>
            </a:r>
            <a:r>
              <a:rPr dirty="0" sz="3200" spc="-25" b="1">
                <a:latin typeface="Calibri"/>
                <a:cs typeface="Calibri"/>
              </a:rPr>
              <a:t>Dakota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28565" y="3033522"/>
            <a:ext cx="330835" cy="914400"/>
          </a:xfrm>
          <a:custGeom>
            <a:avLst/>
            <a:gdLst/>
            <a:ahLst/>
            <a:cxnLst/>
            <a:rect l="l" t="t" r="r" b="b"/>
            <a:pathLst>
              <a:path w="330835" h="914400">
                <a:moveTo>
                  <a:pt x="0" y="0"/>
                </a:moveTo>
                <a:lnTo>
                  <a:pt x="64364" y="2164"/>
                </a:lnTo>
                <a:lnTo>
                  <a:pt x="116924" y="8069"/>
                </a:lnTo>
                <a:lnTo>
                  <a:pt x="152360" y="16828"/>
                </a:lnTo>
                <a:lnTo>
                  <a:pt x="165354" y="27559"/>
                </a:lnTo>
                <a:lnTo>
                  <a:pt x="165354" y="429641"/>
                </a:lnTo>
                <a:lnTo>
                  <a:pt x="178347" y="440371"/>
                </a:lnTo>
                <a:lnTo>
                  <a:pt x="213783" y="449130"/>
                </a:lnTo>
                <a:lnTo>
                  <a:pt x="266343" y="455035"/>
                </a:lnTo>
                <a:lnTo>
                  <a:pt x="330708" y="457200"/>
                </a:lnTo>
                <a:lnTo>
                  <a:pt x="266343" y="459364"/>
                </a:lnTo>
                <a:lnTo>
                  <a:pt x="213783" y="465269"/>
                </a:lnTo>
                <a:lnTo>
                  <a:pt x="178347" y="474028"/>
                </a:lnTo>
                <a:lnTo>
                  <a:pt x="165354" y="484759"/>
                </a:lnTo>
                <a:lnTo>
                  <a:pt x="165354" y="886841"/>
                </a:lnTo>
                <a:lnTo>
                  <a:pt x="152360" y="897571"/>
                </a:lnTo>
                <a:lnTo>
                  <a:pt x="116924" y="906330"/>
                </a:lnTo>
                <a:lnTo>
                  <a:pt x="64364" y="912235"/>
                </a:lnTo>
                <a:lnTo>
                  <a:pt x="0" y="9144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216796" y="3023792"/>
            <a:ext cx="188976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latin typeface="Calibri"/>
                <a:cs typeface="Calibri"/>
              </a:rPr>
              <a:t>No </a:t>
            </a:r>
            <a:r>
              <a:rPr dirty="0" sz="2800" spc="-5" b="1">
                <a:latin typeface="Calibri"/>
                <a:cs typeface="Calibri"/>
              </a:rPr>
              <a:t>impact  on</a:t>
            </a:r>
            <a:r>
              <a:rPr dirty="0" sz="2800" spc="-7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Modeling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2930" y="694908"/>
            <a:ext cx="389636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Garlic </a:t>
            </a:r>
            <a:r>
              <a:rPr dirty="0" sz="3600" spc="-10"/>
              <a:t>Feeding</a:t>
            </a:r>
            <a:r>
              <a:rPr dirty="0" sz="3600" spc="-60"/>
              <a:t> </a:t>
            </a:r>
            <a:r>
              <a:rPr dirty="0" sz="3600"/>
              <a:t>Study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651998" y="2553923"/>
            <a:ext cx="1123950" cy="1732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Calibri"/>
                <a:cs typeface="Calibri"/>
              </a:rPr>
              <a:t>0</a:t>
            </a:r>
            <a:r>
              <a:rPr dirty="0" sz="2800" spc="-7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hours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800" spc="-5" b="1">
                <a:latin typeface="Calibri"/>
                <a:cs typeface="Calibri"/>
              </a:rPr>
              <a:t>3</a:t>
            </a:r>
            <a:r>
              <a:rPr dirty="0" sz="2800" spc="-7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hours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800" spc="-5" b="1">
                <a:latin typeface="Calibri"/>
                <a:cs typeface="Calibri"/>
              </a:rPr>
              <a:t>0</a:t>
            </a:r>
            <a:r>
              <a:rPr dirty="0" sz="2800" spc="-7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hours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800" spc="-5" b="1">
                <a:latin typeface="Calibri"/>
                <a:cs typeface="Calibri"/>
              </a:rPr>
              <a:t>3</a:t>
            </a:r>
            <a:r>
              <a:rPr dirty="0" sz="2800" spc="-7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hours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22830" y="1700282"/>
            <a:ext cx="4790440" cy="38665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432685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Calibri"/>
                <a:cs typeface="Calibri"/>
              </a:rPr>
              <a:t>17 Subjects  </a:t>
            </a:r>
            <a:r>
              <a:rPr dirty="0" sz="2800" spc="-15" b="1">
                <a:latin typeface="Calibri"/>
                <a:cs typeface="Calibri"/>
              </a:rPr>
              <a:t>Crossover</a:t>
            </a:r>
            <a:r>
              <a:rPr dirty="0" sz="2800" spc="-2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study</a:t>
            </a:r>
            <a:endParaRPr sz="2800">
              <a:latin typeface="Calibri"/>
              <a:cs typeface="Calibri"/>
            </a:endParaRPr>
          </a:p>
          <a:p>
            <a:pPr marL="469900" marR="605790">
              <a:lnSpc>
                <a:spcPct val="100000"/>
              </a:lnSpc>
            </a:pPr>
            <a:r>
              <a:rPr dirty="0" sz="2800" spc="-5" b="1">
                <a:latin typeface="Calibri"/>
                <a:cs typeface="Calibri"/>
              </a:rPr>
              <a:t>C0 </a:t>
            </a:r>
            <a:r>
              <a:rPr dirty="0" sz="2800" spc="-15" b="1">
                <a:latin typeface="Calibri"/>
                <a:cs typeface="Calibri"/>
              </a:rPr>
              <a:t>Control </a:t>
            </a:r>
            <a:r>
              <a:rPr dirty="0" sz="2800" spc="-10" b="1">
                <a:latin typeface="Calibri"/>
                <a:cs typeface="Calibri"/>
              </a:rPr>
              <a:t>baseline urine  </a:t>
            </a:r>
            <a:r>
              <a:rPr dirty="0" sz="2800" spc="-5" b="1">
                <a:latin typeface="Calibri"/>
                <a:cs typeface="Calibri"/>
              </a:rPr>
              <a:t>C3 </a:t>
            </a:r>
            <a:r>
              <a:rPr dirty="0" sz="2800" spc="-15" b="1">
                <a:latin typeface="Calibri"/>
                <a:cs typeface="Calibri"/>
              </a:rPr>
              <a:t>Control </a:t>
            </a:r>
            <a:r>
              <a:rPr dirty="0" sz="2800" spc="-5" b="1">
                <a:latin typeface="Calibri"/>
                <a:cs typeface="Calibri"/>
              </a:rPr>
              <a:t>3 hr</a:t>
            </a:r>
            <a:r>
              <a:rPr dirty="0" sz="2800" spc="5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urine</a:t>
            </a:r>
            <a:endParaRPr sz="2800">
              <a:latin typeface="Calibri"/>
              <a:cs typeface="Calibri"/>
            </a:endParaRPr>
          </a:p>
          <a:p>
            <a:pPr marL="469900" marR="802640">
              <a:lnSpc>
                <a:spcPct val="100000"/>
              </a:lnSpc>
              <a:spcBef>
                <a:spcPts val="5"/>
              </a:spcBef>
            </a:pPr>
            <a:r>
              <a:rPr dirty="0" sz="2800" spc="-10" b="1">
                <a:latin typeface="Calibri"/>
                <a:cs typeface="Calibri"/>
              </a:rPr>
              <a:t>G0 Garlic baseline urine  G3 </a:t>
            </a:r>
            <a:r>
              <a:rPr dirty="0" sz="2800" spc="-5" b="1">
                <a:latin typeface="Calibri"/>
                <a:cs typeface="Calibri"/>
              </a:rPr>
              <a:t>Garlic 3 hr</a:t>
            </a:r>
            <a:r>
              <a:rPr dirty="0" sz="2800" spc="7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urine</a:t>
            </a:r>
            <a:endParaRPr sz="2800">
              <a:latin typeface="Calibri"/>
              <a:cs typeface="Calibri"/>
            </a:endParaRPr>
          </a:p>
          <a:p>
            <a:pPr marL="469900" marR="5080" indent="-457834">
              <a:lnSpc>
                <a:spcPct val="100000"/>
              </a:lnSpc>
            </a:pPr>
            <a:r>
              <a:rPr dirty="0" sz="2800" spc="-5" b="1">
                <a:latin typeface="Calibri"/>
                <a:cs typeface="Calibri"/>
              </a:rPr>
              <a:t>Samples </a:t>
            </a:r>
            <a:r>
              <a:rPr dirty="0" sz="2800" spc="-15" b="1">
                <a:latin typeface="Calibri"/>
                <a:cs typeface="Calibri"/>
              </a:rPr>
              <a:t>analyzed </a:t>
            </a:r>
            <a:r>
              <a:rPr dirty="0" sz="2800" spc="-10" b="1">
                <a:latin typeface="Calibri"/>
                <a:cs typeface="Calibri"/>
              </a:rPr>
              <a:t>by </a:t>
            </a:r>
            <a:r>
              <a:rPr dirty="0" sz="2800" spc="-15" b="1">
                <a:latin typeface="Calibri"/>
                <a:cs typeface="Calibri"/>
              </a:rPr>
              <a:t>Metabolon  Isolated </a:t>
            </a:r>
            <a:r>
              <a:rPr dirty="0" sz="2800" spc="-10" b="1">
                <a:latin typeface="Calibri"/>
                <a:cs typeface="Calibri"/>
              </a:rPr>
              <a:t>637</a:t>
            </a:r>
            <a:r>
              <a:rPr dirty="0" sz="2800" spc="6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peaks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dirty="0" sz="2800" spc="-10" b="1">
                <a:latin typeface="Calibri"/>
                <a:cs typeface="Calibri"/>
              </a:rPr>
              <a:t>Identified 337</a:t>
            </a:r>
            <a:r>
              <a:rPr dirty="0" sz="2800" spc="6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compounds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3386" y="7113"/>
            <a:ext cx="625729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PCA: </a:t>
            </a:r>
            <a:r>
              <a:rPr dirty="0"/>
              <a:t>All samples, labeled wrt</a:t>
            </a:r>
            <a:r>
              <a:rPr dirty="0" spc="-110"/>
              <a:t> </a:t>
            </a:r>
            <a:r>
              <a:rPr dirty="0"/>
              <a:t>subject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842771"/>
            <a:ext cx="7772399" cy="5829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1644" y="1104900"/>
            <a:ext cx="7220711" cy="5753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PCA: </a:t>
            </a:r>
            <a:r>
              <a:rPr dirty="0"/>
              <a:t>All samples, labeled wrt</a:t>
            </a:r>
            <a:r>
              <a:rPr dirty="0" spc="-110"/>
              <a:t> </a:t>
            </a:r>
            <a:r>
              <a:rPr dirty="0"/>
              <a:t>subject</a:t>
            </a: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2800" spc="-10">
                <a:solidFill>
                  <a:srgbClr val="000000"/>
                </a:solidFill>
              </a:rPr>
              <a:t>Connected </a:t>
            </a:r>
            <a:r>
              <a:rPr dirty="0" sz="2800" spc="-15">
                <a:solidFill>
                  <a:srgbClr val="000000"/>
                </a:solidFill>
              </a:rPr>
              <a:t>border</a:t>
            </a:r>
            <a:r>
              <a:rPr dirty="0" sz="2800" spc="60">
                <a:solidFill>
                  <a:srgbClr val="000000"/>
                </a:solidFill>
              </a:rPr>
              <a:t> </a:t>
            </a:r>
            <a:r>
              <a:rPr dirty="0" sz="2800" spc="-10">
                <a:solidFill>
                  <a:srgbClr val="000000"/>
                </a:solidFill>
              </a:rPr>
              <a:t>points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2409444" y="1199388"/>
            <a:ext cx="4011295" cy="304800"/>
          </a:xfrm>
          <a:custGeom>
            <a:avLst/>
            <a:gdLst/>
            <a:ahLst/>
            <a:cxnLst/>
            <a:rect l="l" t="t" r="r" b="b"/>
            <a:pathLst>
              <a:path w="4011295" h="304800">
                <a:moveTo>
                  <a:pt x="0" y="0"/>
                </a:moveTo>
                <a:lnTo>
                  <a:pt x="4011167" y="0"/>
                </a:lnTo>
                <a:lnTo>
                  <a:pt x="4011167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2678" y="249160"/>
            <a:ext cx="6918959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53305" algn="l"/>
              </a:tabLst>
            </a:pPr>
            <a:r>
              <a:rPr dirty="0" spc="-50"/>
              <a:t>P</a:t>
            </a:r>
            <a:r>
              <a:rPr dirty="0"/>
              <a:t>ool</a:t>
            </a:r>
            <a:r>
              <a:rPr dirty="0" spc="-5"/>
              <a:t>e</a:t>
            </a:r>
            <a:r>
              <a:rPr dirty="0"/>
              <a:t>d</a:t>
            </a:r>
            <a:r>
              <a:rPr dirty="0" spc="-20"/>
              <a:t> </a:t>
            </a:r>
            <a:r>
              <a:rPr dirty="0" spc="-5"/>
              <a:t>mu</a:t>
            </a:r>
            <a:r>
              <a:rPr dirty="0"/>
              <a:t>lti</a:t>
            </a:r>
            <a:r>
              <a:rPr dirty="0" spc="-50"/>
              <a:t>v</a:t>
            </a:r>
            <a:r>
              <a:rPr dirty="0"/>
              <a:t>ari</a:t>
            </a:r>
            <a:r>
              <a:rPr dirty="0" spc="-40"/>
              <a:t>a</a:t>
            </a:r>
            <a:r>
              <a:rPr dirty="0" spc="-45"/>
              <a:t>t</a:t>
            </a:r>
            <a:r>
              <a:rPr dirty="0"/>
              <a:t>e</a:t>
            </a:r>
            <a:r>
              <a:rPr dirty="0" spc="-35"/>
              <a:t> </a:t>
            </a:r>
            <a:r>
              <a:rPr dirty="0"/>
              <a:t>AN</a:t>
            </a:r>
            <a:r>
              <a:rPr dirty="0" spc="-55"/>
              <a:t>O</a:t>
            </a:r>
            <a:r>
              <a:rPr dirty="0" spc="-170"/>
              <a:t>V</a:t>
            </a:r>
            <a:r>
              <a:rPr dirty="0"/>
              <a:t>A</a:t>
            </a:r>
            <a:r>
              <a:rPr dirty="0"/>
              <a:t>	</a:t>
            </a:r>
            <a:r>
              <a:rPr dirty="0" spc="-5"/>
              <a:t>(pm</a:t>
            </a:r>
            <a:r>
              <a:rPr dirty="0"/>
              <a:t>AN</a:t>
            </a:r>
            <a:r>
              <a:rPr dirty="0" spc="-55"/>
              <a:t>O</a:t>
            </a:r>
            <a:r>
              <a:rPr dirty="0" spc="-170"/>
              <a:t>V</a:t>
            </a:r>
            <a:r>
              <a:rPr dirty="0"/>
              <a:t>A)</a:t>
            </a:r>
          </a:p>
        </p:txBody>
      </p:sp>
      <p:sp>
        <p:nvSpPr>
          <p:cNvPr id="3" name="object 3"/>
          <p:cNvSpPr/>
          <p:nvPr/>
        </p:nvSpPr>
        <p:spPr>
          <a:xfrm>
            <a:off x="27432" y="1051559"/>
            <a:ext cx="9089135" cy="5277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300728" y="2929127"/>
            <a:ext cx="1199515" cy="372110"/>
          </a:xfrm>
          <a:custGeom>
            <a:avLst/>
            <a:gdLst/>
            <a:ahLst/>
            <a:cxnLst/>
            <a:rect l="l" t="t" r="r" b="b"/>
            <a:pathLst>
              <a:path w="1199514" h="372110">
                <a:moveTo>
                  <a:pt x="0" y="0"/>
                </a:moveTo>
                <a:lnTo>
                  <a:pt x="1199388" y="0"/>
                </a:lnTo>
                <a:lnTo>
                  <a:pt x="1199388" y="371855"/>
                </a:lnTo>
                <a:lnTo>
                  <a:pt x="0" y="371855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4901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00728" y="2929127"/>
            <a:ext cx="1199515" cy="372110"/>
          </a:xfrm>
          <a:custGeom>
            <a:avLst/>
            <a:gdLst/>
            <a:ahLst/>
            <a:cxnLst/>
            <a:rect l="l" t="t" r="r" b="b"/>
            <a:pathLst>
              <a:path w="1199514" h="372110">
                <a:moveTo>
                  <a:pt x="0" y="0"/>
                </a:moveTo>
                <a:lnTo>
                  <a:pt x="1199388" y="0"/>
                </a:lnTo>
                <a:lnTo>
                  <a:pt x="1199388" y="371855"/>
                </a:lnTo>
                <a:lnTo>
                  <a:pt x="0" y="371855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917180" y="2929127"/>
            <a:ext cx="1199515" cy="372110"/>
          </a:xfrm>
          <a:custGeom>
            <a:avLst/>
            <a:gdLst/>
            <a:ahLst/>
            <a:cxnLst/>
            <a:rect l="l" t="t" r="r" b="b"/>
            <a:pathLst>
              <a:path w="1199515" h="372110">
                <a:moveTo>
                  <a:pt x="0" y="0"/>
                </a:moveTo>
                <a:lnTo>
                  <a:pt x="1199387" y="0"/>
                </a:lnTo>
                <a:lnTo>
                  <a:pt x="1199387" y="371855"/>
                </a:lnTo>
                <a:lnTo>
                  <a:pt x="0" y="371855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4901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917180" y="2929127"/>
            <a:ext cx="1199515" cy="372110"/>
          </a:xfrm>
          <a:custGeom>
            <a:avLst/>
            <a:gdLst/>
            <a:ahLst/>
            <a:cxnLst/>
            <a:rect l="l" t="t" r="r" b="b"/>
            <a:pathLst>
              <a:path w="1199515" h="372110">
                <a:moveTo>
                  <a:pt x="0" y="0"/>
                </a:moveTo>
                <a:lnTo>
                  <a:pt x="1199387" y="0"/>
                </a:lnTo>
                <a:lnTo>
                  <a:pt x="1199387" y="371855"/>
                </a:lnTo>
                <a:lnTo>
                  <a:pt x="0" y="371855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85488" y="4437888"/>
            <a:ext cx="1201420" cy="372110"/>
          </a:xfrm>
          <a:custGeom>
            <a:avLst/>
            <a:gdLst/>
            <a:ahLst/>
            <a:cxnLst/>
            <a:rect l="l" t="t" r="r" b="b"/>
            <a:pathLst>
              <a:path w="1201420" h="372110">
                <a:moveTo>
                  <a:pt x="0" y="0"/>
                </a:moveTo>
                <a:lnTo>
                  <a:pt x="1200912" y="0"/>
                </a:lnTo>
                <a:lnTo>
                  <a:pt x="1200912" y="371856"/>
                </a:lnTo>
                <a:lnTo>
                  <a:pt x="0" y="371856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4901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85488" y="4437888"/>
            <a:ext cx="1201420" cy="372110"/>
          </a:xfrm>
          <a:custGeom>
            <a:avLst/>
            <a:gdLst/>
            <a:ahLst/>
            <a:cxnLst/>
            <a:rect l="l" t="t" r="r" b="b"/>
            <a:pathLst>
              <a:path w="1201420" h="372110">
                <a:moveTo>
                  <a:pt x="0" y="0"/>
                </a:moveTo>
                <a:lnTo>
                  <a:pt x="1200912" y="0"/>
                </a:lnTo>
                <a:lnTo>
                  <a:pt x="1200912" y="371856"/>
                </a:lnTo>
                <a:lnTo>
                  <a:pt x="0" y="37185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886700" y="4443984"/>
            <a:ext cx="1201420" cy="370840"/>
          </a:xfrm>
          <a:custGeom>
            <a:avLst/>
            <a:gdLst/>
            <a:ahLst/>
            <a:cxnLst/>
            <a:rect l="l" t="t" r="r" b="b"/>
            <a:pathLst>
              <a:path w="1201420" h="370839">
                <a:moveTo>
                  <a:pt x="0" y="0"/>
                </a:moveTo>
                <a:lnTo>
                  <a:pt x="1200911" y="0"/>
                </a:lnTo>
                <a:lnTo>
                  <a:pt x="1200911" y="370332"/>
                </a:lnTo>
                <a:lnTo>
                  <a:pt x="0" y="370332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4901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886700" y="4443984"/>
            <a:ext cx="1201420" cy="370840"/>
          </a:xfrm>
          <a:custGeom>
            <a:avLst/>
            <a:gdLst/>
            <a:ahLst/>
            <a:cxnLst/>
            <a:rect l="l" t="t" r="r" b="b"/>
            <a:pathLst>
              <a:path w="1201420" h="370839">
                <a:moveTo>
                  <a:pt x="0" y="0"/>
                </a:moveTo>
                <a:lnTo>
                  <a:pt x="1200911" y="0"/>
                </a:lnTo>
                <a:lnTo>
                  <a:pt x="1200911" y="370332"/>
                </a:lnTo>
                <a:lnTo>
                  <a:pt x="0" y="37033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8910" y="3018"/>
            <a:ext cx="320738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Analytical</a:t>
            </a:r>
            <a:r>
              <a:rPr dirty="0" spc="-85"/>
              <a:t> </a:t>
            </a:r>
            <a:r>
              <a:rPr dirty="0" spc="-10"/>
              <a:t>Protocol</a:t>
            </a:r>
          </a:p>
        </p:txBody>
      </p:sp>
      <p:sp>
        <p:nvSpPr>
          <p:cNvPr id="3" name="object 3"/>
          <p:cNvSpPr/>
          <p:nvPr/>
        </p:nvSpPr>
        <p:spPr>
          <a:xfrm>
            <a:off x="5200650" y="2927331"/>
            <a:ext cx="1956435" cy="7620"/>
          </a:xfrm>
          <a:custGeom>
            <a:avLst/>
            <a:gdLst/>
            <a:ahLst/>
            <a:cxnLst/>
            <a:rect l="l" t="t" r="r" b="b"/>
            <a:pathLst>
              <a:path w="1956434" h="7619">
                <a:moveTo>
                  <a:pt x="0" y="7620"/>
                </a:moveTo>
                <a:lnTo>
                  <a:pt x="1956079" y="0"/>
                </a:lnTo>
              </a:path>
            </a:pathLst>
          </a:custGeom>
          <a:ln w="5029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131280" y="2851998"/>
            <a:ext cx="151765" cy="151130"/>
          </a:xfrm>
          <a:custGeom>
            <a:avLst/>
            <a:gdLst/>
            <a:ahLst/>
            <a:cxnLst/>
            <a:rect l="l" t="t" r="r" b="b"/>
            <a:pathLst>
              <a:path w="151765" h="151130">
                <a:moveTo>
                  <a:pt x="0" y="0"/>
                </a:moveTo>
                <a:lnTo>
                  <a:pt x="596" y="150875"/>
                </a:lnTo>
                <a:lnTo>
                  <a:pt x="151180" y="7484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76745" y="3899153"/>
            <a:ext cx="2415540" cy="72390"/>
          </a:xfrm>
          <a:custGeom>
            <a:avLst/>
            <a:gdLst/>
            <a:ahLst/>
            <a:cxnLst/>
            <a:rect l="l" t="t" r="r" b="b"/>
            <a:pathLst>
              <a:path w="2415540" h="72389">
                <a:moveTo>
                  <a:pt x="2415146" y="0"/>
                </a:moveTo>
                <a:lnTo>
                  <a:pt x="0" y="72313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51065" y="3895304"/>
            <a:ext cx="153670" cy="151130"/>
          </a:xfrm>
          <a:custGeom>
            <a:avLst/>
            <a:gdLst/>
            <a:ahLst/>
            <a:cxnLst/>
            <a:rect l="l" t="t" r="r" b="b"/>
            <a:pathLst>
              <a:path w="153670" h="151129">
                <a:moveTo>
                  <a:pt x="148551" y="0"/>
                </a:moveTo>
                <a:lnTo>
                  <a:pt x="0" y="79921"/>
                </a:lnTo>
                <a:lnTo>
                  <a:pt x="153073" y="150812"/>
                </a:lnTo>
                <a:lnTo>
                  <a:pt x="1485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00650" y="2088642"/>
            <a:ext cx="1905635" cy="0"/>
          </a:xfrm>
          <a:custGeom>
            <a:avLst/>
            <a:gdLst/>
            <a:ahLst/>
            <a:cxnLst/>
            <a:rect l="l" t="t" r="r" b="b"/>
            <a:pathLst>
              <a:path w="1905634" h="0">
                <a:moveTo>
                  <a:pt x="0" y="0"/>
                </a:moveTo>
                <a:lnTo>
                  <a:pt x="1905304" y="0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080793" y="2013197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30">
                <a:moveTo>
                  <a:pt x="12" y="0"/>
                </a:moveTo>
                <a:lnTo>
                  <a:pt x="0" y="150876"/>
                </a:lnTo>
                <a:lnTo>
                  <a:pt x="150888" y="75450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94332" y="1669411"/>
            <a:ext cx="1350645" cy="0"/>
          </a:xfrm>
          <a:custGeom>
            <a:avLst/>
            <a:gdLst/>
            <a:ahLst/>
            <a:cxnLst/>
            <a:rect l="l" t="t" r="r" b="b"/>
            <a:pathLst>
              <a:path w="1350645" h="0">
                <a:moveTo>
                  <a:pt x="0" y="0"/>
                </a:moveTo>
                <a:lnTo>
                  <a:pt x="1350365" y="0"/>
                </a:lnTo>
              </a:path>
            </a:pathLst>
          </a:custGeom>
          <a:ln w="551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194114" y="1591621"/>
            <a:ext cx="151765" cy="151130"/>
          </a:xfrm>
          <a:custGeom>
            <a:avLst/>
            <a:gdLst/>
            <a:ahLst/>
            <a:cxnLst/>
            <a:rect l="l" t="t" r="r" b="b"/>
            <a:pathLst>
              <a:path w="151764" h="151130">
                <a:moveTo>
                  <a:pt x="0" y="0"/>
                </a:moveTo>
                <a:lnTo>
                  <a:pt x="571" y="150875"/>
                </a:lnTo>
                <a:lnTo>
                  <a:pt x="151168" y="748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366772" y="1319783"/>
            <a:ext cx="786765" cy="32321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33655" rIns="0" bIns="0" rtlCol="0" vert="horz">
            <a:spAutoFit/>
          </a:bodyPr>
          <a:lstStyle/>
          <a:p>
            <a:pPr marL="100330">
              <a:lnSpc>
                <a:spcPct val="100000"/>
              </a:lnSpc>
              <a:spcBef>
                <a:spcPts val="265"/>
              </a:spcBef>
            </a:pPr>
            <a:r>
              <a:rPr dirty="0" sz="1500" spc="-40" b="1">
                <a:latin typeface="Calibri"/>
                <a:cs typeface="Calibri"/>
              </a:rPr>
              <a:t>ANOVA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45179" y="1412747"/>
            <a:ext cx="1373505" cy="506095"/>
          </a:xfrm>
          <a:prstGeom prst="rect">
            <a:avLst/>
          </a:prstGeom>
          <a:solidFill>
            <a:srgbClr val="FFFFFF"/>
          </a:solidFill>
          <a:ln w="12192">
            <a:solidFill>
              <a:srgbClr val="41709C"/>
            </a:solidFill>
          </a:ln>
        </p:spPr>
        <p:txBody>
          <a:bodyPr wrap="square" lIns="0" tIns="35560" rIns="0" bIns="0" rtlCol="0" vert="horz">
            <a:spAutoFit/>
          </a:bodyPr>
          <a:lstStyle/>
          <a:p>
            <a:pPr marL="494665" marR="368935" indent="-117475">
              <a:lnSpc>
                <a:spcPct val="100000"/>
              </a:lnSpc>
              <a:spcBef>
                <a:spcPts val="280"/>
              </a:spcBef>
            </a:pPr>
            <a:r>
              <a:rPr dirty="0" sz="1350" spc="-70" b="1">
                <a:latin typeface="Calibri"/>
                <a:cs typeface="Calibri"/>
              </a:rPr>
              <a:t>V</a:t>
            </a:r>
            <a:r>
              <a:rPr dirty="0" sz="1350" b="1">
                <a:latin typeface="Calibri"/>
                <a:cs typeface="Calibri"/>
              </a:rPr>
              <a:t>a</a:t>
            </a:r>
            <a:r>
              <a:rPr dirty="0" sz="1350" spc="-5" b="1">
                <a:latin typeface="Calibri"/>
                <a:cs typeface="Calibri"/>
              </a:rPr>
              <a:t>r</a:t>
            </a:r>
            <a:r>
              <a:rPr dirty="0" sz="1350" b="1">
                <a:latin typeface="Calibri"/>
                <a:cs typeface="Calibri"/>
              </a:rPr>
              <a:t>ian</a:t>
            </a:r>
            <a:r>
              <a:rPr dirty="0" sz="1350" spc="-5" b="1">
                <a:latin typeface="Calibri"/>
                <a:cs typeface="Calibri"/>
              </a:rPr>
              <a:t>c</a:t>
            </a:r>
            <a:r>
              <a:rPr dirty="0" sz="1350" b="1">
                <a:latin typeface="Calibri"/>
                <a:cs typeface="Calibri"/>
              </a:rPr>
              <a:t>e  </a:t>
            </a:r>
            <a:r>
              <a:rPr dirty="0" sz="1350" spc="-20" b="1">
                <a:latin typeface="Calibri"/>
                <a:cs typeface="Calibri"/>
              </a:rPr>
              <a:t>Table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00650" y="1347977"/>
            <a:ext cx="1905635" cy="0"/>
          </a:xfrm>
          <a:custGeom>
            <a:avLst/>
            <a:gdLst/>
            <a:ahLst/>
            <a:cxnLst/>
            <a:rect l="l" t="t" r="r" b="b"/>
            <a:pathLst>
              <a:path w="1905634" h="0">
                <a:moveTo>
                  <a:pt x="0" y="0"/>
                </a:moveTo>
                <a:lnTo>
                  <a:pt x="1905304" y="0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080793" y="1272533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30">
                <a:moveTo>
                  <a:pt x="12" y="0"/>
                </a:moveTo>
                <a:lnTo>
                  <a:pt x="0" y="150876"/>
                </a:lnTo>
                <a:lnTo>
                  <a:pt x="150888" y="75450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911095" y="3463666"/>
            <a:ext cx="1323340" cy="0"/>
          </a:xfrm>
          <a:custGeom>
            <a:avLst/>
            <a:gdLst/>
            <a:ahLst/>
            <a:cxnLst/>
            <a:rect l="l" t="t" r="r" b="b"/>
            <a:pathLst>
              <a:path w="1323339" h="0">
                <a:moveTo>
                  <a:pt x="0" y="0"/>
                </a:moveTo>
                <a:lnTo>
                  <a:pt x="1323200" y="0"/>
                </a:lnTo>
              </a:path>
            </a:pathLst>
          </a:custGeom>
          <a:ln w="5857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183525" y="3384248"/>
            <a:ext cx="151765" cy="151130"/>
          </a:xfrm>
          <a:custGeom>
            <a:avLst/>
            <a:gdLst/>
            <a:ahLst/>
            <a:cxnLst/>
            <a:rect l="l" t="t" r="r" b="b"/>
            <a:pathLst>
              <a:path w="151764" h="151129">
                <a:moveTo>
                  <a:pt x="0" y="0"/>
                </a:moveTo>
                <a:lnTo>
                  <a:pt x="965" y="150875"/>
                </a:lnTo>
                <a:lnTo>
                  <a:pt x="151358" y="7447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10333" y="3946397"/>
            <a:ext cx="1299845" cy="26670"/>
          </a:xfrm>
          <a:custGeom>
            <a:avLst/>
            <a:gdLst/>
            <a:ahLst/>
            <a:cxnLst/>
            <a:rect l="l" t="t" r="r" b="b"/>
            <a:pathLst>
              <a:path w="1299845" h="26670">
                <a:moveTo>
                  <a:pt x="0" y="0"/>
                </a:moveTo>
                <a:lnTo>
                  <a:pt x="1299337" y="26352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183007" y="3896809"/>
            <a:ext cx="152400" cy="151130"/>
          </a:xfrm>
          <a:custGeom>
            <a:avLst/>
            <a:gdLst/>
            <a:ahLst/>
            <a:cxnLst/>
            <a:rect l="l" t="t" r="r" b="b"/>
            <a:pathLst>
              <a:path w="152400" h="151129">
                <a:moveTo>
                  <a:pt x="3060" y="0"/>
                </a:moveTo>
                <a:lnTo>
                  <a:pt x="0" y="150850"/>
                </a:lnTo>
                <a:lnTo>
                  <a:pt x="152374" y="78486"/>
                </a:lnTo>
                <a:lnTo>
                  <a:pt x="30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18922" y="4717541"/>
            <a:ext cx="2689860" cy="0"/>
          </a:xfrm>
          <a:custGeom>
            <a:avLst/>
            <a:gdLst/>
            <a:ahLst/>
            <a:cxnLst/>
            <a:rect l="l" t="t" r="r" b="b"/>
            <a:pathLst>
              <a:path w="2689860" h="0">
                <a:moveTo>
                  <a:pt x="0" y="0"/>
                </a:moveTo>
                <a:lnTo>
                  <a:pt x="2689517" y="0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183279" y="4642097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12" y="0"/>
                </a:moveTo>
                <a:lnTo>
                  <a:pt x="0" y="150876"/>
                </a:lnTo>
                <a:lnTo>
                  <a:pt x="150888" y="75450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838879" y="3899153"/>
            <a:ext cx="2453005" cy="781050"/>
          </a:xfrm>
          <a:custGeom>
            <a:avLst/>
            <a:gdLst/>
            <a:ahLst/>
            <a:cxnLst/>
            <a:rect l="l" t="t" r="r" b="b"/>
            <a:pathLst>
              <a:path w="2453004" h="781050">
                <a:moveTo>
                  <a:pt x="2452992" y="0"/>
                </a:moveTo>
                <a:lnTo>
                  <a:pt x="0" y="780694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719062" y="4600326"/>
            <a:ext cx="167005" cy="144145"/>
          </a:xfrm>
          <a:custGeom>
            <a:avLst/>
            <a:gdLst/>
            <a:ahLst/>
            <a:cxnLst/>
            <a:rect l="l" t="t" r="r" b="b"/>
            <a:pathLst>
              <a:path w="167004" h="144145">
                <a:moveTo>
                  <a:pt x="120891" y="0"/>
                </a:moveTo>
                <a:lnTo>
                  <a:pt x="0" y="117652"/>
                </a:lnTo>
                <a:lnTo>
                  <a:pt x="166649" y="143763"/>
                </a:lnTo>
                <a:lnTo>
                  <a:pt x="1208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340608" y="3201923"/>
            <a:ext cx="1403985" cy="51244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9369" rIns="0" bIns="0" rtlCol="0" vert="horz">
            <a:spAutoFit/>
          </a:bodyPr>
          <a:lstStyle/>
          <a:p>
            <a:pPr marL="231775" marR="226695" indent="203835">
              <a:lnSpc>
                <a:spcPct val="100000"/>
              </a:lnSpc>
              <a:spcBef>
                <a:spcPts val="309"/>
              </a:spcBef>
            </a:pPr>
            <a:r>
              <a:rPr dirty="0" sz="1350" b="1">
                <a:latin typeface="Calibri"/>
                <a:cs typeface="Calibri"/>
              </a:rPr>
              <a:t>Sample  </a:t>
            </a:r>
            <a:r>
              <a:rPr dirty="0" sz="1350" b="1">
                <a:latin typeface="Calibri"/>
                <a:cs typeface="Calibri"/>
              </a:rPr>
              <a:t>Cla</a:t>
            </a:r>
            <a:r>
              <a:rPr dirty="0" sz="1350" spc="-5" b="1">
                <a:latin typeface="Calibri"/>
                <a:cs typeface="Calibri"/>
              </a:rPr>
              <a:t>ss</a:t>
            </a:r>
            <a:r>
              <a:rPr dirty="0" sz="1350" b="1">
                <a:latin typeface="Calibri"/>
                <a:cs typeface="Calibri"/>
              </a:rPr>
              <a:t>ifi</a:t>
            </a:r>
            <a:r>
              <a:rPr dirty="0" sz="1350" spc="-15" b="1">
                <a:latin typeface="Calibri"/>
                <a:cs typeface="Calibri"/>
              </a:rPr>
              <a:t>c</a:t>
            </a:r>
            <a:r>
              <a:rPr dirty="0" sz="1350" spc="-10" b="1">
                <a:latin typeface="Calibri"/>
                <a:cs typeface="Calibri"/>
              </a:rPr>
              <a:t>a</a:t>
            </a:r>
            <a:r>
              <a:rPr dirty="0" sz="1350" spc="-5" b="1">
                <a:latin typeface="Calibri"/>
                <a:cs typeface="Calibri"/>
              </a:rPr>
              <a:t>t</a:t>
            </a:r>
            <a:r>
              <a:rPr dirty="0" sz="1350" b="1">
                <a:latin typeface="Calibri"/>
                <a:cs typeface="Calibri"/>
              </a:rPr>
              <a:t>i</a:t>
            </a:r>
            <a:r>
              <a:rPr dirty="0" sz="1350" spc="-10" b="1">
                <a:latin typeface="Calibri"/>
                <a:cs typeface="Calibri"/>
              </a:rPr>
              <a:t>o</a:t>
            </a:r>
            <a:r>
              <a:rPr dirty="0" sz="1350" b="1">
                <a:latin typeface="Calibri"/>
                <a:cs typeface="Calibri"/>
              </a:rPr>
              <a:t>n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34511" y="3726179"/>
            <a:ext cx="1416050" cy="497205"/>
          </a:xfrm>
          <a:custGeom>
            <a:avLst/>
            <a:gdLst/>
            <a:ahLst/>
            <a:cxnLst/>
            <a:rect l="l" t="t" r="r" b="b"/>
            <a:pathLst>
              <a:path w="1416050" h="497204">
                <a:moveTo>
                  <a:pt x="0" y="0"/>
                </a:moveTo>
                <a:lnTo>
                  <a:pt x="1415796" y="0"/>
                </a:lnTo>
                <a:lnTo>
                  <a:pt x="1415796" y="496824"/>
                </a:lnTo>
                <a:lnTo>
                  <a:pt x="0" y="4968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34511" y="3726179"/>
            <a:ext cx="1416050" cy="497205"/>
          </a:xfrm>
          <a:custGeom>
            <a:avLst/>
            <a:gdLst/>
            <a:ahLst/>
            <a:cxnLst/>
            <a:rect l="l" t="t" r="r" b="b"/>
            <a:pathLst>
              <a:path w="1416050" h="497204">
                <a:moveTo>
                  <a:pt x="0" y="0"/>
                </a:moveTo>
                <a:lnTo>
                  <a:pt x="1415796" y="0"/>
                </a:lnTo>
                <a:lnTo>
                  <a:pt x="1415796" y="496824"/>
                </a:lnTo>
                <a:lnTo>
                  <a:pt x="0" y="496824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3340608" y="3743728"/>
            <a:ext cx="1403985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49910" marR="82550" indent="-460375">
              <a:lnSpc>
                <a:spcPct val="100000"/>
              </a:lnSpc>
              <a:spcBef>
                <a:spcPts val="105"/>
              </a:spcBef>
            </a:pPr>
            <a:r>
              <a:rPr dirty="0" sz="1350" b="1">
                <a:latin typeface="Calibri"/>
                <a:cs typeface="Calibri"/>
              </a:rPr>
              <a:t>ID</a:t>
            </a:r>
            <a:r>
              <a:rPr dirty="0" sz="1350" spc="-95" b="1">
                <a:latin typeface="Calibri"/>
                <a:cs typeface="Calibri"/>
              </a:rPr>
              <a:t> </a:t>
            </a:r>
            <a:r>
              <a:rPr dirty="0" sz="1350" b="1">
                <a:latin typeface="Calibri"/>
                <a:cs typeface="Calibri"/>
              </a:rPr>
              <a:t>Discriminating  Ions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34511" y="4468367"/>
            <a:ext cx="1384300" cy="497205"/>
          </a:xfrm>
          <a:prstGeom prst="rect">
            <a:avLst/>
          </a:prstGeom>
          <a:solidFill>
            <a:srgbClr val="FFFFFF"/>
          </a:solidFill>
          <a:ln w="12192">
            <a:solidFill>
              <a:srgbClr val="41709C"/>
            </a:solidFill>
          </a:ln>
        </p:spPr>
        <p:txBody>
          <a:bodyPr wrap="square" lIns="0" tIns="133985" rIns="0" bIns="0" rtlCol="0" vert="horz">
            <a:spAutoFit/>
          </a:bodyPr>
          <a:lstStyle/>
          <a:p>
            <a:pPr marL="332105">
              <a:lnSpc>
                <a:spcPct val="100000"/>
              </a:lnSpc>
              <a:spcBef>
                <a:spcPts val="1055"/>
              </a:spcBef>
            </a:pPr>
            <a:r>
              <a:rPr dirty="0" sz="1350" b="1">
                <a:latin typeface="Calibri"/>
                <a:cs typeface="Calibri"/>
              </a:rPr>
              <a:t>ID </a:t>
            </a:r>
            <a:r>
              <a:rPr dirty="0" sz="1350" spc="-5" b="1">
                <a:latin typeface="Calibri"/>
                <a:cs typeface="Calibri"/>
              </a:rPr>
              <a:t>All</a:t>
            </a:r>
            <a:r>
              <a:rPr dirty="0" sz="1350" spc="-35" b="1">
                <a:latin typeface="Calibri"/>
                <a:cs typeface="Calibri"/>
              </a:rPr>
              <a:t> </a:t>
            </a:r>
            <a:r>
              <a:rPr dirty="0" sz="1350" b="1">
                <a:latin typeface="Calibri"/>
                <a:cs typeface="Calibri"/>
              </a:rPr>
              <a:t>Ions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34511" y="5149596"/>
            <a:ext cx="1384300" cy="495300"/>
          </a:xfrm>
          <a:prstGeom prst="rect">
            <a:avLst/>
          </a:prstGeom>
          <a:solidFill>
            <a:srgbClr val="FFFFFF"/>
          </a:solidFill>
          <a:ln w="12192">
            <a:solidFill>
              <a:srgbClr val="41709C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223520" marR="217170" indent="153670">
              <a:lnSpc>
                <a:spcPct val="100000"/>
              </a:lnSpc>
              <a:spcBef>
                <a:spcPts val="240"/>
              </a:spcBef>
            </a:pPr>
            <a:r>
              <a:rPr dirty="0" sz="1350" b="1">
                <a:latin typeface="Calibri"/>
                <a:cs typeface="Calibri"/>
              </a:rPr>
              <a:t>Quantify  </a:t>
            </a:r>
            <a:r>
              <a:rPr dirty="0" sz="1350" b="1">
                <a:latin typeface="Calibri"/>
                <a:cs typeface="Calibri"/>
              </a:rPr>
              <a:t>Compou</a:t>
            </a:r>
            <a:r>
              <a:rPr dirty="0" sz="1350" spc="-10" b="1">
                <a:latin typeface="Calibri"/>
                <a:cs typeface="Calibri"/>
              </a:rPr>
              <a:t>n</a:t>
            </a:r>
            <a:r>
              <a:rPr dirty="0" sz="1350" b="1">
                <a:latin typeface="Calibri"/>
                <a:cs typeface="Calibri"/>
              </a:rPr>
              <a:t>d</a:t>
            </a:r>
            <a:r>
              <a:rPr dirty="0" sz="1350" spc="-15" b="1">
                <a:latin typeface="Calibri"/>
                <a:cs typeface="Calibri"/>
              </a:rPr>
              <a:t>s</a:t>
            </a:r>
            <a:r>
              <a:rPr dirty="0" sz="1350" b="1">
                <a:latin typeface="Calibri"/>
                <a:cs typeface="Calibri"/>
              </a:rPr>
              <a:t>?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18922" y="4717541"/>
            <a:ext cx="2693035" cy="650875"/>
          </a:xfrm>
          <a:custGeom>
            <a:avLst/>
            <a:gdLst/>
            <a:ahLst/>
            <a:cxnLst/>
            <a:rect l="l" t="t" r="r" b="b"/>
            <a:pathLst>
              <a:path w="2693035" h="650875">
                <a:moveTo>
                  <a:pt x="0" y="0"/>
                </a:moveTo>
                <a:lnTo>
                  <a:pt x="2693035" y="650798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169789" y="5289103"/>
            <a:ext cx="164465" cy="146685"/>
          </a:xfrm>
          <a:custGeom>
            <a:avLst/>
            <a:gdLst/>
            <a:ahLst/>
            <a:cxnLst/>
            <a:rect l="l" t="t" r="r" b="b"/>
            <a:pathLst>
              <a:path w="164464" h="146685">
                <a:moveTo>
                  <a:pt x="35445" y="0"/>
                </a:moveTo>
                <a:lnTo>
                  <a:pt x="0" y="146646"/>
                </a:lnTo>
                <a:lnTo>
                  <a:pt x="164376" y="108775"/>
                </a:lnTo>
                <a:lnTo>
                  <a:pt x="354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827702" y="3899153"/>
            <a:ext cx="2464435" cy="1436370"/>
          </a:xfrm>
          <a:custGeom>
            <a:avLst/>
            <a:gdLst/>
            <a:ahLst/>
            <a:cxnLst/>
            <a:rect l="l" t="t" r="r" b="b"/>
            <a:pathLst>
              <a:path w="2464434" h="1436370">
                <a:moveTo>
                  <a:pt x="2464168" y="0"/>
                </a:moveTo>
                <a:lnTo>
                  <a:pt x="0" y="1435849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719072" y="5257163"/>
            <a:ext cx="168910" cy="141605"/>
          </a:xfrm>
          <a:custGeom>
            <a:avLst/>
            <a:gdLst/>
            <a:ahLst/>
            <a:cxnLst/>
            <a:rect l="l" t="t" r="r" b="b"/>
            <a:pathLst>
              <a:path w="168910" h="141604">
                <a:moveTo>
                  <a:pt x="92367" y="0"/>
                </a:moveTo>
                <a:lnTo>
                  <a:pt x="0" y="141147"/>
                </a:lnTo>
                <a:lnTo>
                  <a:pt x="168338" y="130352"/>
                </a:lnTo>
                <a:lnTo>
                  <a:pt x="923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6414707" y="5680073"/>
            <a:ext cx="238315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Metabolomics,  </a:t>
            </a:r>
            <a:r>
              <a:rPr dirty="0" sz="2400" spc="-35" b="1">
                <a:solidFill>
                  <a:srgbClr val="FF0000"/>
                </a:solidFill>
                <a:latin typeface="Calibri"/>
                <a:cs typeface="Calibri"/>
              </a:rPr>
              <a:t>Targeted</a:t>
            </a:r>
            <a:r>
              <a:rPr dirty="0" sz="2400" spc="-9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Analyses,  Genetics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229856" y="1839467"/>
            <a:ext cx="1231900" cy="495300"/>
          </a:xfrm>
          <a:prstGeom prst="rect">
            <a:avLst/>
          </a:prstGeom>
          <a:solidFill>
            <a:srgbClr val="FFFFFF"/>
          </a:solidFill>
          <a:ln w="12192">
            <a:solidFill>
              <a:srgbClr val="41709C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300990" marR="292735" indent="6985">
              <a:lnSpc>
                <a:spcPct val="100000"/>
              </a:lnSpc>
              <a:spcBef>
                <a:spcPts val="240"/>
              </a:spcBef>
            </a:pPr>
            <a:r>
              <a:rPr dirty="0" sz="1350" spc="-100" b="1">
                <a:latin typeface="Calibri"/>
                <a:cs typeface="Calibri"/>
              </a:rPr>
              <a:t>T</a:t>
            </a:r>
            <a:r>
              <a:rPr dirty="0" sz="1350" b="1">
                <a:latin typeface="Calibri"/>
                <a:cs typeface="Calibri"/>
              </a:rPr>
              <a:t>a</a:t>
            </a:r>
            <a:r>
              <a:rPr dirty="0" sz="1350" spc="-15" b="1">
                <a:latin typeface="Calibri"/>
                <a:cs typeface="Calibri"/>
              </a:rPr>
              <a:t>r</a:t>
            </a:r>
            <a:r>
              <a:rPr dirty="0" sz="1350" spc="-20" b="1">
                <a:latin typeface="Calibri"/>
                <a:cs typeface="Calibri"/>
              </a:rPr>
              <a:t>g</a:t>
            </a:r>
            <a:r>
              <a:rPr dirty="0" sz="1350" spc="-15" b="1">
                <a:latin typeface="Calibri"/>
                <a:cs typeface="Calibri"/>
              </a:rPr>
              <a:t>e</a:t>
            </a:r>
            <a:r>
              <a:rPr dirty="0" sz="1350" spc="-30" b="1">
                <a:latin typeface="Calibri"/>
                <a:cs typeface="Calibri"/>
              </a:rPr>
              <a:t>t</a:t>
            </a:r>
            <a:r>
              <a:rPr dirty="0" sz="1350" spc="-15" b="1">
                <a:latin typeface="Calibri"/>
                <a:cs typeface="Calibri"/>
              </a:rPr>
              <a:t>e</a:t>
            </a:r>
            <a:r>
              <a:rPr dirty="0" sz="1350" b="1">
                <a:latin typeface="Calibri"/>
                <a:cs typeface="Calibri"/>
              </a:rPr>
              <a:t>d  </a:t>
            </a:r>
            <a:r>
              <a:rPr dirty="0" sz="1350" spc="-10" b="1">
                <a:latin typeface="Calibri"/>
                <a:cs typeface="Calibri"/>
              </a:rPr>
              <a:t>A</a:t>
            </a:r>
            <a:r>
              <a:rPr dirty="0" sz="1350" b="1">
                <a:latin typeface="Calibri"/>
                <a:cs typeface="Calibri"/>
              </a:rPr>
              <a:t>nal</a:t>
            </a:r>
            <a:r>
              <a:rPr dirty="0" sz="1350" spc="-10" b="1">
                <a:latin typeface="Calibri"/>
                <a:cs typeface="Calibri"/>
              </a:rPr>
              <a:t>y</a:t>
            </a:r>
            <a:r>
              <a:rPr dirty="0" sz="1350" spc="-5" b="1">
                <a:latin typeface="Calibri"/>
                <a:cs typeface="Calibri"/>
              </a:rPr>
              <a:t>s</a:t>
            </a:r>
            <a:r>
              <a:rPr dirty="0" sz="1350" b="1">
                <a:latin typeface="Calibri"/>
                <a:cs typeface="Calibri"/>
              </a:rPr>
              <a:t>es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290816" y="3649979"/>
            <a:ext cx="1130935" cy="497205"/>
          </a:xfrm>
          <a:prstGeom prst="rect">
            <a:avLst/>
          </a:prstGeom>
          <a:solidFill>
            <a:srgbClr val="FFFFFF"/>
          </a:solidFill>
          <a:ln w="12192">
            <a:solidFill>
              <a:srgbClr val="41709C"/>
            </a:solidFill>
          </a:ln>
        </p:spPr>
        <p:txBody>
          <a:bodyPr wrap="square" lIns="0" tIns="133985" rIns="0" bIns="0" rtlCol="0" vert="horz">
            <a:spAutoFit/>
          </a:bodyPr>
          <a:lstStyle/>
          <a:p>
            <a:pPr marL="316865">
              <a:lnSpc>
                <a:spcPct val="100000"/>
              </a:lnSpc>
              <a:spcBef>
                <a:spcPts val="1055"/>
              </a:spcBef>
            </a:pPr>
            <a:r>
              <a:rPr dirty="0" sz="1350" spc="-5" b="1">
                <a:latin typeface="Calibri"/>
                <a:cs typeface="Calibri"/>
              </a:rPr>
              <a:t>Library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281671" y="2677667"/>
            <a:ext cx="1134110" cy="495300"/>
          </a:xfrm>
          <a:prstGeom prst="rect">
            <a:avLst/>
          </a:prstGeom>
          <a:solidFill>
            <a:srgbClr val="FFFFFF"/>
          </a:solidFill>
          <a:ln w="12192">
            <a:solidFill>
              <a:srgbClr val="41709C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138430" marR="130810" indent="149225">
              <a:lnSpc>
                <a:spcPct val="100000"/>
              </a:lnSpc>
              <a:spcBef>
                <a:spcPts val="240"/>
              </a:spcBef>
            </a:pPr>
            <a:r>
              <a:rPr dirty="0" sz="1350" b="1">
                <a:latin typeface="Calibri"/>
                <a:cs typeface="Calibri"/>
              </a:rPr>
              <a:t>Identify  </a:t>
            </a:r>
            <a:r>
              <a:rPr dirty="0" sz="1350" b="1">
                <a:latin typeface="Calibri"/>
                <a:cs typeface="Calibri"/>
              </a:rPr>
              <a:t>Compou</a:t>
            </a:r>
            <a:r>
              <a:rPr dirty="0" sz="1350" spc="-10" b="1">
                <a:latin typeface="Calibri"/>
                <a:cs typeface="Calibri"/>
              </a:rPr>
              <a:t>n</a:t>
            </a:r>
            <a:r>
              <a:rPr dirty="0" sz="1350" b="1">
                <a:latin typeface="Calibri"/>
                <a:cs typeface="Calibri"/>
              </a:rPr>
              <a:t>ds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849361" y="3173729"/>
            <a:ext cx="6350" cy="351155"/>
          </a:xfrm>
          <a:custGeom>
            <a:avLst/>
            <a:gdLst/>
            <a:ahLst/>
            <a:cxnLst/>
            <a:rect l="l" t="t" r="r" b="b"/>
            <a:pathLst>
              <a:path w="6350" h="351154">
                <a:moveTo>
                  <a:pt x="0" y="0"/>
                </a:moveTo>
                <a:lnTo>
                  <a:pt x="5892" y="350977"/>
                </a:lnTo>
              </a:path>
            </a:pathLst>
          </a:custGeom>
          <a:ln w="5029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779422" y="3498305"/>
            <a:ext cx="151130" cy="152400"/>
          </a:xfrm>
          <a:custGeom>
            <a:avLst/>
            <a:gdLst/>
            <a:ahLst/>
            <a:cxnLst/>
            <a:rect l="l" t="t" r="r" b="b"/>
            <a:pathLst>
              <a:path w="151129" h="152400">
                <a:moveTo>
                  <a:pt x="150850" y="0"/>
                </a:moveTo>
                <a:lnTo>
                  <a:pt x="0" y="2527"/>
                </a:lnTo>
                <a:lnTo>
                  <a:pt x="77952" y="152120"/>
                </a:lnTo>
                <a:lnTo>
                  <a:pt x="1508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7290816" y="5023103"/>
            <a:ext cx="1130935" cy="523240"/>
          </a:xfrm>
          <a:prstGeom prst="rect">
            <a:avLst/>
          </a:prstGeom>
          <a:solidFill>
            <a:srgbClr val="FFFFFF"/>
          </a:solidFill>
          <a:ln w="12192">
            <a:solidFill>
              <a:srgbClr val="41709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137160" marR="128905" indent="114300">
              <a:lnSpc>
                <a:spcPct val="100000"/>
              </a:lnSpc>
              <a:spcBef>
                <a:spcPts val="345"/>
              </a:spcBef>
            </a:pPr>
            <a:r>
              <a:rPr dirty="0" sz="1350" b="1">
                <a:latin typeface="Calibri"/>
                <a:cs typeface="Calibri"/>
              </a:rPr>
              <a:t>Quantify  </a:t>
            </a:r>
            <a:r>
              <a:rPr dirty="0" sz="1350" b="1">
                <a:latin typeface="Calibri"/>
                <a:cs typeface="Calibri"/>
              </a:rPr>
              <a:t>Compou</a:t>
            </a:r>
            <a:r>
              <a:rPr dirty="0" sz="1350" spc="-10" b="1">
                <a:latin typeface="Calibri"/>
                <a:cs typeface="Calibri"/>
              </a:rPr>
              <a:t>n</a:t>
            </a:r>
            <a:r>
              <a:rPr dirty="0" sz="1350" b="1">
                <a:latin typeface="Calibri"/>
                <a:cs typeface="Calibri"/>
              </a:rPr>
              <a:t>ds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856981" y="4147565"/>
            <a:ext cx="0" cy="751840"/>
          </a:xfrm>
          <a:custGeom>
            <a:avLst/>
            <a:gdLst/>
            <a:ahLst/>
            <a:cxnLst/>
            <a:rect l="l" t="t" r="r" b="b"/>
            <a:pathLst>
              <a:path w="0" h="751839">
                <a:moveTo>
                  <a:pt x="0" y="0"/>
                </a:moveTo>
                <a:lnTo>
                  <a:pt x="0" y="751509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781551" y="4873922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0" y="0"/>
                </a:moveTo>
                <a:lnTo>
                  <a:pt x="75425" y="150888"/>
                </a:lnTo>
                <a:lnTo>
                  <a:pt x="150875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7229856" y="1085088"/>
            <a:ext cx="1135380" cy="523240"/>
          </a:xfrm>
          <a:prstGeom prst="rect">
            <a:avLst/>
          </a:prstGeom>
          <a:solidFill>
            <a:srgbClr val="FFFFFF"/>
          </a:solidFill>
          <a:ln w="12192">
            <a:solidFill>
              <a:srgbClr val="41709C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dirty="0" sz="1350" spc="-5" b="1">
                <a:latin typeface="Calibri"/>
                <a:cs typeface="Calibri"/>
              </a:rPr>
              <a:t>DNA</a:t>
            </a:r>
            <a:endParaRPr sz="1350">
              <a:latin typeface="Calibri"/>
              <a:cs typeface="Calibri"/>
            </a:endParaRPr>
          </a:p>
          <a:p>
            <a:pPr algn="ctr" marL="1270">
              <a:lnSpc>
                <a:spcPct val="100000"/>
              </a:lnSpc>
            </a:pPr>
            <a:r>
              <a:rPr dirty="0" sz="1350" b="1">
                <a:latin typeface="Calibri"/>
                <a:cs typeface="Calibri"/>
              </a:rPr>
              <a:t>Sequencing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573773" y="826769"/>
            <a:ext cx="2321560" cy="4819015"/>
          </a:xfrm>
          <a:custGeom>
            <a:avLst/>
            <a:gdLst/>
            <a:ahLst/>
            <a:cxnLst/>
            <a:rect l="l" t="t" r="r" b="b"/>
            <a:pathLst>
              <a:path w="2321559" h="4819015">
                <a:moveTo>
                  <a:pt x="0" y="0"/>
                </a:moveTo>
                <a:lnTo>
                  <a:pt x="2321052" y="0"/>
                </a:lnTo>
                <a:lnTo>
                  <a:pt x="2321052" y="4818888"/>
                </a:lnTo>
                <a:lnTo>
                  <a:pt x="0" y="4818888"/>
                </a:lnTo>
                <a:lnTo>
                  <a:pt x="0" y="0"/>
                </a:lnTo>
                <a:close/>
              </a:path>
            </a:pathLst>
          </a:custGeom>
          <a:ln w="41148">
            <a:solidFill>
              <a:srgbClr val="006FC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400317" y="5724330"/>
            <a:ext cx="180086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85420">
              <a:lnSpc>
                <a:spcPct val="100000"/>
              </a:lnSpc>
              <a:spcBef>
                <a:spcPts val="100"/>
              </a:spcBef>
            </a:pPr>
            <a:r>
              <a:rPr dirty="0" sz="2400" spc="-15" b="1">
                <a:solidFill>
                  <a:srgbClr val="FF0000"/>
                </a:solidFill>
                <a:latin typeface="Calibri"/>
                <a:cs typeface="Calibri"/>
              </a:rPr>
              <a:t>Metabolite 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dirty="0" sz="2400" spc="-25" b="1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rp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2400" spc="-30" b="1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ting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45236" y="288036"/>
            <a:ext cx="1141730" cy="481965"/>
          </a:xfrm>
          <a:custGeom>
            <a:avLst/>
            <a:gdLst/>
            <a:ahLst/>
            <a:cxnLst/>
            <a:rect l="l" t="t" r="r" b="b"/>
            <a:pathLst>
              <a:path w="1141730" h="481965">
                <a:moveTo>
                  <a:pt x="570738" y="0"/>
                </a:moveTo>
                <a:lnTo>
                  <a:pt x="504177" y="1620"/>
                </a:lnTo>
                <a:lnTo>
                  <a:pt x="439871" y="6359"/>
                </a:lnTo>
                <a:lnTo>
                  <a:pt x="378249" y="14038"/>
                </a:lnTo>
                <a:lnTo>
                  <a:pt x="319740" y="24475"/>
                </a:lnTo>
                <a:lnTo>
                  <a:pt x="264770" y="37489"/>
                </a:lnTo>
                <a:lnTo>
                  <a:pt x="213768" y="52900"/>
                </a:lnTo>
                <a:lnTo>
                  <a:pt x="167163" y="70527"/>
                </a:lnTo>
                <a:lnTo>
                  <a:pt x="125383" y="90190"/>
                </a:lnTo>
                <a:lnTo>
                  <a:pt x="88856" y="111708"/>
                </a:lnTo>
                <a:lnTo>
                  <a:pt x="58009" y="134899"/>
                </a:lnTo>
                <a:lnTo>
                  <a:pt x="15073" y="185581"/>
                </a:lnTo>
                <a:lnTo>
                  <a:pt x="0" y="240792"/>
                </a:lnTo>
                <a:lnTo>
                  <a:pt x="3839" y="268872"/>
                </a:lnTo>
                <a:lnTo>
                  <a:pt x="33272" y="321999"/>
                </a:lnTo>
                <a:lnTo>
                  <a:pt x="88856" y="369875"/>
                </a:lnTo>
                <a:lnTo>
                  <a:pt x="125383" y="391393"/>
                </a:lnTo>
                <a:lnTo>
                  <a:pt x="167163" y="411056"/>
                </a:lnTo>
                <a:lnTo>
                  <a:pt x="213768" y="428683"/>
                </a:lnTo>
                <a:lnTo>
                  <a:pt x="264770" y="444094"/>
                </a:lnTo>
                <a:lnTo>
                  <a:pt x="319740" y="457108"/>
                </a:lnTo>
                <a:lnTo>
                  <a:pt x="378249" y="467545"/>
                </a:lnTo>
                <a:lnTo>
                  <a:pt x="439871" y="475224"/>
                </a:lnTo>
                <a:lnTo>
                  <a:pt x="504177" y="479963"/>
                </a:lnTo>
                <a:lnTo>
                  <a:pt x="570738" y="481584"/>
                </a:lnTo>
                <a:lnTo>
                  <a:pt x="637298" y="479963"/>
                </a:lnTo>
                <a:lnTo>
                  <a:pt x="701604" y="475224"/>
                </a:lnTo>
                <a:lnTo>
                  <a:pt x="763226" y="467545"/>
                </a:lnTo>
                <a:lnTo>
                  <a:pt x="821735" y="457108"/>
                </a:lnTo>
                <a:lnTo>
                  <a:pt x="876705" y="444094"/>
                </a:lnTo>
                <a:lnTo>
                  <a:pt x="927707" y="428683"/>
                </a:lnTo>
                <a:lnTo>
                  <a:pt x="974312" y="411056"/>
                </a:lnTo>
                <a:lnTo>
                  <a:pt x="1016092" y="391393"/>
                </a:lnTo>
                <a:lnTo>
                  <a:pt x="1052619" y="369875"/>
                </a:lnTo>
                <a:lnTo>
                  <a:pt x="1083466" y="346684"/>
                </a:lnTo>
                <a:lnTo>
                  <a:pt x="1126402" y="296002"/>
                </a:lnTo>
                <a:lnTo>
                  <a:pt x="1141476" y="240792"/>
                </a:lnTo>
                <a:lnTo>
                  <a:pt x="1137636" y="212711"/>
                </a:lnTo>
                <a:lnTo>
                  <a:pt x="1108203" y="159584"/>
                </a:lnTo>
                <a:lnTo>
                  <a:pt x="1052619" y="111708"/>
                </a:lnTo>
                <a:lnTo>
                  <a:pt x="1016092" y="90190"/>
                </a:lnTo>
                <a:lnTo>
                  <a:pt x="974312" y="70527"/>
                </a:lnTo>
                <a:lnTo>
                  <a:pt x="927707" y="52900"/>
                </a:lnTo>
                <a:lnTo>
                  <a:pt x="876705" y="37489"/>
                </a:lnTo>
                <a:lnTo>
                  <a:pt x="821735" y="24475"/>
                </a:lnTo>
                <a:lnTo>
                  <a:pt x="763226" y="14038"/>
                </a:lnTo>
                <a:lnTo>
                  <a:pt x="701604" y="6359"/>
                </a:lnTo>
                <a:lnTo>
                  <a:pt x="637298" y="1620"/>
                </a:lnTo>
                <a:lnTo>
                  <a:pt x="570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45236" y="288036"/>
            <a:ext cx="1141730" cy="481965"/>
          </a:xfrm>
          <a:custGeom>
            <a:avLst/>
            <a:gdLst/>
            <a:ahLst/>
            <a:cxnLst/>
            <a:rect l="l" t="t" r="r" b="b"/>
            <a:pathLst>
              <a:path w="1141730" h="481965">
                <a:moveTo>
                  <a:pt x="0" y="240792"/>
                </a:moveTo>
                <a:lnTo>
                  <a:pt x="15073" y="185581"/>
                </a:lnTo>
                <a:lnTo>
                  <a:pt x="58009" y="134899"/>
                </a:lnTo>
                <a:lnTo>
                  <a:pt x="88856" y="111708"/>
                </a:lnTo>
                <a:lnTo>
                  <a:pt x="125383" y="90190"/>
                </a:lnTo>
                <a:lnTo>
                  <a:pt x="167163" y="70527"/>
                </a:lnTo>
                <a:lnTo>
                  <a:pt x="213768" y="52900"/>
                </a:lnTo>
                <a:lnTo>
                  <a:pt x="264770" y="37489"/>
                </a:lnTo>
                <a:lnTo>
                  <a:pt x="319740" y="24475"/>
                </a:lnTo>
                <a:lnTo>
                  <a:pt x="378249" y="14038"/>
                </a:lnTo>
                <a:lnTo>
                  <a:pt x="439871" y="6359"/>
                </a:lnTo>
                <a:lnTo>
                  <a:pt x="504177" y="1620"/>
                </a:lnTo>
                <a:lnTo>
                  <a:pt x="570738" y="0"/>
                </a:lnTo>
                <a:lnTo>
                  <a:pt x="637298" y="1620"/>
                </a:lnTo>
                <a:lnTo>
                  <a:pt x="701604" y="6359"/>
                </a:lnTo>
                <a:lnTo>
                  <a:pt x="763226" y="14038"/>
                </a:lnTo>
                <a:lnTo>
                  <a:pt x="821735" y="24475"/>
                </a:lnTo>
                <a:lnTo>
                  <a:pt x="876705" y="37489"/>
                </a:lnTo>
                <a:lnTo>
                  <a:pt x="927707" y="52900"/>
                </a:lnTo>
                <a:lnTo>
                  <a:pt x="974312" y="70527"/>
                </a:lnTo>
                <a:lnTo>
                  <a:pt x="1016092" y="90190"/>
                </a:lnTo>
                <a:lnTo>
                  <a:pt x="1052619" y="111708"/>
                </a:lnTo>
                <a:lnTo>
                  <a:pt x="1083466" y="134899"/>
                </a:lnTo>
                <a:lnTo>
                  <a:pt x="1126402" y="185581"/>
                </a:lnTo>
                <a:lnTo>
                  <a:pt x="1141476" y="240792"/>
                </a:lnTo>
                <a:lnTo>
                  <a:pt x="1137636" y="268872"/>
                </a:lnTo>
                <a:lnTo>
                  <a:pt x="1108203" y="321999"/>
                </a:lnTo>
                <a:lnTo>
                  <a:pt x="1052619" y="369875"/>
                </a:lnTo>
                <a:lnTo>
                  <a:pt x="1016092" y="391393"/>
                </a:lnTo>
                <a:lnTo>
                  <a:pt x="974312" y="411056"/>
                </a:lnTo>
                <a:lnTo>
                  <a:pt x="927707" y="428683"/>
                </a:lnTo>
                <a:lnTo>
                  <a:pt x="876705" y="444094"/>
                </a:lnTo>
                <a:lnTo>
                  <a:pt x="821735" y="457108"/>
                </a:lnTo>
                <a:lnTo>
                  <a:pt x="763226" y="467545"/>
                </a:lnTo>
                <a:lnTo>
                  <a:pt x="701604" y="475224"/>
                </a:lnTo>
                <a:lnTo>
                  <a:pt x="637298" y="479963"/>
                </a:lnTo>
                <a:lnTo>
                  <a:pt x="570738" y="481584"/>
                </a:lnTo>
                <a:lnTo>
                  <a:pt x="504177" y="479963"/>
                </a:lnTo>
                <a:lnTo>
                  <a:pt x="439871" y="475224"/>
                </a:lnTo>
                <a:lnTo>
                  <a:pt x="378249" y="467545"/>
                </a:lnTo>
                <a:lnTo>
                  <a:pt x="319740" y="457108"/>
                </a:lnTo>
                <a:lnTo>
                  <a:pt x="264770" y="444094"/>
                </a:lnTo>
                <a:lnTo>
                  <a:pt x="213768" y="428683"/>
                </a:lnTo>
                <a:lnTo>
                  <a:pt x="167163" y="411056"/>
                </a:lnTo>
                <a:lnTo>
                  <a:pt x="125383" y="391393"/>
                </a:lnTo>
                <a:lnTo>
                  <a:pt x="88856" y="369875"/>
                </a:lnTo>
                <a:lnTo>
                  <a:pt x="58009" y="346684"/>
                </a:lnTo>
                <a:lnTo>
                  <a:pt x="15073" y="296002"/>
                </a:lnTo>
                <a:lnTo>
                  <a:pt x="0" y="240792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1038879" y="401237"/>
            <a:ext cx="55499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5" b="1">
                <a:latin typeface="Calibri"/>
                <a:cs typeface="Calibri"/>
              </a:rPr>
              <a:t>S</a:t>
            </a:r>
            <a:r>
              <a:rPr dirty="0" sz="1350" b="1">
                <a:latin typeface="Calibri"/>
                <a:cs typeface="Calibri"/>
              </a:rPr>
              <a:t>ample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62762" y="1423416"/>
            <a:ext cx="1139825" cy="495300"/>
          </a:xfrm>
          <a:prstGeom prst="rect">
            <a:avLst/>
          </a:prstGeom>
          <a:solidFill>
            <a:srgbClr val="FFFFFF"/>
          </a:solidFill>
          <a:ln w="12191">
            <a:solidFill>
              <a:srgbClr val="41709C"/>
            </a:solidFill>
          </a:ln>
        </p:spPr>
        <p:txBody>
          <a:bodyPr wrap="square" lIns="0" tIns="132715" rIns="0" bIns="0" rtlCol="0" vert="horz">
            <a:spAutoFit/>
          </a:bodyPr>
          <a:lstStyle/>
          <a:p>
            <a:pPr marL="128905">
              <a:lnSpc>
                <a:spcPct val="100000"/>
              </a:lnSpc>
              <a:spcBef>
                <a:spcPts val="1045"/>
              </a:spcBef>
            </a:pPr>
            <a:r>
              <a:rPr dirty="0" sz="1350" spc="-5" b="1">
                <a:latin typeface="Calibri"/>
                <a:cs typeface="Calibri"/>
              </a:rPr>
              <a:t>Fingerprints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317497" y="770381"/>
            <a:ext cx="4445" cy="527685"/>
          </a:xfrm>
          <a:custGeom>
            <a:avLst/>
            <a:gdLst/>
            <a:ahLst/>
            <a:cxnLst/>
            <a:rect l="l" t="t" r="r" b="b"/>
            <a:pathLst>
              <a:path w="4444" h="527685">
                <a:moveTo>
                  <a:pt x="0" y="0"/>
                </a:moveTo>
                <a:lnTo>
                  <a:pt x="4178" y="527354"/>
                </a:lnTo>
              </a:path>
            </a:pathLst>
          </a:custGeom>
          <a:ln w="5029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246041" y="1272000"/>
            <a:ext cx="151130" cy="151765"/>
          </a:xfrm>
          <a:custGeom>
            <a:avLst/>
            <a:gdLst/>
            <a:ahLst/>
            <a:cxnLst/>
            <a:rect l="l" t="t" r="r" b="b"/>
            <a:pathLst>
              <a:path w="151130" h="151765">
                <a:moveTo>
                  <a:pt x="150875" y="0"/>
                </a:moveTo>
                <a:lnTo>
                  <a:pt x="0" y="1193"/>
                </a:lnTo>
                <a:lnTo>
                  <a:pt x="76631" y="151460"/>
                </a:lnTo>
                <a:lnTo>
                  <a:pt x="1508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1365503" y="981455"/>
            <a:ext cx="824865" cy="32321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3365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65"/>
              </a:spcBef>
            </a:pPr>
            <a:r>
              <a:rPr dirty="0" sz="1500" spc="-5" b="1">
                <a:latin typeface="Calibri"/>
                <a:cs typeface="Calibri"/>
              </a:rPr>
              <a:t>FIHRMS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62762" y="3218688"/>
            <a:ext cx="1139825" cy="478790"/>
          </a:xfrm>
          <a:prstGeom prst="rect">
            <a:avLst/>
          </a:prstGeom>
          <a:solidFill>
            <a:srgbClr val="FFFFFF"/>
          </a:solidFill>
          <a:ln w="12191">
            <a:solidFill>
              <a:srgbClr val="41709C"/>
            </a:solidFill>
          </a:ln>
        </p:spPr>
        <p:txBody>
          <a:bodyPr wrap="square" lIns="0" tIns="133985" rIns="0" bIns="0" rtlCol="0" vert="horz">
            <a:spAutoFit/>
          </a:bodyPr>
          <a:lstStyle/>
          <a:p>
            <a:pPr marL="224154">
              <a:lnSpc>
                <a:spcPct val="100000"/>
              </a:lnSpc>
              <a:spcBef>
                <a:spcPts val="1055"/>
              </a:spcBef>
            </a:pPr>
            <a:r>
              <a:rPr dirty="0" sz="1350" spc="-10" b="1">
                <a:latin typeface="Calibri"/>
                <a:cs typeface="Calibri"/>
              </a:rPr>
              <a:t>Score</a:t>
            </a:r>
            <a:r>
              <a:rPr dirty="0" sz="1350" spc="-45" b="1">
                <a:latin typeface="Calibri"/>
                <a:cs typeface="Calibri"/>
              </a:rPr>
              <a:t> </a:t>
            </a:r>
            <a:r>
              <a:rPr dirty="0" sz="1350" b="1">
                <a:latin typeface="Calibri"/>
                <a:cs typeface="Calibri"/>
              </a:rPr>
              <a:t>Plot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62762" y="3697223"/>
            <a:ext cx="1139825" cy="497205"/>
          </a:xfrm>
          <a:prstGeom prst="rect">
            <a:avLst/>
          </a:prstGeom>
          <a:solidFill>
            <a:srgbClr val="FFFFFF"/>
          </a:solidFill>
          <a:ln w="12191">
            <a:solidFill>
              <a:srgbClr val="41709C"/>
            </a:solidFill>
          </a:ln>
        </p:spPr>
        <p:txBody>
          <a:bodyPr wrap="square" lIns="0" tIns="133985" rIns="0" bIns="0" rtlCol="0" vert="horz">
            <a:spAutoFit/>
          </a:bodyPr>
          <a:lstStyle/>
          <a:p>
            <a:pPr marL="138430">
              <a:lnSpc>
                <a:spcPct val="100000"/>
              </a:lnSpc>
              <a:spcBef>
                <a:spcPts val="1055"/>
              </a:spcBef>
            </a:pPr>
            <a:r>
              <a:rPr dirty="0" sz="1350" b="1">
                <a:latin typeface="Calibri"/>
                <a:cs typeface="Calibri"/>
              </a:rPr>
              <a:t>Loading</a:t>
            </a:r>
            <a:r>
              <a:rPr dirty="0" sz="1350" spc="-60" b="1">
                <a:latin typeface="Calibri"/>
                <a:cs typeface="Calibri"/>
              </a:rPr>
              <a:t> </a:t>
            </a:r>
            <a:r>
              <a:rPr dirty="0" sz="1350" b="1">
                <a:latin typeface="Calibri"/>
                <a:cs typeface="Calibri"/>
              </a:rPr>
              <a:t>Plot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76250" y="1671066"/>
            <a:ext cx="41910" cy="2951480"/>
          </a:xfrm>
          <a:custGeom>
            <a:avLst/>
            <a:gdLst/>
            <a:ahLst/>
            <a:cxnLst/>
            <a:rect l="l" t="t" r="r" b="b"/>
            <a:pathLst>
              <a:path w="41909" h="2951479">
                <a:moveTo>
                  <a:pt x="0" y="0"/>
                </a:moveTo>
                <a:lnTo>
                  <a:pt x="41630" y="2951124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42097" y="4595983"/>
            <a:ext cx="151130" cy="152400"/>
          </a:xfrm>
          <a:custGeom>
            <a:avLst/>
            <a:gdLst/>
            <a:ahLst/>
            <a:cxnLst/>
            <a:rect l="l" t="t" r="r" b="b"/>
            <a:pathLst>
              <a:path w="151129" h="152400">
                <a:moveTo>
                  <a:pt x="150863" y="0"/>
                </a:moveTo>
                <a:lnTo>
                  <a:pt x="0" y="2120"/>
                </a:lnTo>
                <a:lnTo>
                  <a:pt x="77558" y="151917"/>
                </a:lnTo>
                <a:lnTo>
                  <a:pt x="1508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50163" y="1671067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5" h="0">
                <a:moveTo>
                  <a:pt x="196189" y="0"/>
                </a:moveTo>
                <a:lnTo>
                  <a:pt x="0" y="0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24430" y="1595635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30">
                <a:moveTo>
                  <a:pt x="150888" y="0"/>
                </a:moveTo>
                <a:lnTo>
                  <a:pt x="0" y="75425"/>
                </a:lnTo>
                <a:lnTo>
                  <a:pt x="150876" y="150875"/>
                </a:lnTo>
                <a:lnTo>
                  <a:pt x="1508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05561" y="918210"/>
            <a:ext cx="1993900" cy="4773295"/>
          </a:xfrm>
          <a:custGeom>
            <a:avLst/>
            <a:gdLst/>
            <a:ahLst/>
            <a:cxnLst/>
            <a:rect l="l" t="t" r="r" b="b"/>
            <a:pathLst>
              <a:path w="1993900" h="4773295">
                <a:moveTo>
                  <a:pt x="0" y="0"/>
                </a:moveTo>
                <a:lnTo>
                  <a:pt x="1993392" y="0"/>
                </a:lnTo>
                <a:lnTo>
                  <a:pt x="1993392" y="4773168"/>
                </a:lnTo>
                <a:lnTo>
                  <a:pt x="0" y="4773168"/>
                </a:lnTo>
                <a:lnTo>
                  <a:pt x="0" y="0"/>
                </a:lnTo>
                <a:close/>
              </a:path>
            </a:pathLst>
          </a:custGeom>
          <a:ln w="41148">
            <a:solidFill>
              <a:srgbClr val="006FC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1373124" y="2366772"/>
            <a:ext cx="528955" cy="32321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33655" rIns="0" bIns="0" rtlCol="0" vert="horz">
            <a:spAutoFit/>
          </a:bodyPr>
          <a:lstStyle/>
          <a:p>
            <a:pPr marL="104139">
              <a:lnSpc>
                <a:spcPct val="100000"/>
              </a:lnSpc>
              <a:spcBef>
                <a:spcPts val="265"/>
              </a:spcBef>
            </a:pPr>
            <a:r>
              <a:rPr dirty="0" sz="1500" spc="-5" b="1">
                <a:latin typeface="Calibri"/>
                <a:cs typeface="Calibri"/>
              </a:rPr>
              <a:t>PCA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322069" y="1919477"/>
            <a:ext cx="20320" cy="1175385"/>
          </a:xfrm>
          <a:custGeom>
            <a:avLst/>
            <a:gdLst/>
            <a:ahLst/>
            <a:cxnLst/>
            <a:rect l="l" t="t" r="r" b="b"/>
            <a:pathLst>
              <a:path w="20319" h="1175385">
                <a:moveTo>
                  <a:pt x="0" y="0"/>
                </a:moveTo>
                <a:lnTo>
                  <a:pt x="19938" y="1174940"/>
                </a:lnTo>
              </a:path>
            </a:pathLst>
          </a:custGeom>
          <a:ln w="5029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266168" y="3068003"/>
            <a:ext cx="151130" cy="152400"/>
          </a:xfrm>
          <a:custGeom>
            <a:avLst/>
            <a:gdLst/>
            <a:ahLst/>
            <a:cxnLst/>
            <a:rect l="l" t="t" r="r" b="b"/>
            <a:pathLst>
              <a:path w="151130" h="152400">
                <a:moveTo>
                  <a:pt x="150850" y="0"/>
                </a:moveTo>
                <a:lnTo>
                  <a:pt x="0" y="2552"/>
                </a:lnTo>
                <a:lnTo>
                  <a:pt x="77978" y="152133"/>
                </a:lnTo>
                <a:lnTo>
                  <a:pt x="1508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042409" y="2927597"/>
            <a:ext cx="3810" cy="270510"/>
          </a:xfrm>
          <a:custGeom>
            <a:avLst/>
            <a:gdLst/>
            <a:ahLst/>
            <a:cxnLst/>
            <a:rect l="l" t="t" r="r" b="b"/>
            <a:pathLst>
              <a:path w="3810" h="270510">
                <a:moveTo>
                  <a:pt x="0" y="270484"/>
                </a:moveTo>
                <a:lnTo>
                  <a:pt x="3594" y="0"/>
                </a:lnTo>
              </a:path>
            </a:pathLst>
          </a:custGeom>
          <a:ln w="5029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970239" y="2801880"/>
            <a:ext cx="151130" cy="152400"/>
          </a:xfrm>
          <a:custGeom>
            <a:avLst/>
            <a:gdLst/>
            <a:ahLst/>
            <a:cxnLst/>
            <a:rect l="l" t="t" r="r" b="b"/>
            <a:pathLst>
              <a:path w="151129" h="152400">
                <a:moveTo>
                  <a:pt x="77431" y="0"/>
                </a:moveTo>
                <a:lnTo>
                  <a:pt x="0" y="149859"/>
                </a:lnTo>
                <a:lnTo>
                  <a:pt x="150863" y="151853"/>
                </a:lnTo>
                <a:lnTo>
                  <a:pt x="774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3345179" y="2118360"/>
            <a:ext cx="1405255" cy="683260"/>
          </a:xfrm>
          <a:prstGeom prst="rect">
            <a:avLst/>
          </a:prstGeom>
          <a:solidFill>
            <a:srgbClr val="FFFFFF"/>
          </a:solidFill>
          <a:ln w="12192">
            <a:solidFill>
              <a:srgbClr val="41709C"/>
            </a:solidFill>
          </a:ln>
        </p:spPr>
        <p:txBody>
          <a:bodyPr wrap="square" lIns="0" tIns="20955" rIns="0" bIns="0" rtlCol="0" vert="horz">
            <a:spAutoFit/>
          </a:bodyPr>
          <a:lstStyle/>
          <a:p>
            <a:pPr algn="ctr" marL="165735" marR="158750" indent="-1905">
              <a:lnSpc>
                <a:spcPct val="100000"/>
              </a:lnSpc>
              <a:spcBef>
                <a:spcPts val="165"/>
              </a:spcBef>
            </a:pPr>
            <a:r>
              <a:rPr dirty="0" sz="1350" b="1">
                <a:latin typeface="Calibri"/>
                <a:cs typeface="Calibri"/>
              </a:rPr>
              <a:t>Select  </a:t>
            </a:r>
            <a:r>
              <a:rPr dirty="0" sz="1350" spc="-20" b="1">
                <a:latin typeface="Calibri"/>
                <a:cs typeface="Calibri"/>
              </a:rPr>
              <a:t>R</a:t>
            </a:r>
            <a:r>
              <a:rPr dirty="0" sz="1350" b="1">
                <a:latin typeface="Calibri"/>
                <a:cs typeface="Calibri"/>
              </a:rPr>
              <a:t>ep</a:t>
            </a:r>
            <a:r>
              <a:rPr dirty="0" sz="1350" spc="-15" b="1">
                <a:latin typeface="Calibri"/>
                <a:cs typeface="Calibri"/>
              </a:rPr>
              <a:t>r</a:t>
            </a:r>
            <a:r>
              <a:rPr dirty="0" sz="1350" b="1">
                <a:latin typeface="Calibri"/>
                <a:cs typeface="Calibri"/>
              </a:rPr>
              <a:t>e</a:t>
            </a:r>
            <a:r>
              <a:rPr dirty="0" sz="1350" spc="-5" b="1">
                <a:latin typeface="Calibri"/>
                <a:cs typeface="Calibri"/>
              </a:rPr>
              <a:t>s</a:t>
            </a:r>
            <a:r>
              <a:rPr dirty="0" sz="1350" spc="-10" b="1">
                <a:latin typeface="Calibri"/>
                <a:cs typeface="Calibri"/>
              </a:rPr>
              <a:t>en</a:t>
            </a:r>
            <a:r>
              <a:rPr dirty="0" sz="1350" spc="-30" b="1">
                <a:latin typeface="Calibri"/>
                <a:cs typeface="Calibri"/>
              </a:rPr>
              <a:t>t</a:t>
            </a:r>
            <a:r>
              <a:rPr dirty="0" sz="1350" spc="-25" b="1">
                <a:latin typeface="Calibri"/>
                <a:cs typeface="Calibri"/>
              </a:rPr>
              <a:t>a</a:t>
            </a:r>
            <a:r>
              <a:rPr dirty="0" sz="1350" spc="-5" b="1">
                <a:latin typeface="Calibri"/>
                <a:cs typeface="Calibri"/>
              </a:rPr>
              <a:t>t</a:t>
            </a:r>
            <a:r>
              <a:rPr dirty="0" sz="1350" b="1">
                <a:latin typeface="Calibri"/>
                <a:cs typeface="Calibri"/>
              </a:rPr>
              <a:t>i</a:t>
            </a:r>
            <a:r>
              <a:rPr dirty="0" sz="1350" spc="-20" b="1">
                <a:latin typeface="Calibri"/>
                <a:cs typeface="Calibri"/>
              </a:rPr>
              <a:t>v</a:t>
            </a:r>
            <a:r>
              <a:rPr dirty="0" sz="1350" b="1">
                <a:latin typeface="Calibri"/>
                <a:cs typeface="Calibri"/>
              </a:rPr>
              <a:t>e  </a:t>
            </a:r>
            <a:r>
              <a:rPr dirty="0" sz="1350" b="1">
                <a:latin typeface="Calibri"/>
                <a:cs typeface="Calibri"/>
              </a:rPr>
              <a:t>Samples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303520" y="1773935"/>
            <a:ext cx="1645920" cy="27749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12065" rIns="0" bIns="0" rtlCol="0" vert="horz">
            <a:spAutoFit/>
          </a:bodyPr>
          <a:lstStyle/>
          <a:p>
            <a:pPr marL="135890">
              <a:lnSpc>
                <a:spcPct val="100000"/>
              </a:lnSpc>
              <a:spcBef>
                <a:spcPts val="95"/>
              </a:spcBef>
            </a:pPr>
            <a:r>
              <a:rPr dirty="0" sz="1500" spc="-25" b="1">
                <a:latin typeface="Calibri"/>
                <a:cs typeface="Calibri"/>
              </a:rPr>
              <a:t>Targeted</a:t>
            </a:r>
            <a:r>
              <a:rPr dirty="0" sz="1500" spc="-40" b="1">
                <a:latin typeface="Calibri"/>
                <a:cs typeface="Calibri"/>
              </a:rPr>
              <a:t> </a:t>
            </a:r>
            <a:r>
              <a:rPr dirty="0" sz="1500" spc="-5" b="1">
                <a:latin typeface="Calibri"/>
                <a:cs typeface="Calibri"/>
              </a:rPr>
              <a:t>Analysis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751070" y="2449371"/>
            <a:ext cx="323850" cy="10795"/>
          </a:xfrm>
          <a:custGeom>
            <a:avLst/>
            <a:gdLst/>
            <a:ahLst/>
            <a:cxnLst/>
            <a:rect l="l" t="t" r="r" b="b"/>
            <a:pathLst>
              <a:path w="323850" h="10794">
                <a:moveTo>
                  <a:pt x="0" y="10591"/>
                </a:moveTo>
                <a:lnTo>
                  <a:pt x="323507" y="0"/>
                </a:lnTo>
              </a:path>
            </a:pathLst>
          </a:custGeom>
          <a:ln w="5029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046978" y="2374799"/>
            <a:ext cx="153670" cy="151130"/>
          </a:xfrm>
          <a:custGeom>
            <a:avLst/>
            <a:gdLst/>
            <a:ahLst/>
            <a:cxnLst/>
            <a:rect l="l" t="t" r="r" b="b"/>
            <a:pathLst>
              <a:path w="153670" h="151130">
                <a:moveTo>
                  <a:pt x="0" y="0"/>
                </a:moveTo>
                <a:lnTo>
                  <a:pt x="4940" y="150799"/>
                </a:lnTo>
                <a:lnTo>
                  <a:pt x="153263" y="7045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5200650" y="1320546"/>
            <a:ext cx="0" cy="1628775"/>
          </a:xfrm>
          <a:custGeom>
            <a:avLst/>
            <a:gdLst/>
            <a:ahLst/>
            <a:cxnLst/>
            <a:rect l="l" t="t" r="r" b="b"/>
            <a:pathLst>
              <a:path w="0" h="1628775">
                <a:moveTo>
                  <a:pt x="0" y="0"/>
                </a:moveTo>
                <a:lnTo>
                  <a:pt x="0" y="1628775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5309615" y="1039367"/>
            <a:ext cx="1640205" cy="26543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5715" rIns="0" bIns="0" rtlCol="0" vert="horz">
            <a:spAutoFit/>
          </a:bodyPr>
          <a:lstStyle/>
          <a:p>
            <a:pPr marL="172085">
              <a:lnSpc>
                <a:spcPct val="100000"/>
              </a:lnSpc>
              <a:spcBef>
                <a:spcPts val="45"/>
              </a:spcBef>
            </a:pPr>
            <a:r>
              <a:rPr dirty="0" sz="1500" spc="-5" b="1">
                <a:latin typeface="Calibri"/>
                <a:cs typeface="Calibri"/>
              </a:rPr>
              <a:t>Genetic</a:t>
            </a:r>
            <a:r>
              <a:rPr dirty="0" sz="1500" spc="-45" b="1">
                <a:latin typeface="Calibri"/>
                <a:cs typeface="Calibri"/>
              </a:rPr>
              <a:t> </a:t>
            </a:r>
            <a:r>
              <a:rPr dirty="0" sz="1500" spc="-5" b="1">
                <a:latin typeface="Calibri"/>
                <a:cs typeface="Calibri"/>
              </a:rPr>
              <a:t>Analysis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303520" y="2624327"/>
            <a:ext cx="1731645" cy="27178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9525" rIns="0" bIns="0" rtlCol="0" vert="horz">
            <a:spAutoFit/>
          </a:bodyPr>
          <a:lstStyle/>
          <a:p>
            <a:pPr marL="300355">
              <a:lnSpc>
                <a:spcPct val="100000"/>
              </a:lnSpc>
              <a:spcBef>
                <a:spcPts val="75"/>
              </a:spcBef>
            </a:pPr>
            <a:r>
              <a:rPr dirty="0" sz="1500" spc="-5" b="1">
                <a:latin typeface="Calibri"/>
                <a:cs typeface="Calibri"/>
              </a:rPr>
              <a:t>Metabolomics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200650" y="2445257"/>
            <a:ext cx="0" cy="504190"/>
          </a:xfrm>
          <a:custGeom>
            <a:avLst/>
            <a:gdLst/>
            <a:ahLst/>
            <a:cxnLst/>
            <a:rect l="l" t="t" r="r" b="b"/>
            <a:pathLst>
              <a:path w="0" h="504189">
                <a:moveTo>
                  <a:pt x="0" y="0"/>
                </a:moveTo>
                <a:lnTo>
                  <a:pt x="0" y="503948"/>
                </a:lnTo>
              </a:path>
            </a:pathLst>
          </a:custGeom>
          <a:ln w="5029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PCA: Subject residuals, </a:t>
            </a:r>
            <a:r>
              <a:rPr dirty="0"/>
              <a:t>labeled wrt</a:t>
            </a:r>
            <a:r>
              <a:rPr dirty="0" spc="-90"/>
              <a:t> </a:t>
            </a:r>
            <a:r>
              <a:rPr dirty="0" spc="-10"/>
              <a:t>treatment</a:t>
            </a: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2800" spc="-15">
                <a:solidFill>
                  <a:srgbClr val="000000"/>
                </a:solidFill>
              </a:rPr>
              <a:t>Separation </a:t>
            </a:r>
            <a:r>
              <a:rPr dirty="0" sz="2800" spc="-5">
                <a:solidFill>
                  <a:srgbClr val="000000"/>
                </a:solidFill>
              </a:rPr>
              <a:t>of </a:t>
            </a:r>
            <a:r>
              <a:rPr dirty="0" sz="2800" spc="-10">
                <a:solidFill>
                  <a:srgbClr val="000000"/>
                </a:solidFill>
              </a:rPr>
              <a:t>baselines and </a:t>
            </a:r>
            <a:r>
              <a:rPr dirty="0" sz="2800" spc="-5">
                <a:solidFill>
                  <a:srgbClr val="000000"/>
                </a:solidFill>
              </a:rPr>
              <a:t>3</a:t>
            </a:r>
            <a:r>
              <a:rPr dirty="0" sz="2800" spc="114">
                <a:solidFill>
                  <a:srgbClr val="000000"/>
                </a:solidFill>
              </a:rPr>
              <a:t> </a:t>
            </a:r>
            <a:r>
              <a:rPr dirty="0" sz="2800" spc="-5">
                <a:solidFill>
                  <a:srgbClr val="000000"/>
                </a:solidFill>
              </a:rPr>
              <a:t>hr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717804" y="1077467"/>
            <a:ext cx="7708391" cy="5780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48611" y="2154935"/>
            <a:ext cx="447040" cy="36893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35"/>
              </a:spcBef>
            </a:pPr>
            <a:r>
              <a:rPr dirty="0" sz="1800" spc="5" b="1">
                <a:solidFill>
                  <a:srgbClr val="3333CC"/>
                </a:solidFill>
                <a:latin typeface="Calibri"/>
                <a:cs typeface="Calibri"/>
              </a:rPr>
              <a:t>G0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14016" y="2154935"/>
            <a:ext cx="425450" cy="36893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35"/>
              </a:spcBef>
            </a:pPr>
            <a:r>
              <a:rPr dirty="0" sz="1800" spc="-5" b="1">
                <a:solidFill>
                  <a:srgbClr val="FF0000"/>
                </a:solidFill>
                <a:latin typeface="Calibri"/>
                <a:cs typeface="Calibri"/>
              </a:rPr>
              <a:t>C0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76800" y="2154935"/>
            <a:ext cx="425450" cy="36893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35"/>
              </a:spcBef>
            </a:pPr>
            <a:r>
              <a:rPr dirty="0" sz="1800" spc="-5" b="1">
                <a:solidFill>
                  <a:srgbClr val="00AF50"/>
                </a:solidFill>
                <a:latin typeface="Calibri"/>
                <a:cs typeface="Calibri"/>
              </a:rPr>
              <a:t>C3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90488" y="2154935"/>
            <a:ext cx="448309" cy="36893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35"/>
              </a:spcBef>
            </a:pPr>
            <a:r>
              <a:rPr dirty="0" sz="1800" spc="5" b="1">
                <a:solidFill>
                  <a:srgbClr val="33CCCC"/>
                </a:solidFill>
                <a:latin typeface="Calibri"/>
                <a:cs typeface="Calibri"/>
              </a:rPr>
              <a:t>G3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327" y="1077467"/>
            <a:ext cx="7708391" cy="5780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175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565"/>
              </a:spcBef>
            </a:pPr>
            <a:r>
              <a:rPr dirty="0" spc="-5"/>
              <a:t>PCA: Subject residuals, </a:t>
            </a:r>
            <a:r>
              <a:rPr dirty="0"/>
              <a:t>3 </a:t>
            </a:r>
            <a:r>
              <a:rPr dirty="0" spc="-5"/>
              <a:t>hr (C3 </a:t>
            </a:r>
            <a:r>
              <a:rPr dirty="0" spc="-15"/>
              <a:t>VS</a:t>
            </a:r>
            <a:r>
              <a:rPr dirty="0" spc="-35"/>
              <a:t> </a:t>
            </a:r>
            <a:r>
              <a:rPr dirty="0" spc="-5"/>
              <a:t>G3)</a:t>
            </a:r>
          </a:p>
          <a:p>
            <a:pPr algn="ctr" marL="88265">
              <a:lnSpc>
                <a:spcPct val="100000"/>
              </a:lnSpc>
              <a:spcBef>
                <a:spcPts val="400"/>
              </a:spcBef>
            </a:pPr>
            <a:r>
              <a:rPr dirty="0" sz="2800" spc="-15">
                <a:solidFill>
                  <a:srgbClr val="000000"/>
                </a:solidFill>
              </a:rPr>
              <a:t>Separation </a:t>
            </a:r>
            <a:r>
              <a:rPr dirty="0" sz="2800" spc="-5">
                <a:solidFill>
                  <a:srgbClr val="000000"/>
                </a:solidFill>
              </a:rPr>
              <a:t>of 3 </a:t>
            </a:r>
            <a:r>
              <a:rPr dirty="0" sz="2800" spc="-10">
                <a:solidFill>
                  <a:srgbClr val="000000"/>
                </a:solidFill>
              </a:rPr>
              <a:t>hour </a:t>
            </a:r>
            <a:r>
              <a:rPr dirty="0" sz="2800" spc="-15">
                <a:solidFill>
                  <a:srgbClr val="000000"/>
                </a:solidFill>
              </a:rPr>
              <a:t>control </a:t>
            </a:r>
            <a:r>
              <a:rPr dirty="0" sz="2800" spc="-10">
                <a:solidFill>
                  <a:srgbClr val="000000"/>
                </a:solidFill>
              </a:rPr>
              <a:t>and</a:t>
            </a:r>
            <a:r>
              <a:rPr dirty="0" sz="2800" spc="105">
                <a:solidFill>
                  <a:srgbClr val="000000"/>
                </a:solidFill>
              </a:rPr>
              <a:t> </a:t>
            </a:r>
            <a:r>
              <a:rPr dirty="0" sz="2800" spc="-15">
                <a:solidFill>
                  <a:srgbClr val="000000"/>
                </a:solidFill>
              </a:rPr>
              <a:t>garlic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6190488" y="2154935"/>
            <a:ext cx="448309" cy="36893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35"/>
              </a:spcBef>
            </a:pPr>
            <a:r>
              <a:rPr dirty="0" sz="1800" spc="5" b="1">
                <a:solidFill>
                  <a:srgbClr val="33CCCC"/>
                </a:solidFill>
                <a:latin typeface="Calibri"/>
                <a:cs typeface="Calibri"/>
              </a:rPr>
              <a:t>G3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05455" y="1662683"/>
            <a:ext cx="425450" cy="36893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dirty="0" sz="1800" spc="-5" b="1">
                <a:solidFill>
                  <a:srgbClr val="00AF50"/>
                </a:solidFill>
                <a:latin typeface="Calibri"/>
                <a:cs typeface="Calibri"/>
              </a:rPr>
              <a:t>C3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3747" y="7112"/>
            <a:ext cx="455676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Loadings: </a:t>
            </a:r>
            <a:r>
              <a:rPr dirty="0" spc="-5"/>
              <a:t>Subject</a:t>
            </a:r>
            <a:r>
              <a:rPr dirty="0" spc="-100"/>
              <a:t> </a:t>
            </a:r>
            <a:r>
              <a:rPr dirty="0" spc="-5"/>
              <a:t>residuals</a:t>
            </a:r>
          </a:p>
        </p:txBody>
      </p:sp>
      <p:sp>
        <p:nvSpPr>
          <p:cNvPr id="3" name="object 3"/>
          <p:cNvSpPr/>
          <p:nvPr/>
        </p:nvSpPr>
        <p:spPr>
          <a:xfrm>
            <a:off x="464819" y="676655"/>
            <a:ext cx="8290559" cy="6009640"/>
          </a:xfrm>
          <a:custGeom>
            <a:avLst/>
            <a:gdLst/>
            <a:ahLst/>
            <a:cxnLst/>
            <a:rect l="l" t="t" r="r" b="b"/>
            <a:pathLst>
              <a:path w="8290559" h="6009640">
                <a:moveTo>
                  <a:pt x="0" y="0"/>
                </a:moveTo>
                <a:lnTo>
                  <a:pt x="8290559" y="0"/>
                </a:lnTo>
                <a:lnTo>
                  <a:pt x="8290559" y="6009132"/>
                </a:lnTo>
                <a:lnTo>
                  <a:pt x="0" y="60091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94232" y="6609588"/>
            <a:ext cx="7489190" cy="0"/>
          </a:xfrm>
          <a:custGeom>
            <a:avLst/>
            <a:gdLst/>
            <a:ahLst/>
            <a:cxnLst/>
            <a:rect l="l" t="t" r="r" b="b"/>
            <a:pathLst>
              <a:path w="7489190" h="0">
                <a:moveTo>
                  <a:pt x="0" y="0"/>
                </a:moveTo>
                <a:lnTo>
                  <a:pt x="7488935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94232" y="6022847"/>
            <a:ext cx="7489190" cy="0"/>
          </a:xfrm>
          <a:custGeom>
            <a:avLst/>
            <a:gdLst/>
            <a:ahLst/>
            <a:cxnLst/>
            <a:rect l="l" t="t" r="r" b="b"/>
            <a:pathLst>
              <a:path w="7489190" h="0">
                <a:moveTo>
                  <a:pt x="0" y="0"/>
                </a:moveTo>
                <a:lnTo>
                  <a:pt x="7488935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94232" y="4852415"/>
            <a:ext cx="7489190" cy="0"/>
          </a:xfrm>
          <a:custGeom>
            <a:avLst/>
            <a:gdLst/>
            <a:ahLst/>
            <a:cxnLst/>
            <a:rect l="l" t="t" r="r" b="b"/>
            <a:pathLst>
              <a:path w="7489190" h="0">
                <a:moveTo>
                  <a:pt x="0" y="0"/>
                </a:moveTo>
                <a:lnTo>
                  <a:pt x="7488935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94232" y="4267200"/>
            <a:ext cx="7489190" cy="0"/>
          </a:xfrm>
          <a:custGeom>
            <a:avLst/>
            <a:gdLst/>
            <a:ahLst/>
            <a:cxnLst/>
            <a:rect l="l" t="t" r="r" b="b"/>
            <a:pathLst>
              <a:path w="7489190" h="0">
                <a:moveTo>
                  <a:pt x="0" y="0"/>
                </a:moveTo>
                <a:lnTo>
                  <a:pt x="7488935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94232" y="3681984"/>
            <a:ext cx="7489190" cy="0"/>
          </a:xfrm>
          <a:custGeom>
            <a:avLst/>
            <a:gdLst/>
            <a:ahLst/>
            <a:cxnLst/>
            <a:rect l="l" t="t" r="r" b="b"/>
            <a:pathLst>
              <a:path w="7489190" h="0">
                <a:moveTo>
                  <a:pt x="0" y="0"/>
                </a:moveTo>
                <a:lnTo>
                  <a:pt x="7488935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94232" y="3095244"/>
            <a:ext cx="7489190" cy="0"/>
          </a:xfrm>
          <a:custGeom>
            <a:avLst/>
            <a:gdLst/>
            <a:ahLst/>
            <a:cxnLst/>
            <a:rect l="l" t="t" r="r" b="b"/>
            <a:pathLst>
              <a:path w="7489190" h="0">
                <a:moveTo>
                  <a:pt x="0" y="0"/>
                </a:moveTo>
                <a:lnTo>
                  <a:pt x="7488935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94232" y="2510027"/>
            <a:ext cx="7489190" cy="0"/>
          </a:xfrm>
          <a:custGeom>
            <a:avLst/>
            <a:gdLst/>
            <a:ahLst/>
            <a:cxnLst/>
            <a:rect l="l" t="t" r="r" b="b"/>
            <a:pathLst>
              <a:path w="7489190" h="0">
                <a:moveTo>
                  <a:pt x="0" y="0"/>
                </a:moveTo>
                <a:lnTo>
                  <a:pt x="7488935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94232" y="1924811"/>
            <a:ext cx="7489190" cy="0"/>
          </a:xfrm>
          <a:custGeom>
            <a:avLst/>
            <a:gdLst/>
            <a:ahLst/>
            <a:cxnLst/>
            <a:rect l="l" t="t" r="r" b="b"/>
            <a:pathLst>
              <a:path w="7489190" h="0">
                <a:moveTo>
                  <a:pt x="0" y="0"/>
                </a:moveTo>
                <a:lnTo>
                  <a:pt x="7488935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94232" y="1339596"/>
            <a:ext cx="7489190" cy="0"/>
          </a:xfrm>
          <a:custGeom>
            <a:avLst/>
            <a:gdLst/>
            <a:ahLst/>
            <a:cxnLst/>
            <a:rect l="l" t="t" r="r" b="b"/>
            <a:pathLst>
              <a:path w="7489190" h="0">
                <a:moveTo>
                  <a:pt x="0" y="0"/>
                </a:moveTo>
                <a:lnTo>
                  <a:pt x="7488935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94232" y="754380"/>
            <a:ext cx="7489190" cy="0"/>
          </a:xfrm>
          <a:custGeom>
            <a:avLst/>
            <a:gdLst/>
            <a:ahLst/>
            <a:cxnLst/>
            <a:rect l="l" t="t" r="r" b="b"/>
            <a:pathLst>
              <a:path w="7489190" h="0">
                <a:moveTo>
                  <a:pt x="0" y="0"/>
                </a:moveTo>
                <a:lnTo>
                  <a:pt x="7488935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94232" y="754380"/>
            <a:ext cx="0" cy="5855335"/>
          </a:xfrm>
          <a:custGeom>
            <a:avLst/>
            <a:gdLst/>
            <a:ahLst/>
            <a:cxnLst/>
            <a:rect l="l" t="t" r="r" b="b"/>
            <a:pathLst>
              <a:path w="0" h="5855334">
                <a:moveTo>
                  <a:pt x="0" y="5855208"/>
                </a:moveTo>
                <a:lnTo>
                  <a:pt x="0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54608" y="6609588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54608" y="6022847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54608" y="5437632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54608" y="4852415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54608" y="4267200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54608" y="3681984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54608" y="3095244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54608" y="2510027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54608" y="1924811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54608" y="1339596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54608" y="754380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94232" y="5437632"/>
            <a:ext cx="7489190" cy="0"/>
          </a:xfrm>
          <a:custGeom>
            <a:avLst/>
            <a:gdLst/>
            <a:ahLst/>
            <a:cxnLst/>
            <a:rect l="l" t="t" r="r" b="b"/>
            <a:pathLst>
              <a:path w="7489190" h="0">
                <a:moveTo>
                  <a:pt x="0" y="0"/>
                </a:moveTo>
                <a:lnTo>
                  <a:pt x="7488935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94232" y="5437632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164079" y="5437632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233927" y="5437632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303776" y="5437632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373623" y="5437632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443471" y="5437632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513319" y="5437632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583168" y="5437632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105661" y="3464814"/>
            <a:ext cx="6803390" cy="3134995"/>
          </a:xfrm>
          <a:custGeom>
            <a:avLst/>
            <a:gdLst/>
            <a:ahLst/>
            <a:cxnLst/>
            <a:rect l="l" t="t" r="r" b="b"/>
            <a:pathLst>
              <a:path w="6803390" h="3134995">
                <a:moveTo>
                  <a:pt x="0" y="2084832"/>
                </a:moveTo>
                <a:lnTo>
                  <a:pt x="10668" y="1891284"/>
                </a:lnTo>
                <a:lnTo>
                  <a:pt x="21336" y="2007108"/>
                </a:lnTo>
                <a:lnTo>
                  <a:pt x="32004" y="1921764"/>
                </a:lnTo>
                <a:lnTo>
                  <a:pt x="42672" y="2511552"/>
                </a:lnTo>
                <a:lnTo>
                  <a:pt x="53340" y="2066544"/>
                </a:lnTo>
                <a:lnTo>
                  <a:pt x="64008" y="1924812"/>
                </a:lnTo>
                <a:lnTo>
                  <a:pt x="74676" y="2177796"/>
                </a:lnTo>
                <a:lnTo>
                  <a:pt x="85344" y="1888236"/>
                </a:lnTo>
                <a:lnTo>
                  <a:pt x="96012" y="1930908"/>
                </a:lnTo>
                <a:lnTo>
                  <a:pt x="106680" y="2182368"/>
                </a:lnTo>
                <a:lnTo>
                  <a:pt x="117348" y="1697736"/>
                </a:lnTo>
                <a:lnTo>
                  <a:pt x="128016" y="2005584"/>
                </a:lnTo>
                <a:lnTo>
                  <a:pt x="138684" y="1810512"/>
                </a:lnTo>
                <a:lnTo>
                  <a:pt x="149352" y="1798320"/>
                </a:lnTo>
                <a:lnTo>
                  <a:pt x="160020" y="2020824"/>
                </a:lnTo>
                <a:lnTo>
                  <a:pt x="170688" y="1965960"/>
                </a:lnTo>
                <a:lnTo>
                  <a:pt x="181356" y="1997964"/>
                </a:lnTo>
                <a:lnTo>
                  <a:pt x="192024" y="2025396"/>
                </a:lnTo>
                <a:lnTo>
                  <a:pt x="202692" y="1837944"/>
                </a:lnTo>
                <a:lnTo>
                  <a:pt x="213360" y="2043684"/>
                </a:lnTo>
                <a:lnTo>
                  <a:pt x="224028" y="2005584"/>
                </a:lnTo>
                <a:lnTo>
                  <a:pt x="234696" y="2124456"/>
                </a:lnTo>
                <a:lnTo>
                  <a:pt x="245364" y="1953768"/>
                </a:lnTo>
                <a:lnTo>
                  <a:pt x="256032" y="2005584"/>
                </a:lnTo>
                <a:lnTo>
                  <a:pt x="266700" y="2042160"/>
                </a:lnTo>
                <a:lnTo>
                  <a:pt x="278892" y="2014728"/>
                </a:lnTo>
                <a:lnTo>
                  <a:pt x="289560" y="2001012"/>
                </a:lnTo>
                <a:lnTo>
                  <a:pt x="300228" y="2013204"/>
                </a:lnTo>
                <a:lnTo>
                  <a:pt x="310896" y="2010156"/>
                </a:lnTo>
                <a:lnTo>
                  <a:pt x="321564" y="1940052"/>
                </a:lnTo>
                <a:lnTo>
                  <a:pt x="332232" y="2011680"/>
                </a:lnTo>
                <a:lnTo>
                  <a:pt x="342900" y="1996440"/>
                </a:lnTo>
                <a:lnTo>
                  <a:pt x="353568" y="2020824"/>
                </a:lnTo>
                <a:lnTo>
                  <a:pt x="364236" y="1997964"/>
                </a:lnTo>
                <a:lnTo>
                  <a:pt x="374904" y="2023872"/>
                </a:lnTo>
                <a:lnTo>
                  <a:pt x="385572" y="1976628"/>
                </a:lnTo>
                <a:lnTo>
                  <a:pt x="396240" y="2156460"/>
                </a:lnTo>
                <a:lnTo>
                  <a:pt x="406908" y="1885188"/>
                </a:lnTo>
                <a:lnTo>
                  <a:pt x="417576" y="1975104"/>
                </a:lnTo>
                <a:lnTo>
                  <a:pt x="428244" y="1985772"/>
                </a:lnTo>
                <a:lnTo>
                  <a:pt x="438912" y="2022348"/>
                </a:lnTo>
                <a:lnTo>
                  <a:pt x="449580" y="1959864"/>
                </a:lnTo>
                <a:lnTo>
                  <a:pt x="460248" y="2068068"/>
                </a:lnTo>
                <a:lnTo>
                  <a:pt x="470916" y="1923288"/>
                </a:lnTo>
                <a:lnTo>
                  <a:pt x="481584" y="1969008"/>
                </a:lnTo>
                <a:lnTo>
                  <a:pt x="492252" y="1990344"/>
                </a:lnTo>
                <a:lnTo>
                  <a:pt x="502920" y="2083308"/>
                </a:lnTo>
                <a:lnTo>
                  <a:pt x="513588" y="1911096"/>
                </a:lnTo>
                <a:lnTo>
                  <a:pt x="524256" y="1984248"/>
                </a:lnTo>
                <a:lnTo>
                  <a:pt x="534924" y="1964436"/>
                </a:lnTo>
                <a:lnTo>
                  <a:pt x="545592" y="1892808"/>
                </a:lnTo>
                <a:lnTo>
                  <a:pt x="556260" y="2028444"/>
                </a:lnTo>
                <a:lnTo>
                  <a:pt x="566928" y="1988820"/>
                </a:lnTo>
                <a:lnTo>
                  <a:pt x="577596" y="1930908"/>
                </a:lnTo>
                <a:lnTo>
                  <a:pt x="588264" y="2011680"/>
                </a:lnTo>
                <a:lnTo>
                  <a:pt x="598932" y="1970532"/>
                </a:lnTo>
                <a:lnTo>
                  <a:pt x="609600" y="2202180"/>
                </a:lnTo>
                <a:lnTo>
                  <a:pt x="620268" y="2055876"/>
                </a:lnTo>
                <a:lnTo>
                  <a:pt x="630936" y="1996440"/>
                </a:lnTo>
                <a:lnTo>
                  <a:pt x="641604" y="2005584"/>
                </a:lnTo>
                <a:lnTo>
                  <a:pt x="652272" y="2020824"/>
                </a:lnTo>
                <a:lnTo>
                  <a:pt x="662940" y="2017776"/>
                </a:lnTo>
                <a:lnTo>
                  <a:pt x="673608" y="2173224"/>
                </a:lnTo>
                <a:lnTo>
                  <a:pt x="684276" y="2092452"/>
                </a:lnTo>
                <a:lnTo>
                  <a:pt x="694944" y="1818132"/>
                </a:lnTo>
                <a:lnTo>
                  <a:pt x="705612" y="2019300"/>
                </a:lnTo>
                <a:lnTo>
                  <a:pt x="716280" y="1955292"/>
                </a:lnTo>
                <a:lnTo>
                  <a:pt x="726948" y="1967484"/>
                </a:lnTo>
                <a:lnTo>
                  <a:pt x="737616" y="2042160"/>
                </a:lnTo>
                <a:lnTo>
                  <a:pt x="748284" y="1845564"/>
                </a:lnTo>
                <a:lnTo>
                  <a:pt x="758952" y="2061972"/>
                </a:lnTo>
                <a:lnTo>
                  <a:pt x="769620" y="2061972"/>
                </a:lnTo>
                <a:lnTo>
                  <a:pt x="780288" y="2005584"/>
                </a:lnTo>
                <a:lnTo>
                  <a:pt x="790956" y="2005584"/>
                </a:lnTo>
                <a:lnTo>
                  <a:pt x="801624" y="2147316"/>
                </a:lnTo>
                <a:lnTo>
                  <a:pt x="812292" y="1865376"/>
                </a:lnTo>
                <a:lnTo>
                  <a:pt x="822960" y="1965960"/>
                </a:lnTo>
                <a:lnTo>
                  <a:pt x="835152" y="1962912"/>
                </a:lnTo>
                <a:lnTo>
                  <a:pt x="845819" y="2014728"/>
                </a:lnTo>
                <a:lnTo>
                  <a:pt x="856488" y="2058924"/>
                </a:lnTo>
                <a:lnTo>
                  <a:pt x="867156" y="1969008"/>
                </a:lnTo>
                <a:lnTo>
                  <a:pt x="877824" y="1994916"/>
                </a:lnTo>
                <a:lnTo>
                  <a:pt x="888491" y="2034540"/>
                </a:lnTo>
                <a:lnTo>
                  <a:pt x="899160" y="1932432"/>
                </a:lnTo>
                <a:lnTo>
                  <a:pt x="909828" y="2080260"/>
                </a:lnTo>
                <a:lnTo>
                  <a:pt x="920496" y="1937004"/>
                </a:lnTo>
                <a:lnTo>
                  <a:pt x="931163" y="1854708"/>
                </a:lnTo>
                <a:lnTo>
                  <a:pt x="941832" y="2061972"/>
                </a:lnTo>
                <a:lnTo>
                  <a:pt x="952500" y="2168652"/>
                </a:lnTo>
                <a:lnTo>
                  <a:pt x="963168" y="2007108"/>
                </a:lnTo>
                <a:lnTo>
                  <a:pt x="973836" y="1994916"/>
                </a:lnTo>
                <a:lnTo>
                  <a:pt x="984504" y="1776984"/>
                </a:lnTo>
                <a:lnTo>
                  <a:pt x="995172" y="1941576"/>
                </a:lnTo>
                <a:lnTo>
                  <a:pt x="1005840" y="1988820"/>
                </a:lnTo>
                <a:lnTo>
                  <a:pt x="1016508" y="1987296"/>
                </a:lnTo>
                <a:lnTo>
                  <a:pt x="1027176" y="1994916"/>
                </a:lnTo>
                <a:lnTo>
                  <a:pt x="1037844" y="1982724"/>
                </a:lnTo>
                <a:lnTo>
                  <a:pt x="1048512" y="1935480"/>
                </a:lnTo>
                <a:lnTo>
                  <a:pt x="1059180" y="1449324"/>
                </a:lnTo>
                <a:lnTo>
                  <a:pt x="1069848" y="2118360"/>
                </a:lnTo>
                <a:lnTo>
                  <a:pt x="1080516" y="1075944"/>
                </a:lnTo>
                <a:lnTo>
                  <a:pt x="1091184" y="1950720"/>
                </a:lnTo>
                <a:lnTo>
                  <a:pt x="1101852" y="1952244"/>
                </a:lnTo>
                <a:lnTo>
                  <a:pt x="1112520" y="2020824"/>
                </a:lnTo>
                <a:lnTo>
                  <a:pt x="1123188" y="1720596"/>
                </a:lnTo>
                <a:lnTo>
                  <a:pt x="1133856" y="1895856"/>
                </a:lnTo>
                <a:lnTo>
                  <a:pt x="1144524" y="1985772"/>
                </a:lnTo>
                <a:lnTo>
                  <a:pt x="1155192" y="1996440"/>
                </a:lnTo>
                <a:lnTo>
                  <a:pt x="1165860" y="1973580"/>
                </a:lnTo>
                <a:lnTo>
                  <a:pt x="1176528" y="1961388"/>
                </a:lnTo>
                <a:lnTo>
                  <a:pt x="1187196" y="1965960"/>
                </a:lnTo>
                <a:lnTo>
                  <a:pt x="1197864" y="1926336"/>
                </a:lnTo>
                <a:lnTo>
                  <a:pt x="1208532" y="1961388"/>
                </a:lnTo>
                <a:lnTo>
                  <a:pt x="1219200" y="2237232"/>
                </a:lnTo>
                <a:lnTo>
                  <a:pt x="1229868" y="1851660"/>
                </a:lnTo>
                <a:lnTo>
                  <a:pt x="1240536" y="2127504"/>
                </a:lnTo>
                <a:lnTo>
                  <a:pt x="1251204" y="2249424"/>
                </a:lnTo>
                <a:lnTo>
                  <a:pt x="1261872" y="1860804"/>
                </a:lnTo>
                <a:lnTo>
                  <a:pt x="1272540" y="1964436"/>
                </a:lnTo>
                <a:lnTo>
                  <a:pt x="1283208" y="1635252"/>
                </a:lnTo>
                <a:lnTo>
                  <a:pt x="1293876" y="1898904"/>
                </a:lnTo>
                <a:lnTo>
                  <a:pt x="1304544" y="1780032"/>
                </a:lnTo>
                <a:lnTo>
                  <a:pt x="1315212" y="1947672"/>
                </a:lnTo>
                <a:lnTo>
                  <a:pt x="1325880" y="2005584"/>
                </a:lnTo>
                <a:lnTo>
                  <a:pt x="1336548" y="2007108"/>
                </a:lnTo>
                <a:lnTo>
                  <a:pt x="1347216" y="1958340"/>
                </a:lnTo>
                <a:lnTo>
                  <a:pt x="1357884" y="1897380"/>
                </a:lnTo>
                <a:lnTo>
                  <a:pt x="1368552" y="1952244"/>
                </a:lnTo>
                <a:lnTo>
                  <a:pt x="1379220" y="2127504"/>
                </a:lnTo>
                <a:lnTo>
                  <a:pt x="1391412" y="1741932"/>
                </a:lnTo>
                <a:lnTo>
                  <a:pt x="1402080" y="641604"/>
                </a:lnTo>
                <a:lnTo>
                  <a:pt x="1412748" y="2014728"/>
                </a:lnTo>
                <a:lnTo>
                  <a:pt x="1423416" y="2086356"/>
                </a:lnTo>
                <a:lnTo>
                  <a:pt x="1434084" y="2028444"/>
                </a:lnTo>
                <a:lnTo>
                  <a:pt x="1444752" y="2060448"/>
                </a:lnTo>
                <a:lnTo>
                  <a:pt x="1455420" y="1440180"/>
                </a:lnTo>
                <a:lnTo>
                  <a:pt x="1466088" y="1930908"/>
                </a:lnTo>
                <a:lnTo>
                  <a:pt x="1476756" y="2168652"/>
                </a:lnTo>
                <a:lnTo>
                  <a:pt x="1487424" y="1761744"/>
                </a:lnTo>
                <a:lnTo>
                  <a:pt x="1498092" y="2004060"/>
                </a:lnTo>
                <a:lnTo>
                  <a:pt x="1508760" y="2068068"/>
                </a:lnTo>
                <a:lnTo>
                  <a:pt x="1519428" y="1556004"/>
                </a:lnTo>
                <a:lnTo>
                  <a:pt x="1530096" y="2113788"/>
                </a:lnTo>
                <a:lnTo>
                  <a:pt x="1540764" y="1981200"/>
                </a:lnTo>
                <a:lnTo>
                  <a:pt x="1551432" y="2016252"/>
                </a:lnTo>
                <a:lnTo>
                  <a:pt x="1562100" y="1924812"/>
                </a:lnTo>
                <a:lnTo>
                  <a:pt x="1572768" y="1981200"/>
                </a:lnTo>
                <a:lnTo>
                  <a:pt x="1583436" y="1598676"/>
                </a:lnTo>
                <a:lnTo>
                  <a:pt x="1594104" y="941832"/>
                </a:lnTo>
                <a:lnTo>
                  <a:pt x="1604772" y="1840992"/>
                </a:lnTo>
                <a:lnTo>
                  <a:pt x="1615440" y="1970532"/>
                </a:lnTo>
                <a:lnTo>
                  <a:pt x="1626108" y="1929384"/>
                </a:lnTo>
                <a:lnTo>
                  <a:pt x="1636776" y="1850136"/>
                </a:lnTo>
                <a:lnTo>
                  <a:pt x="1647444" y="1987296"/>
                </a:lnTo>
                <a:lnTo>
                  <a:pt x="1658112" y="2159508"/>
                </a:lnTo>
                <a:lnTo>
                  <a:pt x="1668780" y="1918716"/>
                </a:lnTo>
                <a:lnTo>
                  <a:pt x="1679448" y="1630680"/>
                </a:lnTo>
                <a:lnTo>
                  <a:pt x="1690116" y="1970532"/>
                </a:lnTo>
                <a:lnTo>
                  <a:pt x="1700783" y="2043684"/>
                </a:lnTo>
                <a:lnTo>
                  <a:pt x="1711452" y="2302764"/>
                </a:lnTo>
                <a:lnTo>
                  <a:pt x="1722120" y="1836420"/>
                </a:lnTo>
                <a:lnTo>
                  <a:pt x="1732788" y="1979676"/>
                </a:lnTo>
                <a:lnTo>
                  <a:pt x="1743456" y="2394204"/>
                </a:lnTo>
                <a:lnTo>
                  <a:pt x="1754124" y="1993392"/>
                </a:lnTo>
                <a:lnTo>
                  <a:pt x="1764792" y="1953768"/>
                </a:lnTo>
                <a:lnTo>
                  <a:pt x="1775460" y="2046732"/>
                </a:lnTo>
                <a:lnTo>
                  <a:pt x="1786127" y="2013204"/>
                </a:lnTo>
                <a:lnTo>
                  <a:pt x="1796795" y="2270760"/>
                </a:lnTo>
                <a:lnTo>
                  <a:pt x="1807464" y="2246376"/>
                </a:lnTo>
                <a:lnTo>
                  <a:pt x="1818132" y="2892552"/>
                </a:lnTo>
                <a:lnTo>
                  <a:pt x="1828800" y="2676144"/>
                </a:lnTo>
                <a:lnTo>
                  <a:pt x="1839468" y="2122932"/>
                </a:lnTo>
                <a:lnTo>
                  <a:pt x="1850136" y="2061972"/>
                </a:lnTo>
                <a:lnTo>
                  <a:pt x="1860804" y="1972056"/>
                </a:lnTo>
                <a:lnTo>
                  <a:pt x="1871472" y="2238756"/>
                </a:lnTo>
                <a:lnTo>
                  <a:pt x="1882139" y="1987296"/>
                </a:lnTo>
                <a:lnTo>
                  <a:pt x="1892808" y="1967484"/>
                </a:lnTo>
                <a:lnTo>
                  <a:pt x="1903476" y="2119884"/>
                </a:lnTo>
                <a:lnTo>
                  <a:pt x="1914144" y="2061972"/>
                </a:lnTo>
                <a:lnTo>
                  <a:pt x="1924812" y="1847088"/>
                </a:lnTo>
                <a:lnTo>
                  <a:pt x="1935480" y="1831848"/>
                </a:lnTo>
                <a:lnTo>
                  <a:pt x="1947672" y="1883664"/>
                </a:lnTo>
                <a:lnTo>
                  <a:pt x="1958339" y="1943100"/>
                </a:lnTo>
                <a:lnTo>
                  <a:pt x="1969008" y="1994916"/>
                </a:lnTo>
                <a:lnTo>
                  <a:pt x="1979676" y="2081784"/>
                </a:lnTo>
                <a:lnTo>
                  <a:pt x="1990344" y="2286000"/>
                </a:lnTo>
                <a:lnTo>
                  <a:pt x="2001012" y="1882140"/>
                </a:lnTo>
                <a:lnTo>
                  <a:pt x="2011680" y="1751076"/>
                </a:lnTo>
                <a:lnTo>
                  <a:pt x="2022348" y="2069592"/>
                </a:lnTo>
                <a:lnTo>
                  <a:pt x="2033016" y="1950720"/>
                </a:lnTo>
                <a:lnTo>
                  <a:pt x="2043683" y="1200912"/>
                </a:lnTo>
                <a:lnTo>
                  <a:pt x="2054352" y="1997964"/>
                </a:lnTo>
                <a:lnTo>
                  <a:pt x="2065020" y="2065020"/>
                </a:lnTo>
                <a:lnTo>
                  <a:pt x="2075688" y="2093976"/>
                </a:lnTo>
                <a:lnTo>
                  <a:pt x="2086356" y="1903476"/>
                </a:lnTo>
                <a:lnTo>
                  <a:pt x="2097024" y="905256"/>
                </a:lnTo>
                <a:lnTo>
                  <a:pt x="2107692" y="1999488"/>
                </a:lnTo>
                <a:lnTo>
                  <a:pt x="2118360" y="2072640"/>
                </a:lnTo>
                <a:lnTo>
                  <a:pt x="2129028" y="1975104"/>
                </a:lnTo>
                <a:lnTo>
                  <a:pt x="2139696" y="2173224"/>
                </a:lnTo>
                <a:lnTo>
                  <a:pt x="2150364" y="1946148"/>
                </a:lnTo>
                <a:lnTo>
                  <a:pt x="2161032" y="1507236"/>
                </a:lnTo>
                <a:lnTo>
                  <a:pt x="2171700" y="1898904"/>
                </a:lnTo>
                <a:lnTo>
                  <a:pt x="2182368" y="1886712"/>
                </a:lnTo>
                <a:lnTo>
                  <a:pt x="2193036" y="2174748"/>
                </a:lnTo>
                <a:lnTo>
                  <a:pt x="2203704" y="1886712"/>
                </a:lnTo>
                <a:lnTo>
                  <a:pt x="2214372" y="2051304"/>
                </a:lnTo>
                <a:lnTo>
                  <a:pt x="2225040" y="2020824"/>
                </a:lnTo>
                <a:lnTo>
                  <a:pt x="2235708" y="2709672"/>
                </a:lnTo>
                <a:lnTo>
                  <a:pt x="2246376" y="1379220"/>
                </a:lnTo>
                <a:lnTo>
                  <a:pt x="2257044" y="1997964"/>
                </a:lnTo>
                <a:lnTo>
                  <a:pt x="2267712" y="1970532"/>
                </a:lnTo>
                <a:lnTo>
                  <a:pt x="2278380" y="1973580"/>
                </a:lnTo>
                <a:lnTo>
                  <a:pt x="2289048" y="1962912"/>
                </a:lnTo>
                <a:lnTo>
                  <a:pt x="2299716" y="2033016"/>
                </a:lnTo>
                <a:lnTo>
                  <a:pt x="2310384" y="2016252"/>
                </a:lnTo>
                <a:lnTo>
                  <a:pt x="2321052" y="2039112"/>
                </a:lnTo>
                <a:lnTo>
                  <a:pt x="2331720" y="1952244"/>
                </a:lnTo>
                <a:lnTo>
                  <a:pt x="2342388" y="1978152"/>
                </a:lnTo>
                <a:lnTo>
                  <a:pt x="2353056" y="1978152"/>
                </a:lnTo>
                <a:lnTo>
                  <a:pt x="2363724" y="2101596"/>
                </a:lnTo>
                <a:lnTo>
                  <a:pt x="2374392" y="2148840"/>
                </a:lnTo>
                <a:lnTo>
                  <a:pt x="2385060" y="1958340"/>
                </a:lnTo>
                <a:lnTo>
                  <a:pt x="2395728" y="2048256"/>
                </a:lnTo>
                <a:lnTo>
                  <a:pt x="2406396" y="2170176"/>
                </a:lnTo>
                <a:lnTo>
                  <a:pt x="2417064" y="1944624"/>
                </a:lnTo>
                <a:lnTo>
                  <a:pt x="2427732" y="1767840"/>
                </a:lnTo>
                <a:lnTo>
                  <a:pt x="2438400" y="2089404"/>
                </a:lnTo>
                <a:lnTo>
                  <a:pt x="2449068" y="1959864"/>
                </a:lnTo>
                <a:lnTo>
                  <a:pt x="2459736" y="1965960"/>
                </a:lnTo>
                <a:lnTo>
                  <a:pt x="2470404" y="2028444"/>
                </a:lnTo>
                <a:lnTo>
                  <a:pt x="2481072" y="2162556"/>
                </a:lnTo>
                <a:lnTo>
                  <a:pt x="2491740" y="1973580"/>
                </a:lnTo>
                <a:lnTo>
                  <a:pt x="2503932" y="2087880"/>
                </a:lnTo>
                <a:lnTo>
                  <a:pt x="2514600" y="2033016"/>
                </a:lnTo>
                <a:lnTo>
                  <a:pt x="2525268" y="1725168"/>
                </a:lnTo>
                <a:lnTo>
                  <a:pt x="2535936" y="2005584"/>
                </a:lnTo>
                <a:lnTo>
                  <a:pt x="2546604" y="1972056"/>
                </a:lnTo>
                <a:lnTo>
                  <a:pt x="2557272" y="2810256"/>
                </a:lnTo>
                <a:lnTo>
                  <a:pt x="2567940" y="1821180"/>
                </a:lnTo>
                <a:lnTo>
                  <a:pt x="2578608" y="1926336"/>
                </a:lnTo>
                <a:lnTo>
                  <a:pt x="2589276" y="2200656"/>
                </a:lnTo>
                <a:lnTo>
                  <a:pt x="2599944" y="1988820"/>
                </a:lnTo>
                <a:lnTo>
                  <a:pt x="2610612" y="1748028"/>
                </a:lnTo>
                <a:lnTo>
                  <a:pt x="2621280" y="1947672"/>
                </a:lnTo>
                <a:lnTo>
                  <a:pt x="2631948" y="2046732"/>
                </a:lnTo>
                <a:lnTo>
                  <a:pt x="2642616" y="1994916"/>
                </a:lnTo>
                <a:lnTo>
                  <a:pt x="2653284" y="2289048"/>
                </a:lnTo>
                <a:lnTo>
                  <a:pt x="2663952" y="2139696"/>
                </a:lnTo>
                <a:lnTo>
                  <a:pt x="2674620" y="2010156"/>
                </a:lnTo>
                <a:lnTo>
                  <a:pt x="2685288" y="1990344"/>
                </a:lnTo>
                <a:lnTo>
                  <a:pt x="2695956" y="2031492"/>
                </a:lnTo>
                <a:lnTo>
                  <a:pt x="2706624" y="1874520"/>
                </a:lnTo>
                <a:lnTo>
                  <a:pt x="2717292" y="1173480"/>
                </a:lnTo>
                <a:lnTo>
                  <a:pt x="2727960" y="1921764"/>
                </a:lnTo>
                <a:lnTo>
                  <a:pt x="2738628" y="1994916"/>
                </a:lnTo>
                <a:lnTo>
                  <a:pt x="2749296" y="1869948"/>
                </a:lnTo>
                <a:lnTo>
                  <a:pt x="2759964" y="2313432"/>
                </a:lnTo>
                <a:lnTo>
                  <a:pt x="2770632" y="1824228"/>
                </a:lnTo>
                <a:lnTo>
                  <a:pt x="2781300" y="1984248"/>
                </a:lnTo>
                <a:lnTo>
                  <a:pt x="2791968" y="2008632"/>
                </a:lnTo>
                <a:lnTo>
                  <a:pt x="2802636" y="1969008"/>
                </a:lnTo>
                <a:lnTo>
                  <a:pt x="2813304" y="1978152"/>
                </a:lnTo>
                <a:lnTo>
                  <a:pt x="2823972" y="1822704"/>
                </a:lnTo>
                <a:lnTo>
                  <a:pt x="2834640" y="1892808"/>
                </a:lnTo>
                <a:lnTo>
                  <a:pt x="2845308" y="1959864"/>
                </a:lnTo>
                <a:lnTo>
                  <a:pt x="2855976" y="1991868"/>
                </a:lnTo>
                <a:lnTo>
                  <a:pt x="2866644" y="1937004"/>
                </a:lnTo>
                <a:lnTo>
                  <a:pt x="2877312" y="1932432"/>
                </a:lnTo>
                <a:lnTo>
                  <a:pt x="2887980" y="1978152"/>
                </a:lnTo>
                <a:lnTo>
                  <a:pt x="2898648" y="1949196"/>
                </a:lnTo>
                <a:lnTo>
                  <a:pt x="2909316" y="1956816"/>
                </a:lnTo>
                <a:lnTo>
                  <a:pt x="2919984" y="2189988"/>
                </a:lnTo>
                <a:lnTo>
                  <a:pt x="2930652" y="1999488"/>
                </a:lnTo>
                <a:lnTo>
                  <a:pt x="2941320" y="1967484"/>
                </a:lnTo>
                <a:lnTo>
                  <a:pt x="2951988" y="1976628"/>
                </a:lnTo>
                <a:lnTo>
                  <a:pt x="2962656" y="1975104"/>
                </a:lnTo>
                <a:lnTo>
                  <a:pt x="2973324" y="1967484"/>
                </a:lnTo>
                <a:lnTo>
                  <a:pt x="2983992" y="1926336"/>
                </a:lnTo>
                <a:lnTo>
                  <a:pt x="2994660" y="2013204"/>
                </a:lnTo>
                <a:lnTo>
                  <a:pt x="3005328" y="1988820"/>
                </a:lnTo>
                <a:lnTo>
                  <a:pt x="3015996" y="2107692"/>
                </a:lnTo>
                <a:lnTo>
                  <a:pt x="3026664" y="2176272"/>
                </a:lnTo>
                <a:lnTo>
                  <a:pt x="3037332" y="2194560"/>
                </a:lnTo>
                <a:lnTo>
                  <a:pt x="3048000" y="2043684"/>
                </a:lnTo>
                <a:lnTo>
                  <a:pt x="3060192" y="1991868"/>
                </a:lnTo>
                <a:lnTo>
                  <a:pt x="3070860" y="1965960"/>
                </a:lnTo>
                <a:lnTo>
                  <a:pt x="3081528" y="2212848"/>
                </a:lnTo>
                <a:lnTo>
                  <a:pt x="3092196" y="1961388"/>
                </a:lnTo>
                <a:lnTo>
                  <a:pt x="3102864" y="1943100"/>
                </a:lnTo>
                <a:lnTo>
                  <a:pt x="3113532" y="1959864"/>
                </a:lnTo>
                <a:lnTo>
                  <a:pt x="3124200" y="1984248"/>
                </a:lnTo>
                <a:lnTo>
                  <a:pt x="3134868" y="2048256"/>
                </a:lnTo>
                <a:lnTo>
                  <a:pt x="3145536" y="2253996"/>
                </a:lnTo>
                <a:lnTo>
                  <a:pt x="3156204" y="2060448"/>
                </a:lnTo>
                <a:lnTo>
                  <a:pt x="3166872" y="2013204"/>
                </a:lnTo>
                <a:lnTo>
                  <a:pt x="3177540" y="1972056"/>
                </a:lnTo>
                <a:lnTo>
                  <a:pt x="3188208" y="1935480"/>
                </a:lnTo>
                <a:lnTo>
                  <a:pt x="3198876" y="1981200"/>
                </a:lnTo>
                <a:lnTo>
                  <a:pt x="3209544" y="2452116"/>
                </a:lnTo>
                <a:lnTo>
                  <a:pt x="3220212" y="1901952"/>
                </a:lnTo>
                <a:lnTo>
                  <a:pt x="3230880" y="1664208"/>
                </a:lnTo>
                <a:lnTo>
                  <a:pt x="3241548" y="2234184"/>
                </a:lnTo>
                <a:lnTo>
                  <a:pt x="3252216" y="2200656"/>
                </a:lnTo>
                <a:lnTo>
                  <a:pt x="3262884" y="2069592"/>
                </a:lnTo>
                <a:lnTo>
                  <a:pt x="3273552" y="1824228"/>
                </a:lnTo>
                <a:lnTo>
                  <a:pt x="3284220" y="1991868"/>
                </a:lnTo>
                <a:lnTo>
                  <a:pt x="3294888" y="2211324"/>
                </a:lnTo>
                <a:lnTo>
                  <a:pt x="3305555" y="2026920"/>
                </a:lnTo>
                <a:lnTo>
                  <a:pt x="3316224" y="1906524"/>
                </a:lnTo>
                <a:lnTo>
                  <a:pt x="3326891" y="1955292"/>
                </a:lnTo>
                <a:lnTo>
                  <a:pt x="3337560" y="2071116"/>
                </a:lnTo>
                <a:lnTo>
                  <a:pt x="3348228" y="2025396"/>
                </a:lnTo>
                <a:lnTo>
                  <a:pt x="3358896" y="2023872"/>
                </a:lnTo>
                <a:lnTo>
                  <a:pt x="3369564" y="3134868"/>
                </a:lnTo>
                <a:lnTo>
                  <a:pt x="3380232" y="1938528"/>
                </a:lnTo>
                <a:lnTo>
                  <a:pt x="3390900" y="1938528"/>
                </a:lnTo>
                <a:lnTo>
                  <a:pt x="3401567" y="1443228"/>
                </a:lnTo>
                <a:lnTo>
                  <a:pt x="3412236" y="2043684"/>
                </a:lnTo>
                <a:lnTo>
                  <a:pt x="3422904" y="1847088"/>
                </a:lnTo>
                <a:lnTo>
                  <a:pt x="3433572" y="1940052"/>
                </a:lnTo>
                <a:lnTo>
                  <a:pt x="3444240" y="1427988"/>
                </a:lnTo>
                <a:lnTo>
                  <a:pt x="3454908" y="1982724"/>
                </a:lnTo>
                <a:lnTo>
                  <a:pt x="3465576" y="2010156"/>
                </a:lnTo>
                <a:lnTo>
                  <a:pt x="3476244" y="1993392"/>
                </a:lnTo>
                <a:lnTo>
                  <a:pt x="3486912" y="2383536"/>
                </a:lnTo>
                <a:lnTo>
                  <a:pt x="3497579" y="2010156"/>
                </a:lnTo>
                <a:lnTo>
                  <a:pt x="3508248" y="2087880"/>
                </a:lnTo>
                <a:lnTo>
                  <a:pt x="3518916" y="1984248"/>
                </a:lnTo>
                <a:lnTo>
                  <a:pt x="3529584" y="1978152"/>
                </a:lnTo>
                <a:lnTo>
                  <a:pt x="3540252" y="1982724"/>
                </a:lnTo>
                <a:lnTo>
                  <a:pt x="3550920" y="2005584"/>
                </a:lnTo>
                <a:lnTo>
                  <a:pt x="3561588" y="1991868"/>
                </a:lnTo>
                <a:lnTo>
                  <a:pt x="3572255" y="1997964"/>
                </a:lnTo>
                <a:lnTo>
                  <a:pt x="3582924" y="2107692"/>
                </a:lnTo>
                <a:lnTo>
                  <a:pt x="3593591" y="1760220"/>
                </a:lnTo>
                <a:lnTo>
                  <a:pt x="3604260" y="2110740"/>
                </a:lnTo>
                <a:lnTo>
                  <a:pt x="3616452" y="2139696"/>
                </a:lnTo>
                <a:lnTo>
                  <a:pt x="3627120" y="1982724"/>
                </a:lnTo>
                <a:lnTo>
                  <a:pt x="3637788" y="1946148"/>
                </a:lnTo>
                <a:lnTo>
                  <a:pt x="3648455" y="1956816"/>
                </a:lnTo>
                <a:lnTo>
                  <a:pt x="3659124" y="2068068"/>
                </a:lnTo>
                <a:lnTo>
                  <a:pt x="3669791" y="2031492"/>
                </a:lnTo>
                <a:lnTo>
                  <a:pt x="3680460" y="1738884"/>
                </a:lnTo>
                <a:lnTo>
                  <a:pt x="3691128" y="1982724"/>
                </a:lnTo>
                <a:lnTo>
                  <a:pt x="3701796" y="2004060"/>
                </a:lnTo>
                <a:lnTo>
                  <a:pt x="3712464" y="1170432"/>
                </a:lnTo>
                <a:lnTo>
                  <a:pt x="3723132" y="1969008"/>
                </a:lnTo>
                <a:lnTo>
                  <a:pt x="3733800" y="2237232"/>
                </a:lnTo>
                <a:lnTo>
                  <a:pt x="3744467" y="2154936"/>
                </a:lnTo>
                <a:lnTo>
                  <a:pt x="3755136" y="1863852"/>
                </a:lnTo>
                <a:lnTo>
                  <a:pt x="3765804" y="1981200"/>
                </a:lnTo>
                <a:lnTo>
                  <a:pt x="3776472" y="2039112"/>
                </a:lnTo>
                <a:lnTo>
                  <a:pt x="3787140" y="2090928"/>
                </a:lnTo>
                <a:lnTo>
                  <a:pt x="3797808" y="2246376"/>
                </a:lnTo>
                <a:lnTo>
                  <a:pt x="3808476" y="2314956"/>
                </a:lnTo>
                <a:lnTo>
                  <a:pt x="3819144" y="2557272"/>
                </a:lnTo>
                <a:lnTo>
                  <a:pt x="3829812" y="1766316"/>
                </a:lnTo>
                <a:lnTo>
                  <a:pt x="3840479" y="2001012"/>
                </a:lnTo>
                <a:lnTo>
                  <a:pt x="3851148" y="2034540"/>
                </a:lnTo>
                <a:lnTo>
                  <a:pt x="3861816" y="1860804"/>
                </a:lnTo>
                <a:lnTo>
                  <a:pt x="3872484" y="1981200"/>
                </a:lnTo>
                <a:lnTo>
                  <a:pt x="3883152" y="1789176"/>
                </a:lnTo>
                <a:lnTo>
                  <a:pt x="3893820" y="2090928"/>
                </a:lnTo>
                <a:lnTo>
                  <a:pt x="3904488" y="1306068"/>
                </a:lnTo>
                <a:lnTo>
                  <a:pt x="3915155" y="1912620"/>
                </a:lnTo>
                <a:lnTo>
                  <a:pt x="3925824" y="2033016"/>
                </a:lnTo>
                <a:lnTo>
                  <a:pt x="3936491" y="1941576"/>
                </a:lnTo>
                <a:lnTo>
                  <a:pt x="3947160" y="1973580"/>
                </a:lnTo>
                <a:lnTo>
                  <a:pt x="3957828" y="1664208"/>
                </a:lnTo>
                <a:lnTo>
                  <a:pt x="3968496" y="2081784"/>
                </a:lnTo>
                <a:lnTo>
                  <a:pt x="3979164" y="2037588"/>
                </a:lnTo>
                <a:lnTo>
                  <a:pt x="3989832" y="2033016"/>
                </a:lnTo>
                <a:lnTo>
                  <a:pt x="4000500" y="2139696"/>
                </a:lnTo>
                <a:lnTo>
                  <a:pt x="4011167" y="2036064"/>
                </a:lnTo>
                <a:lnTo>
                  <a:pt x="4021836" y="1987296"/>
                </a:lnTo>
                <a:lnTo>
                  <a:pt x="4032504" y="2183892"/>
                </a:lnTo>
                <a:lnTo>
                  <a:pt x="4043172" y="1991868"/>
                </a:lnTo>
                <a:lnTo>
                  <a:pt x="4053840" y="1862328"/>
                </a:lnTo>
                <a:lnTo>
                  <a:pt x="4064508" y="2008632"/>
                </a:lnTo>
                <a:lnTo>
                  <a:pt x="4075176" y="1927860"/>
                </a:lnTo>
                <a:lnTo>
                  <a:pt x="4085844" y="1927860"/>
                </a:lnTo>
                <a:lnTo>
                  <a:pt x="4096512" y="1976628"/>
                </a:lnTo>
                <a:lnTo>
                  <a:pt x="4107179" y="2132076"/>
                </a:lnTo>
                <a:lnTo>
                  <a:pt x="4117848" y="2081784"/>
                </a:lnTo>
                <a:lnTo>
                  <a:pt x="4128516" y="2031492"/>
                </a:lnTo>
                <a:lnTo>
                  <a:pt x="4139184" y="1847088"/>
                </a:lnTo>
                <a:lnTo>
                  <a:pt x="4149852" y="1964436"/>
                </a:lnTo>
                <a:lnTo>
                  <a:pt x="4160520" y="2029968"/>
                </a:lnTo>
                <a:lnTo>
                  <a:pt x="4172712" y="2087880"/>
                </a:lnTo>
                <a:lnTo>
                  <a:pt x="4183379" y="2001012"/>
                </a:lnTo>
                <a:lnTo>
                  <a:pt x="4194048" y="1988820"/>
                </a:lnTo>
                <a:lnTo>
                  <a:pt x="4204716" y="2324100"/>
                </a:lnTo>
                <a:lnTo>
                  <a:pt x="4215384" y="1946148"/>
                </a:lnTo>
                <a:lnTo>
                  <a:pt x="4226052" y="1938528"/>
                </a:lnTo>
                <a:lnTo>
                  <a:pt x="4236720" y="1940052"/>
                </a:lnTo>
                <a:lnTo>
                  <a:pt x="4247388" y="2020824"/>
                </a:lnTo>
                <a:lnTo>
                  <a:pt x="4258056" y="2004060"/>
                </a:lnTo>
                <a:lnTo>
                  <a:pt x="4268724" y="2103120"/>
                </a:lnTo>
                <a:lnTo>
                  <a:pt x="4279392" y="1972056"/>
                </a:lnTo>
                <a:lnTo>
                  <a:pt x="4290060" y="2013204"/>
                </a:lnTo>
                <a:lnTo>
                  <a:pt x="4300728" y="2049780"/>
                </a:lnTo>
                <a:lnTo>
                  <a:pt x="4311396" y="1999488"/>
                </a:lnTo>
                <a:lnTo>
                  <a:pt x="4322064" y="1997964"/>
                </a:lnTo>
                <a:lnTo>
                  <a:pt x="4332732" y="1994916"/>
                </a:lnTo>
                <a:lnTo>
                  <a:pt x="4343400" y="1961388"/>
                </a:lnTo>
                <a:lnTo>
                  <a:pt x="4354068" y="1895856"/>
                </a:lnTo>
                <a:lnTo>
                  <a:pt x="4364736" y="1991868"/>
                </a:lnTo>
                <a:lnTo>
                  <a:pt x="4375404" y="1958340"/>
                </a:lnTo>
                <a:lnTo>
                  <a:pt x="4386072" y="1993392"/>
                </a:lnTo>
                <a:lnTo>
                  <a:pt x="4396740" y="2218944"/>
                </a:lnTo>
                <a:lnTo>
                  <a:pt x="4407408" y="1901952"/>
                </a:lnTo>
                <a:lnTo>
                  <a:pt x="4418076" y="1856232"/>
                </a:lnTo>
                <a:lnTo>
                  <a:pt x="4428744" y="2090928"/>
                </a:lnTo>
                <a:lnTo>
                  <a:pt x="4439412" y="2093976"/>
                </a:lnTo>
                <a:lnTo>
                  <a:pt x="4450080" y="0"/>
                </a:lnTo>
                <a:lnTo>
                  <a:pt x="4460748" y="1795272"/>
                </a:lnTo>
                <a:lnTo>
                  <a:pt x="4471416" y="2077212"/>
                </a:lnTo>
                <a:lnTo>
                  <a:pt x="4482084" y="1857756"/>
                </a:lnTo>
                <a:lnTo>
                  <a:pt x="4492752" y="1772412"/>
                </a:lnTo>
                <a:lnTo>
                  <a:pt x="4503420" y="2113788"/>
                </a:lnTo>
                <a:lnTo>
                  <a:pt x="4514088" y="2087880"/>
                </a:lnTo>
                <a:lnTo>
                  <a:pt x="4524756" y="2061972"/>
                </a:lnTo>
                <a:lnTo>
                  <a:pt x="4535424" y="1908048"/>
                </a:lnTo>
                <a:lnTo>
                  <a:pt x="4546092" y="1507236"/>
                </a:lnTo>
                <a:lnTo>
                  <a:pt x="4556760" y="2118360"/>
                </a:lnTo>
                <a:lnTo>
                  <a:pt x="4567428" y="1879092"/>
                </a:lnTo>
                <a:lnTo>
                  <a:pt x="4578096" y="2078736"/>
                </a:lnTo>
                <a:lnTo>
                  <a:pt x="4588764" y="1885188"/>
                </a:lnTo>
                <a:lnTo>
                  <a:pt x="4599432" y="2063496"/>
                </a:lnTo>
                <a:lnTo>
                  <a:pt x="4610100" y="2031492"/>
                </a:lnTo>
                <a:lnTo>
                  <a:pt x="4620768" y="1744980"/>
                </a:lnTo>
                <a:lnTo>
                  <a:pt x="4631436" y="2097024"/>
                </a:lnTo>
                <a:lnTo>
                  <a:pt x="4642104" y="2135124"/>
                </a:lnTo>
                <a:lnTo>
                  <a:pt x="4652772" y="1970532"/>
                </a:lnTo>
                <a:lnTo>
                  <a:pt x="4663440" y="1854708"/>
                </a:lnTo>
                <a:lnTo>
                  <a:pt x="4674108" y="1969008"/>
                </a:lnTo>
                <a:lnTo>
                  <a:pt x="4684776" y="1536192"/>
                </a:lnTo>
                <a:lnTo>
                  <a:pt x="4695444" y="1519428"/>
                </a:lnTo>
                <a:lnTo>
                  <a:pt x="4706112" y="2058924"/>
                </a:lnTo>
                <a:lnTo>
                  <a:pt x="4716780" y="1987296"/>
                </a:lnTo>
                <a:lnTo>
                  <a:pt x="4727448" y="1548384"/>
                </a:lnTo>
                <a:lnTo>
                  <a:pt x="4739640" y="2247900"/>
                </a:lnTo>
                <a:lnTo>
                  <a:pt x="4750308" y="2115312"/>
                </a:lnTo>
                <a:lnTo>
                  <a:pt x="4760976" y="2034540"/>
                </a:lnTo>
                <a:lnTo>
                  <a:pt x="4771644" y="2078736"/>
                </a:lnTo>
                <a:lnTo>
                  <a:pt x="4782312" y="2093976"/>
                </a:lnTo>
                <a:lnTo>
                  <a:pt x="4792980" y="2157984"/>
                </a:lnTo>
                <a:lnTo>
                  <a:pt x="4803648" y="2075688"/>
                </a:lnTo>
                <a:lnTo>
                  <a:pt x="4814316" y="2162556"/>
                </a:lnTo>
                <a:lnTo>
                  <a:pt x="4824984" y="1997964"/>
                </a:lnTo>
                <a:lnTo>
                  <a:pt x="4835652" y="2040636"/>
                </a:lnTo>
                <a:lnTo>
                  <a:pt x="4846320" y="2048256"/>
                </a:lnTo>
                <a:lnTo>
                  <a:pt x="4856988" y="1638300"/>
                </a:lnTo>
                <a:lnTo>
                  <a:pt x="4867656" y="2185416"/>
                </a:lnTo>
                <a:lnTo>
                  <a:pt x="4878324" y="2125980"/>
                </a:lnTo>
                <a:lnTo>
                  <a:pt x="4888992" y="1972056"/>
                </a:lnTo>
                <a:lnTo>
                  <a:pt x="4899660" y="1972056"/>
                </a:lnTo>
                <a:lnTo>
                  <a:pt x="4910328" y="2087880"/>
                </a:lnTo>
                <a:lnTo>
                  <a:pt x="4920996" y="1909572"/>
                </a:lnTo>
                <a:lnTo>
                  <a:pt x="4931664" y="1976628"/>
                </a:lnTo>
                <a:lnTo>
                  <a:pt x="4942332" y="665988"/>
                </a:lnTo>
                <a:lnTo>
                  <a:pt x="4953000" y="1933956"/>
                </a:lnTo>
                <a:lnTo>
                  <a:pt x="4963668" y="1979676"/>
                </a:lnTo>
                <a:lnTo>
                  <a:pt x="4974336" y="2042160"/>
                </a:lnTo>
                <a:lnTo>
                  <a:pt x="4985004" y="1982724"/>
                </a:lnTo>
                <a:lnTo>
                  <a:pt x="4995672" y="2168652"/>
                </a:lnTo>
                <a:lnTo>
                  <a:pt x="5006340" y="1953768"/>
                </a:lnTo>
                <a:lnTo>
                  <a:pt x="5017008" y="2415540"/>
                </a:lnTo>
                <a:lnTo>
                  <a:pt x="5027676" y="2348484"/>
                </a:lnTo>
                <a:lnTo>
                  <a:pt x="5038344" y="1994916"/>
                </a:lnTo>
                <a:lnTo>
                  <a:pt x="5049012" y="1886712"/>
                </a:lnTo>
                <a:lnTo>
                  <a:pt x="5059680" y="2010156"/>
                </a:lnTo>
                <a:lnTo>
                  <a:pt x="5070348" y="2037588"/>
                </a:lnTo>
                <a:lnTo>
                  <a:pt x="5081016" y="2026920"/>
                </a:lnTo>
                <a:lnTo>
                  <a:pt x="5091684" y="1879092"/>
                </a:lnTo>
                <a:lnTo>
                  <a:pt x="5102352" y="2040636"/>
                </a:lnTo>
                <a:lnTo>
                  <a:pt x="5113020" y="1932432"/>
                </a:lnTo>
                <a:lnTo>
                  <a:pt x="5123688" y="1973580"/>
                </a:lnTo>
                <a:lnTo>
                  <a:pt x="5134356" y="1981200"/>
                </a:lnTo>
                <a:lnTo>
                  <a:pt x="5145024" y="2086356"/>
                </a:lnTo>
                <a:lnTo>
                  <a:pt x="5155692" y="1996440"/>
                </a:lnTo>
                <a:lnTo>
                  <a:pt x="5166360" y="2048256"/>
                </a:lnTo>
                <a:lnTo>
                  <a:pt x="5177028" y="1975104"/>
                </a:lnTo>
                <a:lnTo>
                  <a:pt x="5187696" y="2014728"/>
                </a:lnTo>
                <a:lnTo>
                  <a:pt x="5198364" y="1834896"/>
                </a:lnTo>
                <a:lnTo>
                  <a:pt x="5209032" y="2240280"/>
                </a:lnTo>
                <a:lnTo>
                  <a:pt x="5219700" y="2048256"/>
                </a:lnTo>
                <a:lnTo>
                  <a:pt x="5230368" y="2078736"/>
                </a:lnTo>
                <a:lnTo>
                  <a:pt x="5241036" y="2132076"/>
                </a:lnTo>
                <a:lnTo>
                  <a:pt x="5251704" y="2075688"/>
                </a:lnTo>
                <a:lnTo>
                  <a:pt x="5262372" y="2197608"/>
                </a:lnTo>
                <a:lnTo>
                  <a:pt x="5273040" y="2022348"/>
                </a:lnTo>
                <a:lnTo>
                  <a:pt x="5283708" y="1368552"/>
                </a:lnTo>
                <a:lnTo>
                  <a:pt x="5295900" y="2142744"/>
                </a:lnTo>
                <a:lnTo>
                  <a:pt x="5306568" y="2048256"/>
                </a:lnTo>
                <a:lnTo>
                  <a:pt x="5317236" y="2028444"/>
                </a:lnTo>
                <a:lnTo>
                  <a:pt x="5327904" y="1322832"/>
                </a:lnTo>
                <a:lnTo>
                  <a:pt x="5338572" y="2007108"/>
                </a:lnTo>
                <a:lnTo>
                  <a:pt x="5349240" y="2010156"/>
                </a:lnTo>
                <a:lnTo>
                  <a:pt x="5359908" y="1943100"/>
                </a:lnTo>
                <a:lnTo>
                  <a:pt x="5370576" y="2057400"/>
                </a:lnTo>
                <a:lnTo>
                  <a:pt x="5381244" y="1626108"/>
                </a:lnTo>
                <a:lnTo>
                  <a:pt x="5391912" y="2289048"/>
                </a:lnTo>
                <a:lnTo>
                  <a:pt x="5402580" y="2185416"/>
                </a:lnTo>
                <a:lnTo>
                  <a:pt x="5413248" y="1946148"/>
                </a:lnTo>
                <a:lnTo>
                  <a:pt x="5423916" y="1456944"/>
                </a:lnTo>
                <a:lnTo>
                  <a:pt x="5434584" y="1996440"/>
                </a:lnTo>
                <a:lnTo>
                  <a:pt x="5445252" y="1716024"/>
                </a:lnTo>
                <a:lnTo>
                  <a:pt x="5455920" y="2001012"/>
                </a:lnTo>
                <a:lnTo>
                  <a:pt x="5466588" y="2093976"/>
                </a:lnTo>
                <a:lnTo>
                  <a:pt x="5477256" y="2013204"/>
                </a:lnTo>
                <a:lnTo>
                  <a:pt x="5487924" y="1930908"/>
                </a:lnTo>
                <a:lnTo>
                  <a:pt x="5498592" y="2054352"/>
                </a:lnTo>
                <a:lnTo>
                  <a:pt x="5509260" y="2039112"/>
                </a:lnTo>
                <a:lnTo>
                  <a:pt x="5519928" y="1991868"/>
                </a:lnTo>
                <a:lnTo>
                  <a:pt x="5530596" y="3095244"/>
                </a:lnTo>
                <a:lnTo>
                  <a:pt x="5541264" y="2040636"/>
                </a:lnTo>
                <a:lnTo>
                  <a:pt x="5551932" y="2054352"/>
                </a:lnTo>
                <a:lnTo>
                  <a:pt x="5562600" y="2004060"/>
                </a:lnTo>
                <a:lnTo>
                  <a:pt x="5573268" y="1996440"/>
                </a:lnTo>
                <a:lnTo>
                  <a:pt x="5583936" y="1937004"/>
                </a:lnTo>
                <a:lnTo>
                  <a:pt x="5594604" y="2022348"/>
                </a:lnTo>
                <a:lnTo>
                  <a:pt x="5605272" y="2023872"/>
                </a:lnTo>
                <a:lnTo>
                  <a:pt x="5615940" y="2124456"/>
                </a:lnTo>
                <a:lnTo>
                  <a:pt x="5626608" y="2055876"/>
                </a:lnTo>
                <a:lnTo>
                  <a:pt x="5637276" y="2026920"/>
                </a:lnTo>
                <a:lnTo>
                  <a:pt x="5647944" y="2010156"/>
                </a:lnTo>
                <a:lnTo>
                  <a:pt x="5658612" y="1819656"/>
                </a:lnTo>
                <a:lnTo>
                  <a:pt x="5669280" y="1965960"/>
                </a:lnTo>
                <a:lnTo>
                  <a:pt x="5679948" y="2179320"/>
                </a:lnTo>
                <a:lnTo>
                  <a:pt x="5690616" y="1970532"/>
                </a:lnTo>
                <a:lnTo>
                  <a:pt x="5701284" y="2167128"/>
                </a:lnTo>
                <a:lnTo>
                  <a:pt x="5711952" y="2071116"/>
                </a:lnTo>
                <a:lnTo>
                  <a:pt x="5722620" y="893064"/>
                </a:lnTo>
                <a:lnTo>
                  <a:pt x="5733288" y="2176272"/>
                </a:lnTo>
                <a:lnTo>
                  <a:pt x="5743956" y="2071116"/>
                </a:lnTo>
                <a:lnTo>
                  <a:pt x="5754624" y="1973580"/>
                </a:lnTo>
                <a:lnTo>
                  <a:pt x="5765292" y="1976628"/>
                </a:lnTo>
                <a:lnTo>
                  <a:pt x="5775960" y="2011680"/>
                </a:lnTo>
                <a:lnTo>
                  <a:pt x="5786628" y="2208276"/>
                </a:lnTo>
                <a:lnTo>
                  <a:pt x="5797296" y="1767840"/>
                </a:lnTo>
                <a:lnTo>
                  <a:pt x="5807964" y="2013204"/>
                </a:lnTo>
                <a:lnTo>
                  <a:pt x="5818632" y="2014728"/>
                </a:lnTo>
                <a:lnTo>
                  <a:pt x="5829300" y="2011680"/>
                </a:lnTo>
                <a:lnTo>
                  <a:pt x="5839968" y="1905000"/>
                </a:lnTo>
                <a:lnTo>
                  <a:pt x="5852160" y="1959864"/>
                </a:lnTo>
                <a:lnTo>
                  <a:pt x="5862828" y="2042160"/>
                </a:lnTo>
                <a:lnTo>
                  <a:pt x="5873496" y="1973580"/>
                </a:lnTo>
                <a:lnTo>
                  <a:pt x="5884164" y="1978152"/>
                </a:lnTo>
                <a:lnTo>
                  <a:pt x="5894832" y="2072640"/>
                </a:lnTo>
                <a:lnTo>
                  <a:pt x="5905500" y="2055876"/>
                </a:lnTo>
                <a:lnTo>
                  <a:pt x="5916168" y="2432304"/>
                </a:lnTo>
                <a:lnTo>
                  <a:pt x="5926836" y="2005584"/>
                </a:lnTo>
                <a:lnTo>
                  <a:pt x="5937504" y="2112264"/>
                </a:lnTo>
                <a:lnTo>
                  <a:pt x="5948172" y="2090928"/>
                </a:lnTo>
                <a:lnTo>
                  <a:pt x="5958840" y="1976628"/>
                </a:lnTo>
                <a:lnTo>
                  <a:pt x="5969508" y="2026920"/>
                </a:lnTo>
                <a:lnTo>
                  <a:pt x="5980176" y="1967484"/>
                </a:lnTo>
                <a:lnTo>
                  <a:pt x="5990844" y="2039112"/>
                </a:lnTo>
                <a:lnTo>
                  <a:pt x="6001512" y="1972056"/>
                </a:lnTo>
                <a:lnTo>
                  <a:pt x="6012180" y="2075688"/>
                </a:lnTo>
                <a:lnTo>
                  <a:pt x="6022848" y="1979676"/>
                </a:lnTo>
                <a:lnTo>
                  <a:pt x="6033516" y="1979676"/>
                </a:lnTo>
                <a:lnTo>
                  <a:pt x="6044184" y="2127504"/>
                </a:lnTo>
                <a:lnTo>
                  <a:pt x="6054852" y="2168652"/>
                </a:lnTo>
                <a:lnTo>
                  <a:pt x="6065520" y="2074164"/>
                </a:lnTo>
                <a:lnTo>
                  <a:pt x="6076188" y="2148840"/>
                </a:lnTo>
                <a:lnTo>
                  <a:pt x="6086856" y="2072640"/>
                </a:lnTo>
                <a:lnTo>
                  <a:pt x="6097524" y="2020824"/>
                </a:lnTo>
                <a:lnTo>
                  <a:pt x="6108192" y="2026920"/>
                </a:lnTo>
                <a:lnTo>
                  <a:pt x="6118860" y="2097024"/>
                </a:lnTo>
                <a:lnTo>
                  <a:pt x="6129528" y="1751076"/>
                </a:lnTo>
                <a:lnTo>
                  <a:pt x="6140196" y="1982724"/>
                </a:lnTo>
                <a:lnTo>
                  <a:pt x="6150864" y="1242060"/>
                </a:lnTo>
                <a:lnTo>
                  <a:pt x="6161532" y="2357628"/>
                </a:lnTo>
                <a:lnTo>
                  <a:pt x="6172200" y="2049780"/>
                </a:lnTo>
                <a:lnTo>
                  <a:pt x="6182868" y="1932432"/>
                </a:lnTo>
                <a:lnTo>
                  <a:pt x="6193536" y="2010156"/>
                </a:lnTo>
                <a:lnTo>
                  <a:pt x="6204204" y="1979676"/>
                </a:lnTo>
                <a:lnTo>
                  <a:pt x="6214872" y="1958340"/>
                </a:lnTo>
                <a:lnTo>
                  <a:pt x="6225540" y="2153412"/>
                </a:lnTo>
                <a:lnTo>
                  <a:pt x="6236208" y="2179320"/>
                </a:lnTo>
                <a:lnTo>
                  <a:pt x="6246876" y="2276856"/>
                </a:lnTo>
                <a:lnTo>
                  <a:pt x="6257544" y="2069592"/>
                </a:lnTo>
                <a:lnTo>
                  <a:pt x="6268212" y="2441448"/>
                </a:lnTo>
                <a:lnTo>
                  <a:pt x="6278880" y="2177796"/>
                </a:lnTo>
                <a:lnTo>
                  <a:pt x="6289548" y="2005584"/>
                </a:lnTo>
                <a:lnTo>
                  <a:pt x="6300216" y="1740408"/>
                </a:lnTo>
                <a:lnTo>
                  <a:pt x="6310884" y="2068068"/>
                </a:lnTo>
                <a:lnTo>
                  <a:pt x="6321552" y="1987296"/>
                </a:lnTo>
                <a:lnTo>
                  <a:pt x="6332220" y="2138172"/>
                </a:lnTo>
                <a:lnTo>
                  <a:pt x="6342888" y="2033016"/>
                </a:lnTo>
                <a:lnTo>
                  <a:pt x="6353556" y="1950720"/>
                </a:lnTo>
                <a:lnTo>
                  <a:pt x="6364224" y="2089404"/>
                </a:lnTo>
                <a:lnTo>
                  <a:pt x="6374892" y="2136648"/>
                </a:lnTo>
                <a:lnTo>
                  <a:pt x="6385560" y="2127504"/>
                </a:lnTo>
                <a:lnTo>
                  <a:pt x="6396228" y="1955292"/>
                </a:lnTo>
                <a:lnTo>
                  <a:pt x="6408420" y="1975104"/>
                </a:lnTo>
                <a:lnTo>
                  <a:pt x="6419088" y="1937004"/>
                </a:lnTo>
                <a:lnTo>
                  <a:pt x="6429756" y="1973580"/>
                </a:lnTo>
                <a:lnTo>
                  <a:pt x="6440424" y="2011680"/>
                </a:lnTo>
                <a:lnTo>
                  <a:pt x="6451092" y="1976628"/>
                </a:lnTo>
                <a:lnTo>
                  <a:pt x="6461760" y="1828800"/>
                </a:lnTo>
                <a:lnTo>
                  <a:pt x="6472428" y="1022604"/>
                </a:lnTo>
                <a:lnTo>
                  <a:pt x="6483096" y="2058924"/>
                </a:lnTo>
                <a:lnTo>
                  <a:pt x="6493764" y="2016252"/>
                </a:lnTo>
                <a:lnTo>
                  <a:pt x="6504432" y="1926336"/>
                </a:lnTo>
                <a:lnTo>
                  <a:pt x="6515100" y="2039112"/>
                </a:lnTo>
                <a:lnTo>
                  <a:pt x="6525768" y="1991868"/>
                </a:lnTo>
                <a:lnTo>
                  <a:pt x="6536435" y="1994916"/>
                </a:lnTo>
                <a:lnTo>
                  <a:pt x="6547104" y="2049780"/>
                </a:lnTo>
                <a:lnTo>
                  <a:pt x="6557772" y="2129028"/>
                </a:lnTo>
                <a:lnTo>
                  <a:pt x="6568440" y="2328672"/>
                </a:lnTo>
                <a:lnTo>
                  <a:pt x="6579108" y="1991868"/>
                </a:lnTo>
                <a:lnTo>
                  <a:pt x="6589776" y="2058924"/>
                </a:lnTo>
                <a:lnTo>
                  <a:pt x="6600444" y="1950720"/>
                </a:lnTo>
                <a:lnTo>
                  <a:pt x="6611111" y="1969008"/>
                </a:lnTo>
                <a:lnTo>
                  <a:pt x="6621780" y="1978152"/>
                </a:lnTo>
                <a:lnTo>
                  <a:pt x="6632448" y="1978152"/>
                </a:lnTo>
                <a:lnTo>
                  <a:pt x="6643116" y="1982724"/>
                </a:lnTo>
                <a:lnTo>
                  <a:pt x="6653783" y="1987296"/>
                </a:lnTo>
                <a:lnTo>
                  <a:pt x="6664452" y="1975104"/>
                </a:lnTo>
                <a:lnTo>
                  <a:pt x="6675120" y="2055876"/>
                </a:lnTo>
                <a:lnTo>
                  <a:pt x="6685788" y="2042160"/>
                </a:lnTo>
                <a:lnTo>
                  <a:pt x="6696456" y="2019300"/>
                </a:lnTo>
                <a:lnTo>
                  <a:pt x="6707124" y="1987296"/>
                </a:lnTo>
                <a:lnTo>
                  <a:pt x="6717792" y="2001012"/>
                </a:lnTo>
                <a:lnTo>
                  <a:pt x="6728459" y="1990344"/>
                </a:lnTo>
                <a:lnTo>
                  <a:pt x="6739128" y="1961388"/>
                </a:lnTo>
                <a:lnTo>
                  <a:pt x="6749796" y="2110740"/>
                </a:lnTo>
                <a:lnTo>
                  <a:pt x="6760464" y="1982724"/>
                </a:lnTo>
                <a:lnTo>
                  <a:pt x="6771132" y="1714500"/>
                </a:lnTo>
                <a:lnTo>
                  <a:pt x="6781800" y="2054352"/>
                </a:lnTo>
                <a:lnTo>
                  <a:pt x="6792468" y="1964436"/>
                </a:lnTo>
                <a:lnTo>
                  <a:pt x="6803135" y="1991868"/>
                </a:lnTo>
              </a:path>
            </a:pathLst>
          </a:custGeom>
          <a:ln w="19812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105661" y="797813"/>
            <a:ext cx="6803390" cy="5687695"/>
          </a:xfrm>
          <a:custGeom>
            <a:avLst/>
            <a:gdLst/>
            <a:ahLst/>
            <a:cxnLst/>
            <a:rect l="l" t="t" r="r" b="b"/>
            <a:pathLst>
              <a:path w="6803390" h="5687695">
                <a:moveTo>
                  <a:pt x="0" y="4695444"/>
                </a:moveTo>
                <a:lnTo>
                  <a:pt x="10668" y="4713732"/>
                </a:lnTo>
                <a:lnTo>
                  <a:pt x="21336" y="4655820"/>
                </a:lnTo>
                <a:lnTo>
                  <a:pt x="32004" y="4675632"/>
                </a:lnTo>
                <a:lnTo>
                  <a:pt x="42672" y="4504944"/>
                </a:lnTo>
                <a:lnTo>
                  <a:pt x="53340" y="4564380"/>
                </a:lnTo>
                <a:lnTo>
                  <a:pt x="64008" y="4692396"/>
                </a:lnTo>
                <a:lnTo>
                  <a:pt x="74676" y="4718304"/>
                </a:lnTo>
                <a:lnTo>
                  <a:pt x="85344" y="4805172"/>
                </a:lnTo>
                <a:lnTo>
                  <a:pt x="96012" y="4748784"/>
                </a:lnTo>
                <a:lnTo>
                  <a:pt x="106680" y="4661916"/>
                </a:lnTo>
                <a:lnTo>
                  <a:pt x="117348" y="4573524"/>
                </a:lnTo>
                <a:lnTo>
                  <a:pt x="128016" y="4661916"/>
                </a:lnTo>
                <a:lnTo>
                  <a:pt x="138684" y="4666488"/>
                </a:lnTo>
                <a:lnTo>
                  <a:pt x="149352" y="4672584"/>
                </a:lnTo>
                <a:lnTo>
                  <a:pt x="160020" y="4689348"/>
                </a:lnTo>
                <a:lnTo>
                  <a:pt x="170688" y="4698492"/>
                </a:lnTo>
                <a:lnTo>
                  <a:pt x="181356" y="4664964"/>
                </a:lnTo>
                <a:lnTo>
                  <a:pt x="192024" y="4588764"/>
                </a:lnTo>
                <a:lnTo>
                  <a:pt x="202692" y="4460748"/>
                </a:lnTo>
                <a:lnTo>
                  <a:pt x="213360" y="4544568"/>
                </a:lnTo>
                <a:lnTo>
                  <a:pt x="224028" y="4626864"/>
                </a:lnTo>
                <a:lnTo>
                  <a:pt x="234696" y="4619244"/>
                </a:lnTo>
                <a:lnTo>
                  <a:pt x="245364" y="4680204"/>
                </a:lnTo>
                <a:lnTo>
                  <a:pt x="256032" y="4684776"/>
                </a:lnTo>
                <a:lnTo>
                  <a:pt x="266700" y="4614672"/>
                </a:lnTo>
                <a:lnTo>
                  <a:pt x="278892" y="4610100"/>
                </a:lnTo>
                <a:lnTo>
                  <a:pt x="289560" y="4617720"/>
                </a:lnTo>
                <a:lnTo>
                  <a:pt x="300228" y="4599432"/>
                </a:lnTo>
                <a:lnTo>
                  <a:pt x="310896" y="4689348"/>
                </a:lnTo>
                <a:lnTo>
                  <a:pt x="321564" y="4622292"/>
                </a:lnTo>
                <a:lnTo>
                  <a:pt x="332232" y="4613148"/>
                </a:lnTo>
                <a:lnTo>
                  <a:pt x="342900" y="4584192"/>
                </a:lnTo>
                <a:lnTo>
                  <a:pt x="353568" y="4741164"/>
                </a:lnTo>
                <a:lnTo>
                  <a:pt x="364236" y="4687824"/>
                </a:lnTo>
                <a:lnTo>
                  <a:pt x="374904" y="4602480"/>
                </a:lnTo>
                <a:lnTo>
                  <a:pt x="385572" y="4797552"/>
                </a:lnTo>
                <a:lnTo>
                  <a:pt x="396240" y="4703064"/>
                </a:lnTo>
                <a:lnTo>
                  <a:pt x="406908" y="4600956"/>
                </a:lnTo>
                <a:lnTo>
                  <a:pt x="417576" y="4637532"/>
                </a:lnTo>
                <a:lnTo>
                  <a:pt x="428244" y="4614672"/>
                </a:lnTo>
                <a:lnTo>
                  <a:pt x="438912" y="4594860"/>
                </a:lnTo>
                <a:lnTo>
                  <a:pt x="449580" y="4643628"/>
                </a:lnTo>
                <a:lnTo>
                  <a:pt x="460248" y="4696968"/>
                </a:lnTo>
                <a:lnTo>
                  <a:pt x="470916" y="4674108"/>
                </a:lnTo>
                <a:lnTo>
                  <a:pt x="481584" y="4687824"/>
                </a:lnTo>
                <a:lnTo>
                  <a:pt x="492252" y="4636008"/>
                </a:lnTo>
                <a:lnTo>
                  <a:pt x="502920" y="4811268"/>
                </a:lnTo>
                <a:lnTo>
                  <a:pt x="513588" y="4701540"/>
                </a:lnTo>
                <a:lnTo>
                  <a:pt x="524256" y="4639056"/>
                </a:lnTo>
                <a:lnTo>
                  <a:pt x="534924" y="4613148"/>
                </a:lnTo>
                <a:lnTo>
                  <a:pt x="545592" y="4602480"/>
                </a:lnTo>
                <a:lnTo>
                  <a:pt x="556260" y="4689348"/>
                </a:lnTo>
                <a:lnTo>
                  <a:pt x="566928" y="4645152"/>
                </a:lnTo>
                <a:lnTo>
                  <a:pt x="577596" y="4750308"/>
                </a:lnTo>
                <a:lnTo>
                  <a:pt x="588264" y="4651248"/>
                </a:lnTo>
                <a:lnTo>
                  <a:pt x="598932" y="4642104"/>
                </a:lnTo>
                <a:lnTo>
                  <a:pt x="609600" y="4590288"/>
                </a:lnTo>
                <a:lnTo>
                  <a:pt x="620268" y="4636008"/>
                </a:lnTo>
                <a:lnTo>
                  <a:pt x="630936" y="4619244"/>
                </a:lnTo>
                <a:lnTo>
                  <a:pt x="641604" y="4596384"/>
                </a:lnTo>
                <a:lnTo>
                  <a:pt x="652272" y="4600956"/>
                </a:lnTo>
                <a:lnTo>
                  <a:pt x="662940" y="4602480"/>
                </a:lnTo>
                <a:lnTo>
                  <a:pt x="673608" y="4550664"/>
                </a:lnTo>
                <a:lnTo>
                  <a:pt x="684276" y="4719828"/>
                </a:lnTo>
                <a:lnTo>
                  <a:pt x="694944" y="5053584"/>
                </a:lnTo>
                <a:lnTo>
                  <a:pt x="705612" y="4620768"/>
                </a:lnTo>
                <a:lnTo>
                  <a:pt x="716280" y="4637532"/>
                </a:lnTo>
                <a:lnTo>
                  <a:pt x="726948" y="4629912"/>
                </a:lnTo>
                <a:lnTo>
                  <a:pt x="737616" y="4553712"/>
                </a:lnTo>
                <a:lnTo>
                  <a:pt x="748284" y="4879848"/>
                </a:lnTo>
                <a:lnTo>
                  <a:pt x="758952" y="4757928"/>
                </a:lnTo>
                <a:lnTo>
                  <a:pt x="769620" y="4632960"/>
                </a:lnTo>
                <a:lnTo>
                  <a:pt x="780288" y="4619244"/>
                </a:lnTo>
                <a:lnTo>
                  <a:pt x="790956" y="4597908"/>
                </a:lnTo>
                <a:lnTo>
                  <a:pt x="801624" y="4901184"/>
                </a:lnTo>
                <a:lnTo>
                  <a:pt x="812292" y="4550664"/>
                </a:lnTo>
                <a:lnTo>
                  <a:pt x="822960" y="4645152"/>
                </a:lnTo>
                <a:lnTo>
                  <a:pt x="835152" y="4782312"/>
                </a:lnTo>
                <a:lnTo>
                  <a:pt x="845819" y="4568952"/>
                </a:lnTo>
                <a:lnTo>
                  <a:pt x="856488" y="4600956"/>
                </a:lnTo>
                <a:lnTo>
                  <a:pt x="867156" y="4625340"/>
                </a:lnTo>
                <a:lnTo>
                  <a:pt x="877824" y="4634484"/>
                </a:lnTo>
                <a:lnTo>
                  <a:pt x="888491" y="4629912"/>
                </a:lnTo>
                <a:lnTo>
                  <a:pt x="899160" y="4632960"/>
                </a:lnTo>
                <a:lnTo>
                  <a:pt x="909828" y="4646676"/>
                </a:lnTo>
                <a:lnTo>
                  <a:pt x="920496" y="4680204"/>
                </a:lnTo>
                <a:lnTo>
                  <a:pt x="931163" y="4696968"/>
                </a:lnTo>
                <a:lnTo>
                  <a:pt x="941832" y="4639056"/>
                </a:lnTo>
                <a:lnTo>
                  <a:pt x="952500" y="4593336"/>
                </a:lnTo>
                <a:lnTo>
                  <a:pt x="963168" y="4658868"/>
                </a:lnTo>
                <a:lnTo>
                  <a:pt x="973836" y="4666488"/>
                </a:lnTo>
                <a:lnTo>
                  <a:pt x="984504" y="4666488"/>
                </a:lnTo>
                <a:lnTo>
                  <a:pt x="995172" y="4684776"/>
                </a:lnTo>
                <a:lnTo>
                  <a:pt x="1005840" y="4597908"/>
                </a:lnTo>
                <a:lnTo>
                  <a:pt x="1037844" y="4639056"/>
                </a:lnTo>
                <a:lnTo>
                  <a:pt x="1059180" y="5102352"/>
                </a:lnTo>
                <a:lnTo>
                  <a:pt x="1069848" y="4597908"/>
                </a:lnTo>
                <a:lnTo>
                  <a:pt x="1080516" y="5015484"/>
                </a:lnTo>
                <a:lnTo>
                  <a:pt x="1091184" y="4671060"/>
                </a:lnTo>
                <a:lnTo>
                  <a:pt x="1101852" y="4613148"/>
                </a:lnTo>
                <a:lnTo>
                  <a:pt x="1112520" y="4625340"/>
                </a:lnTo>
                <a:lnTo>
                  <a:pt x="1123188" y="4669536"/>
                </a:lnTo>
                <a:lnTo>
                  <a:pt x="1133856" y="4658868"/>
                </a:lnTo>
                <a:lnTo>
                  <a:pt x="1144524" y="4655820"/>
                </a:lnTo>
                <a:lnTo>
                  <a:pt x="1155192" y="4628388"/>
                </a:lnTo>
                <a:lnTo>
                  <a:pt x="1165860" y="4572000"/>
                </a:lnTo>
                <a:lnTo>
                  <a:pt x="1176528" y="4602480"/>
                </a:lnTo>
                <a:lnTo>
                  <a:pt x="1187196" y="4617720"/>
                </a:lnTo>
                <a:lnTo>
                  <a:pt x="1197864" y="4628388"/>
                </a:lnTo>
                <a:lnTo>
                  <a:pt x="1208532" y="4654296"/>
                </a:lnTo>
                <a:lnTo>
                  <a:pt x="1219200" y="4655820"/>
                </a:lnTo>
                <a:lnTo>
                  <a:pt x="1229868" y="4611624"/>
                </a:lnTo>
                <a:lnTo>
                  <a:pt x="1240536" y="4549140"/>
                </a:lnTo>
                <a:lnTo>
                  <a:pt x="1251204" y="4541520"/>
                </a:lnTo>
                <a:lnTo>
                  <a:pt x="1261872" y="4674108"/>
                </a:lnTo>
                <a:lnTo>
                  <a:pt x="1272540" y="4617720"/>
                </a:lnTo>
                <a:lnTo>
                  <a:pt x="1283208" y="4934712"/>
                </a:lnTo>
                <a:lnTo>
                  <a:pt x="1293876" y="4611624"/>
                </a:lnTo>
                <a:lnTo>
                  <a:pt x="1304544" y="4684776"/>
                </a:lnTo>
                <a:lnTo>
                  <a:pt x="1315212" y="4588764"/>
                </a:lnTo>
                <a:lnTo>
                  <a:pt x="1325880" y="4646676"/>
                </a:lnTo>
                <a:lnTo>
                  <a:pt x="1336548" y="4591812"/>
                </a:lnTo>
                <a:lnTo>
                  <a:pt x="1347216" y="4646676"/>
                </a:lnTo>
                <a:lnTo>
                  <a:pt x="1357884" y="4701540"/>
                </a:lnTo>
                <a:lnTo>
                  <a:pt x="1368552" y="4552188"/>
                </a:lnTo>
                <a:lnTo>
                  <a:pt x="1379220" y="4515612"/>
                </a:lnTo>
                <a:lnTo>
                  <a:pt x="1391412" y="4882896"/>
                </a:lnTo>
                <a:lnTo>
                  <a:pt x="1402080" y="5201412"/>
                </a:lnTo>
                <a:lnTo>
                  <a:pt x="1412748" y="4642104"/>
                </a:lnTo>
                <a:lnTo>
                  <a:pt x="1423416" y="4728972"/>
                </a:lnTo>
                <a:lnTo>
                  <a:pt x="1434084" y="4668012"/>
                </a:lnTo>
                <a:lnTo>
                  <a:pt x="1444752" y="4661916"/>
                </a:lnTo>
                <a:lnTo>
                  <a:pt x="1455420" y="4788408"/>
                </a:lnTo>
                <a:lnTo>
                  <a:pt x="1466088" y="4706112"/>
                </a:lnTo>
                <a:lnTo>
                  <a:pt x="1476756" y="4745736"/>
                </a:lnTo>
                <a:lnTo>
                  <a:pt x="1487424" y="4739640"/>
                </a:lnTo>
                <a:lnTo>
                  <a:pt x="1498092" y="4648200"/>
                </a:lnTo>
                <a:lnTo>
                  <a:pt x="1508760" y="4640580"/>
                </a:lnTo>
                <a:lnTo>
                  <a:pt x="1519428" y="4619244"/>
                </a:lnTo>
                <a:lnTo>
                  <a:pt x="1530096" y="4677156"/>
                </a:lnTo>
                <a:lnTo>
                  <a:pt x="1540764" y="4709160"/>
                </a:lnTo>
                <a:lnTo>
                  <a:pt x="1551432" y="4639056"/>
                </a:lnTo>
                <a:lnTo>
                  <a:pt x="1562100" y="4611624"/>
                </a:lnTo>
                <a:lnTo>
                  <a:pt x="1572768" y="4649724"/>
                </a:lnTo>
                <a:lnTo>
                  <a:pt x="1583436" y="4628388"/>
                </a:lnTo>
                <a:lnTo>
                  <a:pt x="1594104" y="4509516"/>
                </a:lnTo>
                <a:lnTo>
                  <a:pt x="1604772" y="4713732"/>
                </a:lnTo>
                <a:lnTo>
                  <a:pt x="1615440" y="4675632"/>
                </a:lnTo>
                <a:lnTo>
                  <a:pt x="1626108" y="4629912"/>
                </a:lnTo>
                <a:lnTo>
                  <a:pt x="1636776" y="4611624"/>
                </a:lnTo>
                <a:lnTo>
                  <a:pt x="1647444" y="4620768"/>
                </a:lnTo>
                <a:lnTo>
                  <a:pt x="1658112" y="4573524"/>
                </a:lnTo>
                <a:lnTo>
                  <a:pt x="1668780" y="4674108"/>
                </a:lnTo>
                <a:lnTo>
                  <a:pt x="1679448" y="4770120"/>
                </a:lnTo>
                <a:lnTo>
                  <a:pt x="1690116" y="4756404"/>
                </a:lnTo>
                <a:lnTo>
                  <a:pt x="1700783" y="4693920"/>
                </a:lnTo>
                <a:lnTo>
                  <a:pt x="1711452" y="4433316"/>
                </a:lnTo>
                <a:lnTo>
                  <a:pt x="1722120" y="4636008"/>
                </a:lnTo>
                <a:lnTo>
                  <a:pt x="1732788" y="4475988"/>
                </a:lnTo>
                <a:lnTo>
                  <a:pt x="1743456" y="4456176"/>
                </a:lnTo>
                <a:lnTo>
                  <a:pt x="1754124" y="4645152"/>
                </a:lnTo>
                <a:lnTo>
                  <a:pt x="1764792" y="4661916"/>
                </a:lnTo>
                <a:lnTo>
                  <a:pt x="1775460" y="4773168"/>
                </a:lnTo>
                <a:lnTo>
                  <a:pt x="1786127" y="4666488"/>
                </a:lnTo>
                <a:lnTo>
                  <a:pt x="1796795" y="4482084"/>
                </a:lnTo>
                <a:lnTo>
                  <a:pt x="1807464" y="4443984"/>
                </a:lnTo>
                <a:lnTo>
                  <a:pt x="1818132" y="4625340"/>
                </a:lnTo>
                <a:lnTo>
                  <a:pt x="1828800" y="4581144"/>
                </a:lnTo>
                <a:lnTo>
                  <a:pt x="1839468" y="4593336"/>
                </a:lnTo>
                <a:lnTo>
                  <a:pt x="1850136" y="4507992"/>
                </a:lnTo>
                <a:lnTo>
                  <a:pt x="1860804" y="4658868"/>
                </a:lnTo>
                <a:lnTo>
                  <a:pt x="1871472" y="4576572"/>
                </a:lnTo>
                <a:lnTo>
                  <a:pt x="1882139" y="4639056"/>
                </a:lnTo>
                <a:lnTo>
                  <a:pt x="1892808" y="4654296"/>
                </a:lnTo>
                <a:lnTo>
                  <a:pt x="1903476" y="4578096"/>
                </a:lnTo>
                <a:lnTo>
                  <a:pt x="1914144" y="4518660"/>
                </a:lnTo>
                <a:lnTo>
                  <a:pt x="1924812" y="4632960"/>
                </a:lnTo>
                <a:lnTo>
                  <a:pt x="1935480" y="4620768"/>
                </a:lnTo>
                <a:lnTo>
                  <a:pt x="1947672" y="4648200"/>
                </a:lnTo>
                <a:lnTo>
                  <a:pt x="1958339" y="4564380"/>
                </a:lnTo>
                <a:lnTo>
                  <a:pt x="1969008" y="4632960"/>
                </a:lnTo>
                <a:lnTo>
                  <a:pt x="1979676" y="4620768"/>
                </a:lnTo>
                <a:lnTo>
                  <a:pt x="1990344" y="4524756"/>
                </a:lnTo>
                <a:lnTo>
                  <a:pt x="2001012" y="4636008"/>
                </a:lnTo>
                <a:lnTo>
                  <a:pt x="2011680" y="4678680"/>
                </a:lnTo>
                <a:lnTo>
                  <a:pt x="2022348" y="4604004"/>
                </a:lnTo>
                <a:lnTo>
                  <a:pt x="2033016" y="4626864"/>
                </a:lnTo>
                <a:lnTo>
                  <a:pt x="2043683" y="4959096"/>
                </a:lnTo>
                <a:lnTo>
                  <a:pt x="2054352" y="4611624"/>
                </a:lnTo>
                <a:lnTo>
                  <a:pt x="2065020" y="4535424"/>
                </a:lnTo>
                <a:lnTo>
                  <a:pt x="2075688" y="4617720"/>
                </a:lnTo>
                <a:lnTo>
                  <a:pt x="2086356" y="4683252"/>
                </a:lnTo>
                <a:lnTo>
                  <a:pt x="2097024" y="4722876"/>
                </a:lnTo>
                <a:lnTo>
                  <a:pt x="2107692" y="4622292"/>
                </a:lnTo>
                <a:lnTo>
                  <a:pt x="2118360" y="4596384"/>
                </a:lnTo>
                <a:lnTo>
                  <a:pt x="2129028" y="4655820"/>
                </a:lnTo>
                <a:lnTo>
                  <a:pt x="2139696" y="4605528"/>
                </a:lnTo>
                <a:lnTo>
                  <a:pt x="2150364" y="4652772"/>
                </a:lnTo>
                <a:lnTo>
                  <a:pt x="2161032" y="4649724"/>
                </a:lnTo>
                <a:lnTo>
                  <a:pt x="2171700" y="4658868"/>
                </a:lnTo>
                <a:lnTo>
                  <a:pt x="2182368" y="4739640"/>
                </a:lnTo>
                <a:lnTo>
                  <a:pt x="2193036" y="4495800"/>
                </a:lnTo>
                <a:lnTo>
                  <a:pt x="2203704" y="4655820"/>
                </a:lnTo>
                <a:lnTo>
                  <a:pt x="2214372" y="4568952"/>
                </a:lnTo>
                <a:lnTo>
                  <a:pt x="2225040" y="4608576"/>
                </a:lnTo>
                <a:lnTo>
                  <a:pt x="2235708" y="5687568"/>
                </a:lnTo>
                <a:lnTo>
                  <a:pt x="2246376" y="4652772"/>
                </a:lnTo>
                <a:lnTo>
                  <a:pt x="2257044" y="4632960"/>
                </a:lnTo>
                <a:lnTo>
                  <a:pt x="2267712" y="4553712"/>
                </a:lnTo>
                <a:lnTo>
                  <a:pt x="2278380" y="4640580"/>
                </a:lnTo>
                <a:lnTo>
                  <a:pt x="2289048" y="4614672"/>
                </a:lnTo>
                <a:lnTo>
                  <a:pt x="2299716" y="4594860"/>
                </a:lnTo>
                <a:lnTo>
                  <a:pt x="2310384" y="4616196"/>
                </a:lnTo>
                <a:lnTo>
                  <a:pt x="2321052" y="4596384"/>
                </a:lnTo>
                <a:lnTo>
                  <a:pt x="2331720" y="4628388"/>
                </a:lnTo>
                <a:lnTo>
                  <a:pt x="2342388" y="4680204"/>
                </a:lnTo>
                <a:lnTo>
                  <a:pt x="2353056" y="4652772"/>
                </a:lnTo>
                <a:lnTo>
                  <a:pt x="2363724" y="4611624"/>
                </a:lnTo>
                <a:lnTo>
                  <a:pt x="2374392" y="4626864"/>
                </a:lnTo>
                <a:lnTo>
                  <a:pt x="2385060" y="4750308"/>
                </a:lnTo>
                <a:lnTo>
                  <a:pt x="2395728" y="4619244"/>
                </a:lnTo>
                <a:lnTo>
                  <a:pt x="2406396" y="4604004"/>
                </a:lnTo>
                <a:lnTo>
                  <a:pt x="2417064" y="4690872"/>
                </a:lnTo>
                <a:lnTo>
                  <a:pt x="2427732" y="4863084"/>
                </a:lnTo>
                <a:lnTo>
                  <a:pt x="2438400" y="4604004"/>
                </a:lnTo>
                <a:lnTo>
                  <a:pt x="2449068" y="4634484"/>
                </a:lnTo>
                <a:lnTo>
                  <a:pt x="2459736" y="4632960"/>
                </a:lnTo>
                <a:lnTo>
                  <a:pt x="2470404" y="4629912"/>
                </a:lnTo>
                <a:lnTo>
                  <a:pt x="2481072" y="4645152"/>
                </a:lnTo>
                <a:lnTo>
                  <a:pt x="2491740" y="4607052"/>
                </a:lnTo>
                <a:lnTo>
                  <a:pt x="2503932" y="4564380"/>
                </a:lnTo>
                <a:lnTo>
                  <a:pt x="2514600" y="4593336"/>
                </a:lnTo>
                <a:lnTo>
                  <a:pt x="2525268" y="4681728"/>
                </a:lnTo>
                <a:lnTo>
                  <a:pt x="2535936" y="4593336"/>
                </a:lnTo>
                <a:lnTo>
                  <a:pt x="2546604" y="4664964"/>
                </a:lnTo>
                <a:lnTo>
                  <a:pt x="2557272" y="4332732"/>
                </a:lnTo>
                <a:lnTo>
                  <a:pt x="2567940" y="4568952"/>
                </a:lnTo>
                <a:lnTo>
                  <a:pt x="2578608" y="4692396"/>
                </a:lnTo>
                <a:lnTo>
                  <a:pt x="2589276" y="4520184"/>
                </a:lnTo>
                <a:lnTo>
                  <a:pt x="2599944" y="4614672"/>
                </a:lnTo>
                <a:lnTo>
                  <a:pt x="2610612" y="4730496"/>
                </a:lnTo>
                <a:lnTo>
                  <a:pt x="2621280" y="4616196"/>
                </a:lnTo>
                <a:lnTo>
                  <a:pt x="2631948" y="4600956"/>
                </a:lnTo>
                <a:lnTo>
                  <a:pt x="2642616" y="4623816"/>
                </a:lnTo>
                <a:lnTo>
                  <a:pt x="2653284" y="4404360"/>
                </a:lnTo>
                <a:lnTo>
                  <a:pt x="2663952" y="4661916"/>
                </a:lnTo>
                <a:lnTo>
                  <a:pt x="2674620" y="4629912"/>
                </a:lnTo>
                <a:lnTo>
                  <a:pt x="2685288" y="4599432"/>
                </a:lnTo>
                <a:lnTo>
                  <a:pt x="2695956" y="4655820"/>
                </a:lnTo>
                <a:lnTo>
                  <a:pt x="2706624" y="4546092"/>
                </a:lnTo>
                <a:lnTo>
                  <a:pt x="2717292" y="4762500"/>
                </a:lnTo>
                <a:lnTo>
                  <a:pt x="2727960" y="4664964"/>
                </a:lnTo>
                <a:lnTo>
                  <a:pt x="2738628" y="4628388"/>
                </a:lnTo>
                <a:lnTo>
                  <a:pt x="2749296" y="4649724"/>
                </a:lnTo>
                <a:lnTo>
                  <a:pt x="2759964" y="4674108"/>
                </a:lnTo>
                <a:lnTo>
                  <a:pt x="2770632" y="4818888"/>
                </a:lnTo>
                <a:lnTo>
                  <a:pt x="2781300" y="4625340"/>
                </a:lnTo>
                <a:lnTo>
                  <a:pt x="2791968" y="4672584"/>
                </a:lnTo>
                <a:lnTo>
                  <a:pt x="2802636" y="4623816"/>
                </a:lnTo>
                <a:lnTo>
                  <a:pt x="2813304" y="4629912"/>
                </a:lnTo>
                <a:lnTo>
                  <a:pt x="2823972" y="4849368"/>
                </a:lnTo>
                <a:lnTo>
                  <a:pt x="2834640" y="4725924"/>
                </a:lnTo>
                <a:lnTo>
                  <a:pt x="2845308" y="4735068"/>
                </a:lnTo>
                <a:lnTo>
                  <a:pt x="2855976" y="4678680"/>
                </a:lnTo>
                <a:lnTo>
                  <a:pt x="2866644" y="4703064"/>
                </a:lnTo>
                <a:lnTo>
                  <a:pt x="2877312" y="4675632"/>
                </a:lnTo>
                <a:lnTo>
                  <a:pt x="2887980" y="4649724"/>
                </a:lnTo>
                <a:lnTo>
                  <a:pt x="2898648" y="4642104"/>
                </a:lnTo>
                <a:lnTo>
                  <a:pt x="2909316" y="4625340"/>
                </a:lnTo>
                <a:lnTo>
                  <a:pt x="2919984" y="4536948"/>
                </a:lnTo>
                <a:lnTo>
                  <a:pt x="2930652" y="4652772"/>
                </a:lnTo>
                <a:lnTo>
                  <a:pt x="2941320" y="4693920"/>
                </a:lnTo>
                <a:lnTo>
                  <a:pt x="2951988" y="4643628"/>
                </a:lnTo>
                <a:lnTo>
                  <a:pt x="2962656" y="4657344"/>
                </a:lnTo>
                <a:lnTo>
                  <a:pt x="2973324" y="4643628"/>
                </a:lnTo>
                <a:lnTo>
                  <a:pt x="2983992" y="4643628"/>
                </a:lnTo>
                <a:lnTo>
                  <a:pt x="2994660" y="4521708"/>
                </a:lnTo>
                <a:lnTo>
                  <a:pt x="3005328" y="4645152"/>
                </a:lnTo>
                <a:lnTo>
                  <a:pt x="3015996" y="4573524"/>
                </a:lnTo>
                <a:lnTo>
                  <a:pt x="3026664" y="4568952"/>
                </a:lnTo>
                <a:lnTo>
                  <a:pt x="3037332" y="4565904"/>
                </a:lnTo>
                <a:lnTo>
                  <a:pt x="3048000" y="4642104"/>
                </a:lnTo>
                <a:lnTo>
                  <a:pt x="3060192" y="4590288"/>
                </a:lnTo>
                <a:lnTo>
                  <a:pt x="3070860" y="4520184"/>
                </a:lnTo>
                <a:lnTo>
                  <a:pt x="3081528" y="4489704"/>
                </a:lnTo>
                <a:lnTo>
                  <a:pt x="3092196" y="4604004"/>
                </a:lnTo>
                <a:lnTo>
                  <a:pt x="3102864" y="4646676"/>
                </a:lnTo>
                <a:lnTo>
                  <a:pt x="3113532" y="4623816"/>
                </a:lnTo>
                <a:lnTo>
                  <a:pt x="3124200" y="4643628"/>
                </a:lnTo>
                <a:lnTo>
                  <a:pt x="3134868" y="4629912"/>
                </a:lnTo>
                <a:lnTo>
                  <a:pt x="3145536" y="4736592"/>
                </a:lnTo>
                <a:lnTo>
                  <a:pt x="3156204" y="4511040"/>
                </a:lnTo>
                <a:lnTo>
                  <a:pt x="3166872" y="4582668"/>
                </a:lnTo>
                <a:lnTo>
                  <a:pt x="3177540" y="4637532"/>
                </a:lnTo>
                <a:lnTo>
                  <a:pt x="3188208" y="4686300"/>
                </a:lnTo>
                <a:lnTo>
                  <a:pt x="3198876" y="4792980"/>
                </a:lnTo>
                <a:lnTo>
                  <a:pt x="3209544" y="5228844"/>
                </a:lnTo>
                <a:lnTo>
                  <a:pt x="3220212" y="4680204"/>
                </a:lnTo>
                <a:lnTo>
                  <a:pt x="3230880" y="4866132"/>
                </a:lnTo>
                <a:lnTo>
                  <a:pt x="3241548" y="4457700"/>
                </a:lnTo>
                <a:lnTo>
                  <a:pt x="3252216" y="5007864"/>
                </a:lnTo>
                <a:lnTo>
                  <a:pt x="3262884" y="4658868"/>
                </a:lnTo>
                <a:lnTo>
                  <a:pt x="3273552" y="4529328"/>
                </a:lnTo>
                <a:lnTo>
                  <a:pt x="3284220" y="4645152"/>
                </a:lnTo>
                <a:lnTo>
                  <a:pt x="3294888" y="4767072"/>
                </a:lnTo>
                <a:lnTo>
                  <a:pt x="3305555" y="4680204"/>
                </a:lnTo>
                <a:lnTo>
                  <a:pt x="3316224" y="4657344"/>
                </a:lnTo>
                <a:lnTo>
                  <a:pt x="3326891" y="4642104"/>
                </a:lnTo>
                <a:lnTo>
                  <a:pt x="3337560" y="4558284"/>
                </a:lnTo>
                <a:lnTo>
                  <a:pt x="3348228" y="4625340"/>
                </a:lnTo>
                <a:lnTo>
                  <a:pt x="3358896" y="4605528"/>
                </a:lnTo>
                <a:lnTo>
                  <a:pt x="3369564" y="4389120"/>
                </a:lnTo>
                <a:lnTo>
                  <a:pt x="3380232" y="4501896"/>
                </a:lnTo>
                <a:lnTo>
                  <a:pt x="3390900" y="4611624"/>
                </a:lnTo>
                <a:lnTo>
                  <a:pt x="3401567" y="4774692"/>
                </a:lnTo>
                <a:lnTo>
                  <a:pt x="3412236" y="4710684"/>
                </a:lnTo>
                <a:lnTo>
                  <a:pt x="3422904" y="4646676"/>
                </a:lnTo>
                <a:lnTo>
                  <a:pt x="3433572" y="4696968"/>
                </a:lnTo>
                <a:lnTo>
                  <a:pt x="3444240" y="4776216"/>
                </a:lnTo>
                <a:lnTo>
                  <a:pt x="3454908" y="4629912"/>
                </a:lnTo>
                <a:lnTo>
                  <a:pt x="3465576" y="4646676"/>
                </a:lnTo>
                <a:lnTo>
                  <a:pt x="3476244" y="4581144"/>
                </a:lnTo>
                <a:lnTo>
                  <a:pt x="3486912" y="4539996"/>
                </a:lnTo>
                <a:lnTo>
                  <a:pt x="3497579" y="4643628"/>
                </a:lnTo>
                <a:lnTo>
                  <a:pt x="3508248" y="4524756"/>
                </a:lnTo>
                <a:lnTo>
                  <a:pt x="3518916" y="4689348"/>
                </a:lnTo>
                <a:lnTo>
                  <a:pt x="3529584" y="4632960"/>
                </a:lnTo>
                <a:lnTo>
                  <a:pt x="3540252" y="4596384"/>
                </a:lnTo>
                <a:lnTo>
                  <a:pt x="3550920" y="4841748"/>
                </a:lnTo>
                <a:lnTo>
                  <a:pt x="3561588" y="4614672"/>
                </a:lnTo>
                <a:lnTo>
                  <a:pt x="3572255" y="4570476"/>
                </a:lnTo>
                <a:lnTo>
                  <a:pt x="3582924" y="4561332"/>
                </a:lnTo>
                <a:lnTo>
                  <a:pt x="3593591" y="4572000"/>
                </a:lnTo>
                <a:lnTo>
                  <a:pt x="3604260" y="4588764"/>
                </a:lnTo>
                <a:lnTo>
                  <a:pt x="3616452" y="4864608"/>
                </a:lnTo>
                <a:lnTo>
                  <a:pt x="3627120" y="4622292"/>
                </a:lnTo>
                <a:lnTo>
                  <a:pt x="3637788" y="4643628"/>
                </a:lnTo>
                <a:lnTo>
                  <a:pt x="3648455" y="4605528"/>
                </a:lnTo>
                <a:lnTo>
                  <a:pt x="3659124" y="4631436"/>
                </a:lnTo>
                <a:lnTo>
                  <a:pt x="3669791" y="4680204"/>
                </a:lnTo>
                <a:lnTo>
                  <a:pt x="3680460" y="4768596"/>
                </a:lnTo>
                <a:lnTo>
                  <a:pt x="3691128" y="4642104"/>
                </a:lnTo>
                <a:lnTo>
                  <a:pt x="3701796" y="4658868"/>
                </a:lnTo>
                <a:lnTo>
                  <a:pt x="3712464" y="5212080"/>
                </a:lnTo>
                <a:lnTo>
                  <a:pt x="3723132" y="4671060"/>
                </a:lnTo>
                <a:lnTo>
                  <a:pt x="3733800" y="4570476"/>
                </a:lnTo>
                <a:lnTo>
                  <a:pt x="3744467" y="4556760"/>
                </a:lnTo>
                <a:lnTo>
                  <a:pt x="3755136" y="4642104"/>
                </a:lnTo>
                <a:lnTo>
                  <a:pt x="3765804" y="4620768"/>
                </a:lnTo>
                <a:lnTo>
                  <a:pt x="3776472" y="4549140"/>
                </a:lnTo>
                <a:lnTo>
                  <a:pt x="3787140" y="4587240"/>
                </a:lnTo>
                <a:lnTo>
                  <a:pt x="3797808" y="4573524"/>
                </a:lnTo>
                <a:lnTo>
                  <a:pt x="3808476" y="4561332"/>
                </a:lnTo>
                <a:lnTo>
                  <a:pt x="3819144" y="4821936"/>
                </a:lnTo>
                <a:lnTo>
                  <a:pt x="3829812" y="4657344"/>
                </a:lnTo>
                <a:lnTo>
                  <a:pt x="3840479" y="4645152"/>
                </a:lnTo>
                <a:lnTo>
                  <a:pt x="3851148" y="4541520"/>
                </a:lnTo>
                <a:lnTo>
                  <a:pt x="3861816" y="4610100"/>
                </a:lnTo>
                <a:lnTo>
                  <a:pt x="3872484" y="4617720"/>
                </a:lnTo>
                <a:lnTo>
                  <a:pt x="3883152" y="4663440"/>
                </a:lnTo>
                <a:lnTo>
                  <a:pt x="3893820" y="4520184"/>
                </a:lnTo>
                <a:lnTo>
                  <a:pt x="3904488" y="5010912"/>
                </a:lnTo>
                <a:lnTo>
                  <a:pt x="3915155" y="4646676"/>
                </a:lnTo>
                <a:lnTo>
                  <a:pt x="3925824" y="4620768"/>
                </a:lnTo>
                <a:lnTo>
                  <a:pt x="3936491" y="4634484"/>
                </a:lnTo>
                <a:lnTo>
                  <a:pt x="3947160" y="4611624"/>
                </a:lnTo>
                <a:lnTo>
                  <a:pt x="3957828" y="4953000"/>
                </a:lnTo>
                <a:lnTo>
                  <a:pt x="3968496" y="4639056"/>
                </a:lnTo>
                <a:lnTo>
                  <a:pt x="3979164" y="4535424"/>
                </a:lnTo>
                <a:lnTo>
                  <a:pt x="3989832" y="4604004"/>
                </a:lnTo>
                <a:lnTo>
                  <a:pt x="4000500" y="4602480"/>
                </a:lnTo>
                <a:lnTo>
                  <a:pt x="4011167" y="4610100"/>
                </a:lnTo>
                <a:lnTo>
                  <a:pt x="4021836" y="4663440"/>
                </a:lnTo>
                <a:lnTo>
                  <a:pt x="4032504" y="4530852"/>
                </a:lnTo>
                <a:lnTo>
                  <a:pt x="4043172" y="4640580"/>
                </a:lnTo>
                <a:lnTo>
                  <a:pt x="4053840" y="4610100"/>
                </a:lnTo>
                <a:lnTo>
                  <a:pt x="4064508" y="4596384"/>
                </a:lnTo>
                <a:lnTo>
                  <a:pt x="4075176" y="4436364"/>
                </a:lnTo>
                <a:lnTo>
                  <a:pt x="4085844" y="4634484"/>
                </a:lnTo>
                <a:lnTo>
                  <a:pt x="4096512" y="4608576"/>
                </a:lnTo>
                <a:lnTo>
                  <a:pt x="4107179" y="4556760"/>
                </a:lnTo>
                <a:lnTo>
                  <a:pt x="4117848" y="4634484"/>
                </a:lnTo>
                <a:lnTo>
                  <a:pt x="4128516" y="4648200"/>
                </a:lnTo>
                <a:lnTo>
                  <a:pt x="4139184" y="4268724"/>
                </a:lnTo>
                <a:lnTo>
                  <a:pt x="4149852" y="4651248"/>
                </a:lnTo>
                <a:lnTo>
                  <a:pt x="4160520" y="4626864"/>
                </a:lnTo>
                <a:lnTo>
                  <a:pt x="4172712" y="4579620"/>
                </a:lnTo>
                <a:lnTo>
                  <a:pt x="4183379" y="4620768"/>
                </a:lnTo>
                <a:lnTo>
                  <a:pt x="4194048" y="4640580"/>
                </a:lnTo>
                <a:lnTo>
                  <a:pt x="4204716" y="4375404"/>
                </a:lnTo>
                <a:lnTo>
                  <a:pt x="4215384" y="4629912"/>
                </a:lnTo>
                <a:lnTo>
                  <a:pt x="4226052" y="4632960"/>
                </a:lnTo>
                <a:lnTo>
                  <a:pt x="4236720" y="4663440"/>
                </a:lnTo>
                <a:lnTo>
                  <a:pt x="4247388" y="4684776"/>
                </a:lnTo>
                <a:lnTo>
                  <a:pt x="4258056" y="4716780"/>
                </a:lnTo>
                <a:lnTo>
                  <a:pt x="4268724" y="4562856"/>
                </a:lnTo>
                <a:lnTo>
                  <a:pt x="4279392" y="4625340"/>
                </a:lnTo>
                <a:lnTo>
                  <a:pt x="4290060" y="4608576"/>
                </a:lnTo>
                <a:lnTo>
                  <a:pt x="4300728" y="4765548"/>
                </a:lnTo>
                <a:lnTo>
                  <a:pt x="4311396" y="4636008"/>
                </a:lnTo>
                <a:lnTo>
                  <a:pt x="4322064" y="4604004"/>
                </a:lnTo>
                <a:lnTo>
                  <a:pt x="4332732" y="4573524"/>
                </a:lnTo>
                <a:lnTo>
                  <a:pt x="4343400" y="4625340"/>
                </a:lnTo>
                <a:lnTo>
                  <a:pt x="4354068" y="4700016"/>
                </a:lnTo>
                <a:lnTo>
                  <a:pt x="4364736" y="4639056"/>
                </a:lnTo>
                <a:lnTo>
                  <a:pt x="4375404" y="4663440"/>
                </a:lnTo>
                <a:lnTo>
                  <a:pt x="4386072" y="4722876"/>
                </a:lnTo>
                <a:lnTo>
                  <a:pt x="4396740" y="4611624"/>
                </a:lnTo>
                <a:lnTo>
                  <a:pt x="4407408" y="4608576"/>
                </a:lnTo>
                <a:lnTo>
                  <a:pt x="4418076" y="4649724"/>
                </a:lnTo>
                <a:lnTo>
                  <a:pt x="4428744" y="4632960"/>
                </a:lnTo>
                <a:lnTo>
                  <a:pt x="4439412" y="4578096"/>
                </a:lnTo>
                <a:lnTo>
                  <a:pt x="4450080" y="0"/>
                </a:lnTo>
                <a:lnTo>
                  <a:pt x="4460748" y="4527804"/>
                </a:lnTo>
                <a:lnTo>
                  <a:pt x="4471416" y="4616196"/>
                </a:lnTo>
                <a:lnTo>
                  <a:pt x="4482084" y="4636008"/>
                </a:lnTo>
                <a:lnTo>
                  <a:pt x="4492752" y="4686300"/>
                </a:lnTo>
                <a:lnTo>
                  <a:pt x="4503420" y="4604004"/>
                </a:lnTo>
                <a:lnTo>
                  <a:pt x="4514088" y="4610100"/>
                </a:lnTo>
                <a:lnTo>
                  <a:pt x="4524756" y="4639056"/>
                </a:lnTo>
                <a:lnTo>
                  <a:pt x="4535424" y="4657344"/>
                </a:lnTo>
                <a:lnTo>
                  <a:pt x="4546092" y="3336036"/>
                </a:lnTo>
                <a:lnTo>
                  <a:pt x="4556760" y="4517136"/>
                </a:lnTo>
                <a:lnTo>
                  <a:pt x="4567428" y="4655820"/>
                </a:lnTo>
                <a:lnTo>
                  <a:pt x="4578096" y="4646676"/>
                </a:lnTo>
                <a:lnTo>
                  <a:pt x="4588764" y="4748784"/>
                </a:lnTo>
                <a:lnTo>
                  <a:pt x="4599432" y="4597908"/>
                </a:lnTo>
                <a:lnTo>
                  <a:pt x="4610100" y="4629912"/>
                </a:lnTo>
                <a:lnTo>
                  <a:pt x="4620768" y="4666488"/>
                </a:lnTo>
                <a:lnTo>
                  <a:pt x="4631436" y="4706112"/>
                </a:lnTo>
                <a:lnTo>
                  <a:pt x="4642104" y="4681728"/>
                </a:lnTo>
                <a:lnTo>
                  <a:pt x="4652772" y="4625340"/>
                </a:lnTo>
                <a:lnTo>
                  <a:pt x="4663440" y="4652772"/>
                </a:lnTo>
                <a:lnTo>
                  <a:pt x="4674108" y="4666488"/>
                </a:lnTo>
                <a:lnTo>
                  <a:pt x="4684776" y="4520184"/>
                </a:lnTo>
                <a:lnTo>
                  <a:pt x="4695444" y="4779264"/>
                </a:lnTo>
                <a:lnTo>
                  <a:pt x="4706112" y="4616196"/>
                </a:lnTo>
                <a:lnTo>
                  <a:pt x="4716780" y="4692396"/>
                </a:lnTo>
                <a:lnTo>
                  <a:pt x="4727448" y="4704588"/>
                </a:lnTo>
                <a:lnTo>
                  <a:pt x="4739640" y="4459224"/>
                </a:lnTo>
                <a:lnTo>
                  <a:pt x="4750308" y="4742688"/>
                </a:lnTo>
                <a:lnTo>
                  <a:pt x="4760976" y="4622292"/>
                </a:lnTo>
                <a:lnTo>
                  <a:pt x="4771644" y="4639056"/>
                </a:lnTo>
                <a:lnTo>
                  <a:pt x="4782312" y="4680204"/>
                </a:lnTo>
                <a:lnTo>
                  <a:pt x="4792980" y="4472940"/>
                </a:lnTo>
                <a:lnTo>
                  <a:pt x="4803648" y="4652772"/>
                </a:lnTo>
                <a:lnTo>
                  <a:pt x="4814316" y="4733544"/>
                </a:lnTo>
                <a:lnTo>
                  <a:pt x="4824984" y="4658868"/>
                </a:lnTo>
                <a:lnTo>
                  <a:pt x="4835652" y="4674108"/>
                </a:lnTo>
                <a:lnTo>
                  <a:pt x="4846320" y="4660392"/>
                </a:lnTo>
                <a:lnTo>
                  <a:pt x="4856988" y="4675632"/>
                </a:lnTo>
                <a:lnTo>
                  <a:pt x="4867656" y="4498848"/>
                </a:lnTo>
                <a:lnTo>
                  <a:pt x="4878324" y="4649724"/>
                </a:lnTo>
                <a:lnTo>
                  <a:pt x="4888992" y="4768596"/>
                </a:lnTo>
                <a:lnTo>
                  <a:pt x="4899660" y="4634484"/>
                </a:lnTo>
                <a:lnTo>
                  <a:pt x="4910328" y="4567428"/>
                </a:lnTo>
                <a:lnTo>
                  <a:pt x="4920996" y="4658868"/>
                </a:lnTo>
                <a:lnTo>
                  <a:pt x="4931664" y="4687824"/>
                </a:lnTo>
                <a:lnTo>
                  <a:pt x="4942332" y="4751832"/>
                </a:lnTo>
                <a:lnTo>
                  <a:pt x="4953000" y="4645152"/>
                </a:lnTo>
                <a:lnTo>
                  <a:pt x="4963668" y="4570476"/>
                </a:lnTo>
                <a:lnTo>
                  <a:pt x="4974336" y="4626864"/>
                </a:lnTo>
                <a:lnTo>
                  <a:pt x="4985004" y="4806696"/>
                </a:lnTo>
                <a:lnTo>
                  <a:pt x="4995672" y="4597908"/>
                </a:lnTo>
                <a:lnTo>
                  <a:pt x="5006340" y="4593336"/>
                </a:lnTo>
                <a:lnTo>
                  <a:pt x="5017008" y="4672584"/>
                </a:lnTo>
                <a:lnTo>
                  <a:pt x="5027676" y="4543044"/>
                </a:lnTo>
                <a:lnTo>
                  <a:pt x="5038344" y="4596384"/>
                </a:lnTo>
                <a:lnTo>
                  <a:pt x="5049012" y="4605528"/>
                </a:lnTo>
                <a:lnTo>
                  <a:pt x="5059680" y="4602480"/>
                </a:lnTo>
                <a:lnTo>
                  <a:pt x="5070348" y="4565904"/>
                </a:lnTo>
                <a:lnTo>
                  <a:pt x="5081016" y="4579620"/>
                </a:lnTo>
                <a:lnTo>
                  <a:pt x="5091684" y="4666488"/>
                </a:lnTo>
                <a:lnTo>
                  <a:pt x="5102352" y="4666488"/>
                </a:lnTo>
                <a:lnTo>
                  <a:pt x="5113020" y="4645152"/>
                </a:lnTo>
                <a:lnTo>
                  <a:pt x="5123688" y="4663440"/>
                </a:lnTo>
                <a:lnTo>
                  <a:pt x="5134356" y="4709160"/>
                </a:lnTo>
                <a:lnTo>
                  <a:pt x="5145024" y="4610100"/>
                </a:lnTo>
                <a:lnTo>
                  <a:pt x="5155692" y="4654296"/>
                </a:lnTo>
                <a:lnTo>
                  <a:pt x="5166360" y="4632960"/>
                </a:lnTo>
                <a:lnTo>
                  <a:pt x="5177028" y="4631436"/>
                </a:lnTo>
                <a:lnTo>
                  <a:pt x="5187696" y="4658868"/>
                </a:lnTo>
                <a:lnTo>
                  <a:pt x="5198364" y="4646676"/>
                </a:lnTo>
                <a:lnTo>
                  <a:pt x="5209032" y="4753356"/>
                </a:lnTo>
                <a:lnTo>
                  <a:pt x="5219700" y="4632960"/>
                </a:lnTo>
                <a:lnTo>
                  <a:pt x="5230368" y="4639056"/>
                </a:lnTo>
                <a:lnTo>
                  <a:pt x="5241036" y="4811268"/>
                </a:lnTo>
                <a:lnTo>
                  <a:pt x="5251704" y="4689348"/>
                </a:lnTo>
                <a:lnTo>
                  <a:pt x="5262372" y="4588764"/>
                </a:lnTo>
                <a:lnTo>
                  <a:pt x="5273040" y="4617720"/>
                </a:lnTo>
                <a:lnTo>
                  <a:pt x="5283708" y="2697480"/>
                </a:lnTo>
                <a:lnTo>
                  <a:pt x="5295900" y="4602480"/>
                </a:lnTo>
                <a:lnTo>
                  <a:pt x="5306568" y="4614672"/>
                </a:lnTo>
                <a:lnTo>
                  <a:pt x="5317236" y="4652772"/>
                </a:lnTo>
                <a:lnTo>
                  <a:pt x="5327904" y="4600956"/>
                </a:lnTo>
                <a:lnTo>
                  <a:pt x="5338572" y="4622292"/>
                </a:lnTo>
                <a:lnTo>
                  <a:pt x="5349240" y="4619244"/>
                </a:lnTo>
                <a:lnTo>
                  <a:pt x="5359908" y="4666488"/>
                </a:lnTo>
                <a:lnTo>
                  <a:pt x="5370576" y="4637532"/>
                </a:lnTo>
                <a:lnTo>
                  <a:pt x="5381244" y="4623816"/>
                </a:lnTo>
                <a:lnTo>
                  <a:pt x="5391912" y="4520184"/>
                </a:lnTo>
                <a:lnTo>
                  <a:pt x="5402580" y="4549140"/>
                </a:lnTo>
                <a:lnTo>
                  <a:pt x="5413248" y="4602480"/>
                </a:lnTo>
                <a:lnTo>
                  <a:pt x="5423916" y="4594860"/>
                </a:lnTo>
                <a:lnTo>
                  <a:pt x="5434584" y="4637532"/>
                </a:lnTo>
                <a:lnTo>
                  <a:pt x="5445252" y="4671060"/>
                </a:lnTo>
                <a:lnTo>
                  <a:pt x="5455920" y="4646676"/>
                </a:lnTo>
                <a:lnTo>
                  <a:pt x="5466588" y="4646676"/>
                </a:lnTo>
                <a:lnTo>
                  <a:pt x="5477256" y="4636008"/>
                </a:lnTo>
                <a:lnTo>
                  <a:pt x="5487924" y="4541520"/>
                </a:lnTo>
                <a:lnTo>
                  <a:pt x="5498592" y="4575048"/>
                </a:lnTo>
                <a:lnTo>
                  <a:pt x="5509260" y="4585716"/>
                </a:lnTo>
                <a:lnTo>
                  <a:pt x="5519928" y="4626864"/>
                </a:lnTo>
                <a:lnTo>
                  <a:pt x="5530596" y="4428744"/>
                </a:lnTo>
                <a:lnTo>
                  <a:pt x="5541264" y="4654296"/>
                </a:lnTo>
                <a:lnTo>
                  <a:pt x="5551932" y="4654296"/>
                </a:lnTo>
                <a:lnTo>
                  <a:pt x="5562600" y="4617720"/>
                </a:lnTo>
                <a:lnTo>
                  <a:pt x="5573268" y="4622292"/>
                </a:lnTo>
                <a:lnTo>
                  <a:pt x="5583936" y="4704588"/>
                </a:lnTo>
                <a:lnTo>
                  <a:pt x="5594604" y="4686300"/>
                </a:lnTo>
                <a:lnTo>
                  <a:pt x="5605272" y="4626864"/>
                </a:lnTo>
                <a:lnTo>
                  <a:pt x="5615940" y="4578096"/>
                </a:lnTo>
                <a:lnTo>
                  <a:pt x="5626608" y="4614672"/>
                </a:lnTo>
                <a:lnTo>
                  <a:pt x="5637276" y="4637532"/>
                </a:lnTo>
                <a:lnTo>
                  <a:pt x="5647944" y="4642104"/>
                </a:lnTo>
                <a:lnTo>
                  <a:pt x="5658612" y="4693920"/>
                </a:lnTo>
                <a:lnTo>
                  <a:pt x="5669280" y="4619244"/>
                </a:lnTo>
                <a:lnTo>
                  <a:pt x="5679948" y="4544568"/>
                </a:lnTo>
                <a:lnTo>
                  <a:pt x="5690616" y="4634484"/>
                </a:lnTo>
                <a:lnTo>
                  <a:pt x="5701284" y="4500372"/>
                </a:lnTo>
                <a:lnTo>
                  <a:pt x="5711952" y="4672584"/>
                </a:lnTo>
                <a:lnTo>
                  <a:pt x="5722620" y="4698492"/>
                </a:lnTo>
                <a:lnTo>
                  <a:pt x="5733288" y="5428488"/>
                </a:lnTo>
                <a:lnTo>
                  <a:pt x="5743956" y="4683252"/>
                </a:lnTo>
                <a:lnTo>
                  <a:pt x="5754624" y="4663440"/>
                </a:lnTo>
                <a:lnTo>
                  <a:pt x="5765292" y="4625340"/>
                </a:lnTo>
                <a:lnTo>
                  <a:pt x="5775960" y="4581144"/>
                </a:lnTo>
                <a:lnTo>
                  <a:pt x="5786628" y="4614672"/>
                </a:lnTo>
                <a:lnTo>
                  <a:pt x="5797296" y="4701540"/>
                </a:lnTo>
                <a:lnTo>
                  <a:pt x="5807964" y="4651248"/>
                </a:lnTo>
                <a:lnTo>
                  <a:pt x="5818632" y="4648200"/>
                </a:lnTo>
                <a:lnTo>
                  <a:pt x="5829300" y="4640580"/>
                </a:lnTo>
                <a:lnTo>
                  <a:pt x="5839968" y="4640580"/>
                </a:lnTo>
                <a:lnTo>
                  <a:pt x="5852160" y="4562856"/>
                </a:lnTo>
                <a:lnTo>
                  <a:pt x="5862828" y="4568952"/>
                </a:lnTo>
                <a:lnTo>
                  <a:pt x="5873496" y="4616196"/>
                </a:lnTo>
                <a:lnTo>
                  <a:pt x="5884164" y="4613148"/>
                </a:lnTo>
                <a:lnTo>
                  <a:pt x="5894832" y="4622292"/>
                </a:lnTo>
                <a:lnTo>
                  <a:pt x="5905500" y="4575048"/>
                </a:lnTo>
                <a:lnTo>
                  <a:pt x="5916168" y="4524756"/>
                </a:lnTo>
                <a:lnTo>
                  <a:pt x="5926836" y="4629912"/>
                </a:lnTo>
                <a:lnTo>
                  <a:pt x="5937504" y="4739640"/>
                </a:lnTo>
                <a:lnTo>
                  <a:pt x="5948172" y="4643628"/>
                </a:lnTo>
                <a:lnTo>
                  <a:pt x="5958840" y="4628388"/>
                </a:lnTo>
                <a:lnTo>
                  <a:pt x="5969508" y="4610100"/>
                </a:lnTo>
                <a:lnTo>
                  <a:pt x="5980176" y="4625340"/>
                </a:lnTo>
                <a:lnTo>
                  <a:pt x="5990844" y="4861560"/>
                </a:lnTo>
                <a:lnTo>
                  <a:pt x="6001512" y="4628388"/>
                </a:lnTo>
                <a:lnTo>
                  <a:pt x="6012180" y="4678680"/>
                </a:lnTo>
                <a:lnTo>
                  <a:pt x="6022848" y="4584192"/>
                </a:lnTo>
                <a:lnTo>
                  <a:pt x="6033516" y="4597908"/>
                </a:lnTo>
                <a:lnTo>
                  <a:pt x="6044184" y="4584192"/>
                </a:lnTo>
                <a:lnTo>
                  <a:pt x="6054852" y="4486656"/>
                </a:lnTo>
                <a:lnTo>
                  <a:pt x="6065520" y="4538472"/>
                </a:lnTo>
                <a:lnTo>
                  <a:pt x="6076188" y="4684776"/>
                </a:lnTo>
                <a:lnTo>
                  <a:pt x="6086856" y="4504944"/>
                </a:lnTo>
                <a:lnTo>
                  <a:pt x="6097524" y="4625340"/>
                </a:lnTo>
                <a:lnTo>
                  <a:pt x="6108192" y="4584192"/>
                </a:lnTo>
                <a:lnTo>
                  <a:pt x="6118860" y="4599432"/>
                </a:lnTo>
                <a:lnTo>
                  <a:pt x="6129528" y="4661916"/>
                </a:lnTo>
                <a:lnTo>
                  <a:pt x="6140196" y="4632960"/>
                </a:lnTo>
                <a:lnTo>
                  <a:pt x="6150864" y="4616196"/>
                </a:lnTo>
                <a:lnTo>
                  <a:pt x="6161532" y="4392168"/>
                </a:lnTo>
                <a:lnTo>
                  <a:pt x="6172200" y="4626864"/>
                </a:lnTo>
                <a:lnTo>
                  <a:pt x="6182868" y="4706112"/>
                </a:lnTo>
                <a:lnTo>
                  <a:pt x="6193536" y="4687824"/>
                </a:lnTo>
                <a:lnTo>
                  <a:pt x="6204204" y="4642104"/>
                </a:lnTo>
                <a:lnTo>
                  <a:pt x="6214872" y="4636008"/>
                </a:lnTo>
                <a:lnTo>
                  <a:pt x="6225540" y="4521708"/>
                </a:lnTo>
                <a:lnTo>
                  <a:pt x="6236208" y="4604004"/>
                </a:lnTo>
                <a:lnTo>
                  <a:pt x="6246876" y="4663440"/>
                </a:lnTo>
                <a:lnTo>
                  <a:pt x="6257544" y="4570476"/>
                </a:lnTo>
                <a:lnTo>
                  <a:pt x="6268212" y="4587240"/>
                </a:lnTo>
                <a:lnTo>
                  <a:pt x="6278880" y="4573524"/>
                </a:lnTo>
                <a:lnTo>
                  <a:pt x="6289548" y="4460748"/>
                </a:lnTo>
                <a:lnTo>
                  <a:pt x="6300216" y="4532376"/>
                </a:lnTo>
                <a:lnTo>
                  <a:pt x="6310884" y="4610100"/>
                </a:lnTo>
                <a:lnTo>
                  <a:pt x="6321552" y="4782312"/>
                </a:lnTo>
                <a:lnTo>
                  <a:pt x="6332220" y="4585716"/>
                </a:lnTo>
                <a:lnTo>
                  <a:pt x="6342888" y="4652772"/>
                </a:lnTo>
                <a:lnTo>
                  <a:pt x="6353556" y="4628388"/>
                </a:lnTo>
                <a:lnTo>
                  <a:pt x="6364224" y="4812792"/>
                </a:lnTo>
                <a:lnTo>
                  <a:pt x="6374892" y="4617720"/>
                </a:lnTo>
                <a:lnTo>
                  <a:pt x="6385560" y="4660392"/>
                </a:lnTo>
                <a:lnTo>
                  <a:pt x="6396228" y="4608576"/>
                </a:lnTo>
                <a:lnTo>
                  <a:pt x="6408420" y="4616196"/>
                </a:lnTo>
                <a:lnTo>
                  <a:pt x="6419088" y="4738116"/>
                </a:lnTo>
                <a:lnTo>
                  <a:pt x="6429756" y="4739640"/>
                </a:lnTo>
                <a:lnTo>
                  <a:pt x="6440424" y="4657344"/>
                </a:lnTo>
                <a:lnTo>
                  <a:pt x="6451092" y="4675632"/>
                </a:lnTo>
                <a:lnTo>
                  <a:pt x="6461760" y="4838700"/>
                </a:lnTo>
                <a:lnTo>
                  <a:pt x="6472428" y="4660392"/>
                </a:lnTo>
                <a:lnTo>
                  <a:pt x="6483096" y="4675632"/>
                </a:lnTo>
                <a:lnTo>
                  <a:pt x="6493764" y="4565904"/>
                </a:lnTo>
                <a:lnTo>
                  <a:pt x="6504432" y="4626864"/>
                </a:lnTo>
                <a:lnTo>
                  <a:pt x="6515100" y="4634484"/>
                </a:lnTo>
                <a:lnTo>
                  <a:pt x="6525768" y="4616196"/>
                </a:lnTo>
                <a:lnTo>
                  <a:pt x="6536435" y="4657344"/>
                </a:lnTo>
                <a:lnTo>
                  <a:pt x="6547104" y="4584192"/>
                </a:lnTo>
                <a:lnTo>
                  <a:pt x="6557772" y="4588764"/>
                </a:lnTo>
                <a:lnTo>
                  <a:pt x="6568440" y="4546092"/>
                </a:lnTo>
                <a:lnTo>
                  <a:pt x="6579108" y="4538472"/>
                </a:lnTo>
                <a:lnTo>
                  <a:pt x="6589776" y="4599432"/>
                </a:lnTo>
                <a:lnTo>
                  <a:pt x="6600444" y="4584192"/>
                </a:lnTo>
                <a:lnTo>
                  <a:pt x="6611111" y="4579620"/>
                </a:lnTo>
                <a:lnTo>
                  <a:pt x="6621780" y="4620768"/>
                </a:lnTo>
                <a:lnTo>
                  <a:pt x="6632448" y="4599432"/>
                </a:lnTo>
                <a:lnTo>
                  <a:pt x="6643116" y="4480560"/>
                </a:lnTo>
                <a:lnTo>
                  <a:pt x="6653783" y="4631436"/>
                </a:lnTo>
                <a:lnTo>
                  <a:pt x="6664452" y="4671060"/>
                </a:lnTo>
                <a:lnTo>
                  <a:pt x="6675120" y="4722876"/>
                </a:lnTo>
                <a:lnTo>
                  <a:pt x="6685788" y="4637532"/>
                </a:lnTo>
                <a:lnTo>
                  <a:pt x="6696456" y="4643628"/>
                </a:lnTo>
                <a:lnTo>
                  <a:pt x="6707124" y="4640580"/>
                </a:lnTo>
                <a:lnTo>
                  <a:pt x="6717792" y="4623816"/>
                </a:lnTo>
                <a:lnTo>
                  <a:pt x="6728459" y="4527804"/>
                </a:lnTo>
                <a:lnTo>
                  <a:pt x="6739128" y="4642104"/>
                </a:lnTo>
                <a:lnTo>
                  <a:pt x="6749796" y="4666488"/>
                </a:lnTo>
                <a:lnTo>
                  <a:pt x="6760464" y="4637532"/>
                </a:lnTo>
                <a:lnTo>
                  <a:pt x="6771132" y="4744212"/>
                </a:lnTo>
                <a:lnTo>
                  <a:pt x="6781800" y="4645152"/>
                </a:lnTo>
                <a:lnTo>
                  <a:pt x="6792468" y="4582668"/>
                </a:lnTo>
                <a:lnTo>
                  <a:pt x="6803135" y="4664964"/>
                </a:lnTo>
              </a:path>
            </a:pathLst>
          </a:custGeom>
          <a:ln w="19811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470692" y="6505747"/>
            <a:ext cx="5194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-2.00E-01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0692" y="5920221"/>
            <a:ext cx="5194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-1.00E-01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85112" y="5334690"/>
            <a:ext cx="5041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0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5">
                <a:latin typeface="Calibri"/>
                <a:cs typeface="Calibri"/>
              </a:rPr>
              <a:t>0</a:t>
            </a:r>
            <a:r>
              <a:rPr dirty="0" sz="1000" spc="-10">
                <a:latin typeface="Calibri"/>
                <a:cs typeface="Calibri"/>
              </a:rPr>
              <a:t>0</a:t>
            </a:r>
            <a:r>
              <a:rPr dirty="0" sz="1000">
                <a:latin typeface="Calibri"/>
                <a:cs typeface="Calibri"/>
              </a:rPr>
              <a:t>E</a:t>
            </a:r>
            <a:r>
              <a:rPr dirty="0" sz="1000" spc="-10">
                <a:latin typeface="Calibri"/>
                <a:cs typeface="Calibri"/>
              </a:rPr>
              <a:t>+00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9525" y="4749158"/>
            <a:ext cx="48005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1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5">
                <a:latin typeface="Calibri"/>
                <a:cs typeface="Calibri"/>
              </a:rPr>
              <a:t>0</a:t>
            </a:r>
            <a:r>
              <a:rPr dirty="0" sz="1000" spc="-10">
                <a:latin typeface="Calibri"/>
                <a:cs typeface="Calibri"/>
              </a:rPr>
              <a:t>0</a:t>
            </a:r>
            <a:r>
              <a:rPr dirty="0" sz="1000">
                <a:latin typeface="Calibri"/>
                <a:cs typeface="Calibri"/>
              </a:rPr>
              <a:t>E</a:t>
            </a:r>
            <a:r>
              <a:rPr dirty="0" sz="1000" spc="-10">
                <a:latin typeface="Calibri"/>
                <a:cs typeface="Calibri"/>
              </a:rPr>
              <a:t>-01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9525" y="4163627"/>
            <a:ext cx="48005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2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5">
                <a:latin typeface="Calibri"/>
                <a:cs typeface="Calibri"/>
              </a:rPr>
              <a:t>0</a:t>
            </a:r>
            <a:r>
              <a:rPr dirty="0" sz="1000" spc="-10">
                <a:latin typeface="Calibri"/>
                <a:cs typeface="Calibri"/>
              </a:rPr>
              <a:t>0</a:t>
            </a:r>
            <a:r>
              <a:rPr dirty="0" sz="1000">
                <a:latin typeface="Calibri"/>
                <a:cs typeface="Calibri"/>
              </a:rPr>
              <a:t>E</a:t>
            </a:r>
            <a:r>
              <a:rPr dirty="0" sz="1000" spc="-10">
                <a:latin typeface="Calibri"/>
                <a:cs typeface="Calibri"/>
              </a:rPr>
              <a:t>-01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09525" y="3578095"/>
            <a:ext cx="48005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3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5">
                <a:latin typeface="Calibri"/>
                <a:cs typeface="Calibri"/>
              </a:rPr>
              <a:t>0</a:t>
            </a:r>
            <a:r>
              <a:rPr dirty="0" sz="1000" spc="-10">
                <a:latin typeface="Calibri"/>
                <a:cs typeface="Calibri"/>
              </a:rPr>
              <a:t>0</a:t>
            </a:r>
            <a:r>
              <a:rPr dirty="0" sz="1000">
                <a:latin typeface="Calibri"/>
                <a:cs typeface="Calibri"/>
              </a:rPr>
              <a:t>E</a:t>
            </a:r>
            <a:r>
              <a:rPr dirty="0" sz="1000" spc="-10">
                <a:latin typeface="Calibri"/>
                <a:cs typeface="Calibri"/>
              </a:rPr>
              <a:t>-01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09525" y="2992564"/>
            <a:ext cx="48005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4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5">
                <a:latin typeface="Calibri"/>
                <a:cs typeface="Calibri"/>
              </a:rPr>
              <a:t>0</a:t>
            </a:r>
            <a:r>
              <a:rPr dirty="0" sz="1000" spc="-10">
                <a:latin typeface="Calibri"/>
                <a:cs typeface="Calibri"/>
              </a:rPr>
              <a:t>0</a:t>
            </a:r>
            <a:r>
              <a:rPr dirty="0" sz="1000">
                <a:latin typeface="Calibri"/>
                <a:cs typeface="Calibri"/>
              </a:rPr>
              <a:t>E</a:t>
            </a:r>
            <a:r>
              <a:rPr dirty="0" sz="1000" spc="-10">
                <a:latin typeface="Calibri"/>
                <a:cs typeface="Calibri"/>
              </a:rPr>
              <a:t>-01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09525" y="2407033"/>
            <a:ext cx="48005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5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5">
                <a:latin typeface="Calibri"/>
                <a:cs typeface="Calibri"/>
              </a:rPr>
              <a:t>0</a:t>
            </a:r>
            <a:r>
              <a:rPr dirty="0" sz="1000" spc="-10">
                <a:latin typeface="Calibri"/>
                <a:cs typeface="Calibri"/>
              </a:rPr>
              <a:t>0</a:t>
            </a:r>
            <a:r>
              <a:rPr dirty="0" sz="1000">
                <a:latin typeface="Calibri"/>
                <a:cs typeface="Calibri"/>
              </a:rPr>
              <a:t>E</a:t>
            </a:r>
            <a:r>
              <a:rPr dirty="0" sz="1000" spc="-10">
                <a:latin typeface="Calibri"/>
                <a:cs typeface="Calibri"/>
              </a:rPr>
              <a:t>-01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09525" y="1821501"/>
            <a:ext cx="48005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6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5">
                <a:latin typeface="Calibri"/>
                <a:cs typeface="Calibri"/>
              </a:rPr>
              <a:t>0</a:t>
            </a:r>
            <a:r>
              <a:rPr dirty="0" sz="1000" spc="-10">
                <a:latin typeface="Calibri"/>
                <a:cs typeface="Calibri"/>
              </a:rPr>
              <a:t>0</a:t>
            </a:r>
            <a:r>
              <a:rPr dirty="0" sz="1000">
                <a:latin typeface="Calibri"/>
                <a:cs typeface="Calibri"/>
              </a:rPr>
              <a:t>E</a:t>
            </a:r>
            <a:r>
              <a:rPr dirty="0" sz="1000" spc="-10">
                <a:latin typeface="Calibri"/>
                <a:cs typeface="Calibri"/>
              </a:rPr>
              <a:t>-01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09525" y="1235970"/>
            <a:ext cx="48005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7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5">
                <a:latin typeface="Calibri"/>
                <a:cs typeface="Calibri"/>
              </a:rPr>
              <a:t>0</a:t>
            </a:r>
            <a:r>
              <a:rPr dirty="0" sz="1000" spc="-10">
                <a:latin typeface="Calibri"/>
                <a:cs typeface="Calibri"/>
              </a:rPr>
              <a:t>0</a:t>
            </a:r>
            <a:r>
              <a:rPr dirty="0" sz="1000">
                <a:latin typeface="Calibri"/>
                <a:cs typeface="Calibri"/>
              </a:rPr>
              <a:t>E</a:t>
            </a:r>
            <a:r>
              <a:rPr dirty="0" sz="1000" spc="-10">
                <a:latin typeface="Calibri"/>
                <a:cs typeface="Calibri"/>
              </a:rPr>
              <a:t>-01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9554" y="650477"/>
            <a:ext cx="48005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8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5">
                <a:latin typeface="Calibri"/>
                <a:cs typeface="Calibri"/>
              </a:rPr>
              <a:t>0</a:t>
            </a:r>
            <a:r>
              <a:rPr dirty="0" sz="1000" spc="-10">
                <a:latin typeface="Calibri"/>
                <a:cs typeface="Calibri"/>
              </a:rPr>
              <a:t>0</a:t>
            </a:r>
            <a:r>
              <a:rPr dirty="0" sz="1000">
                <a:latin typeface="Calibri"/>
                <a:cs typeface="Calibri"/>
              </a:rPr>
              <a:t>E</a:t>
            </a:r>
            <a:r>
              <a:rPr dirty="0" sz="1000" spc="-10">
                <a:latin typeface="Calibri"/>
                <a:cs typeface="Calibri"/>
              </a:rPr>
              <a:t>-01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50079" y="5499799"/>
            <a:ext cx="895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055437" y="5499799"/>
            <a:ext cx="2190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1</a:t>
            </a:r>
            <a:r>
              <a:rPr dirty="0" sz="1000" spc="5">
                <a:latin typeface="Calibri"/>
                <a:cs typeface="Calibri"/>
              </a:rPr>
              <a:t>0</a:t>
            </a:r>
            <a:r>
              <a:rPr dirty="0" sz="1000" spc="-5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25180" y="5499799"/>
            <a:ext cx="2190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2</a:t>
            </a:r>
            <a:r>
              <a:rPr dirty="0" sz="1000" spc="5">
                <a:latin typeface="Calibri"/>
                <a:cs typeface="Calibri"/>
              </a:rPr>
              <a:t>0</a:t>
            </a:r>
            <a:r>
              <a:rPr dirty="0" sz="1000" spc="-5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194923" y="5499799"/>
            <a:ext cx="2190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3</a:t>
            </a:r>
            <a:r>
              <a:rPr dirty="0" sz="1000" spc="5">
                <a:latin typeface="Calibri"/>
                <a:cs typeface="Calibri"/>
              </a:rPr>
              <a:t>0</a:t>
            </a:r>
            <a:r>
              <a:rPr dirty="0" sz="1000" spc="-5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264666" y="5499799"/>
            <a:ext cx="2190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4</a:t>
            </a:r>
            <a:r>
              <a:rPr dirty="0" sz="1000" spc="5">
                <a:latin typeface="Calibri"/>
                <a:cs typeface="Calibri"/>
              </a:rPr>
              <a:t>0</a:t>
            </a:r>
            <a:r>
              <a:rPr dirty="0" sz="1000" spc="-5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334409" y="5499799"/>
            <a:ext cx="2190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5</a:t>
            </a:r>
            <a:r>
              <a:rPr dirty="0" sz="1000" spc="5">
                <a:latin typeface="Calibri"/>
                <a:cs typeface="Calibri"/>
              </a:rPr>
              <a:t>0</a:t>
            </a:r>
            <a:r>
              <a:rPr dirty="0" sz="1000" spc="-5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404151" y="5499799"/>
            <a:ext cx="2190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6</a:t>
            </a:r>
            <a:r>
              <a:rPr dirty="0" sz="1000" spc="5">
                <a:latin typeface="Calibri"/>
                <a:cs typeface="Calibri"/>
              </a:rPr>
              <a:t>0</a:t>
            </a:r>
            <a:r>
              <a:rPr dirty="0" sz="1000" spc="-5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473894" y="5499799"/>
            <a:ext cx="2190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7</a:t>
            </a:r>
            <a:r>
              <a:rPr dirty="0" sz="1000" spc="5">
                <a:latin typeface="Calibri"/>
                <a:cs typeface="Calibri"/>
              </a:rPr>
              <a:t>0</a:t>
            </a:r>
            <a:r>
              <a:rPr dirty="0" sz="1000" spc="-5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045171" y="3724495"/>
            <a:ext cx="19443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C0 </a:t>
            </a:r>
            <a:r>
              <a:rPr dirty="0" sz="2400" spc="-5" b="1">
                <a:solidFill>
                  <a:srgbClr val="006FC0"/>
                </a:solidFill>
                <a:latin typeface="Calibri"/>
                <a:cs typeface="Calibri"/>
              </a:rPr>
              <a:t>vs 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C3</a:t>
            </a:r>
            <a:r>
              <a:rPr dirty="0" sz="2400" spc="-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6FC0"/>
                </a:solidFill>
                <a:latin typeface="Calibri"/>
                <a:cs typeface="Calibri"/>
              </a:rPr>
              <a:t>(meal)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727155" y="1430571"/>
            <a:ext cx="20269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9900"/>
                </a:solidFill>
                <a:latin typeface="Calibri"/>
                <a:cs typeface="Calibri"/>
              </a:rPr>
              <a:t>C3 </a:t>
            </a:r>
            <a:r>
              <a:rPr dirty="0" sz="2400" spc="-5" b="1">
                <a:solidFill>
                  <a:srgbClr val="FF9900"/>
                </a:solidFill>
                <a:latin typeface="Calibri"/>
                <a:cs typeface="Calibri"/>
              </a:rPr>
              <a:t>vs G3</a:t>
            </a:r>
            <a:r>
              <a:rPr dirty="0" sz="2400" spc="-75" b="1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9900"/>
                </a:solidFill>
                <a:latin typeface="Calibri"/>
                <a:cs typeface="Calibri"/>
              </a:rPr>
              <a:t>(garlic)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5454" y="7112"/>
            <a:ext cx="313372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Loadings: </a:t>
            </a:r>
            <a:r>
              <a:rPr dirty="0" spc="-5"/>
              <a:t>G3 </a:t>
            </a:r>
            <a:r>
              <a:rPr dirty="0" spc="-10"/>
              <a:t>vs</a:t>
            </a:r>
            <a:r>
              <a:rPr dirty="0" spc="-100"/>
              <a:t> </a:t>
            </a:r>
            <a:r>
              <a:rPr dirty="0" spc="-5"/>
              <a:t>C3</a:t>
            </a:r>
          </a:p>
        </p:txBody>
      </p:sp>
      <p:sp>
        <p:nvSpPr>
          <p:cNvPr id="3" name="object 3"/>
          <p:cNvSpPr/>
          <p:nvPr/>
        </p:nvSpPr>
        <p:spPr>
          <a:xfrm>
            <a:off x="338327" y="585216"/>
            <a:ext cx="8543925" cy="6273165"/>
          </a:xfrm>
          <a:custGeom>
            <a:avLst/>
            <a:gdLst/>
            <a:ahLst/>
            <a:cxnLst/>
            <a:rect l="l" t="t" r="r" b="b"/>
            <a:pathLst>
              <a:path w="8543925" h="6273165">
                <a:moveTo>
                  <a:pt x="0" y="6272784"/>
                </a:moveTo>
                <a:lnTo>
                  <a:pt x="8543544" y="6272784"/>
                </a:lnTo>
                <a:lnTo>
                  <a:pt x="8543544" y="0"/>
                </a:lnTo>
                <a:lnTo>
                  <a:pt x="0" y="0"/>
                </a:lnTo>
                <a:lnTo>
                  <a:pt x="0" y="62727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69263" y="6780276"/>
            <a:ext cx="7740650" cy="0"/>
          </a:xfrm>
          <a:custGeom>
            <a:avLst/>
            <a:gdLst/>
            <a:ahLst/>
            <a:cxnLst/>
            <a:rect l="l" t="t" r="r" b="b"/>
            <a:pathLst>
              <a:path w="7740650" h="0">
                <a:moveTo>
                  <a:pt x="0" y="0"/>
                </a:moveTo>
                <a:lnTo>
                  <a:pt x="7740396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69263" y="6169152"/>
            <a:ext cx="7740650" cy="0"/>
          </a:xfrm>
          <a:custGeom>
            <a:avLst/>
            <a:gdLst/>
            <a:ahLst/>
            <a:cxnLst/>
            <a:rect l="l" t="t" r="r" b="b"/>
            <a:pathLst>
              <a:path w="7740650" h="0">
                <a:moveTo>
                  <a:pt x="0" y="0"/>
                </a:moveTo>
                <a:lnTo>
                  <a:pt x="7740396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69263" y="4945379"/>
            <a:ext cx="7740650" cy="0"/>
          </a:xfrm>
          <a:custGeom>
            <a:avLst/>
            <a:gdLst/>
            <a:ahLst/>
            <a:cxnLst/>
            <a:rect l="l" t="t" r="r" b="b"/>
            <a:pathLst>
              <a:path w="7740650" h="0">
                <a:moveTo>
                  <a:pt x="0" y="0"/>
                </a:moveTo>
                <a:lnTo>
                  <a:pt x="7740396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69263" y="4332732"/>
            <a:ext cx="7740650" cy="0"/>
          </a:xfrm>
          <a:custGeom>
            <a:avLst/>
            <a:gdLst/>
            <a:ahLst/>
            <a:cxnLst/>
            <a:rect l="l" t="t" r="r" b="b"/>
            <a:pathLst>
              <a:path w="7740650" h="0">
                <a:moveTo>
                  <a:pt x="0" y="0"/>
                </a:moveTo>
                <a:lnTo>
                  <a:pt x="7740396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69263" y="3721608"/>
            <a:ext cx="7740650" cy="0"/>
          </a:xfrm>
          <a:custGeom>
            <a:avLst/>
            <a:gdLst/>
            <a:ahLst/>
            <a:cxnLst/>
            <a:rect l="l" t="t" r="r" b="b"/>
            <a:pathLst>
              <a:path w="7740650" h="0">
                <a:moveTo>
                  <a:pt x="0" y="0"/>
                </a:moveTo>
                <a:lnTo>
                  <a:pt x="7740396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92752" y="3108960"/>
            <a:ext cx="4217035" cy="0"/>
          </a:xfrm>
          <a:custGeom>
            <a:avLst/>
            <a:gdLst/>
            <a:ahLst/>
            <a:cxnLst/>
            <a:rect l="l" t="t" r="r" b="b"/>
            <a:pathLst>
              <a:path w="4217034" h="0">
                <a:moveTo>
                  <a:pt x="0" y="0"/>
                </a:moveTo>
                <a:lnTo>
                  <a:pt x="4216908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69263" y="3108960"/>
            <a:ext cx="1699260" cy="0"/>
          </a:xfrm>
          <a:custGeom>
            <a:avLst/>
            <a:gdLst/>
            <a:ahLst/>
            <a:cxnLst/>
            <a:rect l="l" t="t" r="r" b="b"/>
            <a:pathLst>
              <a:path w="1699260" h="0">
                <a:moveTo>
                  <a:pt x="0" y="0"/>
                </a:moveTo>
                <a:lnTo>
                  <a:pt x="1699260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901184" y="2497835"/>
            <a:ext cx="3808729" cy="0"/>
          </a:xfrm>
          <a:custGeom>
            <a:avLst/>
            <a:gdLst/>
            <a:ahLst/>
            <a:cxnLst/>
            <a:rect l="l" t="t" r="r" b="b"/>
            <a:pathLst>
              <a:path w="3808729" h="0">
                <a:moveTo>
                  <a:pt x="0" y="0"/>
                </a:moveTo>
                <a:lnTo>
                  <a:pt x="3808475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69263" y="2497835"/>
            <a:ext cx="1300480" cy="0"/>
          </a:xfrm>
          <a:custGeom>
            <a:avLst/>
            <a:gdLst/>
            <a:ahLst/>
            <a:cxnLst/>
            <a:rect l="l" t="t" r="r" b="b"/>
            <a:pathLst>
              <a:path w="1300480" h="0">
                <a:moveTo>
                  <a:pt x="0" y="0"/>
                </a:moveTo>
                <a:lnTo>
                  <a:pt x="1299972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901184" y="1885188"/>
            <a:ext cx="3808729" cy="0"/>
          </a:xfrm>
          <a:custGeom>
            <a:avLst/>
            <a:gdLst/>
            <a:ahLst/>
            <a:cxnLst/>
            <a:rect l="l" t="t" r="r" b="b"/>
            <a:pathLst>
              <a:path w="3808729" h="0">
                <a:moveTo>
                  <a:pt x="0" y="0"/>
                </a:moveTo>
                <a:lnTo>
                  <a:pt x="3808475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69263" y="1885188"/>
            <a:ext cx="1300480" cy="0"/>
          </a:xfrm>
          <a:custGeom>
            <a:avLst/>
            <a:gdLst/>
            <a:ahLst/>
            <a:cxnLst/>
            <a:rect l="l" t="t" r="r" b="b"/>
            <a:pathLst>
              <a:path w="1300480" h="0">
                <a:moveTo>
                  <a:pt x="0" y="0"/>
                </a:moveTo>
                <a:lnTo>
                  <a:pt x="1299972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901184" y="1274063"/>
            <a:ext cx="3808729" cy="0"/>
          </a:xfrm>
          <a:custGeom>
            <a:avLst/>
            <a:gdLst/>
            <a:ahLst/>
            <a:cxnLst/>
            <a:rect l="l" t="t" r="r" b="b"/>
            <a:pathLst>
              <a:path w="3808729" h="0">
                <a:moveTo>
                  <a:pt x="0" y="0"/>
                </a:moveTo>
                <a:lnTo>
                  <a:pt x="3808475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69263" y="1274063"/>
            <a:ext cx="1300480" cy="0"/>
          </a:xfrm>
          <a:custGeom>
            <a:avLst/>
            <a:gdLst/>
            <a:ahLst/>
            <a:cxnLst/>
            <a:rect l="l" t="t" r="r" b="b"/>
            <a:pathLst>
              <a:path w="1300480" h="0">
                <a:moveTo>
                  <a:pt x="0" y="0"/>
                </a:moveTo>
                <a:lnTo>
                  <a:pt x="1299972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69263" y="662940"/>
            <a:ext cx="7740650" cy="0"/>
          </a:xfrm>
          <a:custGeom>
            <a:avLst/>
            <a:gdLst/>
            <a:ahLst/>
            <a:cxnLst/>
            <a:rect l="l" t="t" r="r" b="b"/>
            <a:pathLst>
              <a:path w="7740650" h="0">
                <a:moveTo>
                  <a:pt x="0" y="0"/>
                </a:moveTo>
                <a:lnTo>
                  <a:pt x="7740396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69263" y="662940"/>
            <a:ext cx="0" cy="6117590"/>
          </a:xfrm>
          <a:custGeom>
            <a:avLst/>
            <a:gdLst/>
            <a:ahLst/>
            <a:cxnLst/>
            <a:rect l="l" t="t" r="r" b="b"/>
            <a:pathLst>
              <a:path w="0" h="6117590">
                <a:moveTo>
                  <a:pt x="0" y="6117336"/>
                </a:moveTo>
                <a:lnTo>
                  <a:pt x="0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28116" y="6780276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28116" y="6169152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28116" y="5556503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28116" y="494537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28116" y="4332732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28116" y="372160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28116" y="310896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28116" y="2497835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28116" y="188518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28116" y="1274063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28116" y="66294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69263" y="5556503"/>
            <a:ext cx="7740650" cy="0"/>
          </a:xfrm>
          <a:custGeom>
            <a:avLst/>
            <a:gdLst/>
            <a:ahLst/>
            <a:cxnLst/>
            <a:rect l="l" t="t" r="r" b="b"/>
            <a:pathLst>
              <a:path w="7740650" h="0">
                <a:moveTo>
                  <a:pt x="0" y="0"/>
                </a:moveTo>
                <a:lnTo>
                  <a:pt x="7740396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69263" y="5556503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074164" y="5556503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180588" y="5556503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285488" y="5556503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391911" y="5556503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498335" y="5556503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603235" y="5556503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709659" y="5556503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79169" y="3495294"/>
            <a:ext cx="7033259" cy="3276600"/>
          </a:xfrm>
          <a:custGeom>
            <a:avLst/>
            <a:gdLst/>
            <a:ahLst/>
            <a:cxnLst/>
            <a:rect l="l" t="t" r="r" b="b"/>
            <a:pathLst>
              <a:path w="7033259" h="3276600">
                <a:moveTo>
                  <a:pt x="0" y="2177795"/>
                </a:moveTo>
                <a:lnTo>
                  <a:pt x="12192" y="1976627"/>
                </a:lnTo>
                <a:lnTo>
                  <a:pt x="22860" y="2097023"/>
                </a:lnTo>
                <a:lnTo>
                  <a:pt x="33528" y="2008631"/>
                </a:lnTo>
                <a:lnTo>
                  <a:pt x="44196" y="2624327"/>
                </a:lnTo>
                <a:lnTo>
                  <a:pt x="56388" y="2159507"/>
                </a:lnTo>
                <a:lnTo>
                  <a:pt x="67056" y="2011679"/>
                </a:lnTo>
                <a:lnTo>
                  <a:pt x="77724" y="2275331"/>
                </a:lnTo>
                <a:lnTo>
                  <a:pt x="88392" y="1972055"/>
                </a:lnTo>
                <a:lnTo>
                  <a:pt x="100584" y="2016251"/>
                </a:lnTo>
                <a:lnTo>
                  <a:pt x="111252" y="2279903"/>
                </a:lnTo>
                <a:lnTo>
                  <a:pt x="121920" y="1773935"/>
                </a:lnTo>
                <a:lnTo>
                  <a:pt x="132588" y="2095499"/>
                </a:lnTo>
                <a:lnTo>
                  <a:pt x="144780" y="1892807"/>
                </a:lnTo>
                <a:lnTo>
                  <a:pt x="155448" y="1879091"/>
                </a:lnTo>
                <a:lnTo>
                  <a:pt x="166116" y="2112263"/>
                </a:lnTo>
                <a:lnTo>
                  <a:pt x="178308" y="2054351"/>
                </a:lnTo>
                <a:lnTo>
                  <a:pt x="188976" y="2086355"/>
                </a:lnTo>
                <a:lnTo>
                  <a:pt x="199644" y="2115311"/>
                </a:lnTo>
                <a:lnTo>
                  <a:pt x="210311" y="1920239"/>
                </a:lnTo>
                <a:lnTo>
                  <a:pt x="222504" y="2135123"/>
                </a:lnTo>
                <a:lnTo>
                  <a:pt x="233172" y="2095499"/>
                </a:lnTo>
                <a:lnTo>
                  <a:pt x="243840" y="2218943"/>
                </a:lnTo>
                <a:lnTo>
                  <a:pt x="254508" y="2042159"/>
                </a:lnTo>
                <a:lnTo>
                  <a:pt x="266700" y="2095499"/>
                </a:lnTo>
                <a:lnTo>
                  <a:pt x="277368" y="2133599"/>
                </a:lnTo>
                <a:lnTo>
                  <a:pt x="288036" y="2104643"/>
                </a:lnTo>
                <a:lnTo>
                  <a:pt x="298704" y="2090927"/>
                </a:lnTo>
                <a:lnTo>
                  <a:pt x="310896" y="2103119"/>
                </a:lnTo>
                <a:lnTo>
                  <a:pt x="321564" y="2100071"/>
                </a:lnTo>
                <a:lnTo>
                  <a:pt x="332232" y="2026919"/>
                </a:lnTo>
                <a:lnTo>
                  <a:pt x="342900" y="2101595"/>
                </a:lnTo>
                <a:lnTo>
                  <a:pt x="355092" y="2086355"/>
                </a:lnTo>
                <a:lnTo>
                  <a:pt x="365760" y="2110739"/>
                </a:lnTo>
                <a:lnTo>
                  <a:pt x="376428" y="2087879"/>
                </a:lnTo>
                <a:lnTo>
                  <a:pt x="387096" y="2115311"/>
                </a:lnTo>
                <a:lnTo>
                  <a:pt x="399288" y="2065019"/>
                </a:lnTo>
                <a:lnTo>
                  <a:pt x="409956" y="2253995"/>
                </a:lnTo>
                <a:lnTo>
                  <a:pt x="420623" y="1969007"/>
                </a:lnTo>
                <a:lnTo>
                  <a:pt x="431292" y="2063495"/>
                </a:lnTo>
                <a:lnTo>
                  <a:pt x="443484" y="2075687"/>
                </a:lnTo>
                <a:lnTo>
                  <a:pt x="454152" y="2112263"/>
                </a:lnTo>
                <a:lnTo>
                  <a:pt x="464820" y="2048255"/>
                </a:lnTo>
                <a:lnTo>
                  <a:pt x="475488" y="2161031"/>
                </a:lnTo>
                <a:lnTo>
                  <a:pt x="487680" y="2010155"/>
                </a:lnTo>
                <a:lnTo>
                  <a:pt x="498348" y="2057399"/>
                </a:lnTo>
                <a:lnTo>
                  <a:pt x="509016" y="2080259"/>
                </a:lnTo>
                <a:lnTo>
                  <a:pt x="519684" y="2176271"/>
                </a:lnTo>
                <a:lnTo>
                  <a:pt x="531876" y="1996439"/>
                </a:lnTo>
                <a:lnTo>
                  <a:pt x="542544" y="2074163"/>
                </a:lnTo>
                <a:lnTo>
                  <a:pt x="553212" y="2052827"/>
                </a:lnTo>
                <a:lnTo>
                  <a:pt x="563880" y="1976627"/>
                </a:lnTo>
                <a:lnTo>
                  <a:pt x="576072" y="2118359"/>
                </a:lnTo>
                <a:lnTo>
                  <a:pt x="586740" y="2077211"/>
                </a:lnTo>
                <a:lnTo>
                  <a:pt x="597408" y="2017775"/>
                </a:lnTo>
                <a:lnTo>
                  <a:pt x="609600" y="2101595"/>
                </a:lnTo>
                <a:lnTo>
                  <a:pt x="620268" y="2058923"/>
                </a:lnTo>
                <a:lnTo>
                  <a:pt x="630936" y="2301239"/>
                </a:lnTo>
                <a:lnTo>
                  <a:pt x="641604" y="2148839"/>
                </a:lnTo>
                <a:lnTo>
                  <a:pt x="653796" y="2086355"/>
                </a:lnTo>
                <a:lnTo>
                  <a:pt x="664464" y="2095499"/>
                </a:lnTo>
                <a:lnTo>
                  <a:pt x="675132" y="2110739"/>
                </a:lnTo>
                <a:lnTo>
                  <a:pt x="685800" y="2109215"/>
                </a:lnTo>
                <a:lnTo>
                  <a:pt x="697992" y="2270759"/>
                </a:lnTo>
                <a:lnTo>
                  <a:pt x="708660" y="2186939"/>
                </a:lnTo>
                <a:lnTo>
                  <a:pt x="719328" y="1900427"/>
                </a:lnTo>
                <a:lnTo>
                  <a:pt x="729996" y="2110739"/>
                </a:lnTo>
                <a:lnTo>
                  <a:pt x="742188" y="2043683"/>
                </a:lnTo>
                <a:lnTo>
                  <a:pt x="752856" y="2055875"/>
                </a:lnTo>
                <a:lnTo>
                  <a:pt x="763524" y="2133599"/>
                </a:lnTo>
                <a:lnTo>
                  <a:pt x="774192" y="1927859"/>
                </a:lnTo>
                <a:lnTo>
                  <a:pt x="786384" y="2153411"/>
                </a:lnTo>
                <a:lnTo>
                  <a:pt x="797052" y="2154935"/>
                </a:lnTo>
                <a:lnTo>
                  <a:pt x="807720" y="2095499"/>
                </a:lnTo>
                <a:lnTo>
                  <a:pt x="818388" y="2095499"/>
                </a:lnTo>
                <a:lnTo>
                  <a:pt x="830580" y="2243327"/>
                </a:lnTo>
                <a:lnTo>
                  <a:pt x="841247" y="1949195"/>
                </a:lnTo>
                <a:lnTo>
                  <a:pt x="851916" y="2054351"/>
                </a:lnTo>
                <a:lnTo>
                  <a:pt x="862584" y="2051303"/>
                </a:lnTo>
                <a:lnTo>
                  <a:pt x="874776" y="2104643"/>
                </a:lnTo>
                <a:lnTo>
                  <a:pt x="885444" y="2150363"/>
                </a:lnTo>
                <a:lnTo>
                  <a:pt x="896112" y="2057399"/>
                </a:lnTo>
                <a:lnTo>
                  <a:pt x="906780" y="2083307"/>
                </a:lnTo>
                <a:lnTo>
                  <a:pt x="918972" y="2125979"/>
                </a:lnTo>
                <a:lnTo>
                  <a:pt x="929640" y="2017775"/>
                </a:lnTo>
                <a:lnTo>
                  <a:pt x="940308" y="2173223"/>
                </a:lnTo>
                <a:lnTo>
                  <a:pt x="950976" y="2023871"/>
                </a:lnTo>
                <a:lnTo>
                  <a:pt x="963168" y="1937003"/>
                </a:lnTo>
                <a:lnTo>
                  <a:pt x="973836" y="2154935"/>
                </a:lnTo>
                <a:lnTo>
                  <a:pt x="984504" y="2266187"/>
                </a:lnTo>
                <a:lnTo>
                  <a:pt x="995172" y="2097023"/>
                </a:lnTo>
                <a:lnTo>
                  <a:pt x="1007363" y="2083307"/>
                </a:lnTo>
                <a:lnTo>
                  <a:pt x="1018032" y="1856231"/>
                </a:lnTo>
                <a:lnTo>
                  <a:pt x="1028700" y="2028443"/>
                </a:lnTo>
                <a:lnTo>
                  <a:pt x="1039368" y="2077211"/>
                </a:lnTo>
                <a:lnTo>
                  <a:pt x="1051560" y="2075687"/>
                </a:lnTo>
                <a:lnTo>
                  <a:pt x="1062228" y="2083307"/>
                </a:lnTo>
                <a:lnTo>
                  <a:pt x="1072896" y="2071115"/>
                </a:lnTo>
                <a:lnTo>
                  <a:pt x="1085088" y="2022347"/>
                </a:lnTo>
                <a:lnTo>
                  <a:pt x="1095756" y="1514855"/>
                </a:lnTo>
                <a:lnTo>
                  <a:pt x="1106424" y="2212847"/>
                </a:lnTo>
                <a:lnTo>
                  <a:pt x="1117092" y="1123187"/>
                </a:lnTo>
                <a:lnTo>
                  <a:pt x="1129284" y="2037587"/>
                </a:lnTo>
                <a:lnTo>
                  <a:pt x="1139952" y="2040635"/>
                </a:lnTo>
                <a:lnTo>
                  <a:pt x="1150620" y="2110739"/>
                </a:lnTo>
                <a:lnTo>
                  <a:pt x="1161288" y="1796795"/>
                </a:lnTo>
                <a:lnTo>
                  <a:pt x="1173480" y="1979675"/>
                </a:lnTo>
                <a:lnTo>
                  <a:pt x="1184148" y="2074163"/>
                </a:lnTo>
                <a:lnTo>
                  <a:pt x="1194816" y="2084831"/>
                </a:lnTo>
                <a:lnTo>
                  <a:pt x="1205484" y="2061971"/>
                </a:lnTo>
                <a:lnTo>
                  <a:pt x="1217676" y="2049779"/>
                </a:lnTo>
                <a:lnTo>
                  <a:pt x="1228344" y="2054351"/>
                </a:lnTo>
                <a:lnTo>
                  <a:pt x="1239012" y="2013203"/>
                </a:lnTo>
                <a:lnTo>
                  <a:pt x="1249680" y="2049779"/>
                </a:lnTo>
                <a:lnTo>
                  <a:pt x="1261872" y="2337815"/>
                </a:lnTo>
                <a:lnTo>
                  <a:pt x="1272540" y="1935479"/>
                </a:lnTo>
                <a:lnTo>
                  <a:pt x="1283208" y="2223515"/>
                </a:lnTo>
                <a:lnTo>
                  <a:pt x="1293876" y="2350007"/>
                </a:lnTo>
                <a:lnTo>
                  <a:pt x="1306068" y="1944623"/>
                </a:lnTo>
                <a:lnTo>
                  <a:pt x="1316736" y="2052827"/>
                </a:lnTo>
                <a:lnTo>
                  <a:pt x="1327404" y="1708403"/>
                </a:lnTo>
                <a:lnTo>
                  <a:pt x="1338072" y="1984247"/>
                </a:lnTo>
                <a:lnTo>
                  <a:pt x="1350264" y="1860803"/>
                </a:lnTo>
                <a:lnTo>
                  <a:pt x="1360932" y="2034539"/>
                </a:lnTo>
                <a:lnTo>
                  <a:pt x="1371600" y="2095499"/>
                </a:lnTo>
                <a:lnTo>
                  <a:pt x="1382268" y="2097023"/>
                </a:lnTo>
                <a:lnTo>
                  <a:pt x="1394460" y="2046731"/>
                </a:lnTo>
                <a:lnTo>
                  <a:pt x="1405128" y="1982723"/>
                </a:lnTo>
                <a:lnTo>
                  <a:pt x="1415796" y="2039111"/>
                </a:lnTo>
                <a:lnTo>
                  <a:pt x="1426464" y="2223515"/>
                </a:lnTo>
                <a:lnTo>
                  <a:pt x="1438656" y="1819655"/>
                </a:lnTo>
                <a:lnTo>
                  <a:pt x="1449324" y="670559"/>
                </a:lnTo>
                <a:lnTo>
                  <a:pt x="1459992" y="2106167"/>
                </a:lnTo>
                <a:lnTo>
                  <a:pt x="1470660" y="2179319"/>
                </a:lnTo>
                <a:lnTo>
                  <a:pt x="1482852" y="2119883"/>
                </a:lnTo>
                <a:lnTo>
                  <a:pt x="1493520" y="2151887"/>
                </a:lnTo>
                <a:lnTo>
                  <a:pt x="1504188" y="1504187"/>
                </a:lnTo>
                <a:lnTo>
                  <a:pt x="1514856" y="2017775"/>
                </a:lnTo>
                <a:lnTo>
                  <a:pt x="1527048" y="2264663"/>
                </a:lnTo>
                <a:lnTo>
                  <a:pt x="1537716" y="1839467"/>
                </a:lnTo>
                <a:lnTo>
                  <a:pt x="1548384" y="2093975"/>
                </a:lnTo>
                <a:lnTo>
                  <a:pt x="1560576" y="2159507"/>
                </a:lnTo>
                <a:lnTo>
                  <a:pt x="1571244" y="1626107"/>
                </a:lnTo>
                <a:lnTo>
                  <a:pt x="1581912" y="2208275"/>
                </a:lnTo>
                <a:lnTo>
                  <a:pt x="1592580" y="2071115"/>
                </a:lnTo>
                <a:lnTo>
                  <a:pt x="1604772" y="2106167"/>
                </a:lnTo>
                <a:lnTo>
                  <a:pt x="1615440" y="2011679"/>
                </a:lnTo>
                <a:lnTo>
                  <a:pt x="1626108" y="2071115"/>
                </a:lnTo>
                <a:lnTo>
                  <a:pt x="1636776" y="1670303"/>
                </a:lnTo>
                <a:lnTo>
                  <a:pt x="1648968" y="982979"/>
                </a:lnTo>
                <a:lnTo>
                  <a:pt x="1659636" y="1923287"/>
                </a:lnTo>
                <a:lnTo>
                  <a:pt x="1670304" y="2058923"/>
                </a:lnTo>
                <a:lnTo>
                  <a:pt x="1680972" y="2016251"/>
                </a:lnTo>
                <a:lnTo>
                  <a:pt x="1693164" y="1933955"/>
                </a:lnTo>
                <a:lnTo>
                  <a:pt x="1703832" y="2075687"/>
                </a:lnTo>
                <a:lnTo>
                  <a:pt x="1714500" y="2255519"/>
                </a:lnTo>
                <a:lnTo>
                  <a:pt x="1725168" y="2004059"/>
                </a:lnTo>
                <a:lnTo>
                  <a:pt x="1737360" y="1702307"/>
                </a:lnTo>
                <a:lnTo>
                  <a:pt x="1748027" y="2058923"/>
                </a:lnTo>
                <a:lnTo>
                  <a:pt x="1758695" y="2135123"/>
                </a:lnTo>
                <a:lnTo>
                  <a:pt x="1769364" y="2406395"/>
                </a:lnTo>
                <a:lnTo>
                  <a:pt x="1781556" y="1918715"/>
                </a:lnTo>
                <a:lnTo>
                  <a:pt x="1792224" y="2068067"/>
                </a:lnTo>
                <a:lnTo>
                  <a:pt x="1802892" y="2500883"/>
                </a:lnTo>
                <a:lnTo>
                  <a:pt x="1813560" y="2083307"/>
                </a:lnTo>
                <a:lnTo>
                  <a:pt x="1825752" y="2042159"/>
                </a:lnTo>
                <a:lnTo>
                  <a:pt x="1836420" y="2138171"/>
                </a:lnTo>
                <a:lnTo>
                  <a:pt x="1847088" y="2104643"/>
                </a:lnTo>
                <a:lnTo>
                  <a:pt x="1857756" y="2372867"/>
                </a:lnTo>
                <a:lnTo>
                  <a:pt x="1869948" y="2348483"/>
                </a:lnTo>
                <a:lnTo>
                  <a:pt x="1880616" y="3022091"/>
                </a:lnTo>
                <a:lnTo>
                  <a:pt x="1891283" y="2796539"/>
                </a:lnTo>
                <a:lnTo>
                  <a:pt x="1901952" y="2217419"/>
                </a:lnTo>
                <a:lnTo>
                  <a:pt x="1914144" y="2153411"/>
                </a:lnTo>
                <a:lnTo>
                  <a:pt x="1924812" y="2060447"/>
                </a:lnTo>
                <a:lnTo>
                  <a:pt x="1935480" y="2339339"/>
                </a:lnTo>
                <a:lnTo>
                  <a:pt x="1946148" y="2075687"/>
                </a:lnTo>
                <a:lnTo>
                  <a:pt x="1958339" y="2055875"/>
                </a:lnTo>
                <a:lnTo>
                  <a:pt x="1969008" y="2214371"/>
                </a:lnTo>
                <a:lnTo>
                  <a:pt x="1979676" y="2154935"/>
                </a:lnTo>
                <a:lnTo>
                  <a:pt x="1990344" y="1929383"/>
                </a:lnTo>
                <a:lnTo>
                  <a:pt x="2002536" y="1914143"/>
                </a:lnTo>
                <a:lnTo>
                  <a:pt x="2013204" y="1969007"/>
                </a:lnTo>
                <a:lnTo>
                  <a:pt x="2023872" y="2029967"/>
                </a:lnTo>
                <a:lnTo>
                  <a:pt x="2036064" y="2084831"/>
                </a:lnTo>
                <a:lnTo>
                  <a:pt x="2046732" y="2174747"/>
                </a:lnTo>
                <a:lnTo>
                  <a:pt x="2057400" y="2388107"/>
                </a:lnTo>
                <a:lnTo>
                  <a:pt x="2068068" y="1965959"/>
                </a:lnTo>
                <a:lnTo>
                  <a:pt x="2080260" y="1828799"/>
                </a:lnTo>
                <a:lnTo>
                  <a:pt x="2090927" y="2161031"/>
                </a:lnTo>
                <a:lnTo>
                  <a:pt x="2101596" y="2037587"/>
                </a:lnTo>
                <a:lnTo>
                  <a:pt x="2112264" y="1254251"/>
                </a:lnTo>
                <a:lnTo>
                  <a:pt x="2124456" y="2087879"/>
                </a:lnTo>
                <a:lnTo>
                  <a:pt x="2135124" y="2157983"/>
                </a:lnTo>
                <a:lnTo>
                  <a:pt x="2145792" y="2188463"/>
                </a:lnTo>
                <a:lnTo>
                  <a:pt x="2156460" y="1988819"/>
                </a:lnTo>
                <a:lnTo>
                  <a:pt x="2168652" y="946403"/>
                </a:lnTo>
                <a:lnTo>
                  <a:pt x="2179320" y="2089403"/>
                </a:lnTo>
                <a:lnTo>
                  <a:pt x="2189988" y="2164079"/>
                </a:lnTo>
                <a:lnTo>
                  <a:pt x="2200656" y="2063495"/>
                </a:lnTo>
                <a:lnTo>
                  <a:pt x="2212848" y="2270759"/>
                </a:lnTo>
                <a:lnTo>
                  <a:pt x="2223516" y="2033015"/>
                </a:lnTo>
                <a:lnTo>
                  <a:pt x="2234184" y="1574291"/>
                </a:lnTo>
                <a:lnTo>
                  <a:pt x="2244852" y="1984247"/>
                </a:lnTo>
                <a:lnTo>
                  <a:pt x="2257044" y="1970531"/>
                </a:lnTo>
                <a:lnTo>
                  <a:pt x="2267712" y="2272283"/>
                </a:lnTo>
                <a:lnTo>
                  <a:pt x="2278380" y="1970531"/>
                </a:lnTo>
                <a:lnTo>
                  <a:pt x="2289048" y="2142743"/>
                </a:lnTo>
                <a:lnTo>
                  <a:pt x="2301240" y="2112263"/>
                </a:lnTo>
                <a:lnTo>
                  <a:pt x="2311908" y="2831591"/>
                </a:lnTo>
                <a:lnTo>
                  <a:pt x="2322576" y="1440179"/>
                </a:lnTo>
                <a:lnTo>
                  <a:pt x="2333244" y="2087879"/>
                </a:lnTo>
                <a:lnTo>
                  <a:pt x="2345436" y="2058923"/>
                </a:lnTo>
                <a:lnTo>
                  <a:pt x="2356104" y="2061971"/>
                </a:lnTo>
                <a:lnTo>
                  <a:pt x="2366772" y="2051303"/>
                </a:lnTo>
                <a:lnTo>
                  <a:pt x="2377440" y="2124455"/>
                </a:lnTo>
                <a:lnTo>
                  <a:pt x="2389632" y="2106167"/>
                </a:lnTo>
                <a:lnTo>
                  <a:pt x="2400300" y="2130551"/>
                </a:lnTo>
                <a:lnTo>
                  <a:pt x="2410968" y="2039111"/>
                </a:lnTo>
                <a:lnTo>
                  <a:pt x="2421636" y="2068067"/>
                </a:lnTo>
                <a:lnTo>
                  <a:pt x="2433828" y="2068067"/>
                </a:lnTo>
                <a:lnTo>
                  <a:pt x="2444496" y="2196083"/>
                </a:lnTo>
                <a:lnTo>
                  <a:pt x="2455164" y="2244851"/>
                </a:lnTo>
                <a:lnTo>
                  <a:pt x="2465832" y="2046731"/>
                </a:lnTo>
                <a:lnTo>
                  <a:pt x="2478024" y="2139695"/>
                </a:lnTo>
                <a:lnTo>
                  <a:pt x="2488692" y="2267711"/>
                </a:lnTo>
                <a:lnTo>
                  <a:pt x="2499360" y="2031491"/>
                </a:lnTo>
                <a:lnTo>
                  <a:pt x="2511552" y="1847087"/>
                </a:lnTo>
                <a:lnTo>
                  <a:pt x="2522220" y="2182367"/>
                </a:lnTo>
                <a:lnTo>
                  <a:pt x="2532888" y="2046731"/>
                </a:lnTo>
                <a:lnTo>
                  <a:pt x="2543556" y="2054351"/>
                </a:lnTo>
                <a:lnTo>
                  <a:pt x="2555748" y="2119883"/>
                </a:lnTo>
                <a:lnTo>
                  <a:pt x="2566416" y="2258567"/>
                </a:lnTo>
                <a:lnTo>
                  <a:pt x="2577084" y="2061971"/>
                </a:lnTo>
                <a:lnTo>
                  <a:pt x="2587752" y="2182367"/>
                </a:lnTo>
                <a:lnTo>
                  <a:pt x="2599944" y="2124455"/>
                </a:lnTo>
                <a:lnTo>
                  <a:pt x="2610612" y="1802891"/>
                </a:lnTo>
                <a:lnTo>
                  <a:pt x="2621280" y="2093975"/>
                </a:lnTo>
                <a:lnTo>
                  <a:pt x="2631948" y="2060447"/>
                </a:lnTo>
                <a:lnTo>
                  <a:pt x="2644140" y="2936747"/>
                </a:lnTo>
                <a:lnTo>
                  <a:pt x="2654808" y="1903475"/>
                </a:lnTo>
                <a:lnTo>
                  <a:pt x="2665476" y="2011679"/>
                </a:lnTo>
                <a:lnTo>
                  <a:pt x="2676144" y="2298191"/>
                </a:lnTo>
                <a:lnTo>
                  <a:pt x="2688336" y="2078735"/>
                </a:lnTo>
                <a:lnTo>
                  <a:pt x="2699004" y="1825751"/>
                </a:lnTo>
                <a:lnTo>
                  <a:pt x="2709672" y="2034539"/>
                </a:lnTo>
                <a:lnTo>
                  <a:pt x="2720340" y="2138171"/>
                </a:lnTo>
                <a:lnTo>
                  <a:pt x="2732532" y="2084831"/>
                </a:lnTo>
                <a:lnTo>
                  <a:pt x="2743200" y="2391155"/>
                </a:lnTo>
                <a:lnTo>
                  <a:pt x="2753868" y="2235707"/>
                </a:lnTo>
                <a:lnTo>
                  <a:pt x="2764536" y="2100071"/>
                </a:lnTo>
                <a:lnTo>
                  <a:pt x="2776728" y="2078735"/>
                </a:lnTo>
                <a:lnTo>
                  <a:pt x="2787396" y="2122931"/>
                </a:lnTo>
                <a:lnTo>
                  <a:pt x="2798064" y="1958339"/>
                </a:lnTo>
                <a:lnTo>
                  <a:pt x="2808732" y="1225295"/>
                </a:lnTo>
                <a:lnTo>
                  <a:pt x="2820924" y="2007107"/>
                </a:lnTo>
                <a:lnTo>
                  <a:pt x="2831592" y="2084831"/>
                </a:lnTo>
                <a:lnTo>
                  <a:pt x="2842260" y="1953767"/>
                </a:lnTo>
                <a:lnTo>
                  <a:pt x="2852928" y="2417063"/>
                </a:lnTo>
                <a:lnTo>
                  <a:pt x="2865120" y="1906523"/>
                </a:lnTo>
                <a:lnTo>
                  <a:pt x="2875788" y="2072639"/>
                </a:lnTo>
                <a:lnTo>
                  <a:pt x="2886456" y="2098547"/>
                </a:lnTo>
                <a:lnTo>
                  <a:pt x="2897124" y="2057399"/>
                </a:lnTo>
                <a:lnTo>
                  <a:pt x="2909316" y="2066543"/>
                </a:lnTo>
                <a:lnTo>
                  <a:pt x="2919984" y="1904999"/>
                </a:lnTo>
                <a:lnTo>
                  <a:pt x="2930652" y="1978151"/>
                </a:lnTo>
                <a:lnTo>
                  <a:pt x="2941320" y="2048255"/>
                </a:lnTo>
                <a:lnTo>
                  <a:pt x="2953512" y="2081783"/>
                </a:lnTo>
                <a:lnTo>
                  <a:pt x="2964180" y="2023871"/>
                </a:lnTo>
                <a:lnTo>
                  <a:pt x="2974848" y="2019299"/>
                </a:lnTo>
                <a:lnTo>
                  <a:pt x="2987040" y="2066543"/>
                </a:lnTo>
                <a:lnTo>
                  <a:pt x="2997708" y="2036063"/>
                </a:lnTo>
                <a:lnTo>
                  <a:pt x="3008376" y="2043683"/>
                </a:lnTo>
                <a:lnTo>
                  <a:pt x="3019044" y="2287523"/>
                </a:lnTo>
                <a:lnTo>
                  <a:pt x="3031236" y="2089403"/>
                </a:lnTo>
                <a:lnTo>
                  <a:pt x="3041904" y="2054351"/>
                </a:lnTo>
                <a:lnTo>
                  <a:pt x="3052572" y="2065019"/>
                </a:lnTo>
                <a:lnTo>
                  <a:pt x="3063240" y="2063495"/>
                </a:lnTo>
                <a:lnTo>
                  <a:pt x="3075432" y="2055875"/>
                </a:lnTo>
                <a:lnTo>
                  <a:pt x="3086100" y="2013203"/>
                </a:lnTo>
                <a:lnTo>
                  <a:pt x="3096768" y="2103119"/>
                </a:lnTo>
                <a:lnTo>
                  <a:pt x="3107436" y="2078735"/>
                </a:lnTo>
                <a:lnTo>
                  <a:pt x="3119628" y="2202179"/>
                </a:lnTo>
                <a:lnTo>
                  <a:pt x="3130296" y="2273807"/>
                </a:lnTo>
                <a:lnTo>
                  <a:pt x="3140964" y="2292095"/>
                </a:lnTo>
                <a:lnTo>
                  <a:pt x="3151632" y="2135123"/>
                </a:lnTo>
                <a:lnTo>
                  <a:pt x="3163824" y="2081783"/>
                </a:lnTo>
                <a:lnTo>
                  <a:pt x="3174492" y="2052827"/>
                </a:lnTo>
                <a:lnTo>
                  <a:pt x="3185160" y="2311907"/>
                </a:lnTo>
                <a:lnTo>
                  <a:pt x="3195828" y="2049779"/>
                </a:lnTo>
                <a:lnTo>
                  <a:pt x="3208020" y="2029967"/>
                </a:lnTo>
                <a:lnTo>
                  <a:pt x="3218688" y="2046731"/>
                </a:lnTo>
                <a:lnTo>
                  <a:pt x="3229356" y="2072639"/>
                </a:lnTo>
                <a:lnTo>
                  <a:pt x="3240024" y="2139695"/>
                </a:lnTo>
                <a:lnTo>
                  <a:pt x="3252216" y="2356103"/>
                </a:lnTo>
                <a:lnTo>
                  <a:pt x="3262884" y="2151887"/>
                </a:lnTo>
                <a:lnTo>
                  <a:pt x="3273552" y="2104643"/>
                </a:lnTo>
                <a:lnTo>
                  <a:pt x="3284220" y="2060447"/>
                </a:lnTo>
                <a:lnTo>
                  <a:pt x="3296412" y="2022347"/>
                </a:lnTo>
                <a:lnTo>
                  <a:pt x="3307079" y="2069591"/>
                </a:lnTo>
                <a:lnTo>
                  <a:pt x="3317748" y="2561843"/>
                </a:lnTo>
                <a:lnTo>
                  <a:pt x="3328416" y="1985771"/>
                </a:lnTo>
                <a:lnTo>
                  <a:pt x="3340608" y="1738883"/>
                </a:lnTo>
                <a:lnTo>
                  <a:pt x="3351276" y="2334767"/>
                </a:lnTo>
                <a:lnTo>
                  <a:pt x="3361944" y="2298191"/>
                </a:lnTo>
                <a:lnTo>
                  <a:pt x="3372612" y="2161031"/>
                </a:lnTo>
                <a:lnTo>
                  <a:pt x="3384804" y="1906523"/>
                </a:lnTo>
                <a:lnTo>
                  <a:pt x="3395472" y="2081783"/>
                </a:lnTo>
                <a:lnTo>
                  <a:pt x="3406140" y="2310383"/>
                </a:lnTo>
                <a:lnTo>
                  <a:pt x="3416808" y="2118359"/>
                </a:lnTo>
                <a:lnTo>
                  <a:pt x="3429000" y="1991867"/>
                </a:lnTo>
                <a:lnTo>
                  <a:pt x="3439667" y="2043683"/>
                </a:lnTo>
                <a:lnTo>
                  <a:pt x="3450336" y="2164079"/>
                </a:lnTo>
                <a:lnTo>
                  <a:pt x="3462528" y="2116835"/>
                </a:lnTo>
                <a:lnTo>
                  <a:pt x="3473196" y="2113787"/>
                </a:lnTo>
                <a:lnTo>
                  <a:pt x="3483864" y="3276599"/>
                </a:lnTo>
                <a:lnTo>
                  <a:pt x="3494532" y="2025395"/>
                </a:lnTo>
                <a:lnTo>
                  <a:pt x="3506724" y="2025395"/>
                </a:lnTo>
                <a:lnTo>
                  <a:pt x="3517391" y="1507235"/>
                </a:lnTo>
                <a:lnTo>
                  <a:pt x="3528060" y="2135123"/>
                </a:lnTo>
                <a:lnTo>
                  <a:pt x="3538728" y="1929383"/>
                </a:lnTo>
                <a:lnTo>
                  <a:pt x="3550920" y="2026919"/>
                </a:lnTo>
                <a:lnTo>
                  <a:pt x="3561588" y="1491995"/>
                </a:lnTo>
                <a:lnTo>
                  <a:pt x="3572255" y="2072639"/>
                </a:lnTo>
                <a:lnTo>
                  <a:pt x="3582924" y="2100071"/>
                </a:lnTo>
                <a:lnTo>
                  <a:pt x="3595116" y="2083307"/>
                </a:lnTo>
                <a:lnTo>
                  <a:pt x="3605784" y="2490215"/>
                </a:lnTo>
                <a:lnTo>
                  <a:pt x="3616452" y="2100071"/>
                </a:lnTo>
                <a:lnTo>
                  <a:pt x="3627120" y="2182367"/>
                </a:lnTo>
                <a:lnTo>
                  <a:pt x="3639312" y="2072639"/>
                </a:lnTo>
                <a:lnTo>
                  <a:pt x="3649979" y="2066543"/>
                </a:lnTo>
                <a:lnTo>
                  <a:pt x="3660648" y="2071115"/>
                </a:lnTo>
                <a:lnTo>
                  <a:pt x="3671316" y="2095499"/>
                </a:lnTo>
                <a:lnTo>
                  <a:pt x="3683508" y="2081783"/>
                </a:lnTo>
                <a:lnTo>
                  <a:pt x="3694176" y="2086355"/>
                </a:lnTo>
                <a:lnTo>
                  <a:pt x="3704844" y="2202179"/>
                </a:lnTo>
                <a:lnTo>
                  <a:pt x="3715512" y="1837943"/>
                </a:lnTo>
                <a:lnTo>
                  <a:pt x="3727704" y="2205227"/>
                </a:lnTo>
                <a:lnTo>
                  <a:pt x="3738372" y="2235707"/>
                </a:lnTo>
                <a:lnTo>
                  <a:pt x="3749040" y="2071115"/>
                </a:lnTo>
                <a:lnTo>
                  <a:pt x="3759708" y="2034539"/>
                </a:lnTo>
                <a:lnTo>
                  <a:pt x="3771900" y="2043683"/>
                </a:lnTo>
                <a:lnTo>
                  <a:pt x="3782567" y="2161031"/>
                </a:lnTo>
                <a:lnTo>
                  <a:pt x="3793236" y="2122931"/>
                </a:lnTo>
                <a:lnTo>
                  <a:pt x="3803904" y="1816607"/>
                </a:lnTo>
                <a:lnTo>
                  <a:pt x="3816096" y="2071115"/>
                </a:lnTo>
                <a:lnTo>
                  <a:pt x="3826764" y="2093975"/>
                </a:lnTo>
                <a:lnTo>
                  <a:pt x="3837432" y="1222247"/>
                </a:lnTo>
                <a:lnTo>
                  <a:pt x="3848100" y="2057399"/>
                </a:lnTo>
                <a:lnTo>
                  <a:pt x="3860291" y="2337815"/>
                </a:lnTo>
                <a:lnTo>
                  <a:pt x="3870960" y="2250947"/>
                </a:lnTo>
                <a:lnTo>
                  <a:pt x="3881628" y="1946147"/>
                </a:lnTo>
                <a:lnTo>
                  <a:pt x="3892296" y="2069591"/>
                </a:lnTo>
                <a:lnTo>
                  <a:pt x="3904488" y="2130551"/>
                </a:lnTo>
                <a:lnTo>
                  <a:pt x="3915155" y="2185415"/>
                </a:lnTo>
                <a:lnTo>
                  <a:pt x="3925824" y="2346959"/>
                </a:lnTo>
                <a:lnTo>
                  <a:pt x="3938016" y="2418587"/>
                </a:lnTo>
                <a:lnTo>
                  <a:pt x="3948684" y="2671571"/>
                </a:lnTo>
                <a:lnTo>
                  <a:pt x="3959352" y="1845563"/>
                </a:lnTo>
                <a:lnTo>
                  <a:pt x="3970020" y="2090927"/>
                </a:lnTo>
                <a:lnTo>
                  <a:pt x="3982212" y="2125979"/>
                </a:lnTo>
                <a:lnTo>
                  <a:pt x="3992879" y="1944623"/>
                </a:lnTo>
                <a:lnTo>
                  <a:pt x="4003548" y="2069591"/>
                </a:lnTo>
                <a:lnTo>
                  <a:pt x="4014216" y="1868423"/>
                </a:lnTo>
                <a:lnTo>
                  <a:pt x="4026408" y="2183891"/>
                </a:lnTo>
                <a:lnTo>
                  <a:pt x="4037076" y="1365503"/>
                </a:lnTo>
                <a:lnTo>
                  <a:pt x="4047744" y="1997963"/>
                </a:lnTo>
                <a:lnTo>
                  <a:pt x="4058412" y="2124455"/>
                </a:lnTo>
                <a:lnTo>
                  <a:pt x="4070604" y="2028443"/>
                </a:lnTo>
                <a:lnTo>
                  <a:pt x="4081272" y="2061971"/>
                </a:lnTo>
                <a:lnTo>
                  <a:pt x="4091940" y="1738883"/>
                </a:lnTo>
                <a:lnTo>
                  <a:pt x="4102608" y="2174747"/>
                </a:lnTo>
                <a:lnTo>
                  <a:pt x="4114800" y="2127503"/>
                </a:lnTo>
                <a:lnTo>
                  <a:pt x="4125467" y="2122931"/>
                </a:lnTo>
                <a:lnTo>
                  <a:pt x="4136136" y="2235707"/>
                </a:lnTo>
                <a:lnTo>
                  <a:pt x="4146804" y="2127503"/>
                </a:lnTo>
                <a:lnTo>
                  <a:pt x="4158996" y="2075687"/>
                </a:lnTo>
                <a:lnTo>
                  <a:pt x="4169664" y="2281427"/>
                </a:lnTo>
                <a:lnTo>
                  <a:pt x="4180332" y="2081783"/>
                </a:lnTo>
                <a:lnTo>
                  <a:pt x="4191000" y="1946147"/>
                </a:lnTo>
                <a:lnTo>
                  <a:pt x="4203192" y="2098547"/>
                </a:lnTo>
                <a:lnTo>
                  <a:pt x="4213860" y="2014727"/>
                </a:lnTo>
                <a:lnTo>
                  <a:pt x="4224528" y="2014727"/>
                </a:lnTo>
                <a:lnTo>
                  <a:pt x="4235196" y="2065019"/>
                </a:lnTo>
                <a:lnTo>
                  <a:pt x="4247388" y="2228087"/>
                </a:lnTo>
                <a:lnTo>
                  <a:pt x="4258056" y="2174747"/>
                </a:lnTo>
                <a:lnTo>
                  <a:pt x="4268724" y="2121407"/>
                </a:lnTo>
                <a:lnTo>
                  <a:pt x="4279392" y="1929383"/>
                </a:lnTo>
                <a:lnTo>
                  <a:pt x="4291584" y="2052827"/>
                </a:lnTo>
                <a:lnTo>
                  <a:pt x="4302252" y="2119883"/>
                </a:lnTo>
                <a:lnTo>
                  <a:pt x="4312920" y="2180843"/>
                </a:lnTo>
                <a:lnTo>
                  <a:pt x="4323588" y="2090927"/>
                </a:lnTo>
                <a:lnTo>
                  <a:pt x="4335780" y="2077211"/>
                </a:lnTo>
                <a:lnTo>
                  <a:pt x="4346448" y="2427731"/>
                </a:lnTo>
                <a:lnTo>
                  <a:pt x="4357116" y="2033015"/>
                </a:lnTo>
                <a:lnTo>
                  <a:pt x="4367784" y="2025395"/>
                </a:lnTo>
                <a:lnTo>
                  <a:pt x="4379976" y="2026919"/>
                </a:lnTo>
                <a:lnTo>
                  <a:pt x="4390644" y="2112263"/>
                </a:lnTo>
                <a:lnTo>
                  <a:pt x="4401312" y="2093975"/>
                </a:lnTo>
                <a:lnTo>
                  <a:pt x="4413504" y="2197607"/>
                </a:lnTo>
                <a:lnTo>
                  <a:pt x="4424172" y="2060447"/>
                </a:lnTo>
                <a:lnTo>
                  <a:pt x="4434840" y="2103119"/>
                </a:lnTo>
                <a:lnTo>
                  <a:pt x="4445508" y="2141219"/>
                </a:lnTo>
                <a:lnTo>
                  <a:pt x="4457700" y="2089403"/>
                </a:lnTo>
                <a:lnTo>
                  <a:pt x="4468368" y="2087879"/>
                </a:lnTo>
                <a:lnTo>
                  <a:pt x="4479036" y="2084831"/>
                </a:lnTo>
                <a:lnTo>
                  <a:pt x="4489704" y="2049779"/>
                </a:lnTo>
                <a:lnTo>
                  <a:pt x="4501896" y="1981199"/>
                </a:lnTo>
                <a:lnTo>
                  <a:pt x="4512564" y="2081783"/>
                </a:lnTo>
                <a:lnTo>
                  <a:pt x="4523232" y="2045207"/>
                </a:lnTo>
                <a:lnTo>
                  <a:pt x="4533900" y="2081783"/>
                </a:lnTo>
                <a:lnTo>
                  <a:pt x="4546092" y="2319527"/>
                </a:lnTo>
                <a:lnTo>
                  <a:pt x="4556760" y="1987295"/>
                </a:lnTo>
                <a:lnTo>
                  <a:pt x="4567428" y="1940051"/>
                </a:lnTo>
                <a:lnTo>
                  <a:pt x="4578096" y="2183891"/>
                </a:lnTo>
                <a:lnTo>
                  <a:pt x="4590288" y="2188463"/>
                </a:lnTo>
                <a:lnTo>
                  <a:pt x="4600956" y="0"/>
                </a:lnTo>
                <a:lnTo>
                  <a:pt x="4611624" y="1876043"/>
                </a:lnTo>
                <a:lnTo>
                  <a:pt x="4622292" y="2170175"/>
                </a:lnTo>
                <a:lnTo>
                  <a:pt x="4634484" y="1940051"/>
                </a:lnTo>
                <a:lnTo>
                  <a:pt x="4645152" y="1851659"/>
                </a:lnTo>
                <a:lnTo>
                  <a:pt x="4655820" y="2208275"/>
                </a:lnTo>
                <a:lnTo>
                  <a:pt x="4666488" y="2182367"/>
                </a:lnTo>
                <a:lnTo>
                  <a:pt x="4678680" y="2154935"/>
                </a:lnTo>
                <a:lnTo>
                  <a:pt x="4689348" y="1993391"/>
                </a:lnTo>
                <a:lnTo>
                  <a:pt x="4700016" y="1575815"/>
                </a:lnTo>
                <a:lnTo>
                  <a:pt x="4710684" y="2212847"/>
                </a:lnTo>
                <a:lnTo>
                  <a:pt x="4722876" y="1962911"/>
                </a:lnTo>
                <a:lnTo>
                  <a:pt x="4733544" y="2171699"/>
                </a:lnTo>
                <a:lnTo>
                  <a:pt x="4744212" y="1969007"/>
                </a:lnTo>
                <a:lnTo>
                  <a:pt x="4754880" y="2156459"/>
                </a:lnTo>
                <a:lnTo>
                  <a:pt x="4767072" y="2122931"/>
                </a:lnTo>
                <a:lnTo>
                  <a:pt x="4777740" y="1822703"/>
                </a:lnTo>
                <a:lnTo>
                  <a:pt x="4788408" y="2189987"/>
                </a:lnTo>
                <a:lnTo>
                  <a:pt x="4799076" y="2229611"/>
                </a:lnTo>
                <a:lnTo>
                  <a:pt x="4811268" y="2058923"/>
                </a:lnTo>
                <a:lnTo>
                  <a:pt x="4821936" y="1938527"/>
                </a:lnTo>
                <a:lnTo>
                  <a:pt x="4832604" y="2057399"/>
                </a:lnTo>
                <a:lnTo>
                  <a:pt x="4843272" y="1604771"/>
                </a:lnTo>
                <a:lnTo>
                  <a:pt x="4855464" y="1586483"/>
                </a:lnTo>
                <a:lnTo>
                  <a:pt x="4866132" y="2150363"/>
                </a:lnTo>
                <a:lnTo>
                  <a:pt x="4876800" y="2075687"/>
                </a:lnTo>
                <a:lnTo>
                  <a:pt x="4888992" y="1616963"/>
                </a:lnTo>
                <a:lnTo>
                  <a:pt x="4899660" y="2348483"/>
                </a:lnTo>
                <a:lnTo>
                  <a:pt x="4910328" y="2209799"/>
                </a:lnTo>
                <a:lnTo>
                  <a:pt x="4920996" y="2125979"/>
                </a:lnTo>
                <a:lnTo>
                  <a:pt x="4933188" y="2171699"/>
                </a:lnTo>
                <a:lnTo>
                  <a:pt x="4943856" y="2188463"/>
                </a:lnTo>
                <a:lnTo>
                  <a:pt x="4954524" y="2253995"/>
                </a:lnTo>
                <a:lnTo>
                  <a:pt x="4965192" y="2168651"/>
                </a:lnTo>
                <a:lnTo>
                  <a:pt x="4977384" y="2258567"/>
                </a:lnTo>
                <a:lnTo>
                  <a:pt x="4988052" y="2087879"/>
                </a:lnTo>
                <a:lnTo>
                  <a:pt x="4998720" y="2132075"/>
                </a:lnTo>
                <a:lnTo>
                  <a:pt x="5009388" y="2141219"/>
                </a:lnTo>
                <a:lnTo>
                  <a:pt x="5021580" y="1712975"/>
                </a:lnTo>
                <a:lnTo>
                  <a:pt x="5032248" y="2282951"/>
                </a:lnTo>
                <a:lnTo>
                  <a:pt x="5042916" y="2220467"/>
                </a:lnTo>
                <a:lnTo>
                  <a:pt x="5053584" y="2060447"/>
                </a:lnTo>
                <a:lnTo>
                  <a:pt x="5065776" y="2060447"/>
                </a:lnTo>
                <a:lnTo>
                  <a:pt x="5076444" y="2182367"/>
                </a:lnTo>
                <a:lnTo>
                  <a:pt x="5087112" y="1994915"/>
                </a:lnTo>
                <a:lnTo>
                  <a:pt x="5097780" y="2065019"/>
                </a:lnTo>
                <a:lnTo>
                  <a:pt x="5109972" y="694943"/>
                </a:lnTo>
                <a:lnTo>
                  <a:pt x="5120640" y="2020823"/>
                </a:lnTo>
                <a:lnTo>
                  <a:pt x="5131308" y="2068067"/>
                </a:lnTo>
                <a:lnTo>
                  <a:pt x="5141976" y="2133599"/>
                </a:lnTo>
                <a:lnTo>
                  <a:pt x="5154168" y="2072639"/>
                </a:lnTo>
                <a:lnTo>
                  <a:pt x="5164836" y="2264663"/>
                </a:lnTo>
                <a:lnTo>
                  <a:pt x="5175504" y="2042159"/>
                </a:lnTo>
                <a:lnTo>
                  <a:pt x="5186172" y="2523743"/>
                </a:lnTo>
                <a:lnTo>
                  <a:pt x="5198364" y="2453639"/>
                </a:lnTo>
                <a:lnTo>
                  <a:pt x="5209032" y="2083307"/>
                </a:lnTo>
                <a:lnTo>
                  <a:pt x="5219700" y="1970531"/>
                </a:lnTo>
                <a:lnTo>
                  <a:pt x="5230368" y="2100071"/>
                </a:lnTo>
                <a:lnTo>
                  <a:pt x="5242560" y="2129027"/>
                </a:lnTo>
                <a:lnTo>
                  <a:pt x="5253228" y="2118359"/>
                </a:lnTo>
                <a:lnTo>
                  <a:pt x="5263896" y="1962911"/>
                </a:lnTo>
                <a:lnTo>
                  <a:pt x="5274564" y="2132075"/>
                </a:lnTo>
                <a:lnTo>
                  <a:pt x="5286756" y="2017775"/>
                </a:lnTo>
                <a:lnTo>
                  <a:pt x="5297424" y="2061971"/>
                </a:lnTo>
                <a:lnTo>
                  <a:pt x="5308092" y="2069591"/>
                </a:lnTo>
                <a:lnTo>
                  <a:pt x="5318760" y="2180843"/>
                </a:lnTo>
                <a:lnTo>
                  <a:pt x="5330952" y="2086355"/>
                </a:lnTo>
                <a:lnTo>
                  <a:pt x="5341620" y="2141219"/>
                </a:lnTo>
                <a:lnTo>
                  <a:pt x="5352288" y="2063495"/>
                </a:lnTo>
                <a:lnTo>
                  <a:pt x="5364480" y="2104643"/>
                </a:lnTo>
                <a:lnTo>
                  <a:pt x="5375148" y="1915667"/>
                </a:lnTo>
                <a:lnTo>
                  <a:pt x="5385816" y="2340863"/>
                </a:lnTo>
                <a:lnTo>
                  <a:pt x="5396484" y="2139695"/>
                </a:lnTo>
                <a:lnTo>
                  <a:pt x="5408676" y="2171699"/>
                </a:lnTo>
                <a:lnTo>
                  <a:pt x="5419344" y="2228087"/>
                </a:lnTo>
                <a:lnTo>
                  <a:pt x="5430012" y="2168651"/>
                </a:lnTo>
                <a:lnTo>
                  <a:pt x="5440680" y="2295143"/>
                </a:lnTo>
                <a:lnTo>
                  <a:pt x="5452872" y="2112263"/>
                </a:lnTo>
                <a:lnTo>
                  <a:pt x="5463540" y="1429511"/>
                </a:lnTo>
                <a:lnTo>
                  <a:pt x="5474208" y="2238755"/>
                </a:lnTo>
                <a:lnTo>
                  <a:pt x="5484876" y="2139695"/>
                </a:lnTo>
                <a:lnTo>
                  <a:pt x="5497068" y="2119883"/>
                </a:lnTo>
                <a:lnTo>
                  <a:pt x="5507736" y="1382267"/>
                </a:lnTo>
                <a:lnTo>
                  <a:pt x="5518404" y="2097023"/>
                </a:lnTo>
                <a:lnTo>
                  <a:pt x="5529072" y="2100071"/>
                </a:lnTo>
                <a:lnTo>
                  <a:pt x="5541264" y="2029967"/>
                </a:lnTo>
                <a:lnTo>
                  <a:pt x="5551932" y="2148839"/>
                </a:lnTo>
                <a:lnTo>
                  <a:pt x="5562600" y="1699259"/>
                </a:lnTo>
                <a:lnTo>
                  <a:pt x="5573268" y="2391155"/>
                </a:lnTo>
                <a:lnTo>
                  <a:pt x="5585460" y="2284475"/>
                </a:lnTo>
                <a:lnTo>
                  <a:pt x="5596128" y="2034539"/>
                </a:lnTo>
                <a:lnTo>
                  <a:pt x="5606796" y="1522475"/>
                </a:lnTo>
                <a:lnTo>
                  <a:pt x="5617464" y="2084831"/>
                </a:lnTo>
                <a:lnTo>
                  <a:pt x="5629656" y="1793747"/>
                </a:lnTo>
                <a:lnTo>
                  <a:pt x="5640324" y="2090927"/>
                </a:lnTo>
                <a:lnTo>
                  <a:pt x="5650992" y="2188463"/>
                </a:lnTo>
                <a:lnTo>
                  <a:pt x="5661660" y="2103119"/>
                </a:lnTo>
                <a:lnTo>
                  <a:pt x="5673852" y="2016251"/>
                </a:lnTo>
                <a:lnTo>
                  <a:pt x="5684520" y="2145791"/>
                </a:lnTo>
                <a:lnTo>
                  <a:pt x="5695188" y="2130551"/>
                </a:lnTo>
                <a:lnTo>
                  <a:pt x="5705856" y="2080259"/>
                </a:lnTo>
                <a:lnTo>
                  <a:pt x="5718048" y="3233927"/>
                </a:lnTo>
                <a:lnTo>
                  <a:pt x="5728716" y="2130551"/>
                </a:lnTo>
                <a:lnTo>
                  <a:pt x="5739384" y="2145791"/>
                </a:lnTo>
                <a:lnTo>
                  <a:pt x="5750052" y="2093975"/>
                </a:lnTo>
                <a:lnTo>
                  <a:pt x="5762244" y="2084831"/>
                </a:lnTo>
                <a:lnTo>
                  <a:pt x="5772912" y="2023871"/>
                </a:lnTo>
                <a:lnTo>
                  <a:pt x="5783580" y="2112263"/>
                </a:lnTo>
                <a:lnTo>
                  <a:pt x="5794248" y="2115311"/>
                </a:lnTo>
                <a:lnTo>
                  <a:pt x="5806440" y="2218943"/>
                </a:lnTo>
                <a:lnTo>
                  <a:pt x="5817108" y="2148839"/>
                </a:lnTo>
                <a:lnTo>
                  <a:pt x="5827776" y="2118359"/>
                </a:lnTo>
                <a:lnTo>
                  <a:pt x="5839968" y="2100071"/>
                </a:lnTo>
                <a:lnTo>
                  <a:pt x="5850636" y="1901951"/>
                </a:lnTo>
                <a:lnTo>
                  <a:pt x="5861304" y="2054351"/>
                </a:lnTo>
                <a:lnTo>
                  <a:pt x="5871972" y="2276855"/>
                </a:lnTo>
                <a:lnTo>
                  <a:pt x="5884164" y="2058923"/>
                </a:lnTo>
                <a:lnTo>
                  <a:pt x="5894832" y="2264663"/>
                </a:lnTo>
                <a:lnTo>
                  <a:pt x="5905500" y="2164079"/>
                </a:lnTo>
                <a:lnTo>
                  <a:pt x="5916168" y="934211"/>
                </a:lnTo>
                <a:lnTo>
                  <a:pt x="5928360" y="2273807"/>
                </a:lnTo>
                <a:lnTo>
                  <a:pt x="5939028" y="2164079"/>
                </a:lnTo>
                <a:lnTo>
                  <a:pt x="5949696" y="2061971"/>
                </a:lnTo>
                <a:lnTo>
                  <a:pt x="5960364" y="2065019"/>
                </a:lnTo>
                <a:lnTo>
                  <a:pt x="5972556" y="2101595"/>
                </a:lnTo>
                <a:lnTo>
                  <a:pt x="5983224" y="2307335"/>
                </a:lnTo>
                <a:lnTo>
                  <a:pt x="5993892" y="1847087"/>
                </a:lnTo>
                <a:lnTo>
                  <a:pt x="6004560" y="2103119"/>
                </a:lnTo>
                <a:lnTo>
                  <a:pt x="6016752" y="2104643"/>
                </a:lnTo>
                <a:lnTo>
                  <a:pt x="6027420" y="2103119"/>
                </a:lnTo>
                <a:lnTo>
                  <a:pt x="6038088" y="1990343"/>
                </a:lnTo>
                <a:lnTo>
                  <a:pt x="6048756" y="2048255"/>
                </a:lnTo>
                <a:lnTo>
                  <a:pt x="6060948" y="2133599"/>
                </a:lnTo>
                <a:lnTo>
                  <a:pt x="6071616" y="2061971"/>
                </a:lnTo>
                <a:lnTo>
                  <a:pt x="6082284" y="2066543"/>
                </a:lnTo>
                <a:lnTo>
                  <a:pt x="6092952" y="2165603"/>
                </a:lnTo>
                <a:lnTo>
                  <a:pt x="6105144" y="2148839"/>
                </a:lnTo>
                <a:lnTo>
                  <a:pt x="6115812" y="2540507"/>
                </a:lnTo>
                <a:lnTo>
                  <a:pt x="6126480" y="2095499"/>
                </a:lnTo>
                <a:lnTo>
                  <a:pt x="6137148" y="2206751"/>
                </a:lnTo>
                <a:lnTo>
                  <a:pt x="6149340" y="2185415"/>
                </a:lnTo>
                <a:lnTo>
                  <a:pt x="6160008" y="2066543"/>
                </a:lnTo>
                <a:lnTo>
                  <a:pt x="6170676" y="2116835"/>
                </a:lnTo>
                <a:lnTo>
                  <a:pt x="6181344" y="2055875"/>
                </a:lnTo>
                <a:lnTo>
                  <a:pt x="6193536" y="2129027"/>
                </a:lnTo>
                <a:lnTo>
                  <a:pt x="6204204" y="2060447"/>
                </a:lnTo>
                <a:lnTo>
                  <a:pt x="6214872" y="2168651"/>
                </a:lnTo>
                <a:lnTo>
                  <a:pt x="6225540" y="2068067"/>
                </a:lnTo>
                <a:lnTo>
                  <a:pt x="6237732" y="2068067"/>
                </a:lnTo>
                <a:lnTo>
                  <a:pt x="6248400" y="2223515"/>
                </a:lnTo>
                <a:lnTo>
                  <a:pt x="6259068" y="2266187"/>
                </a:lnTo>
                <a:lnTo>
                  <a:pt x="6269736" y="2167127"/>
                </a:lnTo>
                <a:lnTo>
                  <a:pt x="6281928" y="2244851"/>
                </a:lnTo>
                <a:lnTo>
                  <a:pt x="6292596" y="2165603"/>
                </a:lnTo>
                <a:lnTo>
                  <a:pt x="6303264" y="2110739"/>
                </a:lnTo>
                <a:lnTo>
                  <a:pt x="6315456" y="2116835"/>
                </a:lnTo>
                <a:lnTo>
                  <a:pt x="6326124" y="2191511"/>
                </a:lnTo>
                <a:lnTo>
                  <a:pt x="6336792" y="1830323"/>
                </a:lnTo>
                <a:lnTo>
                  <a:pt x="6347460" y="2071115"/>
                </a:lnTo>
                <a:lnTo>
                  <a:pt x="6359652" y="1296923"/>
                </a:lnTo>
                <a:lnTo>
                  <a:pt x="6370320" y="2462783"/>
                </a:lnTo>
                <a:lnTo>
                  <a:pt x="6380988" y="2141219"/>
                </a:lnTo>
                <a:lnTo>
                  <a:pt x="6391656" y="2019299"/>
                </a:lnTo>
                <a:lnTo>
                  <a:pt x="6403848" y="2100071"/>
                </a:lnTo>
                <a:lnTo>
                  <a:pt x="6414516" y="2068067"/>
                </a:lnTo>
                <a:lnTo>
                  <a:pt x="6425184" y="2046731"/>
                </a:lnTo>
                <a:lnTo>
                  <a:pt x="6435852" y="2249423"/>
                </a:lnTo>
                <a:lnTo>
                  <a:pt x="6448044" y="2276855"/>
                </a:lnTo>
                <a:lnTo>
                  <a:pt x="6458712" y="2378963"/>
                </a:lnTo>
                <a:lnTo>
                  <a:pt x="6469380" y="2162555"/>
                </a:lnTo>
                <a:lnTo>
                  <a:pt x="6480048" y="2551175"/>
                </a:lnTo>
                <a:lnTo>
                  <a:pt x="6492240" y="2275331"/>
                </a:lnTo>
                <a:lnTo>
                  <a:pt x="6502908" y="2095499"/>
                </a:lnTo>
                <a:lnTo>
                  <a:pt x="6513576" y="1818131"/>
                </a:lnTo>
                <a:lnTo>
                  <a:pt x="6524244" y="2161031"/>
                </a:lnTo>
                <a:lnTo>
                  <a:pt x="6536435" y="2075687"/>
                </a:lnTo>
                <a:lnTo>
                  <a:pt x="6547104" y="2234183"/>
                </a:lnTo>
                <a:lnTo>
                  <a:pt x="6557772" y="2122931"/>
                </a:lnTo>
                <a:lnTo>
                  <a:pt x="6568440" y="2037587"/>
                </a:lnTo>
                <a:lnTo>
                  <a:pt x="6580632" y="2182367"/>
                </a:lnTo>
                <a:lnTo>
                  <a:pt x="6591300" y="2231135"/>
                </a:lnTo>
                <a:lnTo>
                  <a:pt x="6601968" y="2223515"/>
                </a:lnTo>
                <a:lnTo>
                  <a:pt x="6612635" y="2042159"/>
                </a:lnTo>
                <a:lnTo>
                  <a:pt x="6624828" y="2063495"/>
                </a:lnTo>
                <a:lnTo>
                  <a:pt x="6635496" y="2023871"/>
                </a:lnTo>
                <a:lnTo>
                  <a:pt x="6646164" y="2061971"/>
                </a:lnTo>
                <a:lnTo>
                  <a:pt x="6656832" y="2101595"/>
                </a:lnTo>
                <a:lnTo>
                  <a:pt x="6669024" y="2065019"/>
                </a:lnTo>
                <a:lnTo>
                  <a:pt x="6679692" y="1911095"/>
                </a:lnTo>
                <a:lnTo>
                  <a:pt x="6690359" y="1068323"/>
                </a:lnTo>
                <a:lnTo>
                  <a:pt x="6701028" y="2150363"/>
                </a:lnTo>
                <a:lnTo>
                  <a:pt x="6713220" y="2106167"/>
                </a:lnTo>
                <a:lnTo>
                  <a:pt x="6723888" y="2013203"/>
                </a:lnTo>
                <a:lnTo>
                  <a:pt x="6734556" y="2130551"/>
                </a:lnTo>
                <a:lnTo>
                  <a:pt x="6745224" y="2081783"/>
                </a:lnTo>
                <a:lnTo>
                  <a:pt x="6757416" y="2084831"/>
                </a:lnTo>
                <a:lnTo>
                  <a:pt x="6768083" y="2141219"/>
                </a:lnTo>
                <a:lnTo>
                  <a:pt x="6778752" y="2225039"/>
                </a:lnTo>
                <a:lnTo>
                  <a:pt x="6790944" y="2433827"/>
                </a:lnTo>
                <a:lnTo>
                  <a:pt x="6801611" y="2081783"/>
                </a:lnTo>
                <a:lnTo>
                  <a:pt x="6812280" y="2151887"/>
                </a:lnTo>
                <a:lnTo>
                  <a:pt x="6822948" y="2039111"/>
                </a:lnTo>
                <a:lnTo>
                  <a:pt x="6835140" y="2057399"/>
                </a:lnTo>
                <a:lnTo>
                  <a:pt x="6845808" y="2068067"/>
                </a:lnTo>
                <a:lnTo>
                  <a:pt x="6856476" y="2066543"/>
                </a:lnTo>
                <a:lnTo>
                  <a:pt x="6867144" y="2072639"/>
                </a:lnTo>
                <a:lnTo>
                  <a:pt x="6879335" y="2077211"/>
                </a:lnTo>
                <a:lnTo>
                  <a:pt x="6890004" y="2063495"/>
                </a:lnTo>
                <a:lnTo>
                  <a:pt x="6900672" y="2148839"/>
                </a:lnTo>
                <a:lnTo>
                  <a:pt x="6911340" y="2133599"/>
                </a:lnTo>
                <a:lnTo>
                  <a:pt x="6923532" y="2109215"/>
                </a:lnTo>
                <a:lnTo>
                  <a:pt x="6934200" y="2077211"/>
                </a:lnTo>
                <a:lnTo>
                  <a:pt x="6944868" y="2090927"/>
                </a:lnTo>
                <a:lnTo>
                  <a:pt x="6955535" y="2078735"/>
                </a:lnTo>
                <a:lnTo>
                  <a:pt x="6967728" y="2049779"/>
                </a:lnTo>
                <a:lnTo>
                  <a:pt x="6978396" y="2205227"/>
                </a:lnTo>
                <a:lnTo>
                  <a:pt x="6989064" y="2071115"/>
                </a:lnTo>
                <a:lnTo>
                  <a:pt x="6999732" y="1792223"/>
                </a:lnTo>
                <a:lnTo>
                  <a:pt x="7011924" y="2147315"/>
                </a:lnTo>
                <a:lnTo>
                  <a:pt x="7022592" y="2052827"/>
                </a:lnTo>
                <a:lnTo>
                  <a:pt x="7033259" y="2081783"/>
                </a:lnTo>
              </a:path>
            </a:pathLst>
          </a:custGeom>
          <a:ln w="19812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979169" y="707898"/>
            <a:ext cx="7033259" cy="5942330"/>
          </a:xfrm>
          <a:custGeom>
            <a:avLst/>
            <a:gdLst/>
            <a:ahLst/>
            <a:cxnLst/>
            <a:rect l="l" t="t" r="r" b="b"/>
            <a:pathLst>
              <a:path w="7033259" h="5942330">
                <a:moveTo>
                  <a:pt x="0" y="4905756"/>
                </a:moveTo>
                <a:lnTo>
                  <a:pt x="12192" y="4925568"/>
                </a:lnTo>
                <a:lnTo>
                  <a:pt x="22860" y="4866132"/>
                </a:lnTo>
                <a:lnTo>
                  <a:pt x="33528" y="4885944"/>
                </a:lnTo>
                <a:lnTo>
                  <a:pt x="44196" y="4707635"/>
                </a:lnTo>
                <a:lnTo>
                  <a:pt x="56388" y="4770120"/>
                </a:lnTo>
                <a:lnTo>
                  <a:pt x="67056" y="4904232"/>
                </a:lnTo>
                <a:lnTo>
                  <a:pt x="77724" y="4930140"/>
                </a:lnTo>
                <a:lnTo>
                  <a:pt x="88392" y="5021580"/>
                </a:lnTo>
                <a:lnTo>
                  <a:pt x="100584" y="4962144"/>
                </a:lnTo>
                <a:lnTo>
                  <a:pt x="111252" y="4872228"/>
                </a:lnTo>
                <a:lnTo>
                  <a:pt x="121920" y="4779264"/>
                </a:lnTo>
                <a:lnTo>
                  <a:pt x="132588" y="4872228"/>
                </a:lnTo>
                <a:lnTo>
                  <a:pt x="144780" y="4876800"/>
                </a:lnTo>
                <a:lnTo>
                  <a:pt x="155448" y="4882895"/>
                </a:lnTo>
                <a:lnTo>
                  <a:pt x="166116" y="4901183"/>
                </a:lnTo>
                <a:lnTo>
                  <a:pt x="178308" y="4910328"/>
                </a:lnTo>
                <a:lnTo>
                  <a:pt x="188976" y="4875276"/>
                </a:lnTo>
                <a:lnTo>
                  <a:pt x="199644" y="4796028"/>
                </a:lnTo>
                <a:lnTo>
                  <a:pt x="210311" y="4661916"/>
                </a:lnTo>
                <a:lnTo>
                  <a:pt x="222504" y="4748783"/>
                </a:lnTo>
                <a:lnTo>
                  <a:pt x="233172" y="4835652"/>
                </a:lnTo>
                <a:lnTo>
                  <a:pt x="243840" y="4826508"/>
                </a:lnTo>
                <a:lnTo>
                  <a:pt x="254508" y="4890516"/>
                </a:lnTo>
                <a:lnTo>
                  <a:pt x="266700" y="4895088"/>
                </a:lnTo>
                <a:lnTo>
                  <a:pt x="277368" y="4821935"/>
                </a:lnTo>
                <a:lnTo>
                  <a:pt x="288036" y="4817364"/>
                </a:lnTo>
                <a:lnTo>
                  <a:pt x="298704" y="4824983"/>
                </a:lnTo>
                <a:lnTo>
                  <a:pt x="310896" y="4806695"/>
                </a:lnTo>
                <a:lnTo>
                  <a:pt x="321564" y="4899659"/>
                </a:lnTo>
                <a:lnTo>
                  <a:pt x="332232" y="4829556"/>
                </a:lnTo>
                <a:lnTo>
                  <a:pt x="342900" y="4820411"/>
                </a:lnTo>
                <a:lnTo>
                  <a:pt x="355092" y="4789932"/>
                </a:lnTo>
                <a:lnTo>
                  <a:pt x="365760" y="4953000"/>
                </a:lnTo>
                <a:lnTo>
                  <a:pt x="376428" y="4898135"/>
                </a:lnTo>
                <a:lnTo>
                  <a:pt x="387096" y="4809744"/>
                </a:lnTo>
                <a:lnTo>
                  <a:pt x="399288" y="5013959"/>
                </a:lnTo>
                <a:lnTo>
                  <a:pt x="409956" y="4914900"/>
                </a:lnTo>
                <a:lnTo>
                  <a:pt x="420623" y="4808220"/>
                </a:lnTo>
                <a:lnTo>
                  <a:pt x="431292" y="4844795"/>
                </a:lnTo>
                <a:lnTo>
                  <a:pt x="443484" y="4821935"/>
                </a:lnTo>
                <a:lnTo>
                  <a:pt x="454152" y="4802123"/>
                </a:lnTo>
                <a:lnTo>
                  <a:pt x="464820" y="4852416"/>
                </a:lnTo>
                <a:lnTo>
                  <a:pt x="475488" y="4908804"/>
                </a:lnTo>
                <a:lnTo>
                  <a:pt x="487680" y="4884420"/>
                </a:lnTo>
                <a:lnTo>
                  <a:pt x="498348" y="4898135"/>
                </a:lnTo>
                <a:lnTo>
                  <a:pt x="509016" y="4843271"/>
                </a:lnTo>
                <a:lnTo>
                  <a:pt x="519684" y="5027676"/>
                </a:lnTo>
                <a:lnTo>
                  <a:pt x="531876" y="4911852"/>
                </a:lnTo>
                <a:lnTo>
                  <a:pt x="542544" y="4847844"/>
                </a:lnTo>
                <a:lnTo>
                  <a:pt x="553212" y="4820411"/>
                </a:lnTo>
                <a:lnTo>
                  <a:pt x="563880" y="4809744"/>
                </a:lnTo>
                <a:lnTo>
                  <a:pt x="576072" y="4899659"/>
                </a:lnTo>
                <a:lnTo>
                  <a:pt x="586740" y="4855464"/>
                </a:lnTo>
                <a:lnTo>
                  <a:pt x="597408" y="4963668"/>
                </a:lnTo>
                <a:lnTo>
                  <a:pt x="609600" y="4860035"/>
                </a:lnTo>
                <a:lnTo>
                  <a:pt x="620268" y="4850892"/>
                </a:lnTo>
                <a:lnTo>
                  <a:pt x="630936" y="4796028"/>
                </a:lnTo>
                <a:lnTo>
                  <a:pt x="641604" y="4844795"/>
                </a:lnTo>
                <a:lnTo>
                  <a:pt x="653796" y="4826508"/>
                </a:lnTo>
                <a:lnTo>
                  <a:pt x="664464" y="4803647"/>
                </a:lnTo>
                <a:lnTo>
                  <a:pt x="675132" y="4808220"/>
                </a:lnTo>
                <a:lnTo>
                  <a:pt x="685800" y="4809744"/>
                </a:lnTo>
                <a:lnTo>
                  <a:pt x="697992" y="4754880"/>
                </a:lnTo>
                <a:lnTo>
                  <a:pt x="708660" y="4933188"/>
                </a:lnTo>
                <a:lnTo>
                  <a:pt x="719328" y="5280659"/>
                </a:lnTo>
                <a:lnTo>
                  <a:pt x="729996" y="4828032"/>
                </a:lnTo>
                <a:lnTo>
                  <a:pt x="742188" y="4846320"/>
                </a:lnTo>
                <a:lnTo>
                  <a:pt x="752856" y="4837176"/>
                </a:lnTo>
                <a:lnTo>
                  <a:pt x="763524" y="4757928"/>
                </a:lnTo>
                <a:lnTo>
                  <a:pt x="774192" y="5099304"/>
                </a:lnTo>
                <a:lnTo>
                  <a:pt x="786384" y="4971288"/>
                </a:lnTo>
                <a:lnTo>
                  <a:pt x="797052" y="4841747"/>
                </a:lnTo>
                <a:lnTo>
                  <a:pt x="807720" y="4826508"/>
                </a:lnTo>
                <a:lnTo>
                  <a:pt x="818388" y="4803647"/>
                </a:lnTo>
                <a:lnTo>
                  <a:pt x="830580" y="5120640"/>
                </a:lnTo>
                <a:lnTo>
                  <a:pt x="841247" y="4756404"/>
                </a:lnTo>
                <a:lnTo>
                  <a:pt x="851916" y="4855464"/>
                </a:lnTo>
                <a:lnTo>
                  <a:pt x="862584" y="4997195"/>
                </a:lnTo>
                <a:lnTo>
                  <a:pt x="874776" y="4774692"/>
                </a:lnTo>
                <a:lnTo>
                  <a:pt x="885444" y="4808220"/>
                </a:lnTo>
                <a:lnTo>
                  <a:pt x="896112" y="4834128"/>
                </a:lnTo>
                <a:lnTo>
                  <a:pt x="906780" y="4843271"/>
                </a:lnTo>
                <a:lnTo>
                  <a:pt x="918972" y="4838700"/>
                </a:lnTo>
                <a:lnTo>
                  <a:pt x="929640" y="4841747"/>
                </a:lnTo>
                <a:lnTo>
                  <a:pt x="940308" y="4856988"/>
                </a:lnTo>
                <a:lnTo>
                  <a:pt x="950976" y="4892040"/>
                </a:lnTo>
                <a:lnTo>
                  <a:pt x="963168" y="4908804"/>
                </a:lnTo>
                <a:lnTo>
                  <a:pt x="973836" y="4847844"/>
                </a:lnTo>
                <a:lnTo>
                  <a:pt x="984504" y="4800600"/>
                </a:lnTo>
                <a:lnTo>
                  <a:pt x="995172" y="4867656"/>
                </a:lnTo>
                <a:lnTo>
                  <a:pt x="1007363" y="4876800"/>
                </a:lnTo>
                <a:lnTo>
                  <a:pt x="1018032" y="4876800"/>
                </a:lnTo>
                <a:lnTo>
                  <a:pt x="1028700" y="4895088"/>
                </a:lnTo>
                <a:lnTo>
                  <a:pt x="1039368" y="4805171"/>
                </a:lnTo>
                <a:lnTo>
                  <a:pt x="1072896" y="4847844"/>
                </a:lnTo>
                <a:lnTo>
                  <a:pt x="1095756" y="5332476"/>
                </a:lnTo>
                <a:lnTo>
                  <a:pt x="1106424" y="4805171"/>
                </a:lnTo>
                <a:lnTo>
                  <a:pt x="1117092" y="5241035"/>
                </a:lnTo>
                <a:lnTo>
                  <a:pt x="1129284" y="4881371"/>
                </a:lnTo>
                <a:lnTo>
                  <a:pt x="1139952" y="4820411"/>
                </a:lnTo>
                <a:lnTo>
                  <a:pt x="1150620" y="4832604"/>
                </a:lnTo>
                <a:lnTo>
                  <a:pt x="1161288" y="4878323"/>
                </a:lnTo>
                <a:lnTo>
                  <a:pt x="1173480" y="4867656"/>
                </a:lnTo>
                <a:lnTo>
                  <a:pt x="1184148" y="4866132"/>
                </a:lnTo>
                <a:lnTo>
                  <a:pt x="1194816" y="4837176"/>
                </a:lnTo>
                <a:lnTo>
                  <a:pt x="1205484" y="4777740"/>
                </a:lnTo>
                <a:lnTo>
                  <a:pt x="1217676" y="4809744"/>
                </a:lnTo>
                <a:lnTo>
                  <a:pt x="1228344" y="4824983"/>
                </a:lnTo>
                <a:lnTo>
                  <a:pt x="1239012" y="4837176"/>
                </a:lnTo>
                <a:lnTo>
                  <a:pt x="1249680" y="4864608"/>
                </a:lnTo>
                <a:lnTo>
                  <a:pt x="1261872" y="4864608"/>
                </a:lnTo>
                <a:lnTo>
                  <a:pt x="1272540" y="4818888"/>
                </a:lnTo>
                <a:lnTo>
                  <a:pt x="1283208" y="4753356"/>
                </a:lnTo>
                <a:lnTo>
                  <a:pt x="1293876" y="4745735"/>
                </a:lnTo>
                <a:lnTo>
                  <a:pt x="1306068" y="4884420"/>
                </a:lnTo>
                <a:lnTo>
                  <a:pt x="1316736" y="4824983"/>
                </a:lnTo>
                <a:lnTo>
                  <a:pt x="1327404" y="5157216"/>
                </a:lnTo>
                <a:lnTo>
                  <a:pt x="1338072" y="4818888"/>
                </a:lnTo>
                <a:lnTo>
                  <a:pt x="1350264" y="4895088"/>
                </a:lnTo>
                <a:lnTo>
                  <a:pt x="1360932" y="4794504"/>
                </a:lnTo>
                <a:lnTo>
                  <a:pt x="1371600" y="4856988"/>
                </a:lnTo>
                <a:lnTo>
                  <a:pt x="1382268" y="4797552"/>
                </a:lnTo>
                <a:lnTo>
                  <a:pt x="1394460" y="4855464"/>
                </a:lnTo>
                <a:lnTo>
                  <a:pt x="1405128" y="4911852"/>
                </a:lnTo>
                <a:lnTo>
                  <a:pt x="1415796" y="4756404"/>
                </a:lnTo>
                <a:lnTo>
                  <a:pt x="1426464" y="4718304"/>
                </a:lnTo>
                <a:lnTo>
                  <a:pt x="1438656" y="5102352"/>
                </a:lnTo>
                <a:lnTo>
                  <a:pt x="1449324" y="5436108"/>
                </a:lnTo>
                <a:lnTo>
                  <a:pt x="1459992" y="4850892"/>
                </a:lnTo>
                <a:lnTo>
                  <a:pt x="1470660" y="4940808"/>
                </a:lnTo>
                <a:lnTo>
                  <a:pt x="1482852" y="4878323"/>
                </a:lnTo>
                <a:lnTo>
                  <a:pt x="1493520" y="4870704"/>
                </a:lnTo>
                <a:lnTo>
                  <a:pt x="1504188" y="5003292"/>
                </a:lnTo>
                <a:lnTo>
                  <a:pt x="1514856" y="4917947"/>
                </a:lnTo>
                <a:lnTo>
                  <a:pt x="1527048" y="4959095"/>
                </a:lnTo>
                <a:lnTo>
                  <a:pt x="1537716" y="4953000"/>
                </a:lnTo>
                <a:lnTo>
                  <a:pt x="1548384" y="4856988"/>
                </a:lnTo>
                <a:lnTo>
                  <a:pt x="1560576" y="4849368"/>
                </a:lnTo>
                <a:lnTo>
                  <a:pt x="1571244" y="4826508"/>
                </a:lnTo>
                <a:lnTo>
                  <a:pt x="1581912" y="4887468"/>
                </a:lnTo>
                <a:lnTo>
                  <a:pt x="1592580" y="4920995"/>
                </a:lnTo>
                <a:lnTo>
                  <a:pt x="1604772" y="4847844"/>
                </a:lnTo>
                <a:lnTo>
                  <a:pt x="1615440" y="4818888"/>
                </a:lnTo>
                <a:lnTo>
                  <a:pt x="1626108" y="4858511"/>
                </a:lnTo>
                <a:lnTo>
                  <a:pt x="1636776" y="4837176"/>
                </a:lnTo>
                <a:lnTo>
                  <a:pt x="1648968" y="4713732"/>
                </a:lnTo>
                <a:lnTo>
                  <a:pt x="1659636" y="4925568"/>
                </a:lnTo>
                <a:lnTo>
                  <a:pt x="1670304" y="4885944"/>
                </a:lnTo>
                <a:lnTo>
                  <a:pt x="1680972" y="4838700"/>
                </a:lnTo>
                <a:lnTo>
                  <a:pt x="1693164" y="4818888"/>
                </a:lnTo>
                <a:lnTo>
                  <a:pt x="1703832" y="4829556"/>
                </a:lnTo>
                <a:lnTo>
                  <a:pt x="1714500" y="4779264"/>
                </a:lnTo>
                <a:lnTo>
                  <a:pt x="1725168" y="4884420"/>
                </a:lnTo>
                <a:lnTo>
                  <a:pt x="1737360" y="4985004"/>
                </a:lnTo>
                <a:lnTo>
                  <a:pt x="1748027" y="4971288"/>
                </a:lnTo>
                <a:lnTo>
                  <a:pt x="1758695" y="4904232"/>
                </a:lnTo>
                <a:lnTo>
                  <a:pt x="1769364" y="4632959"/>
                </a:lnTo>
                <a:lnTo>
                  <a:pt x="1781556" y="4844795"/>
                </a:lnTo>
                <a:lnTo>
                  <a:pt x="1792224" y="4677156"/>
                </a:lnTo>
                <a:lnTo>
                  <a:pt x="1802892" y="4657344"/>
                </a:lnTo>
                <a:lnTo>
                  <a:pt x="1813560" y="4853940"/>
                </a:lnTo>
                <a:lnTo>
                  <a:pt x="1825752" y="4870704"/>
                </a:lnTo>
                <a:lnTo>
                  <a:pt x="1836420" y="4986528"/>
                </a:lnTo>
                <a:lnTo>
                  <a:pt x="1847088" y="4876800"/>
                </a:lnTo>
                <a:lnTo>
                  <a:pt x="1857756" y="4683252"/>
                </a:lnTo>
                <a:lnTo>
                  <a:pt x="1869948" y="4645152"/>
                </a:lnTo>
                <a:lnTo>
                  <a:pt x="1880616" y="4832604"/>
                </a:lnTo>
                <a:lnTo>
                  <a:pt x="1891283" y="4788408"/>
                </a:lnTo>
                <a:lnTo>
                  <a:pt x="1901952" y="4799076"/>
                </a:lnTo>
                <a:lnTo>
                  <a:pt x="1914144" y="4710683"/>
                </a:lnTo>
                <a:lnTo>
                  <a:pt x="1924812" y="4869180"/>
                </a:lnTo>
                <a:lnTo>
                  <a:pt x="1935480" y="4782311"/>
                </a:lnTo>
                <a:lnTo>
                  <a:pt x="1946148" y="4847844"/>
                </a:lnTo>
                <a:lnTo>
                  <a:pt x="1958339" y="4864608"/>
                </a:lnTo>
                <a:lnTo>
                  <a:pt x="1969008" y="4783835"/>
                </a:lnTo>
                <a:lnTo>
                  <a:pt x="1979676" y="4721352"/>
                </a:lnTo>
                <a:lnTo>
                  <a:pt x="1990344" y="4840223"/>
                </a:lnTo>
                <a:lnTo>
                  <a:pt x="2002536" y="4829556"/>
                </a:lnTo>
                <a:lnTo>
                  <a:pt x="2013204" y="4856988"/>
                </a:lnTo>
                <a:lnTo>
                  <a:pt x="2023872" y="4768595"/>
                </a:lnTo>
                <a:lnTo>
                  <a:pt x="2036064" y="4840223"/>
                </a:lnTo>
                <a:lnTo>
                  <a:pt x="2046732" y="4829556"/>
                </a:lnTo>
                <a:lnTo>
                  <a:pt x="2057400" y="4728971"/>
                </a:lnTo>
                <a:lnTo>
                  <a:pt x="2068068" y="4843271"/>
                </a:lnTo>
                <a:lnTo>
                  <a:pt x="2080260" y="4888992"/>
                </a:lnTo>
                <a:lnTo>
                  <a:pt x="2090927" y="4811268"/>
                </a:lnTo>
                <a:lnTo>
                  <a:pt x="2101596" y="4834128"/>
                </a:lnTo>
                <a:lnTo>
                  <a:pt x="2112264" y="5183123"/>
                </a:lnTo>
                <a:lnTo>
                  <a:pt x="2124456" y="4818888"/>
                </a:lnTo>
                <a:lnTo>
                  <a:pt x="2135124" y="4739640"/>
                </a:lnTo>
                <a:lnTo>
                  <a:pt x="2145792" y="4824983"/>
                </a:lnTo>
                <a:lnTo>
                  <a:pt x="2156460" y="4895088"/>
                </a:lnTo>
                <a:lnTo>
                  <a:pt x="2168652" y="4934711"/>
                </a:lnTo>
                <a:lnTo>
                  <a:pt x="2179320" y="4831080"/>
                </a:lnTo>
                <a:lnTo>
                  <a:pt x="2189988" y="4802123"/>
                </a:lnTo>
                <a:lnTo>
                  <a:pt x="2200656" y="4864608"/>
                </a:lnTo>
                <a:lnTo>
                  <a:pt x="2212848" y="4812792"/>
                </a:lnTo>
                <a:lnTo>
                  <a:pt x="2223516" y="4861559"/>
                </a:lnTo>
                <a:lnTo>
                  <a:pt x="2234184" y="4858511"/>
                </a:lnTo>
                <a:lnTo>
                  <a:pt x="2244852" y="4867656"/>
                </a:lnTo>
                <a:lnTo>
                  <a:pt x="2257044" y="4953000"/>
                </a:lnTo>
                <a:lnTo>
                  <a:pt x="2267712" y="4698492"/>
                </a:lnTo>
                <a:lnTo>
                  <a:pt x="2278380" y="4866132"/>
                </a:lnTo>
                <a:lnTo>
                  <a:pt x="2289048" y="4774692"/>
                </a:lnTo>
                <a:lnTo>
                  <a:pt x="2301240" y="4815840"/>
                </a:lnTo>
                <a:lnTo>
                  <a:pt x="2311908" y="5942076"/>
                </a:lnTo>
                <a:lnTo>
                  <a:pt x="2322576" y="4863083"/>
                </a:lnTo>
                <a:lnTo>
                  <a:pt x="2333244" y="4841747"/>
                </a:lnTo>
                <a:lnTo>
                  <a:pt x="2345436" y="4759452"/>
                </a:lnTo>
                <a:lnTo>
                  <a:pt x="2356104" y="4849368"/>
                </a:lnTo>
                <a:lnTo>
                  <a:pt x="2366772" y="4821935"/>
                </a:lnTo>
                <a:lnTo>
                  <a:pt x="2377440" y="4802123"/>
                </a:lnTo>
                <a:lnTo>
                  <a:pt x="2389632" y="4824983"/>
                </a:lnTo>
                <a:lnTo>
                  <a:pt x="2400300" y="4802123"/>
                </a:lnTo>
                <a:lnTo>
                  <a:pt x="2410968" y="4835652"/>
                </a:lnTo>
                <a:lnTo>
                  <a:pt x="2421636" y="4890516"/>
                </a:lnTo>
                <a:lnTo>
                  <a:pt x="2433828" y="4863083"/>
                </a:lnTo>
                <a:lnTo>
                  <a:pt x="2444496" y="4818888"/>
                </a:lnTo>
                <a:lnTo>
                  <a:pt x="2455164" y="4835652"/>
                </a:lnTo>
                <a:lnTo>
                  <a:pt x="2465832" y="4965192"/>
                </a:lnTo>
                <a:lnTo>
                  <a:pt x="2478024" y="4826508"/>
                </a:lnTo>
                <a:lnTo>
                  <a:pt x="2488692" y="4811268"/>
                </a:lnTo>
                <a:lnTo>
                  <a:pt x="2499360" y="4901183"/>
                </a:lnTo>
                <a:lnTo>
                  <a:pt x="2511552" y="5082540"/>
                </a:lnTo>
                <a:lnTo>
                  <a:pt x="2522220" y="4811268"/>
                </a:lnTo>
                <a:lnTo>
                  <a:pt x="2532888" y="4843271"/>
                </a:lnTo>
                <a:lnTo>
                  <a:pt x="2543556" y="4841747"/>
                </a:lnTo>
                <a:lnTo>
                  <a:pt x="2555748" y="4838700"/>
                </a:lnTo>
                <a:lnTo>
                  <a:pt x="2566416" y="4853940"/>
                </a:lnTo>
                <a:lnTo>
                  <a:pt x="2577084" y="4814316"/>
                </a:lnTo>
                <a:lnTo>
                  <a:pt x="2587752" y="4770120"/>
                </a:lnTo>
                <a:lnTo>
                  <a:pt x="2599944" y="4799076"/>
                </a:lnTo>
                <a:lnTo>
                  <a:pt x="2610612" y="4892040"/>
                </a:lnTo>
                <a:lnTo>
                  <a:pt x="2621280" y="4800600"/>
                </a:lnTo>
                <a:lnTo>
                  <a:pt x="2631948" y="4875276"/>
                </a:lnTo>
                <a:lnTo>
                  <a:pt x="2644140" y="4527804"/>
                </a:lnTo>
                <a:lnTo>
                  <a:pt x="2654808" y="4774692"/>
                </a:lnTo>
                <a:lnTo>
                  <a:pt x="2665476" y="4902708"/>
                </a:lnTo>
                <a:lnTo>
                  <a:pt x="2676144" y="4722876"/>
                </a:lnTo>
                <a:lnTo>
                  <a:pt x="2688336" y="4821935"/>
                </a:lnTo>
                <a:lnTo>
                  <a:pt x="2699004" y="4943856"/>
                </a:lnTo>
                <a:lnTo>
                  <a:pt x="2709672" y="4823459"/>
                </a:lnTo>
                <a:lnTo>
                  <a:pt x="2720340" y="4808220"/>
                </a:lnTo>
                <a:lnTo>
                  <a:pt x="2732532" y="4831080"/>
                </a:lnTo>
                <a:lnTo>
                  <a:pt x="2743200" y="4602480"/>
                </a:lnTo>
                <a:lnTo>
                  <a:pt x="2753868" y="4872228"/>
                </a:lnTo>
                <a:lnTo>
                  <a:pt x="2764536" y="4837176"/>
                </a:lnTo>
                <a:lnTo>
                  <a:pt x="2776728" y="4806695"/>
                </a:lnTo>
                <a:lnTo>
                  <a:pt x="2787396" y="4864608"/>
                </a:lnTo>
                <a:lnTo>
                  <a:pt x="2798064" y="4750308"/>
                </a:lnTo>
                <a:lnTo>
                  <a:pt x="2808732" y="4977383"/>
                </a:lnTo>
                <a:lnTo>
                  <a:pt x="2820924" y="4873752"/>
                </a:lnTo>
                <a:lnTo>
                  <a:pt x="2831592" y="4837176"/>
                </a:lnTo>
                <a:lnTo>
                  <a:pt x="2842260" y="4860035"/>
                </a:lnTo>
                <a:lnTo>
                  <a:pt x="2852928" y="4884420"/>
                </a:lnTo>
                <a:lnTo>
                  <a:pt x="2865120" y="5036820"/>
                </a:lnTo>
                <a:lnTo>
                  <a:pt x="2875788" y="4834128"/>
                </a:lnTo>
                <a:lnTo>
                  <a:pt x="2886456" y="4882895"/>
                </a:lnTo>
                <a:lnTo>
                  <a:pt x="2897124" y="4831080"/>
                </a:lnTo>
                <a:lnTo>
                  <a:pt x="2909316" y="4838700"/>
                </a:lnTo>
                <a:lnTo>
                  <a:pt x="2919984" y="5067300"/>
                </a:lnTo>
                <a:lnTo>
                  <a:pt x="2930652" y="4937759"/>
                </a:lnTo>
                <a:lnTo>
                  <a:pt x="2941320" y="4948428"/>
                </a:lnTo>
                <a:lnTo>
                  <a:pt x="2953512" y="4888992"/>
                </a:lnTo>
                <a:lnTo>
                  <a:pt x="2964180" y="4913376"/>
                </a:lnTo>
                <a:lnTo>
                  <a:pt x="2974848" y="4885944"/>
                </a:lnTo>
                <a:lnTo>
                  <a:pt x="2987040" y="4858511"/>
                </a:lnTo>
                <a:lnTo>
                  <a:pt x="2997708" y="4850892"/>
                </a:lnTo>
                <a:lnTo>
                  <a:pt x="3008376" y="4832604"/>
                </a:lnTo>
                <a:lnTo>
                  <a:pt x="3019044" y="4741164"/>
                </a:lnTo>
                <a:lnTo>
                  <a:pt x="3031236" y="4861559"/>
                </a:lnTo>
                <a:lnTo>
                  <a:pt x="3041904" y="4904232"/>
                </a:lnTo>
                <a:lnTo>
                  <a:pt x="3052572" y="4853940"/>
                </a:lnTo>
                <a:lnTo>
                  <a:pt x="3063240" y="4866132"/>
                </a:lnTo>
                <a:lnTo>
                  <a:pt x="3075432" y="4852416"/>
                </a:lnTo>
                <a:lnTo>
                  <a:pt x="3086100" y="4852416"/>
                </a:lnTo>
                <a:lnTo>
                  <a:pt x="3096768" y="4725923"/>
                </a:lnTo>
                <a:lnTo>
                  <a:pt x="3107436" y="4853940"/>
                </a:lnTo>
                <a:lnTo>
                  <a:pt x="3119628" y="4779264"/>
                </a:lnTo>
                <a:lnTo>
                  <a:pt x="3130296" y="4774692"/>
                </a:lnTo>
                <a:lnTo>
                  <a:pt x="3140964" y="4770120"/>
                </a:lnTo>
                <a:lnTo>
                  <a:pt x="3151632" y="4850892"/>
                </a:lnTo>
                <a:lnTo>
                  <a:pt x="3163824" y="4796028"/>
                </a:lnTo>
                <a:lnTo>
                  <a:pt x="3174492" y="4722876"/>
                </a:lnTo>
                <a:lnTo>
                  <a:pt x="3185160" y="4692395"/>
                </a:lnTo>
                <a:lnTo>
                  <a:pt x="3195828" y="4811268"/>
                </a:lnTo>
                <a:lnTo>
                  <a:pt x="3208020" y="4855464"/>
                </a:lnTo>
                <a:lnTo>
                  <a:pt x="3218688" y="4832604"/>
                </a:lnTo>
                <a:lnTo>
                  <a:pt x="3229356" y="4852416"/>
                </a:lnTo>
                <a:lnTo>
                  <a:pt x="3240024" y="4838700"/>
                </a:lnTo>
                <a:lnTo>
                  <a:pt x="3252216" y="4949952"/>
                </a:lnTo>
                <a:lnTo>
                  <a:pt x="3262884" y="4713732"/>
                </a:lnTo>
                <a:lnTo>
                  <a:pt x="3273552" y="4788408"/>
                </a:lnTo>
                <a:lnTo>
                  <a:pt x="3284220" y="4846320"/>
                </a:lnTo>
                <a:lnTo>
                  <a:pt x="3296412" y="4896611"/>
                </a:lnTo>
                <a:lnTo>
                  <a:pt x="3307079" y="5009388"/>
                </a:lnTo>
                <a:lnTo>
                  <a:pt x="3317748" y="5463540"/>
                </a:lnTo>
                <a:lnTo>
                  <a:pt x="3328416" y="4890516"/>
                </a:lnTo>
                <a:lnTo>
                  <a:pt x="3340608" y="5085588"/>
                </a:lnTo>
                <a:lnTo>
                  <a:pt x="3351276" y="4657344"/>
                </a:lnTo>
                <a:lnTo>
                  <a:pt x="3361944" y="5233416"/>
                </a:lnTo>
                <a:lnTo>
                  <a:pt x="3372612" y="4869180"/>
                </a:lnTo>
                <a:lnTo>
                  <a:pt x="3384804" y="4732020"/>
                </a:lnTo>
                <a:lnTo>
                  <a:pt x="3395472" y="4853940"/>
                </a:lnTo>
                <a:lnTo>
                  <a:pt x="3406140" y="4981956"/>
                </a:lnTo>
                <a:lnTo>
                  <a:pt x="3416808" y="4890516"/>
                </a:lnTo>
                <a:lnTo>
                  <a:pt x="3429000" y="4866132"/>
                </a:lnTo>
                <a:lnTo>
                  <a:pt x="3439667" y="4850892"/>
                </a:lnTo>
                <a:lnTo>
                  <a:pt x="3450336" y="4762500"/>
                </a:lnTo>
                <a:lnTo>
                  <a:pt x="3462528" y="4834128"/>
                </a:lnTo>
                <a:lnTo>
                  <a:pt x="3473196" y="4812792"/>
                </a:lnTo>
                <a:lnTo>
                  <a:pt x="3483864" y="4587240"/>
                </a:lnTo>
                <a:lnTo>
                  <a:pt x="3494532" y="4704588"/>
                </a:lnTo>
                <a:lnTo>
                  <a:pt x="3506724" y="4818888"/>
                </a:lnTo>
                <a:lnTo>
                  <a:pt x="3517391" y="4989576"/>
                </a:lnTo>
                <a:lnTo>
                  <a:pt x="3528060" y="4922520"/>
                </a:lnTo>
                <a:lnTo>
                  <a:pt x="3538728" y="4855464"/>
                </a:lnTo>
                <a:lnTo>
                  <a:pt x="3550920" y="4907280"/>
                </a:lnTo>
                <a:lnTo>
                  <a:pt x="3561588" y="4991100"/>
                </a:lnTo>
                <a:lnTo>
                  <a:pt x="3572255" y="4838700"/>
                </a:lnTo>
                <a:lnTo>
                  <a:pt x="3582924" y="4856988"/>
                </a:lnTo>
                <a:lnTo>
                  <a:pt x="3595116" y="4786883"/>
                </a:lnTo>
                <a:lnTo>
                  <a:pt x="3605784" y="4744211"/>
                </a:lnTo>
                <a:lnTo>
                  <a:pt x="3616452" y="4852416"/>
                </a:lnTo>
                <a:lnTo>
                  <a:pt x="3627120" y="4728971"/>
                </a:lnTo>
                <a:lnTo>
                  <a:pt x="3639312" y="4901183"/>
                </a:lnTo>
                <a:lnTo>
                  <a:pt x="3649979" y="4841747"/>
                </a:lnTo>
                <a:lnTo>
                  <a:pt x="3660648" y="4803647"/>
                </a:lnTo>
                <a:lnTo>
                  <a:pt x="3671316" y="5059680"/>
                </a:lnTo>
                <a:lnTo>
                  <a:pt x="3683508" y="4821935"/>
                </a:lnTo>
                <a:lnTo>
                  <a:pt x="3694176" y="4776216"/>
                </a:lnTo>
                <a:lnTo>
                  <a:pt x="3704844" y="4767071"/>
                </a:lnTo>
                <a:lnTo>
                  <a:pt x="3715512" y="4777740"/>
                </a:lnTo>
                <a:lnTo>
                  <a:pt x="3727704" y="4794504"/>
                </a:lnTo>
                <a:lnTo>
                  <a:pt x="3738372" y="5084064"/>
                </a:lnTo>
                <a:lnTo>
                  <a:pt x="3749040" y="4831080"/>
                </a:lnTo>
                <a:lnTo>
                  <a:pt x="3759708" y="4852416"/>
                </a:lnTo>
                <a:lnTo>
                  <a:pt x="3771900" y="4812792"/>
                </a:lnTo>
                <a:lnTo>
                  <a:pt x="3782567" y="4840223"/>
                </a:lnTo>
                <a:lnTo>
                  <a:pt x="3793236" y="4890516"/>
                </a:lnTo>
                <a:lnTo>
                  <a:pt x="3803904" y="4983480"/>
                </a:lnTo>
                <a:lnTo>
                  <a:pt x="3816096" y="4850892"/>
                </a:lnTo>
                <a:lnTo>
                  <a:pt x="3826764" y="4869180"/>
                </a:lnTo>
                <a:lnTo>
                  <a:pt x="3837432" y="5446776"/>
                </a:lnTo>
                <a:lnTo>
                  <a:pt x="3848100" y="4881371"/>
                </a:lnTo>
                <a:lnTo>
                  <a:pt x="3860291" y="4776216"/>
                </a:lnTo>
                <a:lnTo>
                  <a:pt x="3870960" y="4760976"/>
                </a:lnTo>
                <a:lnTo>
                  <a:pt x="3881628" y="4850892"/>
                </a:lnTo>
                <a:lnTo>
                  <a:pt x="3892296" y="4828032"/>
                </a:lnTo>
                <a:lnTo>
                  <a:pt x="3904488" y="4753356"/>
                </a:lnTo>
                <a:lnTo>
                  <a:pt x="3915155" y="4792980"/>
                </a:lnTo>
                <a:lnTo>
                  <a:pt x="3925824" y="4779264"/>
                </a:lnTo>
                <a:lnTo>
                  <a:pt x="3938016" y="4767071"/>
                </a:lnTo>
                <a:lnTo>
                  <a:pt x="3948684" y="5038344"/>
                </a:lnTo>
                <a:lnTo>
                  <a:pt x="3959352" y="4867656"/>
                </a:lnTo>
                <a:lnTo>
                  <a:pt x="3970020" y="4853940"/>
                </a:lnTo>
                <a:lnTo>
                  <a:pt x="3982212" y="4745735"/>
                </a:lnTo>
                <a:lnTo>
                  <a:pt x="3992879" y="4817364"/>
                </a:lnTo>
                <a:lnTo>
                  <a:pt x="4003548" y="4826508"/>
                </a:lnTo>
                <a:lnTo>
                  <a:pt x="4014216" y="4872228"/>
                </a:lnTo>
                <a:lnTo>
                  <a:pt x="4026408" y="4722876"/>
                </a:lnTo>
                <a:lnTo>
                  <a:pt x="4037076" y="5236464"/>
                </a:lnTo>
                <a:lnTo>
                  <a:pt x="4047744" y="4856988"/>
                </a:lnTo>
                <a:lnTo>
                  <a:pt x="4058412" y="4828032"/>
                </a:lnTo>
                <a:lnTo>
                  <a:pt x="4070604" y="4843271"/>
                </a:lnTo>
                <a:lnTo>
                  <a:pt x="4081272" y="4818888"/>
                </a:lnTo>
                <a:lnTo>
                  <a:pt x="4091940" y="5175504"/>
                </a:lnTo>
                <a:lnTo>
                  <a:pt x="4102608" y="4847844"/>
                </a:lnTo>
                <a:lnTo>
                  <a:pt x="4114800" y="4739640"/>
                </a:lnTo>
                <a:lnTo>
                  <a:pt x="4125467" y="4811268"/>
                </a:lnTo>
                <a:lnTo>
                  <a:pt x="4136136" y="4809744"/>
                </a:lnTo>
                <a:lnTo>
                  <a:pt x="4146804" y="4817364"/>
                </a:lnTo>
                <a:lnTo>
                  <a:pt x="4158996" y="4872228"/>
                </a:lnTo>
                <a:lnTo>
                  <a:pt x="4169664" y="4735068"/>
                </a:lnTo>
                <a:lnTo>
                  <a:pt x="4180332" y="4849368"/>
                </a:lnTo>
                <a:lnTo>
                  <a:pt x="4191000" y="4818888"/>
                </a:lnTo>
                <a:lnTo>
                  <a:pt x="4203192" y="4803647"/>
                </a:lnTo>
                <a:lnTo>
                  <a:pt x="4213860" y="4636008"/>
                </a:lnTo>
                <a:lnTo>
                  <a:pt x="4224528" y="4841747"/>
                </a:lnTo>
                <a:lnTo>
                  <a:pt x="4235196" y="4815840"/>
                </a:lnTo>
                <a:lnTo>
                  <a:pt x="4247388" y="4762500"/>
                </a:lnTo>
                <a:lnTo>
                  <a:pt x="4258056" y="4843271"/>
                </a:lnTo>
                <a:lnTo>
                  <a:pt x="4268724" y="4856988"/>
                </a:lnTo>
                <a:lnTo>
                  <a:pt x="4279392" y="4460747"/>
                </a:lnTo>
                <a:lnTo>
                  <a:pt x="4291584" y="4860035"/>
                </a:lnTo>
                <a:lnTo>
                  <a:pt x="4302252" y="4835652"/>
                </a:lnTo>
                <a:lnTo>
                  <a:pt x="4312920" y="4785359"/>
                </a:lnTo>
                <a:lnTo>
                  <a:pt x="4323588" y="4829556"/>
                </a:lnTo>
                <a:lnTo>
                  <a:pt x="4335780" y="4849368"/>
                </a:lnTo>
                <a:lnTo>
                  <a:pt x="4346448" y="4572000"/>
                </a:lnTo>
                <a:lnTo>
                  <a:pt x="4357116" y="4838700"/>
                </a:lnTo>
                <a:lnTo>
                  <a:pt x="4367784" y="4840223"/>
                </a:lnTo>
                <a:lnTo>
                  <a:pt x="4379976" y="4872228"/>
                </a:lnTo>
                <a:lnTo>
                  <a:pt x="4390644" y="4895088"/>
                </a:lnTo>
                <a:lnTo>
                  <a:pt x="4401312" y="4928616"/>
                </a:lnTo>
                <a:lnTo>
                  <a:pt x="4413504" y="4767071"/>
                </a:lnTo>
                <a:lnTo>
                  <a:pt x="4424172" y="4834128"/>
                </a:lnTo>
                <a:lnTo>
                  <a:pt x="4434840" y="4815840"/>
                </a:lnTo>
                <a:lnTo>
                  <a:pt x="4445508" y="4980432"/>
                </a:lnTo>
                <a:lnTo>
                  <a:pt x="4457700" y="4844795"/>
                </a:lnTo>
                <a:lnTo>
                  <a:pt x="4468368" y="4811268"/>
                </a:lnTo>
                <a:lnTo>
                  <a:pt x="4479036" y="4779264"/>
                </a:lnTo>
                <a:lnTo>
                  <a:pt x="4489704" y="4832604"/>
                </a:lnTo>
                <a:lnTo>
                  <a:pt x="4501896" y="4911852"/>
                </a:lnTo>
                <a:lnTo>
                  <a:pt x="4512564" y="4846320"/>
                </a:lnTo>
                <a:lnTo>
                  <a:pt x="4523232" y="4873752"/>
                </a:lnTo>
                <a:lnTo>
                  <a:pt x="4533900" y="4934711"/>
                </a:lnTo>
                <a:lnTo>
                  <a:pt x="4546092" y="4818888"/>
                </a:lnTo>
                <a:lnTo>
                  <a:pt x="4556760" y="4815840"/>
                </a:lnTo>
                <a:lnTo>
                  <a:pt x="4567428" y="4858511"/>
                </a:lnTo>
                <a:lnTo>
                  <a:pt x="4578096" y="4841747"/>
                </a:lnTo>
                <a:lnTo>
                  <a:pt x="4590288" y="4783835"/>
                </a:lnTo>
                <a:lnTo>
                  <a:pt x="4600956" y="0"/>
                </a:lnTo>
                <a:lnTo>
                  <a:pt x="4611624" y="4730495"/>
                </a:lnTo>
                <a:lnTo>
                  <a:pt x="4622292" y="4824983"/>
                </a:lnTo>
                <a:lnTo>
                  <a:pt x="4634484" y="4844795"/>
                </a:lnTo>
                <a:lnTo>
                  <a:pt x="4645152" y="4896611"/>
                </a:lnTo>
                <a:lnTo>
                  <a:pt x="4655820" y="4811268"/>
                </a:lnTo>
                <a:lnTo>
                  <a:pt x="4666488" y="4817364"/>
                </a:lnTo>
                <a:lnTo>
                  <a:pt x="4678680" y="4847844"/>
                </a:lnTo>
                <a:lnTo>
                  <a:pt x="4689348" y="4867656"/>
                </a:lnTo>
                <a:lnTo>
                  <a:pt x="4700016" y="3485387"/>
                </a:lnTo>
                <a:lnTo>
                  <a:pt x="4710684" y="4721352"/>
                </a:lnTo>
                <a:lnTo>
                  <a:pt x="4722876" y="4864608"/>
                </a:lnTo>
                <a:lnTo>
                  <a:pt x="4733544" y="4855464"/>
                </a:lnTo>
                <a:lnTo>
                  <a:pt x="4744212" y="4962144"/>
                </a:lnTo>
                <a:lnTo>
                  <a:pt x="4754880" y="4805171"/>
                </a:lnTo>
                <a:lnTo>
                  <a:pt x="4767072" y="4838700"/>
                </a:lnTo>
                <a:lnTo>
                  <a:pt x="4777740" y="4876800"/>
                </a:lnTo>
                <a:lnTo>
                  <a:pt x="4788408" y="4917947"/>
                </a:lnTo>
                <a:lnTo>
                  <a:pt x="4799076" y="4892040"/>
                </a:lnTo>
                <a:lnTo>
                  <a:pt x="4811268" y="4832604"/>
                </a:lnTo>
                <a:lnTo>
                  <a:pt x="4821936" y="4861559"/>
                </a:lnTo>
                <a:lnTo>
                  <a:pt x="4832604" y="4876800"/>
                </a:lnTo>
                <a:lnTo>
                  <a:pt x="4843272" y="4724400"/>
                </a:lnTo>
                <a:lnTo>
                  <a:pt x="4855464" y="4994147"/>
                </a:lnTo>
                <a:lnTo>
                  <a:pt x="4866132" y="4824983"/>
                </a:lnTo>
                <a:lnTo>
                  <a:pt x="4876800" y="4902708"/>
                </a:lnTo>
                <a:lnTo>
                  <a:pt x="4888992" y="4916423"/>
                </a:lnTo>
                <a:lnTo>
                  <a:pt x="4899660" y="4660392"/>
                </a:lnTo>
                <a:lnTo>
                  <a:pt x="4910328" y="4956047"/>
                </a:lnTo>
                <a:lnTo>
                  <a:pt x="4920996" y="4831080"/>
                </a:lnTo>
                <a:lnTo>
                  <a:pt x="4933188" y="4847844"/>
                </a:lnTo>
                <a:lnTo>
                  <a:pt x="4943856" y="4890516"/>
                </a:lnTo>
                <a:lnTo>
                  <a:pt x="4954524" y="4674108"/>
                </a:lnTo>
                <a:lnTo>
                  <a:pt x="4965192" y="4861559"/>
                </a:lnTo>
                <a:lnTo>
                  <a:pt x="4977384" y="4946904"/>
                </a:lnTo>
                <a:lnTo>
                  <a:pt x="4988052" y="4867656"/>
                </a:lnTo>
                <a:lnTo>
                  <a:pt x="4998720" y="4884420"/>
                </a:lnTo>
                <a:lnTo>
                  <a:pt x="5009388" y="4870704"/>
                </a:lnTo>
                <a:lnTo>
                  <a:pt x="5021580" y="4885944"/>
                </a:lnTo>
                <a:lnTo>
                  <a:pt x="5032248" y="4701540"/>
                </a:lnTo>
                <a:lnTo>
                  <a:pt x="5042916" y="4860035"/>
                </a:lnTo>
                <a:lnTo>
                  <a:pt x="5053584" y="4981956"/>
                </a:lnTo>
                <a:lnTo>
                  <a:pt x="5065776" y="4843271"/>
                </a:lnTo>
                <a:lnTo>
                  <a:pt x="5076444" y="4773168"/>
                </a:lnTo>
                <a:lnTo>
                  <a:pt x="5087112" y="4867656"/>
                </a:lnTo>
                <a:lnTo>
                  <a:pt x="5097780" y="4898135"/>
                </a:lnTo>
                <a:lnTo>
                  <a:pt x="5109972" y="4965192"/>
                </a:lnTo>
                <a:lnTo>
                  <a:pt x="5120640" y="4853940"/>
                </a:lnTo>
                <a:lnTo>
                  <a:pt x="5131308" y="4776216"/>
                </a:lnTo>
                <a:lnTo>
                  <a:pt x="5141976" y="4834128"/>
                </a:lnTo>
                <a:lnTo>
                  <a:pt x="5154168" y="5023104"/>
                </a:lnTo>
                <a:lnTo>
                  <a:pt x="5164836" y="4805171"/>
                </a:lnTo>
                <a:lnTo>
                  <a:pt x="5175504" y="4799076"/>
                </a:lnTo>
                <a:lnTo>
                  <a:pt x="5186172" y="4882895"/>
                </a:lnTo>
                <a:lnTo>
                  <a:pt x="5198364" y="4747259"/>
                </a:lnTo>
                <a:lnTo>
                  <a:pt x="5209032" y="4803647"/>
                </a:lnTo>
                <a:lnTo>
                  <a:pt x="5219700" y="4812792"/>
                </a:lnTo>
                <a:lnTo>
                  <a:pt x="5230368" y="4809744"/>
                </a:lnTo>
                <a:lnTo>
                  <a:pt x="5242560" y="4771644"/>
                </a:lnTo>
                <a:lnTo>
                  <a:pt x="5253228" y="4785359"/>
                </a:lnTo>
                <a:lnTo>
                  <a:pt x="5263896" y="4876800"/>
                </a:lnTo>
                <a:lnTo>
                  <a:pt x="5274564" y="4876800"/>
                </a:lnTo>
                <a:lnTo>
                  <a:pt x="5286756" y="4853940"/>
                </a:lnTo>
                <a:lnTo>
                  <a:pt x="5297424" y="4872228"/>
                </a:lnTo>
                <a:lnTo>
                  <a:pt x="5308092" y="4920995"/>
                </a:lnTo>
                <a:lnTo>
                  <a:pt x="5318760" y="4817364"/>
                </a:lnTo>
                <a:lnTo>
                  <a:pt x="5330952" y="4863083"/>
                </a:lnTo>
                <a:lnTo>
                  <a:pt x="5341620" y="4841747"/>
                </a:lnTo>
                <a:lnTo>
                  <a:pt x="5352288" y="4840223"/>
                </a:lnTo>
                <a:lnTo>
                  <a:pt x="5364480" y="4869180"/>
                </a:lnTo>
                <a:lnTo>
                  <a:pt x="5375148" y="4855464"/>
                </a:lnTo>
                <a:lnTo>
                  <a:pt x="5385816" y="4966716"/>
                </a:lnTo>
                <a:lnTo>
                  <a:pt x="5396484" y="4841747"/>
                </a:lnTo>
                <a:lnTo>
                  <a:pt x="5408676" y="4847844"/>
                </a:lnTo>
                <a:lnTo>
                  <a:pt x="5419344" y="5027676"/>
                </a:lnTo>
                <a:lnTo>
                  <a:pt x="5430012" y="4901183"/>
                </a:lnTo>
                <a:lnTo>
                  <a:pt x="5440680" y="4794504"/>
                </a:lnTo>
                <a:lnTo>
                  <a:pt x="5452872" y="4824983"/>
                </a:lnTo>
                <a:lnTo>
                  <a:pt x="5463540" y="2819399"/>
                </a:lnTo>
                <a:lnTo>
                  <a:pt x="5474208" y="4809744"/>
                </a:lnTo>
                <a:lnTo>
                  <a:pt x="5484876" y="4821935"/>
                </a:lnTo>
                <a:lnTo>
                  <a:pt x="5497068" y="4861559"/>
                </a:lnTo>
                <a:lnTo>
                  <a:pt x="5507736" y="4808220"/>
                </a:lnTo>
                <a:lnTo>
                  <a:pt x="5518404" y="4831080"/>
                </a:lnTo>
                <a:lnTo>
                  <a:pt x="5529072" y="4826508"/>
                </a:lnTo>
                <a:lnTo>
                  <a:pt x="5541264" y="4875276"/>
                </a:lnTo>
                <a:lnTo>
                  <a:pt x="5551932" y="4844795"/>
                </a:lnTo>
                <a:lnTo>
                  <a:pt x="5562600" y="4831080"/>
                </a:lnTo>
                <a:lnTo>
                  <a:pt x="5573268" y="4724400"/>
                </a:lnTo>
                <a:lnTo>
                  <a:pt x="5585460" y="4754880"/>
                </a:lnTo>
                <a:lnTo>
                  <a:pt x="5596128" y="4809744"/>
                </a:lnTo>
                <a:lnTo>
                  <a:pt x="5606796" y="4800600"/>
                </a:lnTo>
                <a:lnTo>
                  <a:pt x="5617464" y="4846320"/>
                </a:lnTo>
                <a:lnTo>
                  <a:pt x="5629656" y="4881371"/>
                </a:lnTo>
                <a:lnTo>
                  <a:pt x="5640324" y="4855464"/>
                </a:lnTo>
                <a:lnTo>
                  <a:pt x="5650992" y="4855464"/>
                </a:lnTo>
                <a:lnTo>
                  <a:pt x="5661660" y="4844795"/>
                </a:lnTo>
                <a:lnTo>
                  <a:pt x="5673852" y="4745735"/>
                </a:lnTo>
                <a:lnTo>
                  <a:pt x="5684520" y="4780788"/>
                </a:lnTo>
                <a:lnTo>
                  <a:pt x="5695188" y="4792980"/>
                </a:lnTo>
                <a:lnTo>
                  <a:pt x="5705856" y="4835652"/>
                </a:lnTo>
                <a:lnTo>
                  <a:pt x="5718048" y="4628388"/>
                </a:lnTo>
                <a:lnTo>
                  <a:pt x="5728716" y="4863083"/>
                </a:lnTo>
                <a:lnTo>
                  <a:pt x="5739384" y="4863083"/>
                </a:lnTo>
                <a:lnTo>
                  <a:pt x="5750052" y="4824983"/>
                </a:lnTo>
                <a:lnTo>
                  <a:pt x="5762244" y="4831080"/>
                </a:lnTo>
                <a:lnTo>
                  <a:pt x="5772912" y="4914900"/>
                </a:lnTo>
                <a:lnTo>
                  <a:pt x="5783580" y="4898135"/>
                </a:lnTo>
                <a:lnTo>
                  <a:pt x="5794248" y="4835652"/>
                </a:lnTo>
                <a:lnTo>
                  <a:pt x="5806440" y="4783835"/>
                </a:lnTo>
                <a:lnTo>
                  <a:pt x="5817108" y="4821935"/>
                </a:lnTo>
                <a:lnTo>
                  <a:pt x="5827776" y="4846320"/>
                </a:lnTo>
                <a:lnTo>
                  <a:pt x="5839968" y="4850892"/>
                </a:lnTo>
                <a:lnTo>
                  <a:pt x="5850636" y="4904232"/>
                </a:lnTo>
                <a:lnTo>
                  <a:pt x="5861304" y="4826508"/>
                </a:lnTo>
                <a:lnTo>
                  <a:pt x="5871972" y="4748783"/>
                </a:lnTo>
                <a:lnTo>
                  <a:pt x="5884164" y="4843271"/>
                </a:lnTo>
                <a:lnTo>
                  <a:pt x="5894832" y="4703064"/>
                </a:lnTo>
                <a:lnTo>
                  <a:pt x="5905500" y="4882895"/>
                </a:lnTo>
                <a:lnTo>
                  <a:pt x="5916168" y="4910328"/>
                </a:lnTo>
                <a:lnTo>
                  <a:pt x="5928360" y="5672328"/>
                </a:lnTo>
                <a:lnTo>
                  <a:pt x="5939028" y="4893564"/>
                </a:lnTo>
                <a:lnTo>
                  <a:pt x="5949696" y="4873752"/>
                </a:lnTo>
                <a:lnTo>
                  <a:pt x="5960364" y="4834128"/>
                </a:lnTo>
                <a:lnTo>
                  <a:pt x="5972556" y="4788408"/>
                </a:lnTo>
                <a:lnTo>
                  <a:pt x="5983224" y="4821935"/>
                </a:lnTo>
                <a:lnTo>
                  <a:pt x="5993892" y="4913376"/>
                </a:lnTo>
                <a:lnTo>
                  <a:pt x="6004560" y="4860035"/>
                </a:lnTo>
                <a:lnTo>
                  <a:pt x="6016752" y="4858511"/>
                </a:lnTo>
                <a:lnTo>
                  <a:pt x="6027420" y="4849368"/>
                </a:lnTo>
                <a:lnTo>
                  <a:pt x="6038088" y="4849368"/>
                </a:lnTo>
                <a:lnTo>
                  <a:pt x="6048756" y="4767071"/>
                </a:lnTo>
                <a:lnTo>
                  <a:pt x="6060948" y="4774692"/>
                </a:lnTo>
                <a:lnTo>
                  <a:pt x="6071616" y="4823459"/>
                </a:lnTo>
                <a:lnTo>
                  <a:pt x="6082284" y="4820411"/>
                </a:lnTo>
                <a:lnTo>
                  <a:pt x="6092952" y="4831080"/>
                </a:lnTo>
                <a:lnTo>
                  <a:pt x="6105144" y="4780788"/>
                </a:lnTo>
                <a:lnTo>
                  <a:pt x="6115812" y="4727447"/>
                </a:lnTo>
                <a:lnTo>
                  <a:pt x="6126480" y="4838700"/>
                </a:lnTo>
                <a:lnTo>
                  <a:pt x="6137148" y="4953000"/>
                </a:lnTo>
                <a:lnTo>
                  <a:pt x="6149340" y="4852416"/>
                </a:lnTo>
                <a:lnTo>
                  <a:pt x="6160008" y="4837176"/>
                </a:lnTo>
                <a:lnTo>
                  <a:pt x="6170676" y="4817364"/>
                </a:lnTo>
                <a:lnTo>
                  <a:pt x="6181344" y="4834128"/>
                </a:lnTo>
                <a:lnTo>
                  <a:pt x="6193536" y="5079492"/>
                </a:lnTo>
                <a:lnTo>
                  <a:pt x="6204204" y="4837176"/>
                </a:lnTo>
                <a:lnTo>
                  <a:pt x="6214872" y="4888992"/>
                </a:lnTo>
                <a:lnTo>
                  <a:pt x="6225540" y="4789932"/>
                </a:lnTo>
                <a:lnTo>
                  <a:pt x="6237732" y="4805171"/>
                </a:lnTo>
                <a:lnTo>
                  <a:pt x="6248400" y="4791456"/>
                </a:lnTo>
                <a:lnTo>
                  <a:pt x="6259068" y="4687823"/>
                </a:lnTo>
                <a:lnTo>
                  <a:pt x="6269736" y="4741164"/>
                </a:lnTo>
                <a:lnTo>
                  <a:pt x="6281928" y="4895088"/>
                </a:lnTo>
                <a:lnTo>
                  <a:pt x="6292596" y="4707635"/>
                </a:lnTo>
                <a:lnTo>
                  <a:pt x="6303264" y="4832604"/>
                </a:lnTo>
                <a:lnTo>
                  <a:pt x="6315456" y="4789932"/>
                </a:lnTo>
                <a:lnTo>
                  <a:pt x="6326124" y="4806695"/>
                </a:lnTo>
                <a:lnTo>
                  <a:pt x="6336792" y="4870704"/>
                </a:lnTo>
                <a:lnTo>
                  <a:pt x="6347460" y="4841747"/>
                </a:lnTo>
                <a:lnTo>
                  <a:pt x="6359652" y="4823459"/>
                </a:lnTo>
                <a:lnTo>
                  <a:pt x="6370320" y="4590288"/>
                </a:lnTo>
                <a:lnTo>
                  <a:pt x="6380988" y="4834128"/>
                </a:lnTo>
                <a:lnTo>
                  <a:pt x="6391656" y="4917947"/>
                </a:lnTo>
                <a:lnTo>
                  <a:pt x="6403848" y="4899659"/>
                </a:lnTo>
                <a:lnTo>
                  <a:pt x="6414516" y="4850892"/>
                </a:lnTo>
                <a:lnTo>
                  <a:pt x="6425184" y="4844795"/>
                </a:lnTo>
                <a:lnTo>
                  <a:pt x="6435852" y="4725923"/>
                </a:lnTo>
                <a:lnTo>
                  <a:pt x="6448044" y="4811268"/>
                </a:lnTo>
                <a:lnTo>
                  <a:pt x="6458712" y="4872228"/>
                </a:lnTo>
                <a:lnTo>
                  <a:pt x="6469380" y="4776216"/>
                </a:lnTo>
                <a:lnTo>
                  <a:pt x="6480048" y="4792980"/>
                </a:lnTo>
                <a:lnTo>
                  <a:pt x="6492240" y="4779264"/>
                </a:lnTo>
                <a:lnTo>
                  <a:pt x="6502908" y="4660392"/>
                </a:lnTo>
                <a:lnTo>
                  <a:pt x="6513576" y="4736592"/>
                </a:lnTo>
                <a:lnTo>
                  <a:pt x="6524244" y="4817364"/>
                </a:lnTo>
                <a:lnTo>
                  <a:pt x="6536435" y="4997195"/>
                </a:lnTo>
                <a:lnTo>
                  <a:pt x="6547104" y="4792980"/>
                </a:lnTo>
                <a:lnTo>
                  <a:pt x="6557772" y="4861559"/>
                </a:lnTo>
                <a:lnTo>
                  <a:pt x="6568440" y="4837176"/>
                </a:lnTo>
                <a:lnTo>
                  <a:pt x="6580632" y="5029200"/>
                </a:lnTo>
                <a:lnTo>
                  <a:pt x="6591300" y="4826508"/>
                </a:lnTo>
                <a:lnTo>
                  <a:pt x="6601968" y="4870704"/>
                </a:lnTo>
                <a:lnTo>
                  <a:pt x="6612635" y="4815840"/>
                </a:lnTo>
                <a:lnTo>
                  <a:pt x="6624828" y="4823459"/>
                </a:lnTo>
                <a:lnTo>
                  <a:pt x="6635496" y="4951476"/>
                </a:lnTo>
                <a:lnTo>
                  <a:pt x="6646164" y="4953000"/>
                </a:lnTo>
                <a:lnTo>
                  <a:pt x="6656832" y="4867656"/>
                </a:lnTo>
                <a:lnTo>
                  <a:pt x="6669024" y="4885944"/>
                </a:lnTo>
                <a:lnTo>
                  <a:pt x="6679692" y="5056632"/>
                </a:lnTo>
                <a:lnTo>
                  <a:pt x="6690359" y="4869180"/>
                </a:lnTo>
                <a:lnTo>
                  <a:pt x="6701028" y="4885944"/>
                </a:lnTo>
                <a:lnTo>
                  <a:pt x="6713220" y="4770120"/>
                </a:lnTo>
                <a:lnTo>
                  <a:pt x="6723888" y="4835652"/>
                </a:lnTo>
                <a:lnTo>
                  <a:pt x="6734556" y="4843271"/>
                </a:lnTo>
                <a:lnTo>
                  <a:pt x="6745224" y="4823459"/>
                </a:lnTo>
                <a:lnTo>
                  <a:pt x="6757416" y="4866132"/>
                </a:lnTo>
                <a:lnTo>
                  <a:pt x="6768083" y="4789932"/>
                </a:lnTo>
                <a:lnTo>
                  <a:pt x="6778752" y="4794504"/>
                </a:lnTo>
                <a:lnTo>
                  <a:pt x="6790944" y="4751832"/>
                </a:lnTo>
                <a:lnTo>
                  <a:pt x="6801611" y="4742688"/>
                </a:lnTo>
                <a:lnTo>
                  <a:pt x="6812280" y="4806695"/>
                </a:lnTo>
                <a:lnTo>
                  <a:pt x="6822948" y="4791456"/>
                </a:lnTo>
                <a:lnTo>
                  <a:pt x="6835140" y="4786883"/>
                </a:lnTo>
                <a:lnTo>
                  <a:pt x="6845808" y="4828032"/>
                </a:lnTo>
                <a:lnTo>
                  <a:pt x="6856476" y="4806695"/>
                </a:lnTo>
                <a:lnTo>
                  <a:pt x="6867144" y="4683252"/>
                </a:lnTo>
                <a:lnTo>
                  <a:pt x="6879335" y="4838700"/>
                </a:lnTo>
                <a:lnTo>
                  <a:pt x="6890004" y="4881371"/>
                </a:lnTo>
                <a:lnTo>
                  <a:pt x="6900672" y="4934711"/>
                </a:lnTo>
                <a:lnTo>
                  <a:pt x="6911340" y="4846320"/>
                </a:lnTo>
                <a:lnTo>
                  <a:pt x="6923532" y="4852416"/>
                </a:lnTo>
                <a:lnTo>
                  <a:pt x="6934200" y="4849368"/>
                </a:lnTo>
                <a:lnTo>
                  <a:pt x="6944868" y="4831080"/>
                </a:lnTo>
                <a:lnTo>
                  <a:pt x="6955535" y="4730495"/>
                </a:lnTo>
                <a:lnTo>
                  <a:pt x="6967728" y="4850892"/>
                </a:lnTo>
                <a:lnTo>
                  <a:pt x="6978396" y="4876800"/>
                </a:lnTo>
                <a:lnTo>
                  <a:pt x="6989064" y="4846320"/>
                </a:lnTo>
                <a:lnTo>
                  <a:pt x="6999732" y="4957571"/>
                </a:lnTo>
                <a:lnTo>
                  <a:pt x="7011924" y="4853940"/>
                </a:lnTo>
                <a:lnTo>
                  <a:pt x="7022592" y="4788408"/>
                </a:lnTo>
                <a:lnTo>
                  <a:pt x="7033259" y="4875276"/>
                </a:lnTo>
              </a:path>
            </a:pathLst>
          </a:custGeom>
          <a:ln w="19812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344487" y="6677197"/>
            <a:ext cx="5194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-2.00E-01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4487" y="6065375"/>
            <a:ext cx="5194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-1.00E-01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8907" y="5453533"/>
            <a:ext cx="5041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0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5">
                <a:latin typeface="Calibri"/>
                <a:cs typeface="Calibri"/>
              </a:rPr>
              <a:t>0</a:t>
            </a:r>
            <a:r>
              <a:rPr dirty="0" sz="1000" spc="-10">
                <a:latin typeface="Calibri"/>
                <a:cs typeface="Calibri"/>
              </a:rPr>
              <a:t>0</a:t>
            </a:r>
            <a:r>
              <a:rPr dirty="0" sz="1000">
                <a:latin typeface="Calibri"/>
                <a:cs typeface="Calibri"/>
              </a:rPr>
              <a:t>E</a:t>
            </a:r>
            <a:r>
              <a:rPr dirty="0" sz="1000" spc="-10">
                <a:latin typeface="Calibri"/>
                <a:cs typeface="Calibri"/>
              </a:rPr>
              <a:t>+00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83320" y="4841691"/>
            <a:ext cx="48005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1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5">
                <a:latin typeface="Calibri"/>
                <a:cs typeface="Calibri"/>
              </a:rPr>
              <a:t>0</a:t>
            </a:r>
            <a:r>
              <a:rPr dirty="0" sz="1000" spc="-10">
                <a:latin typeface="Calibri"/>
                <a:cs typeface="Calibri"/>
              </a:rPr>
              <a:t>0</a:t>
            </a:r>
            <a:r>
              <a:rPr dirty="0" sz="1000">
                <a:latin typeface="Calibri"/>
                <a:cs typeface="Calibri"/>
              </a:rPr>
              <a:t>E</a:t>
            </a:r>
            <a:r>
              <a:rPr dirty="0" sz="1000" spc="-10">
                <a:latin typeface="Calibri"/>
                <a:cs typeface="Calibri"/>
              </a:rPr>
              <a:t>-01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83320" y="4229849"/>
            <a:ext cx="48005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2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5">
                <a:latin typeface="Calibri"/>
                <a:cs typeface="Calibri"/>
              </a:rPr>
              <a:t>0</a:t>
            </a:r>
            <a:r>
              <a:rPr dirty="0" sz="1000" spc="-10">
                <a:latin typeface="Calibri"/>
                <a:cs typeface="Calibri"/>
              </a:rPr>
              <a:t>0</a:t>
            </a:r>
            <a:r>
              <a:rPr dirty="0" sz="1000">
                <a:latin typeface="Calibri"/>
                <a:cs typeface="Calibri"/>
              </a:rPr>
              <a:t>E</a:t>
            </a:r>
            <a:r>
              <a:rPr dirty="0" sz="1000" spc="-10">
                <a:latin typeface="Calibri"/>
                <a:cs typeface="Calibri"/>
              </a:rPr>
              <a:t>-01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83320" y="3618007"/>
            <a:ext cx="48005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3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5">
                <a:latin typeface="Calibri"/>
                <a:cs typeface="Calibri"/>
              </a:rPr>
              <a:t>0</a:t>
            </a:r>
            <a:r>
              <a:rPr dirty="0" sz="1000" spc="-10">
                <a:latin typeface="Calibri"/>
                <a:cs typeface="Calibri"/>
              </a:rPr>
              <a:t>0</a:t>
            </a:r>
            <a:r>
              <a:rPr dirty="0" sz="1000">
                <a:latin typeface="Calibri"/>
                <a:cs typeface="Calibri"/>
              </a:rPr>
              <a:t>E</a:t>
            </a:r>
            <a:r>
              <a:rPr dirty="0" sz="1000" spc="-10">
                <a:latin typeface="Calibri"/>
                <a:cs typeface="Calibri"/>
              </a:rPr>
              <a:t>-01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83320" y="3006165"/>
            <a:ext cx="48005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4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5">
                <a:latin typeface="Calibri"/>
                <a:cs typeface="Calibri"/>
              </a:rPr>
              <a:t>0</a:t>
            </a:r>
            <a:r>
              <a:rPr dirty="0" sz="1000" spc="-10">
                <a:latin typeface="Calibri"/>
                <a:cs typeface="Calibri"/>
              </a:rPr>
              <a:t>0</a:t>
            </a:r>
            <a:r>
              <a:rPr dirty="0" sz="1000">
                <a:latin typeface="Calibri"/>
                <a:cs typeface="Calibri"/>
              </a:rPr>
              <a:t>E</a:t>
            </a:r>
            <a:r>
              <a:rPr dirty="0" sz="1000" spc="-10">
                <a:latin typeface="Calibri"/>
                <a:cs typeface="Calibri"/>
              </a:rPr>
              <a:t>-01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83320" y="2394324"/>
            <a:ext cx="48005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5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5">
                <a:latin typeface="Calibri"/>
                <a:cs typeface="Calibri"/>
              </a:rPr>
              <a:t>0</a:t>
            </a:r>
            <a:r>
              <a:rPr dirty="0" sz="1000" spc="-10">
                <a:latin typeface="Calibri"/>
                <a:cs typeface="Calibri"/>
              </a:rPr>
              <a:t>0</a:t>
            </a:r>
            <a:r>
              <a:rPr dirty="0" sz="1000">
                <a:latin typeface="Calibri"/>
                <a:cs typeface="Calibri"/>
              </a:rPr>
              <a:t>E</a:t>
            </a:r>
            <a:r>
              <a:rPr dirty="0" sz="1000" spc="-10">
                <a:latin typeface="Calibri"/>
                <a:cs typeface="Calibri"/>
              </a:rPr>
              <a:t>-01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83320" y="1782482"/>
            <a:ext cx="48005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6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5">
                <a:latin typeface="Calibri"/>
                <a:cs typeface="Calibri"/>
              </a:rPr>
              <a:t>0</a:t>
            </a:r>
            <a:r>
              <a:rPr dirty="0" sz="1000" spc="-10">
                <a:latin typeface="Calibri"/>
                <a:cs typeface="Calibri"/>
              </a:rPr>
              <a:t>0</a:t>
            </a:r>
            <a:r>
              <a:rPr dirty="0" sz="1000">
                <a:latin typeface="Calibri"/>
                <a:cs typeface="Calibri"/>
              </a:rPr>
              <a:t>E</a:t>
            </a:r>
            <a:r>
              <a:rPr dirty="0" sz="1000" spc="-10">
                <a:latin typeface="Calibri"/>
                <a:cs typeface="Calibri"/>
              </a:rPr>
              <a:t>-01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83320" y="1170640"/>
            <a:ext cx="48005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7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5">
                <a:latin typeface="Calibri"/>
                <a:cs typeface="Calibri"/>
              </a:rPr>
              <a:t>0</a:t>
            </a:r>
            <a:r>
              <a:rPr dirty="0" sz="1000" spc="-10">
                <a:latin typeface="Calibri"/>
                <a:cs typeface="Calibri"/>
              </a:rPr>
              <a:t>0</a:t>
            </a:r>
            <a:r>
              <a:rPr dirty="0" sz="1000">
                <a:latin typeface="Calibri"/>
                <a:cs typeface="Calibri"/>
              </a:rPr>
              <a:t>E</a:t>
            </a:r>
            <a:r>
              <a:rPr dirty="0" sz="1000" spc="-10">
                <a:latin typeface="Calibri"/>
                <a:cs typeface="Calibri"/>
              </a:rPr>
              <a:t>-01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83349" y="558977"/>
            <a:ext cx="48005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8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5">
                <a:latin typeface="Calibri"/>
                <a:cs typeface="Calibri"/>
              </a:rPr>
              <a:t>0</a:t>
            </a:r>
            <a:r>
              <a:rPr dirty="0" sz="1000" spc="-10">
                <a:latin typeface="Calibri"/>
                <a:cs typeface="Calibri"/>
              </a:rPr>
              <a:t>0</a:t>
            </a:r>
            <a:r>
              <a:rPr dirty="0" sz="1000">
                <a:latin typeface="Calibri"/>
                <a:cs typeface="Calibri"/>
              </a:rPr>
              <a:t>E</a:t>
            </a:r>
            <a:r>
              <a:rPr dirty="0" sz="1000" spc="-10">
                <a:latin typeface="Calibri"/>
                <a:cs typeface="Calibri"/>
              </a:rPr>
              <a:t>-01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23872" y="5618657"/>
            <a:ext cx="895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965281" y="5618657"/>
            <a:ext cx="2190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1</a:t>
            </a:r>
            <a:r>
              <a:rPr dirty="0" sz="1000" spc="5">
                <a:latin typeface="Calibri"/>
                <a:cs typeface="Calibri"/>
              </a:rPr>
              <a:t>0</a:t>
            </a:r>
            <a:r>
              <a:rPr dirty="0" sz="1000" spc="-5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071074" y="5618657"/>
            <a:ext cx="2190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2</a:t>
            </a:r>
            <a:r>
              <a:rPr dirty="0" sz="1000" spc="5">
                <a:latin typeface="Calibri"/>
                <a:cs typeface="Calibri"/>
              </a:rPr>
              <a:t>0</a:t>
            </a:r>
            <a:r>
              <a:rPr dirty="0" sz="1000" spc="-5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176867" y="5618657"/>
            <a:ext cx="2190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3</a:t>
            </a:r>
            <a:r>
              <a:rPr dirty="0" sz="1000" spc="5">
                <a:latin typeface="Calibri"/>
                <a:cs typeface="Calibri"/>
              </a:rPr>
              <a:t>0</a:t>
            </a:r>
            <a:r>
              <a:rPr dirty="0" sz="1000" spc="-5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282660" y="5618657"/>
            <a:ext cx="2190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4</a:t>
            </a:r>
            <a:r>
              <a:rPr dirty="0" sz="1000" spc="5">
                <a:latin typeface="Calibri"/>
                <a:cs typeface="Calibri"/>
              </a:rPr>
              <a:t>0</a:t>
            </a:r>
            <a:r>
              <a:rPr dirty="0" sz="1000" spc="-5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388453" y="5618657"/>
            <a:ext cx="2190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5</a:t>
            </a:r>
            <a:r>
              <a:rPr dirty="0" sz="1000" spc="5">
                <a:latin typeface="Calibri"/>
                <a:cs typeface="Calibri"/>
              </a:rPr>
              <a:t>0</a:t>
            </a:r>
            <a:r>
              <a:rPr dirty="0" sz="1000" spc="-5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494247" y="5618657"/>
            <a:ext cx="2190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6</a:t>
            </a:r>
            <a:r>
              <a:rPr dirty="0" sz="1000" spc="5">
                <a:latin typeface="Calibri"/>
                <a:cs typeface="Calibri"/>
              </a:rPr>
              <a:t>0</a:t>
            </a:r>
            <a:r>
              <a:rPr dirty="0" sz="1000" spc="-5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600040" y="5618657"/>
            <a:ext cx="2190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7</a:t>
            </a:r>
            <a:r>
              <a:rPr dirty="0" sz="1000" spc="5">
                <a:latin typeface="Calibri"/>
                <a:cs typeface="Calibri"/>
              </a:rPr>
              <a:t>0</a:t>
            </a:r>
            <a:r>
              <a:rPr dirty="0" sz="1000" spc="-5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269235" y="848867"/>
            <a:ext cx="2632075" cy="1809114"/>
          </a:xfrm>
          <a:custGeom>
            <a:avLst/>
            <a:gdLst/>
            <a:ahLst/>
            <a:cxnLst/>
            <a:rect l="l" t="t" r="r" b="b"/>
            <a:pathLst>
              <a:path w="2632075" h="1809114">
                <a:moveTo>
                  <a:pt x="0" y="0"/>
                </a:moveTo>
                <a:lnTo>
                  <a:pt x="2631948" y="0"/>
                </a:lnTo>
                <a:lnTo>
                  <a:pt x="2631948" y="1808988"/>
                </a:lnTo>
                <a:lnTo>
                  <a:pt x="0" y="180898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3381927" y="945975"/>
            <a:ext cx="61849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90"/>
              </a:lnSpc>
            </a:pPr>
            <a:r>
              <a:rPr dirty="0" sz="1150" spc="-15">
                <a:latin typeface="Microsoft Sans Serif"/>
                <a:cs typeface="Microsoft Sans Serif"/>
              </a:rPr>
              <a:t>X </a:t>
            </a:r>
            <a:r>
              <a:rPr dirty="0" sz="1150" spc="-10">
                <a:latin typeface="Microsoft Sans Serif"/>
                <a:cs typeface="Microsoft Sans Serif"/>
              </a:rPr>
              <a:t>-</a:t>
            </a:r>
            <a:r>
              <a:rPr dirty="0" sz="1150" spc="-75">
                <a:latin typeface="Microsoft Sans Serif"/>
                <a:cs typeface="Microsoft Sans Serif"/>
              </a:rPr>
              <a:t> </a:t>
            </a:r>
            <a:r>
              <a:rPr dirty="0" sz="1150" spc="-15">
                <a:latin typeface="Microsoft Sans Serif"/>
                <a:cs typeface="Microsoft Sans Serif"/>
              </a:rPr>
              <a:t>12107</a:t>
            </a:r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516540" y="1985013"/>
            <a:ext cx="2171700" cy="0"/>
          </a:xfrm>
          <a:custGeom>
            <a:avLst/>
            <a:gdLst/>
            <a:ahLst/>
            <a:cxnLst/>
            <a:rect l="l" t="t" r="r" b="b"/>
            <a:pathLst>
              <a:path w="2171700" h="0">
                <a:moveTo>
                  <a:pt x="0" y="0"/>
                </a:moveTo>
                <a:lnTo>
                  <a:pt x="2171557" y="0"/>
                </a:lnTo>
              </a:path>
            </a:pathLst>
          </a:custGeom>
          <a:ln w="72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787985" y="1955745"/>
            <a:ext cx="0" cy="66040"/>
          </a:xfrm>
          <a:custGeom>
            <a:avLst/>
            <a:gdLst/>
            <a:ahLst/>
            <a:cxnLst/>
            <a:rect l="l" t="t" r="r" b="b"/>
            <a:pathLst>
              <a:path w="0" h="66039">
                <a:moveTo>
                  <a:pt x="0" y="65740"/>
                </a:moveTo>
                <a:lnTo>
                  <a:pt x="0" y="0"/>
                </a:lnTo>
              </a:path>
            </a:pathLst>
          </a:custGeom>
          <a:ln w="7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330875" y="1956375"/>
            <a:ext cx="0" cy="65405"/>
          </a:xfrm>
          <a:custGeom>
            <a:avLst/>
            <a:gdLst/>
            <a:ahLst/>
            <a:cxnLst/>
            <a:rect l="l" t="t" r="r" b="b"/>
            <a:pathLst>
              <a:path w="0" h="65405">
                <a:moveTo>
                  <a:pt x="0" y="65109"/>
                </a:moveTo>
                <a:lnTo>
                  <a:pt x="0" y="0"/>
                </a:lnTo>
              </a:path>
            </a:pathLst>
          </a:custGeom>
          <a:ln w="71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873765" y="1955403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66082"/>
                </a:moveTo>
                <a:lnTo>
                  <a:pt x="0" y="0"/>
                </a:lnTo>
              </a:path>
            </a:pathLst>
          </a:custGeom>
          <a:ln w="71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4416655" y="1985013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30">
                <a:moveTo>
                  <a:pt x="0" y="0"/>
                </a:moveTo>
                <a:lnTo>
                  <a:pt x="0" y="36472"/>
                </a:lnTo>
              </a:path>
            </a:pathLst>
          </a:custGeom>
          <a:ln w="7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 txBox="1"/>
          <p:nvPr/>
        </p:nvSpPr>
        <p:spPr>
          <a:xfrm>
            <a:off x="3231113" y="2040150"/>
            <a:ext cx="180340" cy="1746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spc="5">
                <a:latin typeface="MS Reference Sans Serif"/>
                <a:cs typeface="MS Reference Sans Serif"/>
              </a:rPr>
              <a:t>3h</a:t>
            </a:r>
            <a:endParaRPr sz="950">
              <a:latin typeface="MS Reference Sans Serif"/>
              <a:cs typeface="MS Reference Sans Serif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316864" y="2040150"/>
            <a:ext cx="180340" cy="1746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spc="5">
                <a:latin typeface="MS Reference Sans Serif"/>
                <a:cs typeface="MS Reference Sans Serif"/>
              </a:rPr>
              <a:t>3h</a:t>
            </a:r>
            <a:endParaRPr sz="950">
              <a:latin typeface="MS Reference Sans Serif"/>
              <a:cs typeface="MS Reference Sans Serif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686164" y="2040150"/>
            <a:ext cx="509270" cy="32766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spc="5">
                <a:latin typeface="MS Reference Sans Serif"/>
                <a:cs typeface="MS Reference Sans Serif"/>
              </a:rPr>
              <a:t>BL</a:t>
            </a:r>
            <a:endParaRPr sz="950">
              <a:latin typeface="MS Reference Sans Serif"/>
              <a:cs typeface="MS Reference Sans Serif"/>
            </a:endParaRPr>
          </a:p>
          <a:p>
            <a:pPr marL="52705">
              <a:lnSpc>
                <a:spcPct val="100000"/>
              </a:lnSpc>
              <a:spcBef>
                <a:spcPts val="65"/>
              </a:spcBef>
            </a:pPr>
            <a:r>
              <a:rPr dirty="0" sz="950">
                <a:latin typeface="MS Reference Sans Serif"/>
                <a:cs typeface="MS Reference Sans Serif"/>
              </a:rPr>
              <a:t>Control</a:t>
            </a:r>
            <a:endParaRPr sz="950">
              <a:latin typeface="MS Reference Sans Serif"/>
              <a:cs typeface="MS Reference Sans Serif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771916" y="2040150"/>
            <a:ext cx="454659" cy="32766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spc="5">
                <a:latin typeface="MS Reference Sans Serif"/>
                <a:cs typeface="MS Reference Sans Serif"/>
              </a:rPr>
              <a:t>BL</a:t>
            </a:r>
            <a:endParaRPr sz="950">
              <a:latin typeface="MS Reference Sans Serif"/>
              <a:cs typeface="MS Reference Sans Serif"/>
            </a:endParaRPr>
          </a:p>
          <a:p>
            <a:pPr marL="91440">
              <a:lnSpc>
                <a:spcPct val="100000"/>
              </a:lnSpc>
              <a:spcBef>
                <a:spcPts val="65"/>
              </a:spcBef>
            </a:pPr>
            <a:r>
              <a:rPr dirty="0" sz="950" spc="-5">
                <a:latin typeface="MS Reference Sans Serif"/>
                <a:cs typeface="MS Reference Sans Serif"/>
              </a:rPr>
              <a:t>Garlic</a:t>
            </a:r>
            <a:endParaRPr sz="950">
              <a:latin typeface="MS Reference Sans Serif"/>
              <a:cs typeface="MS Reference Sans Serif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425988" y="2418338"/>
            <a:ext cx="29273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">
                <a:latin typeface="MS Reference Sans Serif"/>
                <a:cs typeface="MS Reference Sans Serif"/>
              </a:rPr>
              <a:t>Urine</a:t>
            </a:r>
            <a:endParaRPr sz="800">
              <a:latin typeface="MS Reference Sans Serif"/>
              <a:cs typeface="MS Reference Sans Serif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516544" y="1203643"/>
            <a:ext cx="0" cy="781685"/>
          </a:xfrm>
          <a:custGeom>
            <a:avLst/>
            <a:gdLst/>
            <a:ahLst/>
            <a:cxnLst/>
            <a:rect l="l" t="t" r="r" b="b"/>
            <a:pathLst>
              <a:path w="0" h="781685">
                <a:moveTo>
                  <a:pt x="0" y="0"/>
                </a:moveTo>
                <a:lnTo>
                  <a:pt x="0" y="781369"/>
                </a:lnTo>
              </a:path>
            </a:pathLst>
          </a:custGeom>
          <a:ln w="72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480688" y="1985013"/>
            <a:ext cx="36195" cy="0"/>
          </a:xfrm>
          <a:custGeom>
            <a:avLst/>
            <a:gdLst/>
            <a:ahLst/>
            <a:cxnLst/>
            <a:rect l="l" t="t" r="r" b="b"/>
            <a:pathLst>
              <a:path w="36194" h="0">
                <a:moveTo>
                  <a:pt x="35856" y="0"/>
                </a:moveTo>
                <a:lnTo>
                  <a:pt x="0" y="0"/>
                </a:lnTo>
              </a:path>
            </a:pathLst>
          </a:custGeom>
          <a:ln w="7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480688" y="1789670"/>
            <a:ext cx="36195" cy="0"/>
          </a:xfrm>
          <a:custGeom>
            <a:avLst/>
            <a:gdLst/>
            <a:ahLst/>
            <a:cxnLst/>
            <a:rect l="l" t="t" r="r" b="b"/>
            <a:pathLst>
              <a:path w="36194" h="0">
                <a:moveTo>
                  <a:pt x="35856" y="0"/>
                </a:moveTo>
                <a:lnTo>
                  <a:pt x="0" y="0"/>
                </a:lnTo>
              </a:path>
            </a:pathLst>
          </a:custGeom>
          <a:ln w="7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480688" y="1594329"/>
            <a:ext cx="36195" cy="0"/>
          </a:xfrm>
          <a:custGeom>
            <a:avLst/>
            <a:gdLst/>
            <a:ahLst/>
            <a:cxnLst/>
            <a:rect l="l" t="t" r="r" b="b"/>
            <a:pathLst>
              <a:path w="36194" h="0">
                <a:moveTo>
                  <a:pt x="35856" y="0"/>
                </a:moveTo>
                <a:lnTo>
                  <a:pt x="0" y="0"/>
                </a:lnTo>
              </a:path>
            </a:pathLst>
          </a:custGeom>
          <a:ln w="7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480689" y="1398987"/>
            <a:ext cx="36195" cy="0"/>
          </a:xfrm>
          <a:custGeom>
            <a:avLst/>
            <a:gdLst/>
            <a:ahLst/>
            <a:cxnLst/>
            <a:rect l="l" t="t" r="r" b="b"/>
            <a:pathLst>
              <a:path w="36194" h="0">
                <a:moveTo>
                  <a:pt x="35856" y="0"/>
                </a:moveTo>
                <a:lnTo>
                  <a:pt x="0" y="0"/>
                </a:lnTo>
              </a:path>
            </a:pathLst>
          </a:custGeom>
          <a:ln w="7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480689" y="1203644"/>
            <a:ext cx="36195" cy="0"/>
          </a:xfrm>
          <a:custGeom>
            <a:avLst/>
            <a:gdLst/>
            <a:ahLst/>
            <a:cxnLst/>
            <a:rect l="l" t="t" r="r" b="b"/>
            <a:pathLst>
              <a:path w="36194" h="0">
                <a:moveTo>
                  <a:pt x="35856" y="0"/>
                </a:moveTo>
                <a:lnTo>
                  <a:pt x="0" y="0"/>
                </a:lnTo>
              </a:path>
            </a:pathLst>
          </a:custGeom>
          <a:ln w="7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 txBox="1"/>
          <p:nvPr/>
        </p:nvSpPr>
        <p:spPr>
          <a:xfrm>
            <a:off x="2263849" y="1134063"/>
            <a:ext cx="197485" cy="9296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800" spc="-15">
                <a:latin typeface="Microsoft Sans Serif"/>
                <a:cs typeface="Microsoft Sans Serif"/>
              </a:rPr>
              <a:t>200</a:t>
            </a:r>
            <a:endParaRPr sz="800">
              <a:latin typeface="Microsoft Sans Serif"/>
              <a:cs typeface="Microsoft Sans Serif"/>
            </a:endParaRPr>
          </a:p>
          <a:p>
            <a:pPr algn="ctr" marL="3175">
              <a:lnSpc>
                <a:spcPct val="100000"/>
              </a:lnSpc>
              <a:spcBef>
                <a:spcPts val="575"/>
              </a:spcBef>
            </a:pPr>
            <a:r>
              <a:rPr dirty="0" sz="800" spc="-15">
                <a:latin typeface="Microsoft Sans Serif"/>
                <a:cs typeface="Microsoft Sans Serif"/>
              </a:rPr>
              <a:t>150</a:t>
            </a:r>
            <a:endParaRPr sz="800">
              <a:latin typeface="Microsoft Sans Serif"/>
              <a:cs typeface="Microsoft Sans Serif"/>
            </a:endParaRPr>
          </a:p>
          <a:p>
            <a:pPr algn="ctr" marL="3810">
              <a:lnSpc>
                <a:spcPct val="100000"/>
              </a:lnSpc>
              <a:spcBef>
                <a:spcPts val="580"/>
              </a:spcBef>
            </a:pPr>
            <a:r>
              <a:rPr dirty="0" sz="800" spc="-15">
                <a:latin typeface="Microsoft Sans Serif"/>
                <a:cs typeface="Microsoft Sans Serif"/>
              </a:rPr>
              <a:t>100</a:t>
            </a:r>
            <a:endParaRPr sz="800">
              <a:latin typeface="Microsoft Sans Serif"/>
              <a:cs typeface="Microsoft Sans Serif"/>
            </a:endParaRPr>
          </a:p>
          <a:p>
            <a:pPr marL="68580">
              <a:lnSpc>
                <a:spcPct val="100000"/>
              </a:lnSpc>
              <a:spcBef>
                <a:spcPts val="575"/>
              </a:spcBef>
            </a:pPr>
            <a:r>
              <a:rPr dirty="0" sz="800" spc="-15">
                <a:latin typeface="Microsoft Sans Serif"/>
                <a:cs typeface="Microsoft Sans Serif"/>
              </a:rPr>
              <a:t>50</a:t>
            </a:r>
            <a:endParaRPr sz="800">
              <a:latin typeface="Microsoft Sans Serif"/>
              <a:cs typeface="Microsoft Sans Serif"/>
            </a:endParaRPr>
          </a:p>
          <a:p>
            <a:pPr algn="ctr" marL="85725">
              <a:lnSpc>
                <a:spcPct val="100000"/>
              </a:lnSpc>
              <a:spcBef>
                <a:spcPts val="580"/>
              </a:spcBef>
            </a:pPr>
            <a:r>
              <a:rPr dirty="0" sz="800" spc="-10">
                <a:latin typeface="Microsoft Sans Serif"/>
                <a:cs typeface="Microsoft Sans Serif"/>
              </a:rPr>
              <a:t>0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773643" y="1965310"/>
            <a:ext cx="29209" cy="20320"/>
          </a:xfrm>
          <a:custGeom>
            <a:avLst/>
            <a:gdLst/>
            <a:ahLst/>
            <a:cxnLst/>
            <a:rect l="l" t="t" r="r" b="b"/>
            <a:pathLst>
              <a:path w="29210" h="20319">
                <a:moveTo>
                  <a:pt x="28685" y="19698"/>
                </a:moveTo>
                <a:lnTo>
                  <a:pt x="0" y="19698"/>
                </a:lnTo>
                <a:lnTo>
                  <a:pt x="0" y="6484"/>
                </a:lnTo>
                <a:lnTo>
                  <a:pt x="6375" y="0"/>
                </a:lnTo>
                <a:lnTo>
                  <a:pt x="22310" y="0"/>
                </a:lnTo>
                <a:lnTo>
                  <a:pt x="28685" y="6484"/>
                </a:lnTo>
                <a:lnTo>
                  <a:pt x="28685" y="196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2773643" y="1965310"/>
            <a:ext cx="29209" cy="20320"/>
          </a:xfrm>
          <a:custGeom>
            <a:avLst/>
            <a:gdLst/>
            <a:ahLst/>
            <a:cxnLst/>
            <a:rect l="l" t="t" r="r" b="b"/>
            <a:pathLst>
              <a:path w="29210" h="20319">
                <a:moveTo>
                  <a:pt x="0" y="14588"/>
                </a:moveTo>
                <a:lnTo>
                  <a:pt x="0" y="6484"/>
                </a:lnTo>
                <a:lnTo>
                  <a:pt x="6375" y="0"/>
                </a:lnTo>
                <a:lnTo>
                  <a:pt x="14342" y="0"/>
                </a:lnTo>
                <a:lnTo>
                  <a:pt x="22310" y="0"/>
                </a:lnTo>
                <a:lnTo>
                  <a:pt x="28685" y="6484"/>
                </a:lnTo>
                <a:lnTo>
                  <a:pt x="28685" y="14588"/>
                </a:lnTo>
                <a:lnTo>
                  <a:pt x="28685" y="19698"/>
                </a:lnTo>
              </a:path>
            </a:pathLst>
          </a:custGeom>
          <a:ln w="72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2773643" y="1979899"/>
            <a:ext cx="0" cy="5715"/>
          </a:xfrm>
          <a:custGeom>
            <a:avLst/>
            <a:gdLst/>
            <a:ahLst/>
            <a:cxnLst/>
            <a:rect l="l" t="t" r="r" b="b"/>
            <a:pathLst>
              <a:path w="0" h="5714">
                <a:moveTo>
                  <a:pt x="-3585" y="2555"/>
                </a:moveTo>
                <a:lnTo>
                  <a:pt x="3585" y="2555"/>
                </a:lnTo>
              </a:path>
            </a:pathLst>
          </a:custGeom>
          <a:ln w="51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773643" y="1965526"/>
            <a:ext cx="29209" cy="19685"/>
          </a:xfrm>
          <a:custGeom>
            <a:avLst/>
            <a:gdLst/>
            <a:ahLst/>
            <a:cxnLst/>
            <a:rect l="l" t="t" r="r" b="b"/>
            <a:pathLst>
              <a:path w="29210" h="19685">
                <a:moveTo>
                  <a:pt x="28685" y="19483"/>
                </a:moveTo>
                <a:lnTo>
                  <a:pt x="0" y="19483"/>
                </a:lnTo>
                <a:lnTo>
                  <a:pt x="0" y="6484"/>
                </a:lnTo>
                <a:lnTo>
                  <a:pt x="6375" y="0"/>
                </a:lnTo>
                <a:lnTo>
                  <a:pt x="22310" y="0"/>
                </a:lnTo>
                <a:lnTo>
                  <a:pt x="28685" y="6484"/>
                </a:lnTo>
                <a:lnTo>
                  <a:pt x="28685" y="194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773643" y="1965526"/>
            <a:ext cx="29209" cy="19685"/>
          </a:xfrm>
          <a:custGeom>
            <a:avLst/>
            <a:gdLst/>
            <a:ahLst/>
            <a:cxnLst/>
            <a:rect l="l" t="t" r="r" b="b"/>
            <a:pathLst>
              <a:path w="29210" h="19685">
                <a:moveTo>
                  <a:pt x="0" y="14588"/>
                </a:moveTo>
                <a:lnTo>
                  <a:pt x="0" y="6484"/>
                </a:lnTo>
                <a:lnTo>
                  <a:pt x="6375" y="0"/>
                </a:lnTo>
                <a:lnTo>
                  <a:pt x="14342" y="0"/>
                </a:lnTo>
                <a:lnTo>
                  <a:pt x="22310" y="0"/>
                </a:lnTo>
                <a:lnTo>
                  <a:pt x="28685" y="6484"/>
                </a:lnTo>
                <a:lnTo>
                  <a:pt x="28685" y="14588"/>
                </a:lnTo>
                <a:lnTo>
                  <a:pt x="28685" y="19483"/>
                </a:lnTo>
              </a:path>
            </a:pathLst>
          </a:custGeom>
          <a:ln w="72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2773643" y="1980115"/>
            <a:ext cx="0" cy="5080"/>
          </a:xfrm>
          <a:custGeom>
            <a:avLst/>
            <a:gdLst/>
            <a:ahLst/>
            <a:cxnLst/>
            <a:rect l="l" t="t" r="r" b="b"/>
            <a:pathLst>
              <a:path w="0" h="5080">
                <a:moveTo>
                  <a:pt x="-3585" y="2447"/>
                </a:moveTo>
                <a:lnTo>
                  <a:pt x="3585" y="2447"/>
                </a:lnTo>
              </a:path>
            </a:pathLst>
          </a:custGeom>
          <a:ln w="48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2773643" y="1965547"/>
            <a:ext cx="29209" cy="19685"/>
          </a:xfrm>
          <a:custGeom>
            <a:avLst/>
            <a:gdLst/>
            <a:ahLst/>
            <a:cxnLst/>
            <a:rect l="l" t="t" r="r" b="b"/>
            <a:pathLst>
              <a:path w="29210" h="19685">
                <a:moveTo>
                  <a:pt x="28685" y="19462"/>
                </a:moveTo>
                <a:lnTo>
                  <a:pt x="0" y="19462"/>
                </a:lnTo>
                <a:lnTo>
                  <a:pt x="0" y="6484"/>
                </a:lnTo>
                <a:lnTo>
                  <a:pt x="6375" y="0"/>
                </a:lnTo>
                <a:lnTo>
                  <a:pt x="22310" y="0"/>
                </a:lnTo>
                <a:lnTo>
                  <a:pt x="28685" y="6484"/>
                </a:lnTo>
                <a:lnTo>
                  <a:pt x="28685" y="194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2773643" y="1965547"/>
            <a:ext cx="29209" cy="19685"/>
          </a:xfrm>
          <a:custGeom>
            <a:avLst/>
            <a:gdLst/>
            <a:ahLst/>
            <a:cxnLst/>
            <a:rect l="l" t="t" r="r" b="b"/>
            <a:pathLst>
              <a:path w="29210" h="19685">
                <a:moveTo>
                  <a:pt x="0" y="14588"/>
                </a:moveTo>
                <a:lnTo>
                  <a:pt x="0" y="6484"/>
                </a:lnTo>
                <a:lnTo>
                  <a:pt x="6375" y="0"/>
                </a:lnTo>
                <a:lnTo>
                  <a:pt x="14342" y="0"/>
                </a:lnTo>
                <a:lnTo>
                  <a:pt x="22310" y="0"/>
                </a:lnTo>
                <a:lnTo>
                  <a:pt x="28685" y="6484"/>
                </a:lnTo>
                <a:lnTo>
                  <a:pt x="28685" y="14588"/>
                </a:lnTo>
                <a:lnTo>
                  <a:pt x="28685" y="19462"/>
                </a:lnTo>
              </a:path>
            </a:pathLst>
          </a:custGeom>
          <a:ln w="72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2773643" y="1980136"/>
            <a:ext cx="0" cy="5080"/>
          </a:xfrm>
          <a:custGeom>
            <a:avLst/>
            <a:gdLst/>
            <a:ahLst/>
            <a:cxnLst/>
            <a:rect l="l" t="t" r="r" b="b"/>
            <a:pathLst>
              <a:path w="0" h="5080">
                <a:moveTo>
                  <a:pt x="-3585" y="2436"/>
                </a:moveTo>
                <a:lnTo>
                  <a:pt x="3585" y="2436"/>
                </a:lnTo>
              </a:path>
            </a:pathLst>
          </a:custGeom>
          <a:ln w="48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2773643" y="1962638"/>
            <a:ext cx="29209" cy="22860"/>
          </a:xfrm>
          <a:custGeom>
            <a:avLst/>
            <a:gdLst/>
            <a:ahLst/>
            <a:cxnLst/>
            <a:rect l="l" t="t" r="r" b="b"/>
            <a:pathLst>
              <a:path w="29210" h="22860">
                <a:moveTo>
                  <a:pt x="28685" y="22370"/>
                </a:moveTo>
                <a:lnTo>
                  <a:pt x="0" y="22370"/>
                </a:lnTo>
                <a:lnTo>
                  <a:pt x="0" y="6484"/>
                </a:lnTo>
                <a:lnTo>
                  <a:pt x="6375" y="0"/>
                </a:lnTo>
                <a:lnTo>
                  <a:pt x="22310" y="0"/>
                </a:lnTo>
                <a:lnTo>
                  <a:pt x="28685" y="6484"/>
                </a:lnTo>
                <a:lnTo>
                  <a:pt x="28685" y="223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2773643" y="1962638"/>
            <a:ext cx="29209" cy="22860"/>
          </a:xfrm>
          <a:custGeom>
            <a:avLst/>
            <a:gdLst/>
            <a:ahLst/>
            <a:cxnLst/>
            <a:rect l="l" t="t" r="r" b="b"/>
            <a:pathLst>
              <a:path w="29210" h="22860">
                <a:moveTo>
                  <a:pt x="0" y="14588"/>
                </a:moveTo>
                <a:lnTo>
                  <a:pt x="0" y="6484"/>
                </a:lnTo>
                <a:lnTo>
                  <a:pt x="6375" y="0"/>
                </a:lnTo>
                <a:lnTo>
                  <a:pt x="14342" y="0"/>
                </a:lnTo>
                <a:lnTo>
                  <a:pt x="22310" y="0"/>
                </a:lnTo>
                <a:lnTo>
                  <a:pt x="28685" y="6484"/>
                </a:lnTo>
                <a:lnTo>
                  <a:pt x="28685" y="14588"/>
                </a:lnTo>
                <a:lnTo>
                  <a:pt x="28685" y="22370"/>
                </a:lnTo>
              </a:path>
            </a:pathLst>
          </a:custGeom>
          <a:ln w="72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773643" y="1977227"/>
            <a:ext cx="0" cy="8255"/>
          </a:xfrm>
          <a:custGeom>
            <a:avLst/>
            <a:gdLst/>
            <a:ahLst/>
            <a:cxnLst/>
            <a:rect l="l" t="t" r="r" b="b"/>
            <a:pathLst>
              <a:path w="0" h="8255">
                <a:moveTo>
                  <a:pt x="-3585" y="3891"/>
                </a:moveTo>
                <a:lnTo>
                  <a:pt x="3585" y="3891"/>
                </a:lnTo>
              </a:path>
            </a:pathLst>
          </a:custGeom>
          <a:ln w="77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3859421" y="1963959"/>
            <a:ext cx="29209" cy="21590"/>
          </a:xfrm>
          <a:custGeom>
            <a:avLst/>
            <a:gdLst/>
            <a:ahLst/>
            <a:cxnLst/>
            <a:rect l="l" t="t" r="r" b="b"/>
            <a:pathLst>
              <a:path w="29210" h="21589">
                <a:moveTo>
                  <a:pt x="28685" y="21050"/>
                </a:moveTo>
                <a:lnTo>
                  <a:pt x="0" y="21050"/>
                </a:lnTo>
                <a:lnTo>
                  <a:pt x="0" y="6484"/>
                </a:lnTo>
                <a:lnTo>
                  <a:pt x="6375" y="0"/>
                </a:lnTo>
                <a:lnTo>
                  <a:pt x="22310" y="0"/>
                </a:lnTo>
                <a:lnTo>
                  <a:pt x="28685" y="6484"/>
                </a:lnTo>
                <a:lnTo>
                  <a:pt x="28685" y="21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3859421" y="1963959"/>
            <a:ext cx="29209" cy="21590"/>
          </a:xfrm>
          <a:custGeom>
            <a:avLst/>
            <a:gdLst/>
            <a:ahLst/>
            <a:cxnLst/>
            <a:rect l="l" t="t" r="r" b="b"/>
            <a:pathLst>
              <a:path w="29210" h="21589">
                <a:moveTo>
                  <a:pt x="0" y="14588"/>
                </a:moveTo>
                <a:lnTo>
                  <a:pt x="0" y="6484"/>
                </a:lnTo>
                <a:lnTo>
                  <a:pt x="6375" y="0"/>
                </a:lnTo>
                <a:lnTo>
                  <a:pt x="14342" y="0"/>
                </a:lnTo>
                <a:lnTo>
                  <a:pt x="22310" y="0"/>
                </a:lnTo>
                <a:lnTo>
                  <a:pt x="28685" y="6484"/>
                </a:lnTo>
                <a:lnTo>
                  <a:pt x="28685" y="14588"/>
                </a:lnTo>
                <a:lnTo>
                  <a:pt x="28685" y="21050"/>
                </a:lnTo>
              </a:path>
            </a:pathLst>
          </a:custGeom>
          <a:ln w="72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3859421" y="1978548"/>
            <a:ext cx="0" cy="6985"/>
          </a:xfrm>
          <a:custGeom>
            <a:avLst/>
            <a:gdLst/>
            <a:ahLst/>
            <a:cxnLst/>
            <a:rect l="l" t="t" r="r" b="b"/>
            <a:pathLst>
              <a:path w="0" h="6985">
                <a:moveTo>
                  <a:pt x="-3585" y="3230"/>
                </a:moveTo>
                <a:lnTo>
                  <a:pt x="3585" y="3230"/>
                </a:lnTo>
              </a:path>
            </a:pathLst>
          </a:custGeom>
          <a:ln w="64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4402311" y="1269851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09">
                <a:moveTo>
                  <a:pt x="22310" y="29177"/>
                </a:moveTo>
                <a:lnTo>
                  <a:pt x="6375" y="29177"/>
                </a:lnTo>
                <a:lnTo>
                  <a:pt x="0" y="22692"/>
                </a:lnTo>
                <a:lnTo>
                  <a:pt x="0" y="6484"/>
                </a:lnTo>
                <a:lnTo>
                  <a:pt x="6375" y="0"/>
                </a:lnTo>
                <a:lnTo>
                  <a:pt x="22310" y="0"/>
                </a:lnTo>
                <a:lnTo>
                  <a:pt x="28685" y="6484"/>
                </a:lnTo>
                <a:lnTo>
                  <a:pt x="28685" y="22692"/>
                </a:lnTo>
                <a:lnTo>
                  <a:pt x="22310" y="291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4402311" y="1269851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09">
                <a:moveTo>
                  <a:pt x="0" y="14588"/>
                </a:moveTo>
                <a:lnTo>
                  <a:pt x="0" y="6484"/>
                </a:lnTo>
                <a:lnTo>
                  <a:pt x="6375" y="0"/>
                </a:lnTo>
                <a:lnTo>
                  <a:pt x="14342" y="0"/>
                </a:lnTo>
                <a:lnTo>
                  <a:pt x="22310" y="0"/>
                </a:lnTo>
                <a:lnTo>
                  <a:pt x="28685" y="6484"/>
                </a:lnTo>
                <a:lnTo>
                  <a:pt x="28685" y="14588"/>
                </a:lnTo>
                <a:lnTo>
                  <a:pt x="28685" y="22692"/>
                </a:lnTo>
                <a:lnTo>
                  <a:pt x="22310" y="29177"/>
                </a:lnTo>
                <a:lnTo>
                  <a:pt x="14342" y="29177"/>
                </a:lnTo>
                <a:lnTo>
                  <a:pt x="6375" y="29177"/>
                </a:lnTo>
                <a:lnTo>
                  <a:pt x="0" y="22692"/>
                </a:lnTo>
                <a:lnTo>
                  <a:pt x="0" y="14588"/>
                </a:lnTo>
                <a:close/>
              </a:path>
            </a:pathLst>
          </a:custGeom>
          <a:ln w="72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2652267" y="1981402"/>
            <a:ext cx="271437" cy="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2648681" y="1981702"/>
            <a:ext cx="278765" cy="0"/>
          </a:xfrm>
          <a:custGeom>
            <a:avLst/>
            <a:gdLst/>
            <a:ahLst/>
            <a:cxnLst/>
            <a:rect l="l" t="t" r="r" b="b"/>
            <a:pathLst>
              <a:path w="278764" h="0">
                <a:moveTo>
                  <a:pt x="0" y="0"/>
                </a:moveTo>
                <a:lnTo>
                  <a:pt x="278613" y="0"/>
                </a:lnTo>
              </a:path>
            </a:pathLst>
          </a:custGeom>
          <a:ln w="79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2787985" y="1981384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7294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2720124" y="1982929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 h="0">
                <a:moveTo>
                  <a:pt x="0" y="0"/>
                </a:moveTo>
                <a:lnTo>
                  <a:pt x="135724" y="0"/>
                </a:lnTo>
              </a:path>
            </a:pathLst>
          </a:custGeom>
          <a:ln w="72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2720124" y="1981384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 h="0">
                <a:moveTo>
                  <a:pt x="0" y="0"/>
                </a:moveTo>
                <a:lnTo>
                  <a:pt x="135724" y="0"/>
                </a:lnTo>
              </a:path>
            </a:pathLst>
          </a:custGeom>
          <a:ln w="72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2652263" y="1981551"/>
            <a:ext cx="271780" cy="0"/>
          </a:xfrm>
          <a:custGeom>
            <a:avLst/>
            <a:gdLst/>
            <a:ahLst/>
            <a:cxnLst/>
            <a:rect l="l" t="t" r="r" b="b"/>
            <a:pathLst>
              <a:path w="271780" h="0">
                <a:moveTo>
                  <a:pt x="0" y="0"/>
                </a:moveTo>
                <a:lnTo>
                  <a:pt x="271442" y="0"/>
                </a:lnTo>
              </a:path>
            </a:pathLst>
          </a:custGeom>
          <a:ln w="72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2762886" y="198127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0" y="0"/>
                </a:moveTo>
                <a:lnTo>
                  <a:pt x="50199" y="0"/>
                </a:lnTo>
              </a:path>
            </a:pathLst>
          </a:custGeom>
          <a:ln w="72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3195155" y="1981192"/>
            <a:ext cx="271436" cy="15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3191565" y="1981950"/>
            <a:ext cx="278765" cy="0"/>
          </a:xfrm>
          <a:custGeom>
            <a:avLst/>
            <a:gdLst/>
            <a:ahLst/>
            <a:cxnLst/>
            <a:rect l="l" t="t" r="r" b="b"/>
            <a:pathLst>
              <a:path w="278764" h="0">
                <a:moveTo>
                  <a:pt x="0" y="0"/>
                </a:moveTo>
                <a:lnTo>
                  <a:pt x="278613" y="0"/>
                </a:lnTo>
              </a:path>
            </a:pathLst>
          </a:custGeom>
          <a:ln w="88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3263014" y="1983311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 h="0">
                <a:moveTo>
                  <a:pt x="0" y="0"/>
                </a:moveTo>
                <a:lnTo>
                  <a:pt x="135724" y="0"/>
                </a:lnTo>
              </a:path>
            </a:pathLst>
          </a:custGeom>
          <a:ln w="72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3263014" y="1980006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 h="0">
                <a:moveTo>
                  <a:pt x="0" y="0"/>
                </a:moveTo>
                <a:lnTo>
                  <a:pt x="135724" y="0"/>
                </a:lnTo>
              </a:path>
            </a:pathLst>
          </a:custGeom>
          <a:ln w="72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3195153" y="1982063"/>
            <a:ext cx="271780" cy="0"/>
          </a:xfrm>
          <a:custGeom>
            <a:avLst/>
            <a:gdLst/>
            <a:ahLst/>
            <a:cxnLst/>
            <a:rect l="l" t="t" r="r" b="b"/>
            <a:pathLst>
              <a:path w="271779" h="0">
                <a:moveTo>
                  <a:pt x="0" y="0"/>
                </a:moveTo>
                <a:lnTo>
                  <a:pt x="271442" y="0"/>
                </a:lnTo>
              </a:path>
            </a:pathLst>
          </a:custGeom>
          <a:ln w="72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3305774" y="198190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0" y="0"/>
                </a:moveTo>
                <a:lnTo>
                  <a:pt x="50199" y="0"/>
                </a:lnTo>
              </a:path>
            </a:pathLst>
          </a:custGeom>
          <a:ln w="72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3738041" y="1980653"/>
            <a:ext cx="271437" cy="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3734456" y="1981101"/>
            <a:ext cx="278765" cy="0"/>
          </a:xfrm>
          <a:custGeom>
            <a:avLst/>
            <a:gdLst/>
            <a:ahLst/>
            <a:cxnLst/>
            <a:rect l="l" t="t" r="r" b="b"/>
            <a:pathLst>
              <a:path w="278764" h="0">
                <a:moveTo>
                  <a:pt x="0" y="0"/>
                </a:moveTo>
                <a:lnTo>
                  <a:pt x="278613" y="0"/>
                </a:lnTo>
              </a:path>
            </a:pathLst>
          </a:custGeom>
          <a:ln w="819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3805903" y="1982607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 h="0">
                <a:moveTo>
                  <a:pt x="0" y="0"/>
                </a:moveTo>
                <a:lnTo>
                  <a:pt x="135724" y="0"/>
                </a:lnTo>
              </a:path>
            </a:pathLst>
          </a:custGeom>
          <a:ln w="72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3805903" y="1979571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 h="0">
                <a:moveTo>
                  <a:pt x="0" y="0"/>
                </a:moveTo>
                <a:lnTo>
                  <a:pt x="135724" y="0"/>
                </a:lnTo>
              </a:path>
            </a:pathLst>
          </a:custGeom>
          <a:ln w="72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3738041" y="1981004"/>
            <a:ext cx="271780" cy="0"/>
          </a:xfrm>
          <a:custGeom>
            <a:avLst/>
            <a:gdLst/>
            <a:ahLst/>
            <a:cxnLst/>
            <a:rect l="l" t="t" r="r" b="b"/>
            <a:pathLst>
              <a:path w="271779" h="0">
                <a:moveTo>
                  <a:pt x="0" y="0"/>
                </a:moveTo>
                <a:lnTo>
                  <a:pt x="271442" y="0"/>
                </a:lnTo>
              </a:path>
            </a:pathLst>
          </a:custGeom>
          <a:ln w="72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3848665" y="1980933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0" y="0"/>
                </a:moveTo>
                <a:lnTo>
                  <a:pt x="50199" y="0"/>
                </a:lnTo>
              </a:path>
            </a:pathLst>
          </a:custGeom>
          <a:ln w="72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4280930" y="1609374"/>
            <a:ext cx="271435" cy="1925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4280933" y="1609371"/>
            <a:ext cx="271780" cy="193040"/>
          </a:xfrm>
          <a:custGeom>
            <a:avLst/>
            <a:gdLst/>
            <a:ahLst/>
            <a:cxnLst/>
            <a:rect l="l" t="t" r="r" b="b"/>
            <a:pathLst>
              <a:path w="271779" h="193039">
                <a:moveTo>
                  <a:pt x="0" y="0"/>
                </a:moveTo>
                <a:lnTo>
                  <a:pt x="271442" y="0"/>
                </a:lnTo>
                <a:lnTo>
                  <a:pt x="271442" y="192543"/>
                </a:lnTo>
                <a:lnTo>
                  <a:pt x="0" y="192543"/>
                </a:lnTo>
                <a:lnTo>
                  <a:pt x="0" y="0"/>
                </a:lnTo>
                <a:close/>
              </a:path>
            </a:pathLst>
          </a:custGeom>
          <a:ln w="72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4416654" y="1538907"/>
            <a:ext cx="0" cy="70485"/>
          </a:xfrm>
          <a:custGeom>
            <a:avLst/>
            <a:gdLst/>
            <a:ahLst/>
            <a:cxnLst/>
            <a:rect l="l" t="t" r="r" b="b"/>
            <a:pathLst>
              <a:path w="0" h="70484">
                <a:moveTo>
                  <a:pt x="0" y="0"/>
                </a:moveTo>
                <a:lnTo>
                  <a:pt x="0" y="70463"/>
                </a:lnTo>
              </a:path>
            </a:pathLst>
          </a:custGeom>
          <a:ln w="7171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4416654" y="1801916"/>
            <a:ext cx="0" cy="67310"/>
          </a:xfrm>
          <a:custGeom>
            <a:avLst/>
            <a:gdLst/>
            <a:ahLst/>
            <a:cxnLst/>
            <a:rect l="l" t="t" r="r" b="b"/>
            <a:pathLst>
              <a:path w="0" h="67310">
                <a:moveTo>
                  <a:pt x="0" y="67254"/>
                </a:moveTo>
                <a:lnTo>
                  <a:pt x="0" y="0"/>
                </a:lnTo>
              </a:path>
            </a:pathLst>
          </a:custGeom>
          <a:ln w="7171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4348792" y="1869170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 h="0">
                <a:moveTo>
                  <a:pt x="0" y="0"/>
                </a:moveTo>
                <a:lnTo>
                  <a:pt x="135724" y="0"/>
                </a:lnTo>
              </a:path>
            </a:pathLst>
          </a:custGeom>
          <a:ln w="72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4348792" y="1538907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 h="0">
                <a:moveTo>
                  <a:pt x="0" y="0"/>
                </a:moveTo>
                <a:lnTo>
                  <a:pt x="135724" y="0"/>
                </a:lnTo>
              </a:path>
            </a:pathLst>
          </a:custGeom>
          <a:ln w="72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4280932" y="1701436"/>
            <a:ext cx="271780" cy="0"/>
          </a:xfrm>
          <a:custGeom>
            <a:avLst/>
            <a:gdLst/>
            <a:ahLst/>
            <a:cxnLst/>
            <a:rect l="l" t="t" r="r" b="b"/>
            <a:pathLst>
              <a:path w="271779" h="0">
                <a:moveTo>
                  <a:pt x="0" y="0"/>
                </a:moveTo>
                <a:lnTo>
                  <a:pt x="271442" y="0"/>
                </a:lnTo>
              </a:path>
            </a:pathLst>
          </a:custGeom>
          <a:ln w="72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4391554" y="1689886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0" y="0"/>
                </a:moveTo>
                <a:lnTo>
                  <a:pt x="50199" y="0"/>
                </a:lnTo>
              </a:path>
            </a:pathLst>
          </a:custGeom>
          <a:ln w="72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4416654" y="1664356"/>
            <a:ext cx="0" cy="51435"/>
          </a:xfrm>
          <a:custGeom>
            <a:avLst/>
            <a:gdLst/>
            <a:ahLst/>
            <a:cxnLst/>
            <a:rect l="l" t="t" r="r" b="b"/>
            <a:pathLst>
              <a:path w="0" h="51435">
                <a:moveTo>
                  <a:pt x="0" y="0"/>
                </a:moveTo>
                <a:lnTo>
                  <a:pt x="0" y="51060"/>
                </a:lnTo>
              </a:path>
            </a:pathLst>
          </a:custGeom>
          <a:ln w="71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2516542" y="1203641"/>
            <a:ext cx="2171700" cy="781685"/>
          </a:xfrm>
          <a:custGeom>
            <a:avLst/>
            <a:gdLst/>
            <a:ahLst/>
            <a:cxnLst/>
            <a:rect l="l" t="t" r="r" b="b"/>
            <a:pathLst>
              <a:path w="2171700" h="781685">
                <a:moveTo>
                  <a:pt x="0" y="0"/>
                </a:moveTo>
                <a:lnTo>
                  <a:pt x="2171557" y="0"/>
                </a:lnTo>
                <a:lnTo>
                  <a:pt x="2171557" y="781369"/>
                </a:lnTo>
                <a:lnTo>
                  <a:pt x="0" y="781369"/>
                </a:lnTo>
                <a:lnTo>
                  <a:pt x="0" y="0"/>
                </a:lnTo>
                <a:close/>
              </a:path>
            </a:pathLst>
          </a:custGeom>
          <a:ln w="72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3602320" y="1203643"/>
            <a:ext cx="0" cy="781685"/>
          </a:xfrm>
          <a:custGeom>
            <a:avLst/>
            <a:gdLst/>
            <a:ahLst/>
            <a:cxnLst/>
            <a:rect l="l" t="t" r="r" b="b"/>
            <a:pathLst>
              <a:path w="0" h="781685">
                <a:moveTo>
                  <a:pt x="0" y="0"/>
                </a:moveTo>
                <a:lnTo>
                  <a:pt x="0" y="781369"/>
                </a:lnTo>
              </a:path>
            </a:pathLst>
          </a:custGeom>
          <a:ln w="7294">
            <a:solidFill>
              <a:srgbClr val="808080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6252972" y="867155"/>
            <a:ext cx="2618218" cy="1904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2247900" y="2801111"/>
            <a:ext cx="2586227" cy="18806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4901946" y="1754885"/>
            <a:ext cx="531495" cy="0"/>
          </a:xfrm>
          <a:custGeom>
            <a:avLst/>
            <a:gdLst/>
            <a:ahLst/>
            <a:cxnLst/>
            <a:rect l="l" t="t" r="r" b="b"/>
            <a:pathLst>
              <a:path w="531495" h="0">
                <a:moveTo>
                  <a:pt x="0" y="0"/>
                </a:moveTo>
                <a:lnTo>
                  <a:pt x="531495" y="0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5408286" y="1679441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30">
                <a:moveTo>
                  <a:pt x="12" y="0"/>
                </a:moveTo>
                <a:lnTo>
                  <a:pt x="0" y="150876"/>
                </a:lnTo>
                <a:lnTo>
                  <a:pt x="150888" y="75450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4834890" y="3742182"/>
            <a:ext cx="768350" cy="387985"/>
          </a:xfrm>
          <a:custGeom>
            <a:avLst/>
            <a:gdLst/>
            <a:ahLst/>
            <a:cxnLst/>
            <a:rect l="l" t="t" r="r" b="b"/>
            <a:pathLst>
              <a:path w="768350" h="387985">
                <a:moveTo>
                  <a:pt x="0" y="0"/>
                </a:moveTo>
                <a:lnTo>
                  <a:pt x="768108" y="387756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5546554" y="4051256"/>
            <a:ext cx="168910" cy="135890"/>
          </a:xfrm>
          <a:custGeom>
            <a:avLst/>
            <a:gdLst/>
            <a:ahLst/>
            <a:cxnLst/>
            <a:rect l="l" t="t" r="r" b="b"/>
            <a:pathLst>
              <a:path w="168910" h="135889">
                <a:moveTo>
                  <a:pt x="67995" y="0"/>
                </a:moveTo>
                <a:lnTo>
                  <a:pt x="0" y="134683"/>
                </a:lnTo>
                <a:lnTo>
                  <a:pt x="168681" y="135343"/>
                </a:lnTo>
                <a:lnTo>
                  <a:pt x="67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6520216" y="2772917"/>
            <a:ext cx="1042669" cy="688340"/>
          </a:xfrm>
          <a:custGeom>
            <a:avLst/>
            <a:gdLst/>
            <a:ahLst/>
            <a:cxnLst/>
            <a:rect l="l" t="t" r="r" b="b"/>
            <a:pathLst>
              <a:path w="1042670" h="688339">
                <a:moveTo>
                  <a:pt x="1042619" y="0"/>
                </a:moveTo>
                <a:lnTo>
                  <a:pt x="0" y="688124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6415274" y="3384224"/>
            <a:ext cx="167640" cy="146685"/>
          </a:xfrm>
          <a:custGeom>
            <a:avLst/>
            <a:gdLst/>
            <a:ahLst/>
            <a:cxnLst/>
            <a:rect l="l" t="t" r="r" b="b"/>
            <a:pathLst>
              <a:path w="167640" h="146685">
                <a:moveTo>
                  <a:pt x="84366" y="0"/>
                </a:moveTo>
                <a:lnTo>
                  <a:pt x="0" y="146075"/>
                </a:lnTo>
                <a:lnTo>
                  <a:pt x="167474" y="125920"/>
                </a:lnTo>
                <a:lnTo>
                  <a:pt x="843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2481072" y="848867"/>
            <a:ext cx="2247900" cy="338455"/>
          </a:xfrm>
          <a:custGeom>
            <a:avLst/>
            <a:gdLst/>
            <a:ahLst/>
            <a:cxnLst/>
            <a:rect l="l" t="t" r="r" b="b"/>
            <a:pathLst>
              <a:path w="2247900" h="338455">
                <a:moveTo>
                  <a:pt x="0" y="0"/>
                </a:moveTo>
                <a:lnTo>
                  <a:pt x="2247900" y="0"/>
                </a:lnTo>
                <a:lnTo>
                  <a:pt x="2247900" y="338327"/>
                </a:lnTo>
                <a:lnTo>
                  <a:pt x="0" y="338327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 txBox="1"/>
          <p:nvPr/>
        </p:nvSpPr>
        <p:spPr>
          <a:xfrm>
            <a:off x="2560347" y="870168"/>
            <a:ext cx="20720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Calibri"/>
                <a:cs typeface="Calibri"/>
              </a:rPr>
              <a:t>N-acetylalliin</a:t>
            </a:r>
            <a:r>
              <a:rPr dirty="0" sz="1600" spc="-95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(220.0638)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6726935" y="867155"/>
            <a:ext cx="1823085" cy="33845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3365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dirty="0" sz="1600" spc="-5" b="1">
                <a:latin typeface="Calibri"/>
                <a:cs typeface="Calibri"/>
              </a:rPr>
              <a:t>Isoalliin</a:t>
            </a:r>
            <a:r>
              <a:rPr dirty="0" sz="1600" spc="-50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(220.0638)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2668523" y="2801111"/>
            <a:ext cx="1824355" cy="338455"/>
          </a:xfrm>
          <a:custGeom>
            <a:avLst/>
            <a:gdLst/>
            <a:ahLst/>
            <a:cxnLst/>
            <a:rect l="l" t="t" r="r" b="b"/>
            <a:pathLst>
              <a:path w="1824354" h="338455">
                <a:moveTo>
                  <a:pt x="0" y="0"/>
                </a:moveTo>
                <a:lnTo>
                  <a:pt x="1824227" y="0"/>
                </a:lnTo>
                <a:lnTo>
                  <a:pt x="1824227" y="338327"/>
                </a:lnTo>
                <a:lnTo>
                  <a:pt x="0" y="338327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 txBox="1"/>
          <p:nvPr/>
        </p:nvSpPr>
        <p:spPr>
          <a:xfrm>
            <a:off x="2748015" y="2822130"/>
            <a:ext cx="16592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Calibri"/>
                <a:cs typeface="Calibri"/>
              </a:rPr>
              <a:t>X-12119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(212.0638)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9307" y="7112"/>
            <a:ext cx="702627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Simultaneous ID </a:t>
            </a:r>
            <a:r>
              <a:rPr dirty="0"/>
              <a:t>of </a:t>
            </a:r>
            <a:r>
              <a:rPr dirty="0" spc="-10"/>
              <a:t>Families </a:t>
            </a:r>
            <a:r>
              <a:rPr dirty="0"/>
              <a:t>of</a:t>
            </a:r>
            <a:r>
              <a:rPr dirty="0" spc="-45"/>
              <a:t> </a:t>
            </a:r>
            <a:r>
              <a:rPr dirty="0" spc="-10"/>
              <a:t>Flavonoids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743455"/>
            <a:ext cx="4572000" cy="3642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81683"/>
            <a:ext cx="4572000" cy="462280"/>
          </a:xfrm>
          <a:custGeom>
            <a:avLst/>
            <a:gdLst/>
            <a:ahLst/>
            <a:cxnLst/>
            <a:rect l="l" t="t" r="r" b="b"/>
            <a:pathLst>
              <a:path w="4572000" h="462280">
                <a:moveTo>
                  <a:pt x="0" y="461772"/>
                </a:moveTo>
                <a:lnTo>
                  <a:pt x="4572000" y="461772"/>
                </a:lnTo>
                <a:lnTo>
                  <a:pt x="4572000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88764" y="2811779"/>
            <a:ext cx="4555235" cy="3666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88764" y="2351532"/>
            <a:ext cx="4555490" cy="460375"/>
          </a:xfrm>
          <a:custGeom>
            <a:avLst/>
            <a:gdLst/>
            <a:ahLst/>
            <a:cxnLst/>
            <a:rect l="l" t="t" r="r" b="b"/>
            <a:pathLst>
              <a:path w="4555490" h="460375">
                <a:moveTo>
                  <a:pt x="0" y="460248"/>
                </a:moveTo>
                <a:lnTo>
                  <a:pt x="4555236" y="460248"/>
                </a:lnTo>
                <a:lnTo>
                  <a:pt x="4555236" y="0"/>
                </a:lnTo>
                <a:lnTo>
                  <a:pt x="0" y="0"/>
                </a:lnTo>
                <a:lnTo>
                  <a:pt x="0" y="4602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39754" y="497840"/>
            <a:ext cx="5939790" cy="22574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37845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Calibri"/>
                <a:cs typeface="Calibri"/>
              </a:rPr>
              <a:t>Based on </a:t>
            </a:r>
            <a:r>
              <a:rPr dirty="0" sz="2800" spc="-15" b="1">
                <a:latin typeface="Calibri"/>
                <a:cs typeface="Calibri"/>
              </a:rPr>
              <a:t>Spectra </a:t>
            </a:r>
            <a:r>
              <a:rPr dirty="0" sz="2800" spc="-5" b="1">
                <a:latin typeface="Calibri"/>
                <a:cs typeface="Calibri"/>
              </a:rPr>
              <a:t>of </a:t>
            </a:r>
            <a:r>
              <a:rPr dirty="0" sz="2800" spc="-10" b="1">
                <a:latin typeface="Calibri"/>
                <a:cs typeface="Calibri"/>
              </a:rPr>
              <a:t>146</a:t>
            </a:r>
            <a:r>
              <a:rPr dirty="0" sz="2800" spc="10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Compounds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5" b="1">
                <a:latin typeface="Calibri"/>
                <a:cs typeface="Calibri"/>
              </a:rPr>
              <a:t>UV-Vis</a:t>
            </a:r>
            <a:r>
              <a:rPr dirty="0" sz="2400" spc="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Spectra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algn="r" marR="150495">
              <a:lnSpc>
                <a:spcPct val="100000"/>
              </a:lnSpc>
              <a:spcBef>
                <a:spcPts val="5"/>
              </a:spcBef>
            </a:pPr>
            <a:r>
              <a:rPr dirty="0" sz="2400" spc="-10" b="1">
                <a:latin typeface="Calibri"/>
                <a:cs typeface="Calibri"/>
              </a:rPr>
              <a:t>P</a:t>
            </a:r>
            <a:r>
              <a:rPr dirty="0" sz="2400" b="1">
                <a:latin typeface="Calibri"/>
                <a:cs typeface="Calibri"/>
              </a:rPr>
              <a:t>CA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00800" y="6371844"/>
            <a:ext cx="1114425" cy="100965"/>
          </a:xfrm>
          <a:custGeom>
            <a:avLst/>
            <a:gdLst/>
            <a:ahLst/>
            <a:cxnLst/>
            <a:rect l="l" t="t" r="r" b="b"/>
            <a:pathLst>
              <a:path w="1114425" h="100964">
                <a:moveTo>
                  <a:pt x="0" y="0"/>
                </a:moveTo>
                <a:lnTo>
                  <a:pt x="1114044" y="0"/>
                </a:lnTo>
                <a:lnTo>
                  <a:pt x="1114044" y="100583"/>
                </a:lnTo>
                <a:lnTo>
                  <a:pt x="0" y="10058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7680" y="768096"/>
            <a:ext cx="5259324" cy="6015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060720" y="1053820"/>
            <a:ext cx="2655570" cy="5725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2080" marR="841375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C</a:t>
            </a:r>
            <a:r>
              <a:rPr dirty="0" sz="2400" spc="5" b="1">
                <a:latin typeface="Calibri"/>
                <a:cs typeface="Calibri"/>
              </a:rPr>
              <a:t>o</a:t>
            </a:r>
            <a:r>
              <a:rPr dirty="0" sz="2400" spc="-40" b="1">
                <a:latin typeface="Calibri"/>
                <a:cs typeface="Calibri"/>
              </a:rPr>
              <a:t>n</a:t>
            </a:r>
            <a:r>
              <a:rPr dirty="0" sz="2400" spc="-20" b="1">
                <a:latin typeface="Calibri"/>
                <a:cs typeface="Calibri"/>
              </a:rPr>
              <a:t>v</a:t>
            </a:r>
            <a:r>
              <a:rPr dirty="0" sz="2400" b="1">
                <a:latin typeface="Calibri"/>
                <a:cs typeface="Calibri"/>
              </a:rPr>
              <a:t>e</a:t>
            </a:r>
            <a:r>
              <a:rPr dirty="0" sz="2400" spc="-30" b="1">
                <a:latin typeface="Calibri"/>
                <a:cs typeface="Calibri"/>
              </a:rPr>
              <a:t>n</a:t>
            </a:r>
            <a:r>
              <a:rPr dirty="0" sz="2400" spc="-5" b="1">
                <a:latin typeface="Calibri"/>
                <a:cs typeface="Calibri"/>
              </a:rPr>
              <a:t>ti</a:t>
            </a:r>
            <a:r>
              <a:rPr dirty="0" sz="2400" spc="5" b="1">
                <a:latin typeface="Calibri"/>
                <a:cs typeface="Calibri"/>
              </a:rPr>
              <a:t>o</a:t>
            </a:r>
            <a:r>
              <a:rPr dirty="0" sz="2400" spc="-5" b="1">
                <a:latin typeface="Calibri"/>
                <a:cs typeface="Calibri"/>
              </a:rPr>
              <a:t>n</a:t>
            </a:r>
            <a:r>
              <a:rPr dirty="0" sz="2400" b="1">
                <a:latin typeface="Calibri"/>
                <a:cs typeface="Calibri"/>
              </a:rPr>
              <a:t>al  </a:t>
            </a:r>
            <a:r>
              <a:rPr dirty="0" sz="2400" spc="-5" b="1">
                <a:latin typeface="Calibri"/>
                <a:cs typeface="Calibri"/>
              </a:rPr>
              <a:t>Approach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45"/>
              </a:spcBef>
            </a:pPr>
            <a:r>
              <a:rPr dirty="0" sz="2400" spc="-5" b="1">
                <a:latin typeface="Calibri"/>
                <a:cs typeface="Calibri"/>
              </a:rPr>
              <a:t>Step-Wise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Approach</a:t>
            </a:r>
            <a:endParaRPr sz="2400">
              <a:latin typeface="Calibri"/>
              <a:cs typeface="Calibri"/>
            </a:endParaRPr>
          </a:p>
          <a:p>
            <a:pPr marL="134620" marR="827405">
              <a:lnSpc>
                <a:spcPct val="100000"/>
              </a:lnSpc>
              <a:spcBef>
                <a:spcPts val="660"/>
              </a:spcBef>
              <a:buAutoNum type="arabicParenR"/>
              <a:tabLst>
                <a:tab pos="452755" algn="l"/>
              </a:tabLst>
            </a:pP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Identify 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400" spc="-30" b="1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th</a:t>
            </a:r>
            <a:r>
              <a:rPr dirty="0" sz="2400" spc="5" b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2400" spc="-35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nins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0000"/>
              </a:buClr>
              <a:buFont typeface="Calibri"/>
              <a:buAutoNum type="arabicParenR"/>
            </a:pPr>
            <a:endParaRPr sz="2250">
              <a:latin typeface="Times New Roman"/>
              <a:cs typeface="Times New Roman"/>
            </a:endParaRPr>
          </a:p>
          <a:p>
            <a:pPr marL="132080" marR="848994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449580" algn="l"/>
              </a:tabLst>
            </a:pP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Identify 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flavanals</a:t>
            </a:r>
            <a:r>
              <a:rPr dirty="0" sz="2400" spc="-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and 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flavanones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0000"/>
              </a:buClr>
              <a:buFont typeface="Calibri"/>
              <a:buAutoNum type="arabicParenR"/>
            </a:pPr>
            <a:endParaRPr sz="2200">
              <a:latin typeface="Times New Roman"/>
              <a:cs typeface="Times New Roman"/>
            </a:endParaRPr>
          </a:p>
          <a:p>
            <a:pPr marL="132080" marR="5080">
              <a:lnSpc>
                <a:spcPct val="100000"/>
              </a:lnSpc>
              <a:buAutoNum type="arabicParenR"/>
              <a:tabLst>
                <a:tab pos="449580" algn="l"/>
              </a:tabLst>
            </a:pP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Identify</a:t>
            </a:r>
            <a:r>
              <a:rPr dirty="0" sz="24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flavones,  flavonols,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and  </a:t>
            </a:r>
            <a:r>
              <a:rPr dirty="0" sz="2400" spc="-15" b="1">
                <a:solidFill>
                  <a:srgbClr val="FF0000"/>
                </a:solidFill>
                <a:latin typeface="Calibri"/>
                <a:cs typeface="Calibri"/>
              </a:rPr>
              <a:t>hydroxycinnamic 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acid</a:t>
            </a:r>
            <a:r>
              <a:rPr dirty="0" sz="24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derivatives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53470" y="122153"/>
            <a:ext cx="643763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Step-Wise ID </a:t>
            </a:r>
            <a:r>
              <a:rPr dirty="0"/>
              <a:t>of </a:t>
            </a:r>
            <a:r>
              <a:rPr dirty="0" spc="-10"/>
              <a:t>Families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 spc="-10"/>
              <a:t>Flavonoids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0082" y="192735"/>
            <a:ext cx="426339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Flavonoids </a:t>
            </a:r>
            <a:r>
              <a:rPr dirty="0"/>
              <a:t>in</a:t>
            </a:r>
            <a:r>
              <a:rPr dirty="0" spc="-75"/>
              <a:t> </a:t>
            </a:r>
            <a:r>
              <a:rPr dirty="0"/>
              <a:t>Blueberries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0270" y="683463"/>
            <a:ext cx="736282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Calibri"/>
                <a:cs typeface="Calibri"/>
              </a:rPr>
              <a:t>Final </a:t>
            </a:r>
            <a:r>
              <a:rPr dirty="0" sz="2800" spc="-10" b="1">
                <a:latin typeface="Calibri"/>
                <a:cs typeface="Calibri"/>
              </a:rPr>
              <a:t>Identification by</a:t>
            </a:r>
            <a:r>
              <a:rPr dirty="0" sz="2800" spc="5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HRAM/MS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800" spc="-5" b="1">
                <a:latin typeface="Calibri"/>
                <a:cs typeface="Calibri"/>
              </a:rPr>
              <a:t>In-House </a:t>
            </a:r>
            <a:r>
              <a:rPr dirty="0" sz="2800" spc="-10" b="1">
                <a:latin typeface="Calibri"/>
                <a:cs typeface="Calibri"/>
              </a:rPr>
              <a:t>Database </a:t>
            </a:r>
            <a:r>
              <a:rPr dirty="0" sz="2800" spc="-5" b="1">
                <a:latin typeface="Calibri"/>
                <a:cs typeface="Calibri"/>
              </a:rPr>
              <a:t>of </a:t>
            </a:r>
            <a:r>
              <a:rPr dirty="0" sz="2800" spc="-10" b="1">
                <a:latin typeface="Calibri"/>
                <a:cs typeface="Calibri"/>
              </a:rPr>
              <a:t>&gt;5500 Phenolic</a:t>
            </a:r>
            <a:r>
              <a:rPr dirty="0" sz="2800" spc="15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Compounds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3840" y="1812035"/>
            <a:ext cx="8656319" cy="4931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80788" y="1812035"/>
            <a:ext cx="4119879" cy="1292860"/>
          </a:xfrm>
          <a:custGeom>
            <a:avLst/>
            <a:gdLst/>
            <a:ahLst/>
            <a:cxnLst/>
            <a:rect l="l" t="t" r="r" b="b"/>
            <a:pathLst>
              <a:path w="4119879" h="1292860">
                <a:moveTo>
                  <a:pt x="0" y="0"/>
                </a:moveTo>
                <a:lnTo>
                  <a:pt x="4119371" y="0"/>
                </a:lnTo>
                <a:lnTo>
                  <a:pt x="4119371" y="1292352"/>
                </a:lnTo>
                <a:lnTo>
                  <a:pt x="0" y="12923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859197" y="1829385"/>
            <a:ext cx="356235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solidFill>
                  <a:srgbClr val="FF0000"/>
                </a:solidFill>
                <a:latin typeface="Calibri"/>
                <a:cs typeface="Calibri"/>
              </a:rPr>
              <a:t>Flavones/Flavonols/Hydroxycinnamic 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Acid</a:t>
            </a:r>
            <a:r>
              <a:rPr dirty="0" sz="18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Calibri"/>
                <a:cs typeface="Calibri"/>
              </a:rPr>
              <a:t>Derivatives</a:t>
            </a:r>
            <a:endParaRPr sz="1800">
              <a:latin typeface="Calibri"/>
              <a:cs typeface="Calibri"/>
            </a:endParaRPr>
          </a:p>
          <a:p>
            <a:pPr marL="12700" marR="1511935">
              <a:lnSpc>
                <a:spcPct val="100000"/>
              </a:lnSpc>
            </a:pPr>
            <a:r>
              <a:rPr dirty="0" sz="1800" b="1">
                <a:solidFill>
                  <a:srgbClr val="FF33CC"/>
                </a:solidFill>
                <a:latin typeface="Calibri"/>
                <a:cs typeface="Calibri"/>
              </a:rPr>
              <a:t>Fl</a:t>
            </a:r>
            <a:r>
              <a:rPr dirty="0" sz="1800" spc="-30" b="1">
                <a:solidFill>
                  <a:srgbClr val="FF33CC"/>
                </a:solidFill>
                <a:latin typeface="Calibri"/>
                <a:cs typeface="Calibri"/>
              </a:rPr>
              <a:t>a</a:t>
            </a:r>
            <a:r>
              <a:rPr dirty="0" sz="1800" spc="-25" b="1">
                <a:solidFill>
                  <a:srgbClr val="FF33CC"/>
                </a:solidFill>
                <a:latin typeface="Calibri"/>
                <a:cs typeface="Calibri"/>
              </a:rPr>
              <a:t>v</a:t>
            </a:r>
            <a:r>
              <a:rPr dirty="0" sz="1800" spc="-5" b="1">
                <a:solidFill>
                  <a:srgbClr val="FF33CC"/>
                </a:solidFill>
                <a:latin typeface="Calibri"/>
                <a:cs typeface="Calibri"/>
              </a:rPr>
              <a:t>a</a:t>
            </a:r>
            <a:r>
              <a:rPr dirty="0" sz="1800" spc="5" b="1">
                <a:solidFill>
                  <a:srgbClr val="FF33CC"/>
                </a:solidFill>
                <a:latin typeface="Calibri"/>
                <a:cs typeface="Calibri"/>
              </a:rPr>
              <a:t>n</a:t>
            </a:r>
            <a:r>
              <a:rPr dirty="0" sz="1800" spc="-5" b="1">
                <a:solidFill>
                  <a:srgbClr val="FF33CC"/>
                </a:solidFill>
                <a:latin typeface="Calibri"/>
                <a:cs typeface="Calibri"/>
              </a:rPr>
              <a:t>a</a:t>
            </a:r>
            <a:r>
              <a:rPr dirty="0" sz="1800" b="1">
                <a:solidFill>
                  <a:srgbClr val="FF33CC"/>
                </a:solidFill>
                <a:latin typeface="Calibri"/>
                <a:cs typeface="Calibri"/>
              </a:rPr>
              <a:t>ls</a:t>
            </a:r>
            <a:r>
              <a:rPr dirty="0" sz="1800" spc="-10" b="1">
                <a:solidFill>
                  <a:srgbClr val="FF33CC"/>
                </a:solidFill>
                <a:latin typeface="Calibri"/>
                <a:cs typeface="Calibri"/>
              </a:rPr>
              <a:t>/</a:t>
            </a:r>
            <a:r>
              <a:rPr dirty="0" sz="1800" b="1">
                <a:solidFill>
                  <a:srgbClr val="FF33CC"/>
                </a:solidFill>
                <a:latin typeface="Calibri"/>
                <a:cs typeface="Calibri"/>
              </a:rPr>
              <a:t>F</a:t>
            </a:r>
            <a:r>
              <a:rPr dirty="0" sz="1800" spc="-15" b="1">
                <a:solidFill>
                  <a:srgbClr val="FF33CC"/>
                </a:solidFill>
                <a:latin typeface="Calibri"/>
                <a:cs typeface="Calibri"/>
              </a:rPr>
              <a:t>l</a:t>
            </a:r>
            <a:r>
              <a:rPr dirty="0" sz="1800" spc="-25" b="1">
                <a:solidFill>
                  <a:srgbClr val="FF33CC"/>
                </a:solidFill>
                <a:latin typeface="Calibri"/>
                <a:cs typeface="Calibri"/>
              </a:rPr>
              <a:t>av</a:t>
            </a:r>
            <a:r>
              <a:rPr dirty="0" sz="1800" spc="-5" b="1">
                <a:solidFill>
                  <a:srgbClr val="FF33CC"/>
                </a:solidFill>
                <a:latin typeface="Calibri"/>
                <a:cs typeface="Calibri"/>
              </a:rPr>
              <a:t>a</a:t>
            </a:r>
            <a:r>
              <a:rPr dirty="0" sz="1800" spc="-10" b="1">
                <a:solidFill>
                  <a:srgbClr val="FF33CC"/>
                </a:solidFill>
                <a:latin typeface="Calibri"/>
                <a:cs typeface="Calibri"/>
              </a:rPr>
              <a:t>nones  </a:t>
            </a:r>
            <a:r>
              <a:rPr dirty="0" sz="1800" spc="-10" b="1">
                <a:solidFill>
                  <a:srgbClr val="006FC0"/>
                </a:solidFill>
                <a:latin typeface="Calibri"/>
                <a:cs typeface="Calibri"/>
              </a:rPr>
              <a:t>Anthocyanidins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99332" y="1812035"/>
            <a:ext cx="1028700" cy="449580"/>
          </a:xfrm>
          <a:custGeom>
            <a:avLst/>
            <a:gdLst/>
            <a:ahLst/>
            <a:cxnLst/>
            <a:rect l="l" t="t" r="r" b="b"/>
            <a:pathLst>
              <a:path w="1028700" h="449580">
                <a:moveTo>
                  <a:pt x="0" y="0"/>
                </a:moveTo>
                <a:lnTo>
                  <a:pt x="1028700" y="0"/>
                </a:lnTo>
                <a:lnTo>
                  <a:pt x="1028700" y="449579"/>
                </a:lnTo>
                <a:lnTo>
                  <a:pt x="0" y="4495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3186" y="33230"/>
            <a:ext cx="18383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Summ</a:t>
            </a:r>
            <a:r>
              <a:rPr dirty="0" sz="3600" spc="-5"/>
              <a:t>a</a:t>
            </a:r>
            <a:r>
              <a:rPr dirty="0" sz="3600" spc="15"/>
              <a:t>r</a:t>
            </a:r>
            <a:r>
              <a:rPr dirty="0" sz="3600"/>
              <a:t>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67707" y="713757"/>
            <a:ext cx="7816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Nee</a:t>
            </a:r>
            <a:r>
              <a:rPr dirty="0" sz="2400" spc="-10" b="1">
                <a:latin typeface="Calibri"/>
                <a:cs typeface="Calibri"/>
              </a:rPr>
              <a:t>d</a:t>
            </a:r>
            <a:r>
              <a:rPr dirty="0" sz="2400" b="1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87847" y="713757"/>
            <a:ext cx="445008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speed of </a:t>
            </a:r>
            <a:r>
              <a:rPr dirty="0" sz="2400" spc="-10" b="1">
                <a:latin typeface="Calibri"/>
                <a:cs typeface="Calibri"/>
              </a:rPr>
              <a:t>metabolite </a:t>
            </a:r>
            <a:r>
              <a:rPr dirty="0" sz="2400" spc="-5" b="1">
                <a:latin typeface="Calibri"/>
                <a:cs typeface="Calibri"/>
              </a:rPr>
              <a:t>fingerprinting,  </a:t>
            </a:r>
            <a:r>
              <a:rPr dirty="0" sz="2400" spc="-10" b="1">
                <a:latin typeface="Calibri"/>
                <a:cs typeface="Calibri"/>
              </a:rPr>
              <a:t>detail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metabolomics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5515" y="1445277"/>
            <a:ext cx="7811134" cy="5146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Calibri"/>
                <a:cs typeface="Calibri"/>
              </a:rPr>
              <a:t>Fingerprinting:</a:t>
            </a:r>
            <a:endParaRPr sz="2400">
              <a:latin typeface="Calibri"/>
              <a:cs typeface="Calibri"/>
            </a:endParaRPr>
          </a:p>
          <a:p>
            <a:pPr marL="1144905" marR="2448560">
              <a:lnSpc>
                <a:spcPct val="100000"/>
              </a:lnSpc>
            </a:pPr>
            <a:r>
              <a:rPr dirty="0" sz="2400" spc="-5" b="1">
                <a:latin typeface="Calibri"/>
                <a:cs typeface="Calibri"/>
              </a:rPr>
              <a:t>classification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samples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statistics </a:t>
            </a:r>
            <a:r>
              <a:rPr dirty="0" sz="2400" spc="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 </a:t>
            </a:r>
            <a:r>
              <a:rPr dirty="0" sz="2400" spc="-10" b="1">
                <a:latin typeface="Calibri"/>
                <a:cs typeface="Calibri"/>
              </a:rPr>
              <a:t>separation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clusters</a:t>
            </a:r>
            <a:endParaRPr sz="2400">
              <a:latin typeface="Calibri"/>
              <a:cs typeface="Calibri"/>
            </a:endParaRPr>
          </a:p>
          <a:p>
            <a:pPr marL="1144905" marR="1078865">
              <a:lnSpc>
                <a:spcPct val="100000"/>
              </a:lnSpc>
            </a:pPr>
            <a:r>
              <a:rPr dirty="0" sz="2400" spc="-5" b="1">
                <a:latin typeface="Calibri"/>
                <a:cs typeface="Calibri"/>
              </a:rPr>
              <a:t>analysis </a:t>
            </a:r>
            <a:r>
              <a:rPr dirty="0" sz="2400" b="1">
                <a:latin typeface="Calibri"/>
                <a:cs typeface="Calibri"/>
              </a:rPr>
              <a:t>of </a:t>
            </a:r>
            <a:r>
              <a:rPr dirty="0" sz="2400" spc="-10" b="1">
                <a:latin typeface="Calibri"/>
                <a:cs typeface="Calibri"/>
              </a:rPr>
              <a:t>variance </a:t>
            </a:r>
            <a:r>
              <a:rPr dirty="0" sz="2400" spc="-15" b="1">
                <a:latin typeface="Calibri"/>
                <a:cs typeface="Calibri"/>
              </a:rPr>
              <a:t>for </a:t>
            </a:r>
            <a:r>
              <a:rPr dirty="0" sz="2400" spc="-10" b="1">
                <a:latin typeface="Calibri"/>
                <a:cs typeface="Calibri"/>
              </a:rPr>
              <a:t>experimental </a:t>
            </a:r>
            <a:r>
              <a:rPr dirty="0" sz="2400" spc="-15" b="1">
                <a:latin typeface="Calibri"/>
                <a:cs typeface="Calibri"/>
              </a:rPr>
              <a:t>factors  </a:t>
            </a:r>
            <a:r>
              <a:rPr dirty="0" sz="2400" spc="-10" b="1">
                <a:latin typeface="Calibri"/>
                <a:cs typeface="Calibri"/>
              </a:rPr>
              <a:t>identification </a:t>
            </a:r>
            <a:r>
              <a:rPr dirty="0" sz="2400" b="1">
                <a:latin typeface="Calibri"/>
                <a:cs typeface="Calibri"/>
              </a:rPr>
              <a:t>of </a:t>
            </a:r>
            <a:r>
              <a:rPr dirty="0" sz="2400" spc="-30" b="1">
                <a:latin typeface="Calibri"/>
                <a:cs typeface="Calibri"/>
              </a:rPr>
              <a:t>key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compounds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spc="-5" b="1">
                <a:latin typeface="Calibri"/>
                <a:cs typeface="Calibri"/>
              </a:rPr>
              <a:t>Metabolomics:</a:t>
            </a:r>
            <a:endParaRPr sz="2400">
              <a:latin typeface="Calibri"/>
              <a:cs typeface="Calibri"/>
            </a:endParaRPr>
          </a:p>
          <a:p>
            <a:pPr marL="1144905">
              <a:lnSpc>
                <a:spcPct val="100000"/>
              </a:lnSpc>
            </a:pPr>
            <a:r>
              <a:rPr dirty="0" sz="2400" spc="-10" b="1">
                <a:latin typeface="Calibri"/>
                <a:cs typeface="Calibri"/>
              </a:rPr>
              <a:t>identification/quantification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3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compounds</a:t>
            </a:r>
            <a:endParaRPr sz="2400">
              <a:latin typeface="Calibri"/>
              <a:cs typeface="Calibri"/>
            </a:endParaRPr>
          </a:p>
          <a:p>
            <a:pPr marL="1144905" marR="5080">
              <a:lnSpc>
                <a:spcPct val="100000"/>
              </a:lnSpc>
            </a:pPr>
            <a:r>
              <a:rPr dirty="0" sz="2400" spc="-10" b="1">
                <a:latin typeface="Calibri"/>
                <a:cs typeface="Calibri"/>
              </a:rPr>
              <a:t>library </a:t>
            </a:r>
            <a:r>
              <a:rPr dirty="0" sz="2400" b="1">
                <a:latin typeface="Calibri"/>
                <a:cs typeface="Calibri"/>
              </a:rPr>
              <a:t>of </a:t>
            </a:r>
            <a:r>
              <a:rPr dirty="0" sz="2400" spc="-5" b="1">
                <a:latin typeface="Calibri"/>
                <a:cs typeface="Calibri"/>
              </a:rPr>
              <a:t>compounds </a:t>
            </a:r>
            <a:r>
              <a:rPr dirty="0" sz="2400" b="1">
                <a:latin typeface="Calibri"/>
                <a:cs typeface="Calibri"/>
              </a:rPr>
              <a:t>- </a:t>
            </a:r>
            <a:r>
              <a:rPr dirty="0" sz="2400" spc="-15" b="1">
                <a:latin typeface="Calibri"/>
                <a:cs typeface="Calibri"/>
              </a:rPr>
              <a:t>exact </a:t>
            </a:r>
            <a:r>
              <a:rPr dirty="0" sz="2400" b="1">
                <a:latin typeface="Calibri"/>
                <a:cs typeface="Calibri"/>
              </a:rPr>
              <a:t>masses, </a:t>
            </a:r>
            <a:r>
              <a:rPr dirty="0" sz="2400" spc="-10" b="1">
                <a:latin typeface="Calibri"/>
                <a:cs typeface="Calibri"/>
              </a:rPr>
              <a:t>formulas, </a:t>
            </a:r>
            <a:r>
              <a:rPr dirty="0" sz="2400" b="1">
                <a:latin typeface="Calibri"/>
                <a:cs typeface="Calibri"/>
              </a:rPr>
              <a:t>CCSs  </a:t>
            </a:r>
            <a:r>
              <a:rPr dirty="0" sz="2400" spc="-10" b="1">
                <a:latin typeface="Calibri"/>
                <a:cs typeface="Calibri"/>
              </a:rPr>
              <a:t>Identification/quantification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2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fingerprints/loadings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spc="-5" b="1">
                <a:latin typeface="Calibri"/>
                <a:cs typeface="Calibri"/>
              </a:rPr>
              <a:t>Genetics:</a:t>
            </a:r>
            <a:endParaRPr sz="2400">
              <a:latin typeface="Calibri"/>
              <a:cs typeface="Calibri"/>
            </a:endParaRPr>
          </a:p>
          <a:p>
            <a:pPr marL="1144905">
              <a:lnSpc>
                <a:spcPct val="100000"/>
              </a:lnSpc>
            </a:pPr>
            <a:r>
              <a:rPr dirty="0" sz="2400" spc="-10" b="1">
                <a:latin typeface="Calibri"/>
                <a:cs typeface="Calibri"/>
              </a:rPr>
              <a:t>identification </a:t>
            </a:r>
            <a:r>
              <a:rPr dirty="0" sz="2400" b="1">
                <a:latin typeface="Calibri"/>
                <a:cs typeface="Calibri"/>
              </a:rPr>
              <a:t>of </a:t>
            </a:r>
            <a:r>
              <a:rPr dirty="0" sz="2400" spc="-5" b="1">
                <a:latin typeface="Calibri"/>
                <a:cs typeface="Calibri"/>
              </a:rPr>
              <a:t>samples</a:t>
            </a:r>
            <a:endParaRPr sz="2400">
              <a:latin typeface="Calibri"/>
              <a:cs typeface="Calibri"/>
            </a:endParaRPr>
          </a:p>
          <a:p>
            <a:pPr marL="12700" marR="889000" indent="1132205">
              <a:lnSpc>
                <a:spcPct val="100000"/>
              </a:lnSpc>
            </a:pPr>
            <a:r>
              <a:rPr dirty="0" sz="2400" spc="-10" b="1">
                <a:latin typeface="Calibri"/>
                <a:cs typeface="Calibri"/>
              </a:rPr>
              <a:t>identification </a:t>
            </a:r>
            <a:r>
              <a:rPr dirty="0" sz="2400" b="1">
                <a:latin typeface="Calibri"/>
                <a:cs typeface="Calibri"/>
              </a:rPr>
              <a:t>of </a:t>
            </a:r>
            <a:r>
              <a:rPr dirty="0" sz="2400" spc="-10" b="1">
                <a:latin typeface="Calibri"/>
                <a:cs typeface="Calibri"/>
              </a:rPr>
              <a:t>associated </a:t>
            </a:r>
            <a:r>
              <a:rPr dirty="0" sz="2400" spc="-5" b="1">
                <a:latin typeface="Calibri"/>
                <a:cs typeface="Calibri"/>
              </a:rPr>
              <a:t>fungi and </a:t>
            </a:r>
            <a:r>
              <a:rPr dirty="0" sz="2400" spc="-10" b="1">
                <a:latin typeface="Calibri"/>
                <a:cs typeface="Calibri"/>
              </a:rPr>
              <a:t>bacteria  </a:t>
            </a:r>
            <a:r>
              <a:rPr dirty="0" sz="2400" spc="-15" b="1">
                <a:latin typeface="Calibri"/>
                <a:cs typeface="Calibri"/>
              </a:rPr>
              <a:t>Metadata:</a:t>
            </a:r>
            <a:endParaRPr sz="2400">
              <a:latin typeface="Calibri"/>
              <a:cs typeface="Calibri"/>
            </a:endParaRPr>
          </a:p>
          <a:p>
            <a:pPr marL="1144905">
              <a:lnSpc>
                <a:spcPct val="100000"/>
              </a:lnSpc>
            </a:pPr>
            <a:r>
              <a:rPr dirty="0" sz="2400" b="1">
                <a:latin typeface="Calibri"/>
                <a:cs typeface="Calibri"/>
              </a:rPr>
              <a:t>Need as </a:t>
            </a:r>
            <a:r>
              <a:rPr dirty="0" sz="2400" spc="-5" b="1">
                <a:latin typeface="Calibri"/>
                <a:cs typeface="Calibri"/>
              </a:rPr>
              <a:t>much </a:t>
            </a:r>
            <a:r>
              <a:rPr dirty="0" sz="2400" spc="-15" b="1">
                <a:latin typeface="Calibri"/>
                <a:cs typeface="Calibri"/>
              </a:rPr>
              <a:t>metadata </a:t>
            </a:r>
            <a:r>
              <a:rPr dirty="0" sz="2400" b="1">
                <a:latin typeface="Calibri"/>
                <a:cs typeface="Calibri"/>
              </a:rPr>
              <a:t>as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possible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8203" y="440028"/>
            <a:ext cx="334772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Ac</a:t>
            </a:r>
            <a:r>
              <a:rPr dirty="0" spc="-5"/>
              <a:t>kn</a:t>
            </a:r>
            <a:r>
              <a:rPr dirty="0" spc="-10"/>
              <a:t>o</a:t>
            </a:r>
            <a:r>
              <a:rPr dirty="0"/>
              <a:t>w</a:t>
            </a:r>
            <a:r>
              <a:rPr dirty="0" spc="5"/>
              <a:t>l</a:t>
            </a:r>
            <a:r>
              <a:rPr dirty="0" spc="-10"/>
              <a:t>e</a:t>
            </a:r>
            <a:r>
              <a:rPr dirty="0" spc="-5"/>
              <a:t>d</a:t>
            </a:r>
            <a:r>
              <a:rPr dirty="0" spc="-35"/>
              <a:t>g</a:t>
            </a:r>
            <a:r>
              <a:rPr dirty="0" spc="-5"/>
              <a:t>em</a:t>
            </a:r>
            <a:r>
              <a:rPr dirty="0" spc="-10"/>
              <a:t>e</a:t>
            </a:r>
            <a:r>
              <a:rPr dirty="0" spc="-30"/>
              <a:t>n</a:t>
            </a:r>
            <a:r>
              <a:rPr dirty="0" spc="5"/>
              <a:t>t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1623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Funding:</a:t>
            </a:r>
          </a:p>
          <a:p>
            <a:pPr marL="773430" indent="-457200">
              <a:lnSpc>
                <a:spcPct val="100000"/>
              </a:lnSpc>
              <a:buFont typeface="Arial"/>
              <a:buChar char="•"/>
              <a:tabLst>
                <a:tab pos="774065" algn="l"/>
                <a:tab pos="774700" algn="l"/>
              </a:tabLst>
            </a:pPr>
            <a:r>
              <a:rPr dirty="0" spc="-20"/>
              <a:t>USDA </a:t>
            </a:r>
            <a:r>
              <a:rPr dirty="0" spc="-10"/>
              <a:t>Agricultural </a:t>
            </a:r>
            <a:r>
              <a:rPr dirty="0" spc="-15"/>
              <a:t>Research</a:t>
            </a:r>
            <a:r>
              <a:rPr dirty="0" spc="75"/>
              <a:t> </a:t>
            </a:r>
            <a:r>
              <a:rPr dirty="0" spc="-5"/>
              <a:t>Service</a:t>
            </a:r>
          </a:p>
          <a:p>
            <a:pPr marL="773430" marR="5080" indent="-457200">
              <a:lnSpc>
                <a:spcPct val="100000"/>
              </a:lnSpc>
              <a:buFont typeface="Arial"/>
              <a:buChar char="•"/>
              <a:tabLst>
                <a:tab pos="774065" algn="l"/>
                <a:tab pos="774700" algn="l"/>
              </a:tabLst>
            </a:pPr>
            <a:r>
              <a:rPr dirty="0" spc="-5"/>
              <a:t>Office of </a:t>
            </a:r>
            <a:r>
              <a:rPr dirty="0" spc="-10"/>
              <a:t>Dietary Supplements </a:t>
            </a:r>
            <a:r>
              <a:rPr dirty="0" spc="-15"/>
              <a:t>at </a:t>
            </a:r>
            <a:r>
              <a:rPr dirty="0" spc="-10"/>
              <a:t>the  National </a:t>
            </a:r>
            <a:r>
              <a:rPr dirty="0" spc="-15"/>
              <a:t>Institutes </a:t>
            </a:r>
            <a:r>
              <a:rPr dirty="0" spc="-5"/>
              <a:t>of</a:t>
            </a:r>
            <a:r>
              <a:rPr dirty="0" spc="90"/>
              <a:t> </a:t>
            </a:r>
            <a:r>
              <a:rPr dirty="0" spc="-5"/>
              <a:t>Health</a:t>
            </a:r>
          </a:p>
          <a:p>
            <a:pPr marL="316230">
              <a:lnSpc>
                <a:spcPts val="3360"/>
              </a:lnSpc>
            </a:pPr>
            <a:r>
              <a:rPr dirty="0" spc="-15"/>
              <a:t>USDA,</a:t>
            </a:r>
            <a:r>
              <a:rPr dirty="0" spc="5"/>
              <a:t> </a:t>
            </a:r>
            <a:r>
              <a:rPr dirty="0" spc="-10"/>
              <a:t>FCMDL</a:t>
            </a:r>
          </a:p>
          <a:p>
            <a:pPr marL="773430" indent="-457200">
              <a:lnSpc>
                <a:spcPct val="100000"/>
              </a:lnSpc>
              <a:buFont typeface="Arial"/>
              <a:buChar char="•"/>
              <a:tabLst>
                <a:tab pos="774065" algn="l"/>
                <a:tab pos="774700" algn="l"/>
              </a:tabLst>
            </a:pPr>
            <a:r>
              <a:rPr dirty="0" spc="-85"/>
              <a:t>Dr. </a:t>
            </a:r>
            <a:r>
              <a:rPr dirty="0" spc="-25"/>
              <a:t>Pei</a:t>
            </a:r>
            <a:r>
              <a:rPr dirty="0" spc="95"/>
              <a:t> </a:t>
            </a:r>
            <a:r>
              <a:rPr dirty="0" spc="-10"/>
              <a:t>Chen</a:t>
            </a:r>
          </a:p>
          <a:p>
            <a:pPr marL="773430" indent="-457200">
              <a:lnSpc>
                <a:spcPct val="100000"/>
              </a:lnSpc>
              <a:buFont typeface="Arial"/>
              <a:buChar char="•"/>
              <a:tabLst>
                <a:tab pos="774065" algn="l"/>
                <a:tab pos="774700" algn="l"/>
              </a:tabLst>
            </a:pPr>
            <a:r>
              <a:rPr dirty="0" spc="-85"/>
              <a:t>Dr. </a:t>
            </a:r>
            <a:r>
              <a:rPr dirty="0" spc="-10"/>
              <a:t>Jianghao</a:t>
            </a:r>
            <a:r>
              <a:rPr dirty="0" spc="110"/>
              <a:t> </a:t>
            </a:r>
            <a:r>
              <a:rPr dirty="0" spc="-10"/>
              <a:t>Sun</a:t>
            </a:r>
          </a:p>
          <a:p>
            <a:pPr marL="773430" indent="-457200">
              <a:lnSpc>
                <a:spcPct val="100000"/>
              </a:lnSpc>
              <a:buFont typeface="Arial"/>
              <a:buChar char="•"/>
              <a:tabLst>
                <a:tab pos="774065" algn="l"/>
                <a:tab pos="774700" algn="l"/>
              </a:tabLst>
            </a:pPr>
            <a:r>
              <a:rPr dirty="0" spc="-85"/>
              <a:t>Dr. </a:t>
            </a:r>
            <a:r>
              <a:rPr dirty="0" spc="-10"/>
              <a:t>Ping</a:t>
            </a:r>
            <a:r>
              <a:rPr dirty="0" spc="85"/>
              <a:t> </a:t>
            </a:r>
            <a:r>
              <a:rPr dirty="0" spc="-10"/>
              <a:t>Geng</a:t>
            </a:r>
          </a:p>
          <a:p>
            <a:pPr marL="773430" indent="-457200">
              <a:lnSpc>
                <a:spcPct val="100000"/>
              </a:lnSpc>
              <a:buFont typeface="Arial"/>
              <a:buChar char="•"/>
              <a:tabLst>
                <a:tab pos="774065" algn="l"/>
                <a:tab pos="774700" algn="l"/>
              </a:tabLst>
            </a:pPr>
            <a:r>
              <a:rPr dirty="0" spc="-85"/>
              <a:t>Dr. </a:t>
            </a:r>
            <a:r>
              <a:rPr dirty="0" spc="-10"/>
              <a:t>Mengliang</a:t>
            </a:r>
            <a:r>
              <a:rPr dirty="0" spc="105"/>
              <a:t> </a:t>
            </a:r>
            <a:r>
              <a:rPr dirty="0" spc="-5"/>
              <a:t>Zhang</a:t>
            </a:r>
          </a:p>
          <a:p>
            <a:pPr marL="773430" indent="-457200">
              <a:lnSpc>
                <a:spcPct val="100000"/>
              </a:lnSpc>
              <a:buFont typeface="Arial"/>
              <a:buChar char="•"/>
              <a:tabLst>
                <a:tab pos="774065" algn="l"/>
                <a:tab pos="774700" algn="l"/>
              </a:tabLst>
            </a:pPr>
            <a:r>
              <a:rPr dirty="0" spc="-85"/>
              <a:t>Dr. </a:t>
            </a:r>
            <a:r>
              <a:rPr dirty="0" spc="-15"/>
              <a:t>Devanand</a:t>
            </a:r>
            <a:r>
              <a:rPr dirty="0" spc="105"/>
              <a:t> </a:t>
            </a:r>
            <a:r>
              <a:rPr dirty="0" spc="-5"/>
              <a:t>Luthria</a:t>
            </a:r>
          </a:p>
          <a:p>
            <a:pPr marL="773430" indent="-457200">
              <a:lnSpc>
                <a:spcPct val="100000"/>
              </a:lnSpc>
              <a:buFont typeface="Arial"/>
              <a:buChar char="•"/>
              <a:tabLst>
                <a:tab pos="774065" algn="l"/>
                <a:tab pos="774700" algn="l"/>
              </a:tabLst>
            </a:pPr>
            <a:r>
              <a:rPr dirty="0" spc="-85"/>
              <a:t>Dr. </a:t>
            </a:r>
            <a:r>
              <a:rPr dirty="0" spc="-20"/>
              <a:t>Craig</a:t>
            </a:r>
            <a:r>
              <a:rPr dirty="0" spc="105"/>
              <a:t> </a:t>
            </a:r>
            <a:r>
              <a:rPr dirty="0" spc="-15"/>
              <a:t>Byrdwell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8316" y="832679"/>
            <a:ext cx="457835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Times New Roman"/>
                <a:cs typeface="Times New Roman"/>
              </a:rPr>
              <a:t>Metabolite</a:t>
            </a:r>
            <a:r>
              <a:rPr dirty="0" spc="-55">
                <a:latin typeface="Times New Roman"/>
                <a:cs typeface="Times New Roman"/>
              </a:rPr>
              <a:t> </a:t>
            </a:r>
            <a:r>
              <a:rPr dirty="0" spc="-5">
                <a:latin typeface="Times New Roman"/>
                <a:cs typeface="Times New Roman"/>
              </a:rPr>
              <a:t>Fingerprinting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1640" y="1872475"/>
            <a:ext cx="8129270" cy="36379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3209925" algn="l"/>
              </a:tabLst>
            </a:pPr>
            <a:r>
              <a:rPr dirty="0" sz="2800" spc="-5" b="1" i="1">
                <a:latin typeface="Calibri"/>
                <a:cs typeface="Calibri"/>
              </a:rPr>
              <a:t>High throughput </a:t>
            </a:r>
            <a:r>
              <a:rPr dirty="0" sz="2800" spc="-10" b="1" i="1">
                <a:latin typeface="Calibri"/>
                <a:cs typeface="Calibri"/>
              </a:rPr>
              <a:t>qualitative screening </a:t>
            </a:r>
            <a:r>
              <a:rPr dirty="0" sz="2800" spc="-5" b="1" i="1">
                <a:latin typeface="Calibri"/>
                <a:cs typeface="Calibri"/>
              </a:rPr>
              <a:t>of the </a:t>
            </a:r>
            <a:r>
              <a:rPr dirty="0" sz="2800" spc="-15" b="1" i="1">
                <a:latin typeface="Calibri"/>
                <a:cs typeface="Calibri"/>
              </a:rPr>
              <a:t>metabolic  </a:t>
            </a:r>
            <a:r>
              <a:rPr dirty="0" sz="2800" spc="-10" b="1" i="1">
                <a:latin typeface="Calibri"/>
                <a:cs typeface="Calibri"/>
              </a:rPr>
              <a:t>composition </a:t>
            </a:r>
            <a:r>
              <a:rPr dirty="0" sz="2800" spc="-5" b="1" i="1">
                <a:latin typeface="Calibri"/>
                <a:cs typeface="Calibri"/>
              </a:rPr>
              <a:t>of an organism or tissue with the primary  aim of </a:t>
            </a:r>
            <a:r>
              <a:rPr dirty="0" sz="2800" spc="-5" b="1" i="1">
                <a:solidFill>
                  <a:srgbClr val="FF0000"/>
                </a:solidFill>
                <a:latin typeface="Calibri"/>
                <a:cs typeface="Calibri"/>
              </a:rPr>
              <a:t>sample </a:t>
            </a:r>
            <a:r>
              <a:rPr dirty="0" sz="2800" spc="-10" b="1" i="1">
                <a:solidFill>
                  <a:srgbClr val="FF0000"/>
                </a:solidFill>
                <a:latin typeface="Calibri"/>
                <a:cs typeface="Calibri"/>
              </a:rPr>
              <a:t>comparison </a:t>
            </a:r>
            <a:r>
              <a:rPr dirty="0" sz="2800" spc="-5" b="1" i="1">
                <a:solidFill>
                  <a:srgbClr val="FF0000"/>
                </a:solidFill>
                <a:latin typeface="Calibri"/>
                <a:cs typeface="Calibri"/>
              </a:rPr>
              <a:t>and discrimination </a:t>
            </a:r>
            <a:r>
              <a:rPr dirty="0" sz="2800" spc="-5" b="1" i="1">
                <a:latin typeface="Calibri"/>
                <a:cs typeface="Calibri"/>
              </a:rPr>
              <a:t>analysis.  </a:t>
            </a:r>
            <a:r>
              <a:rPr dirty="0" sz="2800" spc="-10" b="1" i="1">
                <a:latin typeface="Calibri"/>
                <a:cs typeface="Calibri"/>
              </a:rPr>
              <a:t>Generally </a:t>
            </a:r>
            <a:r>
              <a:rPr dirty="0" sz="2800" spc="-5" b="1" i="1">
                <a:latin typeface="Calibri"/>
                <a:cs typeface="Calibri"/>
              </a:rPr>
              <a:t>no </a:t>
            </a:r>
            <a:r>
              <a:rPr dirty="0" sz="2800" spc="-15" b="1" i="1">
                <a:latin typeface="Calibri"/>
                <a:cs typeface="Calibri"/>
              </a:rPr>
              <a:t>attempt </a:t>
            </a:r>
            <a:r>
              <a:rPr dirty="0" sz="2800" spc="-5" b="1" i="1">
                <a:latin typeface="Calibri"/>
                <a:cs typeface="Calibri"/>
              </a:rPr>
              <a:t>is </a:t>
            </a:r>
            <a:r>
              <a:rPr dirty="0" u="heavy" sz="2800" spc="-5" b="1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initially</a:t>
            </a:r>
            <a:r>
              <a:rPr dirty="0" sz="2800" spc="-5" b="1" i="1">
                <a:latin typeface="Calibri"/>
                <a:cs typeface="Calibri"/>
              </a:rPr>
              <a:t> made </a:t>
            </a:r>
            <a:r>
              <a:rPr dirty="0" sz="2800" spc="-15" b="1" i="1">
                <a:latin typeface="Calibri"/>
                <a:cs typeface="Calibri"/>
              </a:rPr>
              <a:t>to </a:t>
            </a:r>
            <a:r>
              <a:rPr dirty="0" sz="2800" spc="-5" b="1" i="1">
                <a:latin typeface="Calibri"/>
                <a:cs typeface="Calibri"/>
              </a:rPr>
              <a:t>identify the  </a:t>
            </a:r>
            <a:r>
              <a:rPr dirty="0" sz="2800" spc="-15" b="1" i="1">
                <a:latin typeface="Calibri"/>
                <a:cs typeface="Calibri"/>
              </a:rPr>
              <a:t>metabolites</a:t>
            </a:r>
            <a:r>
              <a:rPr dirty="0" sz="2800" spc="55" b="1" i="1">
                <a:latin typeface="Calibri"/>
                <a:cs typeface="Calibri"/>
              </a:rPr>
              <a:t> </a:t>
            </a:r>
            <a:r>
              <a:rPr dirty="0" sz="2800" spc="-10" b="1" i="1">
                <a:latin typeface="Calibri"/>
                <a:cs typeface="Calibri"/>
              </a:rPr>
              <a:t>present.	</a:t>
            </a:r>
            <a:r>
              <a:rPr dirty="0" sz="2800" spc="-5" b="1" i="1">
                <a:latin typeface="Calibri"/>
                <a:cs typeface="Calibri"/>
              </a:rPr>
              <a:t>All </a:t>
            </a:r>
            <a:r>
              <a:rPr dirty="0" sz="2800" spc="-20" b="1" i="1">
                <a:latin typeface="Calibri"/>
                <a:cs typeface="Calibri"/>
              </a:rPr>
              <a:t>steps </a:t>
            </a:r>
            <a:r>
              <a:rPr dirty="0" sz="2800" spc="-5" b="1" i="1">
                <a:latin typeface="Calibri"/>
                <a:cs typeface="Calibri"/>
              </a:rPr>
              <a:t>from sample  preparation, separation, and </a:t>
            </a:r>
            <a:r>
              <a:rPr dirty="0" sz="2800" spc="-10" b="1" i="1">
                <a:latin typeface="Calibri"/>
                <a:cs typeface="Calibri"/>
              </a:rPr>
              <a:t>detection </a:t>
            </a:r>
            <a:r>
              <a:rPr dirty="0" sz="2800" spc="-5" b="1" i="1">
                <a:latin typeface="Calibri"/>
                <a:cs typeface="Calibri"/>
              </a:rPr>
              <a:t>should be </a:t>
            </a:r>
            <a:r>
              <a:rPr dirty="0" sz="2800" spc="-10" b="1" i="1">
                <a:latin typeface="Calibri"/>
                <a:cs typeface="Calibri"/>
              </a:rPr>
              <a:t>rapid  </a:t>
            </a:r>
            <a:r>
              <a:rPr dirty="0" sz="2800" spc="-5" b="1" i="1">
                <a:latin typeface="Calibri"/>
                <a:cs typeface="Calibri"/>
              </a:rPr>
              <a:t>and as simple as is</a:t>
            </a:r>
            <a:r>
              <a:rPr dirty="0" sz="2800" spc="15" b="1" i="1">
                <a:latin typeface="Calibri"/>
                <a:cs typeface="Calibri"/>
              </a:rPr>
              <a:t> </a:t>
            </a:r>
            <a:r>
              <a:rPr dirty="0" sz="2800" spc="-10" b="1" i="1">
                <a:latin typeface="Calibri"/>
                <a:cs typeface="Calibri"/>
              </a:rPr>
              <a:t>feasible</a:t>
            </a:r>
            <a:r>
              <a:rPr dirty="0" sz="2800" spc="-10" b="1">
                <a:latin typeface="Calibri"/>
                <a:cs typeface="Calibri"/>
              </a:rPr>
              <a:t>.*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45"/>
              </a:spcBef>
              <a:tabLst>
                <a:tab pos="1447800" algn="l"/>
              </a:tabLst>
            </a:pPr>
            <a:r>
              <a:rPr dirty="0" sz="2400" b="1">
                <a:latin typeface="Calibri"/>
                <a:cs typeface="Calibri"/>
              </a:rPr>
              <a:t>*</a:t>
            </a:r>
            <a:r>
              <a:rPr dirty="0" sz="2400" spc="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Hall,</a:t>
            </a:r>
            <a:r>
              <a:rPr dirty="0" sz="2400" spc="5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RD.	</a:t>
            </a:r>
            <a:r>
              <a:rPr dirty="0" sz="2400" spc="-5" b="1">
                <a:latin typeface="Calibri"/>
                <a:cs typeface="Calibri"/>
              </a:rPr>
              <a:t>New </a:t>
            </a:r>
            <a:r>
              <a:rPr dirty="0" sz="2400" spc="-10" b="1">
                <a:latin typeface="Calibri"/>
                <a:cs typeface="Calibri"/>
              </a:rPr>
              <a:t>Phytologist </a:t>
            </a:r>
            <a:r>
              <a:rPr dirty="0" sz="2400" spc="-5" b="1">
                <a:latin typeface="Calibri"/>
                <a:cs typeface="Calibri"/>
              </a:rPr>
              <a:t>169:453-468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(2006).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9910" y="311912"/>
            <a:ext cx="244221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Metabolomics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1677" y="1076831"/>
            <a:ext cx="7458709" cy="5146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800" spc="-20" b="1">
                <a:latin typeface="Calibri"/>
                <a:cs typeface="Calibri"/>
              </a:rPr>
              <a:t>Inventory </a:t>
            </a:r>
            <a:r>
              <a:rPr dirty="0" sz="2800" spc="-5" b="1">
                <a:latin typeface="Calibri"/>
                <a:cs typeface="Calibri"/>
              </a:rPr>
              <a:t>of small molecules</a:t>
            </a:r>
            <a:r>
              <a:rPr dirty="0" sz="2800" spc="8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(fats/lipidomics)</a:t>
            </a:r>
            <a:endParaRPr sz="280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800" spc="-20" b="1">
                <a:latin typeface="Calibri"/>
                <a:cs typeface="Calibri"/>
              </a:rPr>
              <a:t>Ultra </a:t>
            </a:r>
            <a:r>
              <a:rPr dirty="0" sz="2800" spc="-10" b="1">
                <a:latin typeface="Calibri"/>
                <a:cs typeface="Calibri"/>
              </a:rPr>
              <a:t>high performance liquid </a:t>
            </a:r>
            <a:r>
              <a:rPr dirty="0" sz="2800" spc="-20" b="1">
                <a:latin typeface="Calibri"/>
                <a:cs typeface="Calibri"/>
              </a:rPr>
              <a:t>chromatography-  </a:t>
            </a:r>
            <a:r>
              <a:rPr dirty="0" sz="2800" spc="-10" b="1">
                <a:latin typeface="Calibri"/>
                <a:cs typeface="Calibri"/>
              </a:rPr>
              <a:t>high resolution </a:t>
            </a:r>
            <a:r>
              <a:rPr dirty="0" sz="2800" spc="-20" b="1">
                <a:latin typeface="Calibri"/>
                <a:cs typeface="Calibri"/>
              </a:rPr>
              <a:t>accurate </a:t>
            </a:r>
            <a:r>
              <a:rPr dirty="0" sz="2800" spc="-10" b="1">
                <a:latin typeface="Calibri"/>
                <a:cs typeface="Calibri"/>
              </a:rPr>
              <a:t>mass/tandem </a:t>
            </a:r>
            <a:r>
              <a:rPr dirty="0" sz="2800" spc="-5" b="1">
                <a:latin typeface="Calibri"/>
                <a:cs typeface="Calibri"/>
              </a:rPr>
              <a:t>mass  </a:t>
            </a:r>
            <a:r>
              <a:rPr dirty="0" sz="2800" spc="-10" b="1">
                <a:latin typeface="Calibri"/>
                <a:cs typeface="Calibri"/>
              </a:rPr>
              <a:t>spectrometry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(UHPLC-HRAM/MS</a:t>
            </a:r>
            <a:r>
              <a:rPr dirty="0" baseline="25525" sz="2775" spc="-15" b="1">
                <a:latin typeface="Calibri"/>
                <a:cs typeface="Calibri"/>
              </a:rPr>
              <a:t>n</a:t>
            </a:r>
            <a:r>
              <a:rPr dirty="0" sz="2800" spc="-10" b="1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800" spc="-10" b="1">
                <a:latin typeface="Calibri"/>
                <a:cs typeface="Calibri"/>
              </a:rPr>
              <a:t>Ion </a:t>
            </a:r>
            <a:r>
              <a:rPr dirty="0" sz="2800" spc="-5" b="1">
                <a:latin typeface="Calibri"/>
                <a:cs typeface="Calibri"/>
              </a:rPr>
              <a:t>masses </a:t>
            </a:r>
            <a:r>
              <a:rPr dirty="0" sz="2800" spc="-15" b="1">
                <a:latin typeface="Calibri"/>
                <a:cs typeface="Calibri"/>
              </a:rPr>
              <a:t>to </a:t>
            </a:r>
            <a:r>
              <a:rPr dirty="0" sz="2800" spc="-5" b="1">
                <a:latin typeface="Calibri"/>
                <a:cs typeface="Calibri"/>
              </a:rPr>
              <a:t>4 decimal</a:t>
            </a:r>
            <a:r>
              <a:rPr dirty="0" sz="2800" spc="6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places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800" spc="-15" b="1">
                <a:latin typeface="Calibri"/>
                <a:cs typeface="Calibri"/>
              </a:rPr>
              <a:t>Exact </a:t>
            </a:r>
            <a:r>
              <a:rPr dirty="0" sz="2800" spc="-5" b="1">
                <a:latin typeface="Calibri"/>
                <a:cs typeface="Calibri"/>
              </a:rPr>
              <a:t>chemical</a:t>
            </a:r>
            <a:r>
              <a:rPr dirty="0" sz="2800" spc="4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formulas</a:t>
            </a:r>
            <a:endParaRPr sz="2800">
              <a:latin typeface="Calibri"/>
              <a:cs typeface="Calibri"/>
            </a:endParaRPr>
          </a:p>
          <a:p>
            <a:pPr marL="469900" marR="60579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800" spc="-5" b="1">
                <a:latin typeface="Calibri"/>
                <a:cs typeface="Calibri"/>
              </a:rPr>
              <a:t>On-line </a:t>
            </a:r>
            <a:r>
              <a:rPr dirty="0" sz="2800" spc="-10" b="1">
                <a:latin typeface="Calibri"/>
                <a:cs typeface="Calibri"/>
              </a:rPr>
              <a:t>search </a:t>
            </a:r>
            <a:r>
              <a:rPr dirty="0" sz="2800" spc="-20" b="1">
                <a:latin typeface="Calibri"/>
                <a:cs typeface="Calibri"/>
              </a:rPr>
              <a:t>for </a:t>
            </a:r>
            <a:r>
              <a:rPr dirty="0" sz="2800" spc="-15" b="1">
                <a:latin typeface="Calibri"/>
                <a:cs typeface="Calibri"/>
              </a:rPr>
              <a:t>putative </a:t>
            </a:r>
            <a:r>
              <a:rPr dirty="0" sz="2800" spc="-10" b="1">
                <a:latin typeface="Calibri"/>
                <a:cs typeface="Calibri"/>
              </a:rPr>
              <a:t>identification </a:t>
            </a:r>
            <a:r>
              <a:rPr dirty="0" sz="2800" spc="-5" b="1">
                <a:latin typeface="Calibri"/>
                <a:cs typeface="Calibri"/>
              </a:rPr>
              <a:t>of  molecules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800" spc="-15" b="1">
                <a:latin typeface="Calibri"/>
                <a:cs typeface="Calibri"/>
              </a:rPr>
              <a:t>Positive </a:t>
            </a:r>
            <a:r>
              <a:rPr dirty="0" sz="2800" spc="-10" b="1">
                <a:latin typeface="Calibri"/>
                <a:cs typeface="Calibri"/>
              </a:rPr>
              <a:t>identification </a:t>
            </a:r>
            <a:r>
              <a:rPr dirty="0" sz="2800" spc="-5" b="1">
                <a:latin typeface="Calibri"/>
                <a:cs typeface="Calibri"/>
              </a:rPr>
              <a:t>with </a:t>
            </a:r>
            <a:r>
              <a:rPr dirty="0" sz="2800" spc="-10" b="1">
                <a:latin typeface="Calibri"/>
                <a:cs typeface="Calibri"/>
              </a:rPr>
              <a:t>authentic</a:t>
            </a:r>
            <a:r>
              <a:rPr dirty="0" sz="2800" spc="125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standards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800" spc="-10" b="1">
                <a:latin typeface="Calibri"/>
                <a:cs typeface="Calibri"/>
              </a:rPr>
              <a:t>Quantification </a:t>
            </a:r>
            <a:r>
              <a:rPr dirty="0" sz="2800" spc="-5" b="1">
                <a:latin typeface="Calibri"/>
                <a:cs typeface="Calibri"/>
              </a:rPr>
              <a:t>of</a:t>
            </a:r>
            <a:r>
              <a:rPr dirty="0" sz="2800" spc="3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compounds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800" spc="-10" b="1">
                <a:latin typeface="Calibri"/>
                <a:cs typeface="Calibri"/>
              </a:rPr>
              <a:t>Identification </a:t>
            </a:r>
            <a:r>
              <a:rPr dirty="0" sz="2800" spc="-5" b="1">
                <a:latin typeface="Calibri"/>
                <a:cs typeface="Calibri"/>
              </a:rPr>
              <a:t>is </a:t>
            </a:r>
            <a:r>
              <a:rPr dirty="0" sz="2800" spc="-10" b="1">
                <a:latin typeface="Calibri"/>
                <a:cs typeface="Calibri"/>
              </a:rPr>
              <a:t>very </a:t>
            </a:r>
            <a:r>
              <a:rPr dirty="0" sz="2800" spc="-5" b="1">
                <a:latin typeface="Calibri"/>
                <a:cs typeface="Calibri"/>
              </a:rPr>
              <a:t>time</a:t>
            </a:r>
            <a:r>
              <a:rPr dirty="0" sz="2800" spc="7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consuming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800" spc="-20" b="1">
                <a:latin typeface="Calibri"/>
                <a:cs typeface="Calibri"/>
              </a:rPr>
              <a:t>Evaluation </a:t>
            </a:r>
            <a:r>
              <a:rPr dirty="0" sz="2800" spc="-5" b="1">
                <a:latin typeface="Calibri"/>
                <a:cs typeface="Calibri"/>
              </a:rPr>
              <a:t>of </a:t>
            </a:r>
            <a:r>
              <a:rPr dirty="0" sz="2800" spc="-15" b="1">
                <a:latin typeface="Calibri"/>
                <a:cs typeface="Calibri"/>
              </a:rPr>
              <a:t>metabolic</a:t>
            </a:r>
            <a:r>
              <a:rPr dirty="0" sz="2800" spc="90" b="1">
                <a:latin typeface="Calibri"/>
                <a:cs typeface="Calibri"/>
              </a:rPr>
              <a:t> </a:t>
            </a:r>
            <a:r>
              <a:rPr dirty="0" sz="2800" spc="-25" b="1">
                <a:latin typeface="Calibri"/>
                <a:cs typeface="Calibri"/>
              </a:rPr>
              <a:t>pathways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5876" y="262199"/>
            <a:ext cx="601091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latin typeface="Times New Roman"/>
                <a:cs typeface="Times New Roman"/>
              </a:rPr>
              <a:t>Similarity </a:t>
            </a:r>
            <a:r>
              <a:rPr dirty="0">
                <a:latin typeface="Times New Roman"/>
                <a:cs typeface="Times New Roman"/>
              </a:rPr>
              <a:t>of Foods and</a:t>
            </a:r>
            <a:r>
              <a:rPr dirty="0" spc="-105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Botanicals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3850" y="971227"/>
            <a:ext cx="8608060" cy="50247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5672455" algn="l"/>
              </a:tabLst>
            </a:pPr>
            <a:r>
              <a:rPr dirty="0" sz="2800" spc="-30" b="1">
                <a:solidFill>
                  <a:srgbClr val="FF0000"/>
                </a:solidFill>
                <a:latin typeface="Calibri"/>
                <a:cs typeface="Calibri"/>
              </a:rPr>
              <a:t>Terminology: </a:t>
            </a:r>
            <a:r>
              <a:rPr dirty="0" sz="2800" spc="-20" b="1">
                <a:latin typeface="Calibri"/>
                <a:cs typeface="Calibri"/>
              </a:rPr>
              <a:t>Similarity, </a:t>
            </a:r>
            <a:r>
              <a:rPr dirty="0" sz="2800" spc="-5" b="1">
                <a:latin typeface="Calibri"/>
                <a:cs typeface="Calibri"/>
              </a:rPr>
              <a:t>same </a:t>
            </a:r>
            <a:r>
              <a:rPr dirty="0" sz="2800" spc="-15" b="1">
                <a:latin typeface="Calibri"/>
                <a:cs typeface="Calibri"/>
              </a:rPr>
              <a:t>food, </a:t>
            </a:r>
            <a:r>
              <a:rPr dirty="0" sz="2800" spc="-10" b="1">
                <a:latin typeface="Calibri"/>
                <a:cs typeface="Calibri"/>
              </a:rPr>
              <a:t>authentication, </a:t>
            </a:r>
            <a:r>
              <a:rPr dirty="0" sz="2800" spc="-20" b="1">
                <a:latin typeface="Calibri"/>
                <a:cs typeface="Calibri"/>
              </a:rPr>
              <a:t>phyto-  </a:t>
            </a:r>
            <a:r>
              <a:rPr dirty="0" sz="2800" spc="-10" b="1">
                <a:latin typeface="Calibri"/>
                <a:cs typeface="Calibri"/>
              </a:rPr>
              <a:t>equivalence, </a:t>
            </a:r>
            <a:r>
              <a:rPr dirty="0" sz="2800" spc="-5" b="1">
                <a:latin typeface="Calibri"/>
                <a:cs typeface="Calibri"/>
              </a:rPr>
              <a:t>or</a:t>
            </a:r>
            <a:r>
              <a:rPr dirty="0" sz="2800" spc="8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taxonomic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exactness.	</a:t>
            </a:r>
            <a:r>
              <a:rPr dirty="0" sz="2800" spc="-10" b="1">
                <a:latin typeface="Calibri"/>
                <a:cs typeface="Calibri"/>
              </a:rPr>
              <a:t>The </a:t>
            </a:r>
            <a:r>
              <a:rPr dirty="0" sz="2800" spc="-20" b="1">
                <a:latin typeface="Calibri"/>
                <a:cs typeface="Calibri"/>
              </a:rPr>
              <a:t>inverse </a:t>
            </a:r>
            <a:r>
              <a:rPr dirty="0" sz="2800" spc="-10" b="1">
                <a:latin typeface="Calibri"/>
                <a:cs typeface="Calibri"/>
              </a:rPr>
              <a:t>is  </a:t>
            </a:r>
            <a:r>
              <a:rPr dirty="0" sz="2800" spc="-15" b="1">
                <a:latin typeface="Calibri"/>
                <a:cs typeface="Calibri"/>
              </a:rPr>
              <a:t>contamination </a:t>
            </a:r>
            <a:r>
              <a:rPr dirty="0" sz="2800" spc="-5" b="1">
                <a:latin typeface="Calibri"/>
                <a:cs typeface="Calibri"/>
              </a:rPr>
              <a:t>or</a:t>
            </a:r>
            <a:r>
              <a:rPr dirty="0" sz="2800" spc="4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adulteration</a:t>
            </a:r>
            <a:endParaRPr sz="2800">
              <a:latin typeface="Calibri"/>
              <a:cs typeface="Calibri"/>
            </a:endParaRPr>
          </a:p>
          <a:p>
            <a:pPr marL="12700" marR="646430">
              <a:lnSpc>
                <a:spcPct val="100000"/>
              </a:lnSpc>
              <a:spcBef>
                <a:spcPts val="1200"/>
              </a:spcBef>
              <a:tabLst>
                <a:tab pos="1973580" algn="l"/>
              </a:tabLst>
            </a:pPr>
            <a:r>
              <a:rPr dirty="0" sz="2800" spc="-15" b="1">
                <a:solidFill>
                  <a:srgbClr val="FF0000"/>
                </a:solidFill>
                <a:latin typeface="Calibri"/>
                <a:cs typeface="Calibri"/>
              </a:rPr>
              <a:t>Perspective:	</a:t>
            </a:r>
            <a:r>
              <a:rPr dirty="0" sz="2800" spc="-5" b="1">
                <a:latin typeface="Calibri"/>
                <a:cs typeface="Calibri"/>
              </a:rPr>
              <a:t>These </a:t>
            </a:r>
            <a:r>
              <a:rPr dirty="0" sz="2800" spc="-15" b="1">
                <a:latin typeface="Calibri"/>
                <a:cs typeface="Calibri"/>
              </a:rPr>
              <a:t>are </a:t>
            </a:r>
            <a:r>
              <a:rPr dirty="0" sz="2800" spc="-5" b="1">
                <a:latin typeface="Calibri"/>
                <a:cs typeface="Calibri"/>
              </a:rPr>
              <a:t>all the same </a:t>
            </a:r>
            <a:r>
              <a:rPr dirty="0" sz="2800" spc="-15" b="1">
                <a:latin typeface="Calibri"/>
                <a:cs typeface="Calibri"/>
              </a:rPr>
              <a:t>problem </a:t>
            </a:r>
            <a:r>
              <a:rPr dirty="0" sz="2800" spc="-5" b="1">
                <a:latin typeface="Calibri"/>
                <a:cs typeface="Calibri"/>
              </a:rPr>
              <a:t>and </a:t>
            </a:r>
            <a:r>
              <a:rPr dirty="0" sz="2800" spc="-15" b="1">
                <a:latin typeface="Calibri"/>
                <a:cs typeface="Calibri"/>
              </a:rPr>
              <a:t>best  </a:t>
            </a:r>
            <a:r>
              <a:rPr dirty="0" sz="2800" spc="-10" b="1">
                <a:latin typeface="Calibri"/>
                <a:cs typeface="Calibri"/>
              </a:rPr>
              <a:t>addressed </a:t>
            </a:r>
            <a:r>
              <a:rPr dirty="0" sz="2800" spc="-5" b="1">
                <a:latin typeface="Calibri"/>
                <a:cs typeface="Calibri"/>
              </a:rPr>
              <a:t>with the same </a:t>
            </a:r>
            <a:r>
              <a:rPr dirty="0" sz="2800" spc="-10" b="1">
                <a:latin typeface="Calibri"/>
                <a:cs typeface="Calibri"/>
              </a:rPr>
              <a:t>approach: </a:t>
            </a:r>
            <a:r>
              <a:rPr dirty="0" sz="2800" spc="-20" b="1">
                <a:latin typeface="Calibri"/>
                <a:cs typeface="Calibri"/>
              </a:rPr>
              <a:t>non-targeted  </a:t>
            </a:r>
            <a:r>
              <a:rPr dirty="0" sz="2800" spc="-15" b="1">
                <a:latin typeface="Calibri"/>
                <a:cs typeface="Calibri"/>
              </a:rPr>
              <a:t>metabolite </a:t>
            </a:r>
            <a:r>
              <a:rPr dirty="0" sz="2800" spc="-10" b="1">
                <a:latin typeface="Calibri"/>
                <a:cs typeface="Calibri"/>
              </a:rPr>
              <a:t>fingerprinting </a:t>
            </a:r>
            <a:r>
              <a:rPr dirty="0" sz="2800" spc="-5" b="1">
                <a:latin typeface="Calibri"/>
                <a:cs typeface="Calibri"/>
              </a:rPr>
              <a:t>with </a:t>
            </a:r>
            <a:r>
              <a:rPr dirty="0" sz="2800" spc="-10" b="1">
                <a:latin typeface="Calibri"/>
                <a:cs typeface="Calibri"/>
              </a:rPr>
              <a:t>chemometric</a:t>
            </a:r>
            <a:r>
              <a:rPr dirty="0" sz="2800" spc="15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analysis.</a:t>
            </a:r>
            <a:endParaRPr sz="2800">
              <a:latin typeface="Calibri"/>
              <a:cs typeface="Calibri"/>
            </a:endParaRPr>
          </a:p>
          <a:p>
            <a:pPr marL="12700" marR="308610">
              <a:lnSpc>
                <a:spcPct val="100000"/>
              </a:lnSpc>
              <a:spcBef>
                <a:spcPts val="1205"/>
              </a:spcBef>
            </a:pPr>
            <a:r>
              <a:rPr dirty="0" sz="2800" spc="-20" b="1">
                <a:solidFill>
                  <a:srgbClr val="FF0000"/>
                </a:solidFill>
                <a:latin typeface="Calibri"/>
                <a:cs typeface="Calibri"/>
              </a:rPr>
              <a:t>Non-targeted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methods: </a:t>
            </a:r>
            <a:r>
              <a:rPr dirty="0" sz="2800" spc="-15" b="1">
                <a:latin typeface="Calibri"/>
                <a:cs typeface="Calibri"/>
              </a:rPr>
              <a:t>Information </a:t>
            </a:r>
            <a:r>
              <a:rPr dirty="0" sz="2800" spc="-5" b="1">
                <a:latin typeface="Calibri"/>
                <a:cs typeface="Calibri"/>
              </a:rPr>
              <a:t>is </a:t>
            </a:r>
            <a:r>
              <a:rPr dirty="0" sz="2800" spc="-10" b="1">
                <a:latin typeface="Calibri"/>
                <a:cs typeface="Calibri"/>
              </a:rPr>
              <a:t>limited </a:t>
            </a:r>
            <a:r>
              <a:rPr dirty="0" sz="2800" spc="-15" b="1">
                <a:latin typeface="Calibri"/>
                <a:cs typeface="Calibri"/>
              </a:rPr>
              <a:t>to </a:t>
            </a:r>
            <a:r>
              <a:rPr dirty="0" sz="2800" spc="-10" b="1">
                <a:latin typeface="Calibri"/>
                <a:cs typeface="Calibri"/>
              </a:rPr>
              <a:t>the  composition </a:t>
            </a:r>
            <a:r>
              <a:rPr dirty="0" sz="2800" spc="-5" b="1">
                <a:latin typeface="Calibri"/>
                <a:cs typeface="Calibri"/>
              </a:rPr>
              <a:t>of the </a:t>
            </a:r>
            <a:r>
              <a:rPr dirty="0" sz="2800" spc="-20" b="1">
                <a:latin typeface="Calibri"/>
                <a:cs typeface="Calibri"/>
              </a:rPr>
              <a:t>reference </a:t>
            </a:r>
            <a:r>
              <a:rPr dirty="0" sz="2800" spc="-10" b="1">
                <a:latin typeface="Calibri"/>
                <a:cs typeface="Calibri"/>
              </a:rPr>
              <a:t>materials. No </a:t>
            </a:r>
            <a:r>
              <a:rPr dirty="0" sz="2800" spc="-25" b="1">
                <a:latin typeface="Calibri"/>
                <a:cs typeface="Calibri"/>
              </a:rPr>
              <a:t>target  </a:t>
            </a:r>
            <a:r>
              <a:rPr dirty="0" sz="2800" spc="-10" b="1">
                <a:latin typeface="Calibri"/>
                <a:cs typeface="Calibri"/>
              </a:rPr>
              <a:t>compounds, </a:t>
            </a:r>
            <a:r>
              <a:rPr dirty="0" sz="2800" spc="-5" b="1">
                <a:latin typeface="Calibri"/>
                <a:cs typeface="Calibri"/>
              </a:rPr>
              <a:t>no </a:t>
            </a:r>
            <a:r>
              <a:rPr dirty="0" sz="2800" spc="-25" b="1">
                <a:latin typeface="Calibri"/>
                <a:cs typeface="Calibri"/>
              </a:rPr>
              <a:t>target </a:t>
            </a:r>
            <a:r>
              <a:rPr dirty="0" sz="2800" spc="-15" b="1">
                <a:latin typeface="Calibri"/>
                <a:cs typeface="Calibri"/>
              </a:rPr>
              <a:t>adulterants. </a:t>
            </a:r>
            <a:r>
              <a:rPr dirty="0" sz="2800" spc="-5" b="1">
                <a:latin typeface="Calibri"/>
                <a:cs typeface="Calibri"/>
              </a:rPr>
              <a:t>As </a:t>
            </a:r>
            <a:r>
              <a:rPr dirty="0" sz="2800" spc="-10" b="1">
                <a:latin typeface="Calibri"/>
                <a:cs typeface="Calibri"/>
              </a:rPr>
              <a:t>comprehensive </a:t>
            </a:r>
            <a:r>
              <a:rPr dirty="0" sz="2800" spc="-5" b="1">
                <a:latin typeface="Calibri"/>
                <a:cs typeface="Calibri"/>
              </a:rPr>
              <a:t>as  possible. </a:t>
            </a:r>
            <a:r>
              <a:rPr dirty="0" sz="2800" spc="-10" b="1">
                <a:latin typeface="Calibri"/>
                <a:cs typeface="Calibri"/>
              </a:rPr>
              <a:t>Usually </a:t>
            </a:r>
            <a:r>
              <a:rPr dirty="0" sz="2800" spc="-5" b="1">
                <a:latin typeface="Calibri"/>
                <a:cs typeface="Calibri"/>
              </a:rPr>
              <a:t>a </a:t>
            </a:r>
            <a:r>
              <a:rPr dirty="0" sz="2800" spc="-15" b="1">
                <a:latin typeface="Calibri"/>
                <a:cs typeface="Calibri"/>
              </a:rPr>
              <a:t>form </a:t>
            </a:r>
            <a:r>
              <a:rPr dirty="0" sz="2800" spc="-5" b="1">
                <a:latin typeface="Calibri"/>
                <a:cs typeface="Calibri"/>
              </a:rPr>
              <a:t>of </a:t>
            </a:r>
            <a:r>
              <a:rPr dirty="0" sz="2800" spc="-15" b="1">
                <a:latin typeface="Calibri"/>
                <a:cs typeface="Calibri"/>
              </a:rPr>
              <a:t>metabolite</a:t>
            </a:r>
            <a:r>
              <a:rPr dirty="0" sz="2800" spc="114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fingerprinting.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800" spc="-25" b="1">
                <a:latin typeface="Calibri"/>
                <a:cs typeface="Calibri"/>
              </a:rPr>
              <a:t>Every </a:t>
            </a:r>
            <a:r>
              <a:rPr dirty="0" sz="2800" spc="-20" b="1">
                <a:latin typeface="Calibri"/>
                <a:cs typeface="Calibri"/>
              </a:rPr>
              <a:t>data </a:t>
            </a:r>
            <a:r>
              <a:rPr dirty="0" sz="2800" spc="-10" b="1">
                <a:latin typeface="Calibri"/>
                <a:cs typeface="Calibri"/>
              </a:rPr>
              <a:t>point </a:t>
            </a:r>
            <a:r>
              <a:rPr dirty="0" sz="2800" spc="-5" b="1">
                <a:latin typeface="Calibri"/>
                <a:cs typeface="Calibri"/>
              </a:rPr>
              <a:t>is used; </a:t>
            </a:r>
            <a:r>
              <a:rPr dirty="0" sz="2800" spc="-10" b="1">
                <a:latin typeface="Calibri"/>
                <a:cs typeface="Calibri"/>
              </a:rPr>
              <a:t>none </a:t>
            </a:r>
            <a:r>
              <a:rPr dirty="0" sz="2800" spc="-15" b="1">
                <a:latin typeface="Calibri"/>
                <a:cs typeface="Calibri"/>
              </a:rPr>
              <a:t>are </a:t>
            </a:r>
            <a:r>
              <a:rPr dirty="0" sz="2800" spc="-10" b="1">
                <a:latin typeface="Calibri"/>
                <a:cs typeface="Calibri"/>
              </a:rPr>
              <a:t>arbitrarily</a:t>
            </a:r>
            <a:r>
              <a:rPr dirty="0" sz="2800" spc="204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discarded.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Harnly</dc:creator>
  <dc:title>PowerPoint Presentation</dc:title>
  <dcterms:created xsi:type="dcterms:W3CDTF">2018-11-26T18:29:39Z</dcterms:created>
  <dcterms:modified xsi:type="dcterms:W3CDTF">2018-11-26T18:29:39Z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2018-11-26T00:00:00Z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2018-11-26T00:00:00Z</vt:filetime>
  </property>
</Properties>
</file>