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0" r:id="rId2"/>
    <p:sldId id="306" r:id="rId3"/>
    <p:sldId id="348" r:id="rId4"/>
    <p:sldId id="369" r:id="rId5"/>
    <p:sldId id="291" r:id="rId6"/>
    <p:sldId id="379" r:id="rId7"/>
    <p:sldId id="381" r:id="rId8"/>
    <p:sldId id="382" r:id="rId9"/>
    <p:sldId id="383" r:id="rId10"/>
    <p:sldId id="419" r:id="rId11"/>
    <p:sldId id="375" r:id="rId12"/>
    <p:sldId id="376" r:id="rId13"/>
    <p:sldId id="384" r:id="rId14"/>
    <p:sldId id="420" r:id="rId15"/>
    <p:sldId id="421" r:id="rId16"/>
    <p:sldId id="423" r:id="rId17"/>
    <p:sldId id="386" r:id="rId18"/>
    <p:sldId id="389" r:id="rId19"/>
    <p:sldId id="387" r:id="rId20"/>
    <p:sldId id="390" r:id="rId21"/>
    <p:sldId id="391" r:id="rId22"/>
    <p:sldId id="392" r:id="rId23"/>
    <p:sldId id="393" r:id="rId24"/>
    <p:sldId id="412" r:id="rId25"/>
    <p:sldId id="413" r:id="rId26"/>
    <p:sldId id="416" r:id="rId27"/>
    <p:sldId id="417" r:id="rId28"/>
    <p:sldId id="418" r:id="rId29"/>
    <p:sldId id="394" r:id="rId30"/>
    <p:sldId id="399" r:id="rId31"/>
    <p:sldId id="400" r:id="rId32"/>
    <p:sldId id="401" r:id="rId33"/>
    <p:sldId id="396" r:id="rId34"/>
    <p:sldId id="397" r:id="rId35"/>
    <p:sldId id="422" r:id="rId36"/>
    <p:sldId id="411" r:id="rId37"/>
    <p:sldId id="405" r:id="rId38"/>
    <p:sldId id="406" r:id="rId39"/>
    <p:sldId id="407" r:id="rId40"/>
    <p:sldId id="408" r:id="rId41"/>
    <p:sldId id="409" r:id="rId42"/>
    <p:sldId id="410" r:id="rId43"/>
    <p:sldId id="357" r:id="rId44"/>
    <p:sldId id="358" r:id="rId45"/>
    <p:sldId id="361" r:id="rId46"/>
    <p:sldId id="362" r:id="rId47"/>
    <p:sldId id="366" r:id="rId48"/>
    <p:sldId id="367" r:id="rId49"/>
    <p:sldId id="368" r:id="rId50"/>
    <p:sldId id="42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624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I:\COMBINATIONIVA\combination-flavor%20Test(Exam.7)for%20analysi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tisogai\Desktop\subjectNo.%20List2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32538135703347"/>
          <c:y val="0.10455425830391894"/>
          <c:w val="0.77894458737212313"/>
          <c:h val="0.78975622582696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'guiaigol by taste'!$C$155</c:f>
              <c:strCache>
                <c:ptCount val="1"/>
                <c:pt idx="0">
                  <c:v>blank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'guiaigol by taste'!$C$164:$H$164</c:f>
                <c:numCache>
                  <c:formatCode>General</c:formatCode>
                  <c:ptCount val="6"/>
                  <c:pt idx="0">
                    <c:v>1.3337422080304788</c:v>
                  </c:pt>
                  <c:pt idx="1">
                    <c:v>1.189254852213508</c:v>
                  </c:pt>
                  <c:pt idx="2">
                    <c:v>1.1181941661113957</c:v>
                  </c:pt>
                  <c:pt idx="3">
                    <c:v>1.2050447521673844</c:v>
                  </c:pt>
                  <c:pt idx="4">
                    <c:v>1.0507175756410707</c:v>
                  </c:pt>
                  <c:pt idx="5">
                    <c:v>1.0949650079974285</c:v>
                  </c:pt>
                </c:numCache>
              </c:numRef>
            </c:plus>
            <c:minus>
              <c:numRef>
                <c:f>'guiaigol by taste'!$C$164:$H$164</c:f>
                <c:numCache>
                  <c:formatCode>General</c:formatCode>
                  <c:ptCount val="6"/>
                  <c:pt idx="0">
                    <c:v>1.3337422080304788</c:v>
                  </c:pt>
                  <c:pt idx="1">
                    <c:v>1.189254852213508</c:v>
                  </c:pt>
                  <c:pt idx="2">
                    <c:v>1.1181941661113957</c:v>
                  </c:pt>
                  <c:pt idx="3">
                    <c:v>1.2050447521673844</c:v>
                  </c:pt>
                  <c:pt idx="4">
                    <c:v>1.0507175756410707</c:v>
                  </c:pt>
                  <c:pt idx="5">
                    <c:v>1.0949650079974285</c:v>
                  </c:pt>
                </c:numCache>
              </c:numRef>
            </c:minus>
          </c:errBars>
          <c:cat>
            <c:strRef>
              <c:f>'guiaigol by taste'!$D$154:$I$154</c:f>
              <c:strCache>
                <c:ptCount val="6"/>
                <c:pt idx="0">
                  <c:v>BLANK</c:v>
                </c:pt>
                <c:pt idx="1">
                  <c:v>sweet</c:v>
                </c:pt>
                <c:pt idx="2">
                  <c:v>salt</c:v>
                </c:pt>
                <c:pt idx="3">
                  <c:v>bitter</c:v>
                </c:pt>
                <c:pt idx="4">
                  <c:v>sour</c:v>
                </c:pt>
                <c:pt idx="5">
                  <c:v>umami</c:v>
                </c:pt>
              </c:strCache>
            </c:strRef>
          </c:cat>
          <c:val>
            <c:numRef>
              <c:f>'guiaigol by taste'!$D$155:$I$155</c:f>
              <c:numCache>
                <c:formatCode>0.00</c:formatCode>
                <c:ptCount val="6"/>
                <c:pt idx="0">
                  <c:v>1.5079664786880718</c:v>
                </c:pt>
                <c:pt idx="1">
                  <c:v>13.656900222297446</c:v>
                </c:pt>
                <c:pt idx="2">
                  <c:v>18.548178290304932</c:v>
                </c:pt>
                <c:pt idx="3">
                  <c:v>15.834305759664144</c:v>
                </c:pt>
                <c:pt idx="4">
                  <c:v>25.191231514335026</c:v>
                </c:pt>
                <c:pt idx="5">
                  <c:v>17.130898682636925</c:v>
                </c:pt>
              </c:numCache>
            </c:numRef>
          </c:val>
        </c:ser>
        <c:ser>
          <c:idx val="1"/>
          <c:order val="1"/>
          <c:tx>
            <c:strRef>
              <c:f>'guiaigol by taste'!$C$156</c:f>
              <c:strCache>
                <c:ptCount val="1"/>
                <c:pt idx="0">
                  <c:v>20%Guiaiacol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'guiaigol by taste'!$C$165:$H$165</c:f>
                <c:numCache>
                  <c:formatCode>General</c:formatCode>
                  <c:ptCount val="6"/>
                  <c:pt idx="0">
                    <c:v>1.306111238735171</c:v>
                  </c:pt>
                  <c:pt idx="1">
                    <c:v>1.1823498676360424</c:v>
                  </c:pt>
                  <c:pt idx="2">
                    <c:v>1.0991754008803021</c:v>
                  </c:pt>
                  <c:pt idx="3">
                    <c:v>1.2170591243890938</c:v>
                  </c:pt>
                  <c:pt idx="4">
                    <c:v>1.15582690549684</c:v>
                  </c:pt>
                  <c:pt idx="5">
                    <c:v>1.1143920893421322</c:v>
                  </c:pt>
                </c:numCache>
              </c:numRef>
            </c:plus>
            <c:minus>
              <c:numRef>
                <c:f>'guiaigol by taste'!$C$165:$H$165</c:f>
                <c:numCache>
                  <c:formatCode>General</c:formatCode>
                  <c:ptCount val="6"/>
                  <c:pt idx="0">
                    <c:v>1.306111238735171</c:v>
                  </c:pt>
                  <c:pt idx="1">
                    <c:v>1.1823498676360424</c:v>
                  </c:pt>
                  <c:pt idx="2">
                    <c:v>1.0991754008803021</c:v>
                  </c:pt>
                  <c:pt idx="3">
                    <c:v>1.2170591243890938</c:v>
                  </c:pt>
                  <c:pt idx="4">
                    <c:v>1.15582690549684</c:v>
                  </c:pt>
                  <c:pt idx="5">
                    <c:v>1.1143920893421322</c:v>
                  </c:pt>
                </c:numCache>
              </c:numRef>
            </c:minus>
          </c:errBars>
          <c:cat>
            <c:strRef>
              <c:f>'guiaigol by taste'!$D$154:$I$154</c:f>
              <c:strCache>
                <c:ptCount val="6"/>
                <c:pt idx="0">
                  <c:v>BLANK</c:v>
                </c:pt>
                <c:pt idx="1">
                  <c:v>sweet</c:v>
                </c:pt>
                <c:pt idx="2">
                  <c:v>salt</c:v>
                </c:pt>
                <c:pt idx="3">
                  <c:v>bitter</c:v>
                </c:pt>
                <c:pt idx="4">
                  <c:v>sour</c:v>
                </c:pt>
                <c:pt idx="5">
                  <c:v>umami</c:v>
                </c:pt>
              </c:strCache>
            </c:strRef>
          </c:cat>
          <c:val>
            <c:numRef>
              <c:f>'guiaigol by taste'!$D$156:$I$156</c:f>
              <c:numCache>
                <c:formatCode>0.00</c:formatCode>
                <c:ptCount val="6"/>
                <c:pt idx="0">
                  <c:v>1.2770028174906563</c:v>
                </c:pt>
                <c:pt idx="1">
                  <c:v>13.16006755205707</c:v>
                </c:pt>
                <c:pt idx="2">
                  <c:v>22.911881623947497</c:v>
                </c:pt>
                <c:pt idx="3">
                  <c:v>16.682158618822736</c:v>
                </c:pt>
                <c:pt idx="4">
                  <c:v>21.749804012644418</c:v>
                </c:pt>
                <c:pt idx="5">
                  <c:v>20.124001773581888</c:v>
                </c:pt>
              </c:numCache>
            </c:numRef>
          </c:val>
        </c:ser>
        <c:ser>
          <c:idx val="2"/>
          <c:order val="2"/>
          <c:tx>
            <c:strRef>
              <c:f>'guiaigol by taste'!$C$157</c:f>
              <c:strCache>
                <c:ptCount val="1"/>
                <c:pt idx="0">
                  <c:v>50%Guaiacol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'guiaigol by taste'!$C$166:$H$166</c:f>
                <c:numCache>
                  <c:formatCode>General</c:formatCode>
                  <c:ptCount val="6"/>
                  <c:pt idx="0">
                    <c:v>1.2727082736808879</c:v>
                  </c:pt>
                  <c:pt idx="1">
                    <c:v>1.1395084116517653</c:v>
                  </c:pt>
                  <c:pt idx="2">
                    <c:v>1.0755367210557101</c:v>
                  </c:pt>
                  <c:pt idx="3">
                    <c:v>1.1969230646885565</c:v>
                  </c:pt>
                  <c:pt idx="4">
                    <c:v>1.1035901438801328</c:v>
                  </c:pt>
                  <c:pt idx="5">
                    <c:v>1.0796878214001093</c:v>
                  </c:pt>
                </c:numCache>
              </c:numRef>
            </c:plus>
            <c:minus>
              <c:numRef>
                <c:f>'guiaigol by taste'!$C$166:$H$166</c:f>
                <c:numCache>
                  <c:formatCode>General</c:formatCode>
                  <c:ptCount val="6"/>
                  <c:pt idx="0">
                    <c:v>1.2727082736808879</c:v>
                  </c:pt>
                  <c:pt idx="1">
                    <c:v>1.1395084116517653</c:v>
                  </c:pt>
                  <c:pt idx="2">
                    <c:v>1.0755367210557101</c:v>
                  </c:pt>
                  <c:pt idx="3">
                    <c:v>1.1969230646885565</c:v>
                  </c:pt>
                  <c:pt idx="4">
                    <c:v>1.1035901438801328</c:v>
                  </c:pt>
                  <c:pt idx="5">
                    <c:v>1.0796878214001093</c:v>
                  </c:pt>
                </c:numCache>
              </c:numRef>
            </c:minus>
          </c:errBars>
          <c:cat>
            <c:strRef>
              <c:f>'guiaigol by taste'!$D$154:$I$154</c:f>
              <c:strCache>
                <c:ptCount val="6"/>
                <c:pt idx="0">
                  <c:v>BLANK</c:v>
                </c:pt>
                <c:pt idx="1">
                  <c:v>sweet</c:v>
                </c:pt>
                <c:pt idx="2">
                  <c:v>salt</c:v>
                </c:pt>
                <c:pt idx="3">
                  <c:v>bitter</c:v>
                </c:pt>
                <c:pt idx="4">
                  <c:v>sour</c:v>
                </c:pt>
                <c:pt idx="5">
                  <c:v>umami</c:v>
                </c:pt>
              </c:strCache>
            </c:strRef>
          </c:cat>
          <c:val>
            <c:numRef>
              <c:f>'guiaigol by taste'!$D$157:$I$157</c:f>
              <c:numCache>
                <c:formatCode>0.00</c:formatCode>
                <c:ptCount val="6"/>
                <c:pt idx="0">
                  <c:v>1.0228085883894418</c:v>
                </c:pt>
                <c:pt idx="1">
                  <c:v>16.239907284201294</c:v>
                </c:pt>
                <c:pt idx="2">
                  <c:v>26.251837036843163</c:v>
                </c:pt>
                <c:pt idx="3">
                  <c:v>18.490853003515664</c:v>
                </c:pt>
                <c:pt idx="4">
                  <c:v>23.101941073958457</c:v>
                </c:pt>
                <c:pt idx="5">
                  <c:v>24.115870035956231</c:v>
                </c:pt>
              </c:numCache>
            </c:numRef>
          </c:val>
        </c:ser>
        <c:ser>
          <c:idx val="3"/>
          <c:order val="3"/>
          <c:tx>
            <c:strRef>
              <c:f>'guiaigol by taste'!$C$158</c:f>
              <c:strCache>
                <c:ptCount val="1"/>
                <c:pt idx="0">
                  <c:v>100%Guaiacol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'guiaigol by taste'!$C$167:$H$167</c:f>
                <c:numCache>
                  <c:formatCode>General</c:formatCode>
                  <c:ptCount val="6"/>
                  <c:pt idx="0">
                    <c:v>1.3131672715443237</c:v>
                  </c:pt>
                  <c:pt idx="1">
                    <c:v>1.1466275707393216</c:v>
                  </c:pt>
                  <c:pt idx="2">
                    <c:v>1.0569256300023988</c:v>
                  </c:pt>
                  <c:pt idx="3">
                    <c:v>1.1394017622705797</c:v>
                  </c:pt>
                  <c:pt idx="4">
                    <c:v>1.0972406249252331</c:v>
                  </c:pt>
                  <c:pt idx="5">
                    <c:v>1.074795562273142</c:v>
                  </c:pt>
                </c:numCache>
              </c:numRef>
            </c:plus>
            <c:minus>
              <c:numRef>
                <c:f>'guiaigol by taste'!$C$167:$H$167</c:f>
                <c:numCache>
                  <c:formatCode>General</c:formatCode>
                  <c:ptCount val="6"/>
                  <c:pt idx="0">
                    <c:v>1.3131672715443237</c:v>
                  </c:pt>
                  <c:pt idx="1">
                    <c:v>1.1466275707393216</c:v>
                  </c:pt>
                  <c:pt idx="2">
                    <c:v>1.0569256300023988</c:v>
                  </c:pt>
                  <c:pt idx="3">
                    <c:v>1.1394017622705797</c:v>
                  </c:pt>
                  <c:pt idx="4">
                    <c:v>1.0972406249252331</c:v>
                  </c:pt>
                  <c:pt idx="5">
                    <c:v>1.074795562273142</c:v>
                  </c:pt>
                </c:numCache>
              </c:numRef>
            </c:minus>
          </c:errBars>
          <c:cat>
            <c:strRef>
              <c:f>'guiaigol by taste'!$D$154:$I$154</c:f>
              <c:strCache>
                <c:ptCount val="6"/>
                <c:pt idx="0">
                  <c:v>BLANK</c:v>
                </c:pt>
                <c:pt idx="1">
                  <c:v>sweet</c:v>
                </c:pt>
                <c:pt idx="2">
                  <c:v>salt</c:v>
                </c:pt>
                <c:pt idx="3">
                  <c:v>bitter</c:v>
                </c:pt>
                <c:pt idx="4">
                  <c:v>sour</c:v>
                </c:pt>
                <c:pt idx="5">
                  <c:v>umami</c:v>
                </c:pt>
              </c:strCache>
            </c:strRef>
          </c:cat>
          <c:val>
            <c:numRef>
              <c:f>'guiaigol by taste'!$D$158:$I$158</c:f>
              <c:numCache>
                <c:formatCode>0.00</c:formatCode>
                <c:ptCount val="6"/>
                <c:pt idx="0">
                  <c:v>1.7940513916247802</c:v>
                </c:pt>
                <c:pt idx="1">
                  <c:v>13.789355945558004</c:v>
                </c:pt>
                <c:pt idx="2">
                  <c:v>29.288835120198947</c:v>
                </c:pt>
                <c:pt idx="3">
                  <c:v>20.170539131133499</c:v>
                </c:pt>
                <c:pt idx="4">
                  <c:v>22.138895301692688</c:v>
                </c:pt>
                <c:pt idx="5">
                  <c:v>27.116414637061784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0477824"/>
        <c:axId val="427999232"/>
      </c:barChart>
      <c:catAx>
        <c:axId val="47047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27999232"/>
        <c:crosses val="autoZero"/>
        <c:auto val="1"/>
        <c:lblAlgn val="ctr"/>
        <c:lblOffset val="100"/>
        <c:noMultiLvlLbl val="0"/>
      </c:catAx>
      <c:valAx>
        <c:axId val="427999232"/>
        <c:scaling>
          <c:orientation val="minMax"/>
          <c:max val="3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Rated taste intensity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1.486811673293314E-2"/>
              <c:y val="0.2929380486921892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7047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630640229377271"/>
          <c:y val="8.718639695900085E-2"/>
          <c:w val="0.26745043008237834"/>
          <c:h val="0.24611677638655818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Sheet2!$J$86:$J$90</c:f>
              <c:strCache>
                <c:ptCount val="5"/>
                <c:pt idx="0">
                  <c:v>Umami</c:v>
                </c:pt>
                <c:pt idx="1">
                  <c:v>Salty</c:v>
                </c:pt>
                <c:pt idx="2">
                  <c:v>Sweet</c:v>
                </c:pt>
                <c:pt idx="3">
                  <c:v>Bitter</c:v>
                </c:pt>
                <c:pt idx="4">
                  <c:v>Sour</c:v>
                </c:pt>
              </c:strCache>
            </c:strRef>
          </c:cat>
          <c:val>
            <c:numRef>
              <c:f>Sheet2!$K$86:$K$90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100" b="1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0.43872</cdr:x>
      <cdr:y>0.27976</cdr:y>
    </cdr:from>
    <cdr:to>
      <cdr:x>0.48537</cdr:x>
      <cdr:y>0.33804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32373" y="1236411"/>
          <a:ext cx="269254" cy="25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0.83476</cdr:x>
      <cdr:y>0.34605</cdr:y>
    </cdr:from>
    <cdr:to>
      <cdr:x>0.88141</cdr:x>
      <cdr:y>0.40434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818373" y="1529413"/>
          <a:ext cx="269254" cy="25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0.48537</cdr:x>
      <cdr:y>0.13404</cdr:y>
    </cdr:from>
    <cdr:to>
      <cdr:x>0.53202</cdr:x>
      <cdr:y>0.19232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801627" y="592389"/>
          <a:ext cx="269255" cy="25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0.46205</cdr:x>
      <cdr:y>0.2069</cdr:y>
    </cdr:from>
    <cdr:to>
      <cdr:x>0.50869</cdr:x>
      <cdr:y>0.26518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667000" y="914400"/>
          <a:ext cx="269255" cy="25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0.85809</cdr:x>
      <cdr:y>0.25862</cdr:y>
    </cdr:from>
    <cdr:to>
      <cdr:x>0.90473</cdr:x>
      <cdr:y>0.31691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953000" y="1143000"/>
          <a:ext cx="269255" cy="257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0.88141</cdr:x>
      <cdr:y>0.18576</cdr:y>
    </cdr:from>
    <cdr:to>
      <cdr:x>0.92806</cdr:x>
      <cdr:y>0.24405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5087627" y="820989"/>
          <a:ext cx="269255" cy="257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dirty="0" smtClean="0"/>
            <a:t>*</a:t>
          </a:r>
          <a:endParaRPr lang="en-US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65809-19D3-447A-8694-4049B57AC893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601BB-E101-4395-916A-8806ECD7C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~25 PIs in diverse areas of the Chemical Senses</a:t>
            </a:r>
          </a:p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Including taste, smell and roles in health and disease</a:t>
            </a:r>
          </a:p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~125 Employees</a:t>
            </a:r>
          </a:p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~60 PhD level</a:t>
            </a:r>
          </a:p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My home for past 2.5 yrs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Talk about onsets, not timing? Not sure now what that note means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FA9889-8B54-4053-9B45-4B88EF67719D}" type="slidenum">
              <a:rPr lang="ja-JP" altLang="en-US" sz="1200" smtClean="0"/>
              <a:pPr/>
              <a:t>34</a:t>
            </a:fld>
            <a:endParaRPr lang="ja-JP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90F67-92C2-4477-A236-70F312454744}" type="slidenum">
              <a:rPr lang="en-US"/>
              <a:pPr/>
              <a:t>43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D22B-4E71-4A6C-9BA9-E38C1AF500D5}" type="slidenum">
              <a:rPr lang="en-US"/>
              <a:pPr/>
              <a:t>45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FBB80-6DF6-4963-A2A6-88ECE2361413}" type="slidenum">
              <a:rPr lang="en-US"/>
              <a:pPr/>
              <a:t>46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13C11-25BF-46B3-9C8D-7B34B9AD7D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4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TAS2R38 recognizes many compounds belonging to the class of </a:t>
            </a:r>
            <a:r>
              <a:rPr lang="en-US" dirty="0" err="1"/>
              <a:t>isothiocyanates</a:t>
            </a:r>
            <a:r>
              <a:rPr lang="en-US" dirty="0"/>
              <a:t> 16 </a:t>
            </a:r>
            <a:r>
              <a:rPr lang="en-US" dirty="0" err="1"/>
              <a:t>salic</a:t>
            </a:r>
            <a:r>
              <a:rPr lang="en-US" dirty="0"/>
              <a:t> (acetylsalicylic acid—the active ingredient</a:t>
            </a:r>
          </a:p>
          <a:p>
            <a:r>
              <a:rPr lang="en-US" dirty="0"/>
              <a:t>in aspirin).</a:t>
            </a:r>
          </a:p>
          <a:p>
            <a:r>
              <a:rPr lang="en-US" dirty="0"/>
              <a:t>. On the other hand,</a:t>
            </a:r>
          </a:p>
          <a:p>
            <a:r>
              <a:rPr lang="en-US" dirty="0"/>
              <a:t>TAS2R16 specializes in the so-called </a:t>
            </a:r>
            <a:r>
              <a:rPr lang="en-US" dirty="0" err="1"/>
              <a:t>glucopyranosides</a:t>
            </a:r>
            <a:r>
              <a:rPr lang="en-US" dirty="0"/>
              <a:t>—which</a:t>
            </a:r>
          </a:p>
          <a:p>
            <a:r>
              <a:rPr lang="en-US" dirty="0"/>
              <a:t>include substances that contain cyanide—such as those found in bitter almonds.</a:t>
            </a:r>
          </a:p>
          <a:p>
            <a:r>
              <a:rPr lang="en-US" dirty="0"/>
              <a:t>in (such as amygdalin</a:t>
            </a:r>
          </a:p>
          <a:p>
            <a:r>
              <a:rPr lang="en-US" dirty="0"/>
              <a:t>in bitter almonds or </a:t>
            </a:r>
            <a:r>
              <a:rPr lang="en-US" dirty="0" err="1"/>
              <a:t>linamarin</a:t>
            </a:r>
            <a:r>
              <a:rPr lang="en-US" dirty="0"/>
              <a:t> in manioc.</a:t>
            </a:r>
          </a:p>
          <a:p>
            <a:r>
              <a:rPr lang="en-US" dirty="0"/>
              <a:t>Even a single dose of one milligram of cyanide</a:t>
            </a:r>
          </a:p>
          <a:p>
            <a:r>
              <a:rPr lang="en-US" dirty="0"/>
              <a:t>per kilogram of body weight is lethal for most</a:t>
            </a:r>
          </a:p>
          <a:p>
            <a:r>
              <a:rPr lang="en-US" dirty="0"/>
              <a:t>mammals. A slight change in the genes for the</a:t>
            </a:r>
          </a:p>
          <a:p>
            <a:r>
              <a:rPr lang="en-US" dirty="0"/>
              <a:t>TAS2R16 receptor must have had a </a:t>
            </a:r>
            <a:r>
              <a:rPr lang="en-US" dirty="0" err="1"/>
              <a:t>signiﬁ</a:t>
            </a:r>
            <a:r>
              <a:rPr lang="en-US" dirty="0"/>
              <a:t> cant</a:t>
            </a:r>
          </a:p>
          <a:p>
            <a:r>
              <a:rPr lang="en-US" dirty="0" err="1"/>
              <a:t>inﬂ</a:t>
            </a:r>
            <a:r>
              <a:rPr lang="en-US" dirty="0"/>
              <a:t> </a:t>
            </a:r>
            <a:r>
              <a:rPr lang="en-US" dirty="0" err="1"/>
              <a:t>uence</a:t>
            </a:r>
            <a:r>
              <a:rPr lang="en-US" dirty="0"/>
              <a:t> on feeding behavior, survival chances</a:t>
            </a:r>
          </a:p>
          <a:p>
            <a:r>
              <a:rPr lang="en-US" dirty="0"/>
              <a:t>and the spread of the human species </a:t>
            </a:r>
            <a:r>
              <a:rPr lang="en-US" dirty="0" err="1"/>
              <a:t>vSigns</a:t>
            </a:r>
            <a:r>
              <a:rPr lang="en-US" dirty="0"/>
              <a:t> of positive selection were also found for</a:t>
            </a:r>
          </a:p>
          <a:p>
            <a:r>
              <a:rPr lang="en-US" dirty="0"/>
              <a:t>TAS2R16</a:t>
            </a:r>
          </a:p>
          <a:p>
            <a:r>
              <a:rPr lang="en-US" dirty="0"/>
              <a:t>encoding a receptor for</a:t>
            </a:r>
          </a:p>
          <a:p>
            <a:r>
              <a:rPr lang="en-US" dirty="0"/>
              <a:t>β</a:t>
            </a:r>
            <a:r>
              <a:rPr lang="en-US" dirty="0" err="1"/>
              <a:t>glucopyranosides</a:t>
            </a:r>
            <a:r>
              <a:rPr lang="en-US" dirty="0"/>
              <a:t>.</a:t>
            </a:r>
          </a:p>
          <a:p>
            <a:r>
              <a:rPr lang="en-US" dirty="0"/>
              <a:t>Its ancestral allele associated with lower sensitivity to</a:t>
            </a:r>
          </a:p>
          <a:p>
            <a:r>
              <a:rPr lang="en-US" dirty="0"/>
              <a:t>β</a:t>
            </a:r>
          </a:p>
          <a:p>
            <a:r>
              <a:rPr lang="en-US" dirty="0"/>
              <a:t>-</a:t>
            </a:r>
            <a:r>
              <a:rPr lang="en-US" dirty="0" err="1"/>
              <a:t>glucopyranosides</a:t>
            </a:r>
            <a:endParaRPr lang="en-US" dirty="0"/>
          </a:p>
          <a:p>
            <a:r>
              <a:rPr lang="en-US" dirty="0"/>
              <a:t>is under positive selection only in central Africa, while the evolutionarily derived allele</a:t>
            </a:r>
          </a:p>
          <a:p>
            <a:r>
              <a:rPr lang="en-US" dirty="0"/>
              <a:t>associated with an increased sensitivity is under positive selection in the rest of the world. It</a:t>
            </a:r>
          </a:p>
          <a:p>
            <a:r>
              <a:rPr lang="en-US" dirty="0"/>
              <a:t>is suggested that the global pattern of allelic variation of the</a:t>
            </a:r>
          </a:p>
          <a:p>
            <a:r>
              <a:rPr lang="en-US" dirty="0"/>
              <a:t>TAS2R16</a:t>
            </a:r>
          </a:p>
          <a:p>
            <a:r>
              <a:rPr lang="en-US" dirty="0"/>
              <a:t>gene depends on</a:t>
            </a:r>
          </a:p>
          <a:p>
            <a:r>
              <a:rPr lang="en-US" dirty="0"/>
              <a:t>selective pressures of protection against malaria in Africa and protection against toxins in</a:t>
            </a:r>
          </a:p>
          <a:p>
            <a:r>
              <a:rPr lang="en-US" dirty="0"/>
              <a:t>malaria-free zones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Almost all people who live outside of Africa have a super-sensitive version of the gene. About 15% of people in Africa have a less sensitive version. Why? Because some of the same compounds can be metabolized to fight malaria.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13C11-25BF-46B3-9C8D-7B34B9AD7D03}" type="slidenum">
              <a:rPr lang="en-US" smtClean="0"/>
              <a:t>10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02246"/>
            <a:ext cx="5705400" cy="141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5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 3500 mg</a:t>
            </a:r>
            <a:r>
              <a:rPr lang="en-US" baseline="0" dirty="0" smtClean="0"/>
              <a:t> per day, IOM suggests 2300 mg/day (1500 mg for those with risk for hypertension).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 3500 mg</a:t>
            </a:r>
            <a:r>
              <a:rPr lang="en-US" baseline="0" dirty="0" smtClean="0"/>
              <a:t> per day, IOM suggests 2300 mg/day (1500 mg for those with risk for hypertension).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 3500 mg</a:t>
            </a:r>
            <a:r>
              <a:rPr lang="en-US" baseline="0" dirty="0" smtClean="0"/>
              <a:t> per day, IOM suggests 2300 mg/day (1500 mg for those with risk for hypertension).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USA 3500 mg</a:t>
            </a:r>
            <a:r>
              <a:rPr lang="en-US" baseline="0" dirty="0" smtClean="0"/>
              <a:t> per day, IOM suggests 2300 mg/day (1500 mg for those with risk for hypertension).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B6C7-D828-4335-B190-B1E22C67CAF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Amiloride-sensitivity of salt taste responses has been demonstrated in electrophysiological experiments.</a:t>
            </a:r>
          </a:p>
          <a:p>
            <a:r>
              <a:rPr lang="en-US"/>
              <a:t>Lingual application of taste solutions evokes activity in the chorda tympani gustatory nerve.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85AC7-F7B7-47F7-B630-CFE7B40490D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4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3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0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2AF79-DC90-4BC4-9006-81E775E4F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59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484590" y="6158708"/>
            <a:ext cx="673100" cy="365125"/>
          </a:xfrm>
        </p:spPr>
        <p:txBody>
          <a:bodyPr/>
          <a:lstStyle>
            <a:lvl1pPr algn="l">
              <a:defRPr sz="90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Sample #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92" y="1388534"/>
            <a:ext cx="3892942" cy="4436534"/>
          </a:xfrm>
        </p:spPr>
        <p:txBody>
          <a:bodyPr/>
          <a:lstStyle>
            <a:lvl1pPr marL="223838" indent="-223838">
              <a:spcBef>
                <a:spcPts val="0"/>
              </a:spcBef>
              <a:spcAft>
                <a:spcPts val="500"/>
              </a:spcAft>
              <a:buClr>
                <a:srgbClr val="94C947"/>
              </a:buClr>
              <a:buSzPct val="65000"/>
              <a:buFont typeface="Arial" panose="020B0604020202020204" pitchFamily="34" charset="0"/>
              <a:buChar char="►"/>
              <a:defRPr sz="2400" spc="0" baseline="0">
                <a:latin typeface="Arial" pitchFamily="34" charset="0"/>
                <a:cs typeface="Arial" pitchFamily="34" charset="0"/>
              </a:defRPr>
            </a:lvl1pPr>
            <a:lvl2pPr marL="396875" indent="-168275">
              <a:spcBef>
                <a:spcPts val="0"/>
              </a:spcBef>
              <a:spcAft>
                <a:spcPts val="500"/>
              </a:spcAft>
              <a:buClrTx/>
              <a:buSzPct val="85000"/>
              <a:buFont typeface="Arial" pitchFamily="34" charset="0"/>
              <a:buChar char="–"/>
              <a:defRPr sz="2000" spc="0" baseline="0">
                <a:latin typeface="Arial" pitchFamily="34" charset="0"/>
                <a:cs typeface="Arial" pitchFamily="34" charset="0"/>
              </a:defRPr>
            </a:lvl2pPr>
            <a:lvl3pPr marL="627063" indent="-228600">
              <a:spcBef>
                <a:spcPts val="0"/>
              </a:spcBef>
              <a:spcAft>
                <a:spcPts val="300"/>
              </a:spcAft>
              <a:buClr>
                <a:srgbClr val="70A4D8"/>
              </a:buClr>
              <a:buSzPct val="110000"/>
              <a:buFont typeface="Arial" pitchFamily="34" charset="0"/>
              <a:buChar char="•"/>
              <a:defRPr sz="1800" spc="0" baseline="0">
                <a:latin typeface="Arial" pitchFamily="34" charset="0"/>
                <a:cs typeface="Arial" pitchFamily="34" charset="0"/>
              </a:defRPr>
            </a:lvl3pPr>
            <a:lvl4pPr marL="854075" indent="-168275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1600" spc="0" baseline="0">
                <a:latin typeface="Arial" pitchFamily="34" charset="0"/>
                <a:cs typeface="Arial" pitchFamily="34" charset="0"/>
              </a:defRPr>
            </a:lvl4pPr>
            <a:lvl5pPr marL="1084263" indent="-228600">
              <a:spcBef>
                <a:spcPts val="0"/>
              </a:spcBef>
              <a:spcAft>
                <a:spcPts val="300"/>
              </a:spcAft>
              <a:buClr>
                <a:srgbClr val="739600"/>
              </a:buClr>
              <a:buSzPct val="85000"/>
              <a:buFont typeface="Courier New" pitchFamily="49" charset="0"/>
              <a:buChar char="o"/>
              <a:defRPr sz="1600" spc="0" baseline="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9418" y="48697"/>
            <a:ext cx="8155818" cy="1012372"/>
          </a:xfrm>
        </p:spPr>
        <p:txBody>
          <a:bodyPr anchor="b">
            <a:normAutofit/>
          </a:bodyPr>
          <a:lstStyle>
            <a:lvl1pPr algn="l">
              <a:lnSpc>
                <a:spcPts val="3000"/>
              </a:lnSpc>
              <a:defRPr sz="3000" b="1" spc="-11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Slide Header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32339" y="1389064"/>
            <a:ext cx="3913187" cy="443547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4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88952" y="6086525"/>
            <a:ext cx="673100" cy="365125"/>
          </a:xfrm>
        </p:spPr>
        <p:txBody>
          <a:bodyPr/>
          <a:lstStyle>
            <a:lvl1pPr algn="l">
              <a:defRPr sz="900" smtClean="0">
                <a:solidFill>
                  <a:srgbClr val="71717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Sample #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9418" y="48697"/>
            <a:ext cx="8155818" cy="1012372"/>
          </a:xfrm>
        </p:spPr>
        <p:txBody>
          <a:bodyPr anchor="b">
            <a:normAutofit/>
          </a:bodyPr>
          <a:lstStyle>
            <a:lvl1pPr algn="l">
              <a:lnSpc>
                <a:spcPts val="3000"/>
              </a:lnSpc>
              <a:defRPr sz="3000" b="1" spc="-11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Slide Header Here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506414" y="1411288"/>
            <a:ext cx="8139112" cy="44196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5775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0F15AE8-A5B0-470F-A1D8-7D3C7F4CD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23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0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0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7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5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0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5F582-2D68-4226-9E62-C87435D68C87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2A827-A66E-4B11-BB3D-7BD9BE4E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14296" y="2784157"/>
            <a:ext cx="1543885" cy="49244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/>
              <a:t>Paul Wise</a:t>
            </a:r>
            <a:endParaRPr lang="en-US" sz="2600" b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" y="1085671"/>
            <a:ext cx="73914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Sampler of Sensory </a:t>
            </a:r>
            <a:r>
              <a:rPr 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utrition </a:t>
            </a:r>
            <a:r>
              <a:rPr 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ork at </a:t>
            </a:r>
            <a:r>
              <a:rPr lang="en-US" sz="3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Monell</a:t>
            </a:r>
            <a:endParaRPr lang="en-US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24000" y="3515380"/>
            <a:ext cx="565873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Monell Chemical Senses Center </a:t>
            </a:r>
            <a:r>
              <a:rPr lang="en-US" sz="2800" b="1" dirty="0" smtClean="0"/>
              <a:t>2019</a:t>
            </a:r>
            <a:endParaRPr lang="en-US" sz="2800" b="1" dirty="0"/>
          </a:p>
        </p:txBody>
      </p:sp>
      <p:pic>
        <p:nvPicPr>
          <p:cNvPr id="10" name="Picture 9" descr="50th Logo Vertical Blue Border.jpg"/>
          <p:cNvPicPr>
            <a:picLocks noChangeAspect="1"/>
          </p:cNvPicPr>
          <p:nvPr/>
        </p:nvPicPr>
        <p:blipFill>
          <a:blip r:embed="rId2" cstate="print"/>
          <a:srcRect l="6890" t="4762" r="7370" b="4422"/>
          <a:stretch>
            <a:fillRect/>
          </a:stretch>
        </p:blipFill>
        <p:spPr>
          <a:xfrm>
            <a:off x="7739744" y="261258"/>
            <a:ext cx="1219200" cy="2906484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11486"/>
            <a:ext cx="3276600" cy="205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11486"/>
            <a:ext cx="28956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44" y="4811486"/>
            <a:ext cx="3169444" cy="210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Selectivity of the 25 human bitter taste receptors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6592" y="-271409"/>
            <a:ext cx="3590816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412468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Behrens and Meyerhof 2013 Seminars in Cell &amp; Developmental Biology 24 215–221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05600" y="4419600"/>
            <a:ext cx="2438400" cy="1792307"/>
            <a:chOff x="6705600" y="4419600"/>
            <a:chExt cx="2438400" cy="1792307"/>
          </a:xfrm>
        </p:grpSpPr>
        <p:sp>
          <p:nvSpPr>
            <p:cNvPr id="3" name="TextBox 2"/>
            <p:cNvSpPr txBox="1"/>
            <p:nvPr/>
          </p:nvSpPr>
          <p:spPr>
            <a:xfrm>
              <a:off x="6705600" y="52578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Saccharin and </a:t>
              </a:r>
              <a:r>
                <a:rPr lang="en-US" sz="2800" dirty="0"/>
                <a:t>A</a:t>
              </a:r>
              <a:r>
                <a:rPr lang="en-US" sz="2800" dirty="0" smtClean="0"/>
                <a:t>ce-K</a:t>
              </a:r>
              <a:endParaRPr lang="en-US" sz="28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7696200" y="4419600"/>
              <a:ext cx="1524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28600" y="4343400"/>
            <a:ext cx="2286000" cy="1792307"/>
            <a:chOff x="228600" y="4343400"/>
            <a:chExt cx="2286000" cy="1792307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5181600"/>
              <a:ext cx="22860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/>
                <a:t>β-</a:t>
              </a:r>
              <a:r>
                <a:rPr lang="en-US" sz="2800" dirty="0" smtClean="0"/>
                <a:t>glucosides, </a:t>
              </a:r>
              <a:r>
                <a:rPr lang="en-US" sz="2800" dirty="0" err="1" smtClean="0"/>
                <a:t>salicin</a:t>
              </a:r>
              <a:endParaRPr lang="en-US" sz="28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838200" y="4343400"/>
              <a:ext cx="76200" cy="914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705600" y="1600200"/>
            <a:ext cx="2438400" cy="2286000"/>
            <a:chOff x="6705600" y="1600200"/>
            <a:chExt cx="2438400" cy="2286000"/>
          </a:xfrm>
        </p:grpSpPr>
        <p:sp>
          <p:nvSpPr>
            <p:cNvPr id="16" name="TextBox 15"/>
            <p:cNvSpPr txBox="1"/>
            <p:nvPr/>
          </p:nvSpPr>
          <p:spPr>
            <a:xfrm>
              <a:off x="6705600" y="16002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Bitterness of grapefruit juice</a:t>
              </a:r>
              <a:endParaRPr lang="en-US" sz="28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8534400" y="2514600"/>
              <a:ext cx="304800" cy="1371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2209800" y="3962400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6300" y="1376387"/>
            <a:ext cx="4483593" cy="3690786"/>
            <a:chOff x="838200" y="970755"/>
            <a:chExt cx="6629400" cy="497284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70755"/>
              <a:ext cx="6629400" cy="497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24000" y="480060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A49P</a:t>
              </a:r>
              <a:endPara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76800" y="266700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V262A</a:t>
              </a:r>
              <a:endPara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6071" y="447687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I296V</a:t>
              </a:r>
              <a:endPara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05200"/>
            <a:ext cx="29511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39050" y="4953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“Super-taster”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1775" y="495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“Taster”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34025" y="4953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“Non-taster”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1323357"/>
            <a:ext cx="6705600" cy="4391643"/>
            <a:chOff x="686594" y="1695399"/>
            <a:chExt cx="5959477" cy="3767139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7862528"/>
                </p:ext>
              </p:extLst>
            </p:nvPr>
          </p:nvGraphicFramePr>
          <p:xfrm>
            <a:off x="1083469" y="1695399"/>
            <a:ext cx="5562602" cy="37671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6" name="SPW 7.0 Graph" r:id="rId3" imgW="2248510" imgH="1522476" progId="">
                    <p:embed/>
                  </p:oleObj>
                </mc:Choice>
                <mc:Fallback>
                  <p:oleObj name="SPW 7.0 Graph" r:id="rId3" imgW="2248510" imgH="152247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3469" y="1695399"/>
                          <a:ext cx="5562602" cy="37671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" name="Text Box 4"/>
            <p:cNvSpPr txBox="1">
              <a:spLocks noChangeArrowheads="1"/>
            </p:cNvSpPr>
            <p:nvPr/>
          </p:nvSpPr>
          <p:spPr bwMode="auto">
            <a:xfrm rot="16200000">
              <a:off x="271463" y="3005137"/>
              <a:ext cx="12271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Intensity</a:t>
              </a: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2743201" y="5029200"/>
              <a:ext cx="1143001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2000" b="1" dirty="0">
                  <a:solidFill>
                    <a:prstClr val="black"/>
                  </a:solidFill>
                  <a:cs typeface="Arial" charset="0"/>
                </a:rPr>
                <a:t>[PTC] 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71702" y="1933544"/>
              <a:ext cx="2286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0200" y="5867400"/>
            <a:ext cx="1973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Bufe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2005</a:t>
            </a: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7" name="Picture 5" descr="Monell Logo -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24613"/>
            <a:ext cx="45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685" name="Picture 13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3" y="1449388"/>
            <a:ext cx="4205287" cy="5257800"/>
          </a:xfrm>
          <a:noFill/>
          <a:ln/>
        </p:spPr>
      </p:pic>
      <p:pic>
        <p:nvPicPr>
          <p:cNvPr id="540687" name="Picture 15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9825" y="1600200"/>
            <a:ext cx="4194175" cy="5105400"/>
          </a:xfrm>
          <a:noFill/>
          <a:ln/>
        </p:spPr>
      </p:pic>
      <p:sp>
        <p:nvSpPr>
          <p:cNvPr id="540690" name="Text Box 18"/>
          <p:cNvSpPr txBox="1">
            <a:spLocks noChangeArrowheads="1"/>
          </p:cNvSpPr>
          <p:nvPr/>
        </p:nvSpPr>
        <p:spPr bwMode="auto">
          <a:xfrm>
            <a:off x="152400" y="152400"/>
            <a:ext cx="3679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Arial" charset="0"/>
              </a:rPr>
              <a:t>Glucosinolate-Containing </a:t>
            </a:r>
          </a:p>
          <a:p>
            <a:pPr algn="ctr"/>
            <a:r>
              <a:rPr lang="en-US" altLang="en-US">
                <a:latin typeface="Arial" charset="0"/>
              </a:rPr>
              <a:t>Vegetables</a:t>
            </a:r>
          </a:p>
        </p:txBody>
      </p:sp>
      <p:sp>
        <p:nvSpPr>
          <p:cNvPr id="540691" name="Text Box 19"/>
          <p:cNvSpPr txBox="1">
            <a:spLocks noChangeArrowheads="1"/>
          </p:cNvSpPr>
          <p:nvPr/>
        </p:nvSpPr>
        <p:spPr bwMode="auto">
          <a:xfrm>
            <a:off x="4881563" y="152400"/>
            <a:ext cx="4240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Arial" charset="0"/>
              </a:rPr>
              <a:t>NonGlucosinolate-Containing </a:t>
            </a:r>
          </a:p>
          <a:p>
            <a:pPr algn="ctr"/>
            <a:r>
              <a:rPr lang="en-US" altLang="en-US">
                <a:latin typeface="Arial" charset="0"/>
              </a:rPr>
              <a:t>Vegetables</a:t>
            </a:r>
          </a:p>
        </p:txBody>
      </p:sp>
    </p:spTree>
    <p:extLst>
      <p:ext uri="{BB962C8B-B14F-4D97-AF65-F5344CB8AC3E}">
        <p14:creationId xmlns:p14="http://schemas.microsoft.com/office/powerpoint/2010/main" val="33399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Monell Logo -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24613"/>
            <a:ext cx="4572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25" name="Picture 5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0888" y="914400"/>
            <a:ext cx="5100637" cy="5486400"/>
          </a:xfrm>
          <a:noFill/>
          <a:ln/>
        </p:spPr>
      </p:pic>
      <p:sp>
        <p:nvSpPr>
          <p:cNvPr id="542727" name="Text Box 7"/>
          <p:cNvSpPr txBox="1">
            <a:spLocks noChangeArrowheads="1"/>
          </p:cNvSpPr>
          <p:nvPr/>
        </p:nvSpPr>
        <p:spPr bwMode="auto">
          <a:xfrm>
            <a:off x="350838" y="227013"/>
            <a:ext cx="847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Arial" charset="0"/>
              </a:rPr>
              <a:t>Responses to Individual Vegetables By Genotype of Subjects</a:t>
            </a:r>
          </a:p>
        </p:txBody>
      </p:sp>
      <p:sp>
        <p:nvSpPr>
          <p:cNvPr id="542728" name="Text Box 8"/>
          <p:cNvSpPr txBox="1">
            <a:spLocks noChangeArrowheads="1"/>
          </p:cNvSpPr>
          <p:nvPr/>
        </p:nvSpPr>
        <p:spPr bwMode="auto">
          <a:xfrm>
            <a:off x="76200" y="6477000"/>
            <a:ext cx="472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latin typeface="Arial" charset="0"/>
              </a:rPr>
              <a:t>Sandell and Breslin, Current Biology (2006) 16: 792-794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0" y="4038600"/>
            <a:ext cx="1447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8192" y="1443954"/>
            <a:ext cx="7635208" cy="2670846"/>
          </a:xfrm>
        </p:spPr>
        <p:txBody>
          <a:bodyPr>
            <a:normAutofit lnSpcReduction="10000"/>
          </a:bodyPr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Genetic </a:t>
            </a:r>
            <a:r>
              <a:rPr lang="en-US" sz="2800" dirty="0" smtClean="0"/>
              <a:t>differences in bitter taste receptors are associated with </a:t>
            </a:r>
            <a:r>
              <a:rPr lang="en-US" sz="2800" dirty="0" smtClean="0"/>
              <a:t>individual differences in bitter perception, even in some complex foods</a:t>
            </a:r>
            <a:endParaRPr lang="en-US" sz="2800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But, practically speaking, what can we do about bitterness?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206828"/>
            <a:ext cx="8155818" cy="101237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Interim conclusion: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51853" cy="191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64970"/>
            <a:ext cx="25961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7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strategies for blocking bitterness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 smtClean="0"/>
              <a:t>Biophysical: </a:t>
            </a:r>
            <a:r>
              <a:rPr lang="en-US" sz="3400" dirty="0" smtClean="0"/>
              <a:t>bind </a:t>
            </a:r>
            <a:r>
              <a:rPr lang="en-US" sz="3400" dirty="0" smtClean="0"/>
              <a:t>bitter compounds, but break down after swallowing (e.g., lipids and </a:t>
            </a:r>
            <a:r>
              <a:rPr lang="en-US" sz="3400" dirty="0" err="1" smtClean="0"/>
              <a:t>cyclodextrins</a:t>
            </a:r>
            <a:r>
              <a:rPr lang="en-US" sz="3400" dirty="0" smtClean="0"/>
              <a:t>). </a:t>
            </a:r>
            <a:r>
              <a:rPr lang="en-US" sz="3400" dirty="0" smtClean="0"/>
              <a:t>[</a:t>
            </a:r>
            <a:r>
              <a:rPr lang="en-US" sz="2900" b="1" dirty="0" err="1" smtClean="0"/>
              <a:t>Coupland</a:t>
            </a:r>
            <a:r>
              <a:rPr lang="en-US" sz="2900" b="1" dirty="0" smtClean="0"/>
              <a:t> </a:t>
            </a:r>
            <a:r>
              <a:rPr lang="en-US" sz="2900" b="1" dirty="0" smtClean="0"/>
              <a:t>and Hayes (2014) </a:t>
            </a:r>
            <a:r>
              <a:rPr lang="pt-BR" sz="2900" b="1" dirty="0" smtClean="0"/>
              <a:t>Pharm Res 31:2921 – </a:t>
            </a:r>
            <a:r>
              <a:rPr lang="pt-BR" sz="2900" b="1" dirty="0" smtClean="0"/>
              <a:t>2939.</a:t>
            </a:r>
            <a:r>
              <a:rPr lang="pt-BR" sz="2900" dirty="0" smtClean="0"/>
              <a:t>]</a:t>
            </a:r>
            <a:endParaRPr lang="pt-BR" sz="2900" dirty="0" smtClean="0"/>
          </a:p>
          <a:p>
            <a:r>
              <a:rPr lang="en-US" sz="3400" dirty="0" smtClean="0"/>
              <a:t>Peripheral: Block the response of the bitter receptor(s) </a:t>
            </a:r>
            <a:r>
              <a:rPr lang="en-US" sz="3400" dirty="0"/>
              <a:t>(</a:t>
            </a:r>
            <a:r>
              <a:rPr lang="en-US" sz="3400" dirty="0" smtClean="0"/>
              <a:t>e.g., sodium).</a:t>
            </a:r>
          </a:p>
          <a:p>
            <a:r>
              <a:rPr lang="en-US" sz="3400" dirty="0" smtClean="0"/>
              <a:t>Central: Reduce the perception of bitterness using sensations that interact with bitterness in the brain (sweet taste, aroma</a:t>
            </a:r>
            <a:r>
              <a:rPr lang="en-US" sz="3400" dirty="0" smtClean="0"/>
              <a:t>).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872181" cy="18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74" y="4495800"/>
            <a:ext cx="2154936" cy="21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166354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477000" y="1981200"/>
            <a:ext cx="1143000" cy="11430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05296" y="1378803"/>
            <a:ext cx="2100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Peripheral</a:t>
            </a:r>
          </a:p>
          <a:p>
            <a:pPr algn="ctr"/>
            <a:r>
              <a:rPr lang="en-US" sz="2400" b="1" dirty="0" smtClean="0"/>
              <a:t>(at the tongue)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87131" y="5334000"/>
            <a:ext cx="1843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Central</a:t>
            </a:r>
          </a:p>
          <a:p>
            <a:pPr algn="ctr"/>
            <a:r>
              <a:rPr lang="en-US" sz="2400" b="1" dirty="0" smtClean="0"/>
              <a:t>(in the brain)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029200" y="1143000"/>
            <a:ext cx="3962400" cy="297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10874" y="4267200"/>
            <a:ext cx="4191000" cy="2514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4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Na+ suppresses bitterness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859432"/>
              </p:ext>
            </p:extLst>
          </p:nvPr>
        </p:nvGraphicFramePr>
        <p:xfrm>
          <a:off x="825362" y="1895837"/>
          <a:ext cx="8242438" cy="374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Chart" r:id="rId4" imgW="7772400" imgH="4114884" progId="MSGraph.Chart.8">
                  <p:embed followColorScheme="full"/>
                </p:oleObj>
              </mc:Choice>
              <mc:Fallback>
                <p:oleObj name="Chart" r:id="rId4" imgW="7772400" imgH="41148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362" y="1895837"/>
                        <a:ext cx="8242438" cy="37404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812806" y="5452646"/>
            <a:ext cx="40046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Keast</a:t>
            </a:r>
            <a:r>
              <a:rPr lang="en-US" altLang="en-US" sz="1600" dirty="0"/>
              <a:t> and </a:t>
            </a:r>
            <a:r>
              <a:rPr lang="en-US" altLang="en-US" sz="1600" dirty="0" err="1"/>
              <a:t>Breslin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Pharmaceut</a:t>
            </a:r>
            <a:r>
              <a:rPr lang="en-US" altLang="en-US" sz="1600" dirty="0"/>
              <a:t>. Res. 2002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-1925974" y="3516980"/>
            <a:ext cx="48542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Percent Bitterness Suppression</a:t>
            </a:r>
          </a:p>
        </p:txBody>
      </p:sp>
    </p:spTree>
    <p:extLst>
      <p:ext uri="{BB962C8B-B14F-4D97-AF65-F5344CB8AC3E}">
        <p14:creationId xmlns:p14="http://schemas.microsoft.com/office/powerpoint/2010/main" val="34635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3608" y="914400"/>
            <a:ext cx="8095486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Using a peripheral interaction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3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Blocking 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bitter </a:t>
            </a:r>
            <a:r>
              <a:rPr lang="en-US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broth</a:t>
            </a:r>
            <a:endParaRPr lang="en-US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58" y="2571929"/>
            <a:ext cx="5005387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253" y="4495800"/>
            <a:ext cx="8516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Point 1</a:t>
            </a:r>
            <a:r>
              <a:rPr lang="en-US" sz="3200" dirty="0" smtClean="0"/>
              <a:t>: Demonstration that Na+ blocks bitterness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b="1" u="sng" dirty="0" smtClean="0"/>
              <a:t>Point 2</a:t>
            </a:r>
            <a:r>
              <a:rPr lang="en-US" sz="3200" dirty="0" smtClean="0"/>
              <a:t>: It’s not the saltiness, it’s the Na+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1520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304800" y="6019800"/>
            <a:ext cx="8534400" cy="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0" y="603068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latin typeface="Arial" pitchFamily="-108" charset="0"/>
              </a:rPr>
              <a:t>Center for Basic and Translational Research</a:t>
            </a:r>
          </a:p>
          <a:p>
            <a:pPr algn="ctr"/>
            <a:r>
              <a:rPr lang="en-US" sz="2000" b="1" dirty="0" smtClean="0">
                <a:latin typeface="Arial" pitchFamily="-108" charset="0"/>
              </a:rPr>
              <a:t>in the Chemical Senses</a:t>
            </a:r>
            <a:endParaRPr lang="en-US" sz="2000" b="1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Monell Chemical Senses Center</a:t>
            </a:r>
            <a:endParaRPr lang="en-US" dirty="0"/>
          </a:p>
        </p:txBody>
      </p:sp>
      <p:pic>
        <p:nvPicPr>
          <p:cNvPr id="1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9142" y="1447800"/>
            <a:ext cx="5485715" cy="41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6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Experiments: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4800600" cy="4724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Very low Na+ broth, warm</a:t>
            </a:r>
          </a:p>
          <a:p>
            <a:pPr lvl="1"/>
            <a:r>
              <a:rPr lang="en-US" dirty="0" smtClean="0"/>
              <a:t>Experiment 1, chicken flavor only</a:t>
            </a:r>
          </a:p>
          <a:p>
            <a:pPr lvl="1"/>
            <a:r>
              <a:rPr lang="en-US" dirty="0" smtClean="0"/>
              <a:t>Experiment 2, chicken flavor plus savory ingredients</a:t>
            </a:r>
          </a:p>
          <a:p>
            <a:r>
              <a:rPr lang="en-US" dirty="0" smtClean="0"/>
              <a:t>Three salt conditions</a:t>
            </a:r>
          </a:p>
          <a:p>
            <a:pPr lvl="1"/>
            <a:r>
              <a:rPr lang="en-US" dirty="0" smtClean="0"/>
              <a:t>No added salt</a:t>
            </a:r>
          </a:p>
          <a:p>
            <a:pPr lvl="1"/>
            <a:r>
              <a:rPr lang="en-US" dirty="0" smtClean="0"/>
              <a:t>128 </a:t>
            </a:r>
            <a:r>
              <a:rPr lang="en-US" dirty="0" err="1" smtClean="0"/>
              <a:t>mM</a:t>
            </a:r>
            <a:r>
              <a:rPr lang="en-US" dirty="0" smtClean="0"/>
              <a:t> </a:t>
            </a:r>
            <a:r>
              <a:rPr lang="en-US" dirty="0" err="1" smtClean="0"/>
              <a:t>NaCl</a:t>
            </a:r>
            <a:endParaRPr lang="en-US" dirty="0" smtClean="0"/>
          </a:p>
          <a:p>
            <a:pPr lvl="1"/>
            <a:r>
              <a:rPr lang="en-US" dirty="0" smtClean="0"/>
              <a:t>171 </a:t>
            </a:r>
            <a:r>
              <a:rPr lang="en-US" dirty="0" err="1" smtClean="0"/>
              <a:t>mM</a:t>
            </a:r>
            <a:r>
              <a:rPr lang="en-US" dirty="0" smtClean="0"/>
              <a:t> </a:t>
            </a:r>
            <a:r>
              <a:rPr lang="en-US" dirty="0" err="1" smtClean="0"/>
              <a:t>KCl</a:t>
            </a:r>
            <a:endParaRPr lang="en-US" dirty="0"/>
          </a:p>
          <a:p>
            <a:r>
              <a:rPr lang="en-US" dirty="0" smtClean="0"/>
              <a:t>Four levels of L-tryptophan (model bitter)</a:t>
            </a:r>
          </a:p>
          <a:p>
            <a:r>
              <a:rPr lang="en-US" dirty="0" smtClean="0"/>
              <a:t>Healthy adults rated saltiness and bitterness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7562"/>
            <a:ext cx="3611898" cy="27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4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7" y="1269413"/>
            <a:ext cx="4308523" cy="382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80" y="1269413"/>
            <a:ext cx="4316206" cy="383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715962"/>
          </a:xfrm>
        </p:spPr>
        <p:txBody>
          <a:bodyPr/>
          <a:lstStyle/>
          <a:p>
            <a:r>
              <a:rPr lang="en-US" sz="2800" dirty="0" smtClean="0"/>
              <a:t>Experiment 1: Just chicken flavor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514" y="4593696"/>
            <a:ext cx="8915400" cy="778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Concentration of L-tryptophan (</a:t>
            </a:r>
            <a:r>
              <a:rPr lang="en-US" sz="2000" b="1" dirty="0" err="1" smtClean="0"/>
              <a:t>mM</a:t>
            </a:r>
            <a:r>
              <a:rPr lang="en-US" sz="2000" b="1" dirty="0" smtClean="0"/>
              <a:t>)</a:t>
            </a:r>
          </a:p>
          <a:p>
            <a:pPr algn="ctr"/>
            <a:endParaRPr lang="en-US" sz="2000" b="1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610600" cy="114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Saltiness: [</a:t>
            </a:r>
            <a:r>
              <a:rPr lang="en-US" dirty="0" err="1" smtClean="0">
                <a:solidFill>
                  <a:srgbClr val="C00000"/>
                </a:solidFill>
              </a:rPr>
              <a:t>KCl</a:t>
            </a:r>
            <a:r>
              <a:rPr lang="en-US" dirty="0" smtClean="0"/>
              <a:t> = </a:t>
            </a:r>
            <a:r>
              <a:rPr lang="en-US" dirty="0" err="1" smtClean="0">
                <a:solidFill>
                  <a:srgbClr val="0070C0"/>
                </a:solidFill>
              </a:rPr>
              <a:t>NaCl</a:t>
            </a:r>
            <a:r>
              <a:rPr lang="en-US" dirty="0" smtClean="0"/>
              <a:t>] &gt; No salt</a:t>
            </a:r>
          </a:p>
          <a:p>
            <a:r>
              <a:rPr lang="en-US" dirty="0" smtClean="0"/>
              <a:t>Bitterness: [</a:t>
            </a:r>
            <a:r>
              <a:rPr lang="en-US" dirty="0" err="1" smtClean="0">
                <a:solidFill>
                  <a:srgbClr val="C00000"/>
                </a:solidFill>
              </a:rPr>
              <a:t>KCl</a:t>
            </a:r>
            <a:r>
              <a:rPr lang="en-US" dirty="0" smtClean="0"/>
              <a:t> = No salt] &gt; </a:t>
            </a:r>
            <a:r>
              <a:rPr lang="en-US" dirty="0" err="1" smtClean="0">
                <a:solidFill>
                  <a:srgbClr val="0070C0"/>
                </a:solidFill>
              </a:rPr>
              <a:t>NaCl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6412468"/>
            <a:ext cx="329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Wise, </a:t>
            </a:r>
            <a:r>
              <a:rPr lang="en-US" dirty="0" err="1" smtClean="0"/>
              <a:t>Damani</a:t>
            </a:r>
            <a:r>
              <a:rPr lang="en-US" dirty="0" smtClean="0"/>
              <a:t>, </a:t>
            </a:r>
            <a:r>
              <a:rPr lang="en-US" dirty="0" err="1" smtClean="0"/>
              <a:t>Breslin</a:t>
            </a:r>
            <a:r>
              <a:rPr lang="en-US" dirty="0" smtClean="0"/>
              <a:t>,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7" y="1277096"/>
            <a:ext cx="4308523" cy="382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77096"/>
            <a:ext cx="4308523" cy="382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715962"/>
          </a:xfrm>
        </p:spPr>
        <p:txBody>
          <a:bodyPr/>
          <a:lstStyle/>
          <a:p>
            <a:r>
              <a:rPr lang="en-US" sz="2800" dirty="0" smtClean="0"/>
              <a:t>Experiment 2: Chicken + savory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4585787"/>
            <a:ext cx="8915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Concentration of L-tryptophan (</a:t>
            </a:r>
            <a:r>
              <a:rPr lang="en-US" sz="2000" b="1" dirty="0" err="1" smtClean="0"/>
              <a:t>mM</a:t>
            </a:r>
            <a:r>
              <a:rPr lang="en-US" sz="2000" b="1" dirty="0" smtClean="0"/>
              <a:t>)</a:t>
            </a:r>
          </a:p>
          <a:p>
            <a:pPr algn="ctr"/>
            <a:endParaRPr lang="en-US" sz="2000" b="1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610600" cy="114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Saltiness: [</a:t>
            </a:r>
            <a:r>
              <a:rPr lang="en-US" dirty="0" err="1">
                <a:solidFill>
                  <a:srgbClr val="C00000"/>
                </a:solidFill>
              </a:rPr>
              <a:t>KCl</a:t>
            </a:r>
            <a:r>
              <a:rPr lang="en-US" dirty="0"/>
              <a:t> = </a:t>
            </a:r>
            <a:r>
              <a:rPr lang="en-US" dirty="0" err="1">
                <a:solidFill>
                  <a:srgbClr val="0070C0"/>
                </a:solidFill>
              </a:rPr>
              <a:t>NaCl</a:t>
            </a:r>
            <a:r>
              <a:rPr lang="en-US" dirty="0"/>
              <a:t>] &gt; No salt</a:t>
            </a:r>
          </a:p>
          <a:p>
            <a:r>
              <a:rPr lang="en-US" dirty="0"/>
              <a:t>Bitterness: [</a:t>
            </a:r>
            <a:r>
              <a:rPr lang="en-US" dirty="0" err="1">
                <a:solidFill>
                  <a:srgbClr val="C00000"/>
                </a:solidFill>
              </a:rPr>
              <a:t>KCl</a:t>
            </a:r>
            <a:r>
              <a:rPr lang="en-US" dirty="0"/>
              <a:t> = No salt] &gt; </a:t>
            </a:r>
            <a:r>
              <a:rPr lang="en-US" dirty="0" err="1">
                <a:solidFill>
                  <a:srgbClr val="0070C0"/>
                </a:solidFill>
              </a:rPr>
              <a:t>NaCl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6412468"/>
            <a:ext cx="329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Wise, </a:t>
            </a:r>
            <a:r>
              <a:rPr lang="en-US" dirty="0" err="1" smtClean="0"/>
              <a:t>Damani</a:t>
            </a:r>
            <a:r>
              <a:rPr lang="en-US" dirty="0" smtClean="0"/>
              <a:t>, </a:t>
            </a:r>
            <a:r>
              <a:rPr lang="en-US" dirty="0" err="1" smtClean="0"/>
              <a:t>Breslin</a:t>
            </a:r>
            <a:r>
              <a:rPr lang="en-US" dirty="0" smtClean="0"/>
              <a:t>,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conclusions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F5C57-D9F4-4A3C-9F31-3AEC09C185B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676400"/>
            <a:ext cx="4953000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KCl</a:t>
            </a:r>
            <a:r>
              <a:rPr lang="en-US" dirty="0" smtClean="0"/>
              <a:t> imparts </a:t>
            </a:r>
            <a:r>
              <a:rPr lang="en-US" dirty="0"/>
              <a:t>saltiness to simple model foods, but does not block bitterness like sodium does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KCl</a:t>
            </a:r>
            <a:r>
              <a:rPr lang="en-US" dirty="0" smtClean="0"/>
              <a:t> </a:t>
            </a:r>
            <a:r>
              <a:rPr lang="en-US" dirty="0" smtClean="0"/>
              <a:t>can replace saltiness in reduced Na+ foods, but cannot replace other important sensory </a:t>
            </a:r>
            <a:r>
              <a:rPr lang="en-US" dirty="0" smtClean="0"/>
              <a:t>benefits</a:t>
            </a:r>
          </a:p>
          <a:p>
            <a:r>
              <a:rPr lang="en-US" dirty="0" smtClean="0"/>
              <a:t>Supports the proposition that sodium blocks bitterness, but not salty taste (peripheral effect)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42875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9528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5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Possible example of biophysical action: </a:t>
            </a:r>
            <a:r>
              <a:rPr lang="en-US" sz="3600" dirty="0" err="1" smtClean="0"/>
              <a:t>Sophorolipids</a:t>
            </a:r>
            <a:r>
              <a:rPr lang="en-US" sz="3600" dirty="0" smtClean="0"/>
              <a:t> (bio-surfactant from fermentation of waste oil)</a:t>
            </a:r>
            <a:endParaRPr lang="en-US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7"/>
          <a:stretch/>
        </p:blipFill>
        <p:spPr bwMode="auto">
          <a:xfrm>
            <a:off x="1889760" y="2340316"/>
            <a:ext cx="5364480" cy="428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Sophorolipids</a:t>
            </a:r>
            <a:r>
              <a:rPr lang="en-US" dirty="0" smtClean="0"/>
              <a:t> block bitter responses in cultured human taste cells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0" y="1295400"/>
            <a:ext cx="7056153" cy="2809875"/>
            <a:chOff x="914400" y="1838325"/>
            <a:chExt cx="7056153" cy="2809875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838325"/>
              <a:ext cx="3248025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87805" y="2920097"/>
              <a:ext cx="3482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Human taste cells</a:t>
              </a:r>
            </a:p>
            <a:p>
              <a:r>
                <a:rPr lang="en-US" dirty="0" smtClean="0"/>
                <a:t>respond to SLP and a bitter cocktail</a:t>
              </a:r>
              <a:endParaRPr lang="en-US" dirty="0"/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095750"/>
            <a:ext cx="31527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5800" y="5039410"/>
            <a:ext cx="3648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after SLP, cells no longer respond</a:t>
            </a:r>
          </a:p>
          <a:p>
            <a:r>
              <a:rPr lang="en-US" dirty="0" smtClean="0"/>
              <a:t>to bitter cocktail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ust-nn-CT"/>
          <p:cNvPicPr>
            <a:picLocks noChangeAspect="1" noChangeArrowheads="1"/>
          </p:cNvPicPr>
          <p:nvPr/>
        </p:nvPicPr>
        <p:blipFill>
          <a:blip r:embed="rId3" cstate="print"/>
          <a:srcRect t="22375"/>
          <a:stretch>
            <a:fillRect/>
          </a:stretch>
        </p:blipFill>
        <p:spPr bwMode="auto">
          <a:xfrm>
            <a:off x="152400" y="2590800"/>
            <a:ext cx="53340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38200" y="399871"/>
            <a:ext cx="74675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 err="1" smtClean="0"/>
              <a:t>Sophorolipids</a:t>
            </a:r>
            <a:r>
              <a:rPr lang="en-US" sz="3600" dirty="0" smtClean="0"/>
              <a:t> block responses in mouse taste nerve to </a:t>
            </a:r>
            <a:r>
              <a:rPr lang="en-US" sz="3600" dirty="0" err="1" smtClean="0"/>
              <a:t>denatonium</a:t>
            </a:r>
            <a:r>
              <a:rPr lang="en-US" sz="3600" dirty="0" smtClean="0"/>
              <a:t> </a:t>
            </a:r>
            <a:endParaRPr lang="en-US" sz="2400" dirty="0"/>
          </a:p>
        </p:txBody>
      </p:sp>
      <p:pic>
        <p:nvPicPr>
          <p:cNvPr id="14340" name="Picture 4" descr="Fig6"/>
          <p:cNvPicPr>
            <a:picLocks noChangeAspect="1" noChangeArrowheads="1"/>
          </p:cNvPicPr>
          <p:nvPr/>
        </p:nvPicPr>
        <p:blipFill>
          <a:blip r:embed="rId4" cstate="print"/>
          <a:srcRect l="19998" t="33997" r="66661" b="42996"/>
          <a:stretch>
            <a:fillRect/>
          </a:stretch>
        </p:blipFill>
        <p:spPr bwMode="auto">
          <a:xfrm>
            <a:off x="2122222" y="1789289"/>
            <a:ext cx="360231" cy="110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686175" y="3305175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3300"/>
                </a:solidFill>
              </a:rPr>
              <a:t>Taste solution</a:t>
            </a:r>
            <a:endParaRPr lang="en-US" b="1" dirty="0">
              <a:solidFill>
                <a:srgbClr val="CC3300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4267200" y="3889592"/>
            <a:ext cx="19050" cy="106340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60616" y="2612068"/>
            <a:ext cx="3378584" cy="3435677"/>
            <a:chOff x="5689216" y="2667000"/>
            <a:chExt cx="3378584" cy="343567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216" y="2667000"/>
              <a:ext cx="3220155" cy="3435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534400" y="2667000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4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Sophorolipids</a:t>
            </a:r>
            <a:r>
              <a:rPr lang="en-US" sz="3600" dirty="0" smtClean="0"/>
              <a:t> block bitterness for people</a:t>
            </a:r>
            <a:endParaRPr lang="en-US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03" y="1371600"/>
            <a:ext cx="4878194" cy="281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89" y="3927640"/>
            <a:ext cx="4873423" cy="285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2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conclusions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524000"/>
            <a:ext cx="4953000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SLPs block the responses to bitter compounds</a:t>
            </a:r>
          </a:p>
          <a:p>
            <a:pPr lvl="1"/>
            <a:r>
              <a:rPr lang="en-US" dirty="0" smtClean="0"/>
              <a:t>human taste cells</a:t>
            </a:r>
          </a:p>
          <a:p>
            <a:pPr lvl="1"/>
            <a:r>
              <a:rPr lang="en-US" dirty="0" smtClean="0"/>
              <a:t>mouse taste nerve</a:t>
            </a:r>
          </a:p>
          <a:p>
            <a:pPr lvl="1"/>
            <a:r>
              <a:rPr lang="en-US" dirty="0" smtClean="0"/>
              <a:t>people</a:t>
            </a:r>
            <a:endParaRPr lang="en-US" dirty="0" smtClean="0"/>
          </a:p>
          <a:p>
            <a:r>
              <a:rPr lang="en-US" dirty="0" smtClean="0"/>
              <a:t>SLPs seems to block the responses to a wide range of bitter </a:t>
            </a:r>
            <a:r>
              <a:rPr lang="en-US" dirty="0" smtClean="0"/>
              <a:t>compounds, suggestive of non-specific mechanism of action</a:t>
            </a:r>
          </a:p>
          <a:p>
            <a:r>
              <a:rPr lang="en-US" dirty="0" smtClean="0"/>
              <a:t>Workin</a:t>
            </a:r>
            <a:r>
              <a:rPr lang="en-US" dirty="0" smtClean="0"/>
              <a:t>g on actual compounds of interest (e.g., anti-malarial drugs, HIV meds)</a:t>
            </a:r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74" y="1640340"/>
            <a:ext cx="2361570" cy="195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2"/>
          <a:stretch/>
        </p:blipFill>
        <p:spPr bwMode="auto">
          <a:xfrm>
            <a:off x="5867400" y="4191000"/>
            <a:ext cx="2854644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2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Central Interactions: </a:t>
            </a:r>
            <a:r>
              <a:rPr lang="en-US" dirty="0" smtClean="0"/>
              <a:t>Sweet-smelling aromas </a:t>
            </a:r>
            <a:r>
              <a:rPr lang="en-US" dirty="0" smtClean="0"/>
              <a:t>can enhance sweetness and </a:t>
            </a:r>
            <a:r>
              <a:rPr lang="en-US" dirty="0" smtClean="0"/>
              <a:t>suppress </a:t>
            </a:r>
            <a:r>
              <a:rPr lang="en-US" dirty="0" smtClean="0"/>
              <a:t>bitterness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432276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3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28194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32727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2150"/>
            <a:ext cx="25908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2790525" y="927733"/>
            <a:ext cx="1676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itchFamily="18" charset="0"/>
              </a:rPr>
              <a:t>Taste: Sweet, sour, salty, bitter, savory (fatty? starchy? mineral?)</a:t>
            </a:r>
          </a:p>
        </p:txBody>
      </p:sp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7086600" y="3171827"/>
            <a:ext cx="205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Somatosensation: Chemesthesis, texture, temperature</a:t>
            </a:r>
          </a:p>
        </p:txBody>
      </p:sp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2590800" y="4876800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itchFamily="18" charset="0"/>
              </a:rPr>
              <a:t>Smell: Most of </a:t>
            </a:r>
            <a:r>
              <a:rPr lang="en-US" altLang="en-US" sz="2000" dirty="0" smtClean="0">
                <a:latin typeface="Times New Roman" pitchFamily="18" charset="0"/>
              </a:rPr>
              <a:t>flavor</a:t>
            </a:r>
            <a:endParaRPr lang="en-US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46075" y="990600"/>
            <a:ext cx="8569325" cy="1143000"/>
          </a:xfrm>
        </p:spPr>
        <p:txBody>
          <a:bodyPr>
            <a:normAutofit fontScale="90000"/>
          </a:bodyPr>
          <a:lstStyle/>
          <a:p>
            <a:r>
              <a:rPr lang="en-US" altLang="en-US" sz="2800" dirty="0" err="1" smtClean="0"/>
              <a:t>fMRI</a:t>
            </a:r>
            <a:r>
              <a:rPr lang="en-US" altLang="en-US" sz="2800" dirty="0" smtClean="0"/>
              <a:t> shows that brain areas associated with flavor respond more strongly to </a:t>
            </a:r>
            <a:r>
              <a:rPr lang="en-US" altLang="en-US" sz="2800" dirty="0" err="1" smtClean="0"/>
              <a:t>NaCl</a:t>
            </a:r>
            <a:r>
              <a:rPr lang="en-US" altLang="en-US" sz="2800" dirty="0" smtClean="0"/>
              <a:t> + bacon odor than to </a:t>
            </a:r>
            <a:r>
              <a:rPr lang="en-US" altLang="en-US" sz="2800" dirty="0" err="1" smtClean="0"/>
              <a:t>NaCl</a:t>
            </a:r>
            <a:r>
              <a:rPr lang="en-US" altLang="en-US" sz="2800" dirty="0" smtClean="0"/>
              <a:t> + air (or </a:t>
            </a:r>
            <a:r>
              <a:rPr lang="en-US" altLang="en-US" sz="2800" dirty="0" err="1" smtClean="0"/>
              <a:t>NaCl</a:t>
            </a:r>
            <a:r>
              <a:rPr lang="en-US" altLang="en-US" sz="2800" dirty="0" smtClean="0"/>
              <a:t> + Strawberry</a:t>
            </a:r>
            <a:r>
              <a:rPr lang="en-US" altLang="en-US" dirty="0" smtClean="0"/>
              <a:t>)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381000" y="2438400"/>
            <a:ext cx="8404225" cy="3238500"/>
            <a:chOff x="381000" y="2867026"/>
            <a:chExt cx="8404495" cy="3237904"/>
          </a:xfrm>
        </p:grpSpPr>
        <p:pic>
          <p:nvPicPr>
            <p:cNvPr id="2970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867026"/>
              <a:ext cx="8404495" cy="277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2" name="TextBox 2"/>
            <p:cNvSpPr txBox="1">
              <a:spLocks noChangeArrowheads="1"/>
            </p:cNvSpPr>
            <p:nvPr/>
          </p:nvSpPr>
          <p:spPr bwMode="auto">
            <a:xfrm>
              <a:off x="437051" y="5638800"/>
              <a:ext cx="34491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Verdana" pitchFamily="34" charset="0"/>
                </a:rPr>
                <a:t>Contrast: [</a:t>
              </a:r>
              <a:r>
                <a:rPr lang="en-US" altLang="en-US" sz="1800" dirty="0" err="1">
                  <a:latin typeface="Verdana" pitchFamily="34" charset="0"/>
                </a:rPr>
                <a:t>NaCl+odor</a:t>
              </a:r>
              <a:r>
                <a:rPr lang="en-US" altLang="en-US" sz="1800" dirty="0">
                  <a:latin typeface="Verdana" pitchFamily="34" charset="0"/>
                </a:rPr>
                <a:t>]-</a:t>
              </a:r>
              <a:r>
                <a:rPr lang="en-US" altLang="en-US" sz="1800" dirty="0" err="1">
                  <a:latin typeface="Verdana" pitchFamily="34" charset="0"/>
                </a:rPr>
                <a:t>NaCl</a:t>
              </a:r>
              <a:endParaRPr lang="en-US" altLang="en-US" sz="1800" dirty="0">
                <a:latin typeface="Verdana" pitchFamily="34" charset="0"/>
              </a:endParaRPr>
            </a:p>
          </p:txBody>
        </p:sp>
        <p:sp>
          <p:nvSpPr>
            <p:cNvPr id="29703" name="TextBox 3"/>
            <p:cNvSpPr txBox="1">
              <a:spLocks noChangeArrowheads="1"/>
            </p:cNvSpPr>
            <p:nvPr/>
          </p:nvSpPr>
          <p:spPr bwMode="auto">
            <a:xfrm>
              <a:off x="4391025" y="5172075"/>
              <a:ext cx="72167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Air+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Low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  <p:sp>
          <p:nvSpPr>
            <p:cNvPr id="29704" name="TextBox 5"/>
            <p:cNvSpPr txBox="1">
              <a:spLocks noChangeArrowheads="1"/>
            </p:cNvSpPr>
            <p:nvPr/>
          </p:nvSpPr>
          <p:spPr bwMode="auto">
            <a:xfrm>
              <a:off x="5117153" y="5181600"/>
              <a:ext cx="72167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Air+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Hi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  <p:sp>
          <p:nvSpPr>
            <p:cNvPr id="29705" name="TextBox 6"/>
            <p:cNvSpPr txBox="1">
              <a:spLocks noChangeArrowheads="1"/>
            </p:cNvSpPr>
            <p:nvPr/>
          </p:nvSpPr>
          <p:spPr bwMode="auto">
            <a:xfrm>
              <a:off x="5824314" y="5181600"/>
              <a:ext cx="736099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Bc.+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Low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  <p:sp>
          <p:nvSpPr>
            <p:cNvPr id="29706" name="TextBox 7"/>
            <p:cNvSpPr txBox="1">
              <a:spLocks noChangeArrowheads="1"/>
            </p:cNvSpPr>
            <p:nvPr/>
          </p:nvSpPr>
          <p:spPr bwMode="auto">
            <a:xfrm>
              <a:off x="6512426" y="5181600"/>
              <a:ext cx="736099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Bc.+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Hi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  <p:sp>
          <p:nvSpPr>
            <p:cNvPr id="29707" name="TextBox 8"/>
            <p:cNvSpPr txBox="1">
              <a:spLocks noChangeArrowheads="1"/>
            </p:cNvSpPr>
            <p:nvPr/>
          </p:nvSpPr>
          <p:spPr bwMode="auto">
            <a:xfrm>
              <a:off x="7229475" y="5172075"/>
              <a:ext cx="72167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St.+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Low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  <p:sp>
          <p:nvSpPr>
            <p:cNvPr id="29708" name="TextBox 9"/>
            <p:cNvSpPr txBox="1">
              <a:spLocks noChangeArrowheads="1"/>
            </p:cNvSpPr>
            <p:nvPr/>
          </p:nvSpPr>
          <p:spPr bwMode="auto">
            <a:xfrm>
              <a:off x="7955603" y="5181600"/>
              <a:ext cx="72167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St.+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Hi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Verdana" pitchFamily="34" charset="0"/>
                </a:rPr>
                <a:t>NaCl</a:t>
              </a:r>
            </a:p>
          </p:txBody>
        </p:sp>
      </p:grpSp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1273175" y="6107113"/>
            <a:ext cx="6391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itchFamily="34" charset="0"/>
              </a:rPr>
              <a:t>Seo et al. (2013). Human Brain Mapping 34, 62–76.</a:t>
            </a:r>
          </a:p>
        </p:txBody>
      </p:sp>
    </p:spTree>
    <p:extLst>
      <p:ext uri="{BB962C8B-B14F-4D97-AF65-F5344CB8AC3E}">
        <p14:creationId xmlns:p14="http://schemas.microsoft.com/office/powerpoint/2010/main" val="34523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3048000" y="838200"/>
          <a:ext cx="577215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4706938" y="4933950"/>
            <a:ext cx="8747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/>
              <a:t>sucrose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6508750" y="10668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*p&lt;0.05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vs. clean air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6870721"/>
              </p:ext>
            </p:extLst>
          </p:nvPr>
        </p:nvGraphicFramePr>
        <p:xfrm>
          <a:off x="0" y="1981200"/>
          <a:ext cx="31242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228600" y="4648200"/>
            <a:ext cx="2300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Expected taste from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 smoky </a:t>
            </a:r>
            <a:r>
              <a:rPr lang="en-US" altLang="en-US" sz="1800" dirty="0" smtClean="0"/>
              <a:t>aroma</a:t>
            </a:r>
            <a:endParaRPr lang="en-US" altLang="en-US" sz="1800" dirty="0"/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304800" y="152400"/>
            <a:ext cx="8621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33CC"/>
                </a:solidFill>
              </a:rPr>
              <a:t>A smoky odor enhances salt and umami intensity</a:t>
            </a:r>
          </a:p>
        </p:txBody>
      </p:sp>
      <p:sp>
        <p:nvSpPr>
          <p:cNvPr id="28680" name="TextBox 2"/>
          <p:cNvSpPr txBox="1">
            <a:spLocks noChangeArrowheads="1"/>
          </p:cNvSpPr>
          <p:nvPr/>
        </p:nvSpPr>
        <p:spPr bwMode="auto">
          <a:xfrm>
            <a:off x="3679825" y="4924425"/>
            <a:ext cx="1092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/>
              <a:t>water</a:t>
            </a:r>
          </a:p>
          <a:p>
            <a:pPr algn="ctr"/>
            <a:r>
              <a:rPr lang="en-US" altLang="en-US" sz="1400" b="1"/>
              <a:t>(no taste)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5608638" y="4943475"/>
            <a:ext cx="5365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/>
              <a:t>NaCl</a:t>
            </a:r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6934200" y="4933950"/>
            <a:ext cx="827088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/>
              <a:t>citric</a:t>
            </a:r>
          </a:p>
          <a:p>
            <a:pPr algn="ctr"/>
            <a:r>
              <a:rPr lang="en-US" altLang="en-US" sz="1400" b="1"/>
              <a:t>acid</a:t>
            </a:r>
          </a:p>
          <a:p>
            <a:pPr algn="ctr"/>
            <a:r>
              <a:rPr lang="en-US" altLang="en-US" sz="1400" b="1"/>
              <a:t>(sour)</a:t>
            </a:r>
          </a:p>
        </p:txBody>
      </p:sp>
      <p:sp>
        <p:nvSpPr>
          <p:cNvPr id="28683" name="TextBox 9"/>
          <p:cNvSpPr txBox="1">
            <a:spLocks noChangeArrowheads="1"/>
          </p:cNvSpPr>
          <p:nvPr/>
        </p:nvSpPr>
        <p:spPr bwMode="auto">
          <a:xfrm>
            <a:off x="6149975" y="4943475"/>
            <a:ext cx="9382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/>
              <a:t>SOA</a:t>
            </a:r>
          </a:p>
          <a:p>
            <a:pPr algn="ctr"/>
            <a:r>
              <a:rPr lang="en-US" altLang="en-US" sz="1400" b="1"/>
              <a:t>(bitter)</a:t>
            </a:r>
          </a:p>
        </p:txBody>
      </p:sp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7677150" y="4943475"/>
            <a:ext cx="11064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 dirty="0" err="1"/>
              <a:t>msg</a:t>
            </a:r>
            <a:r>
              <a:rPr lang="en-US" altLang="en-US" sz="1400" b="1" dirty="0"/>
              <a:t>/imp</a:t>
            </a:r>
          </a:p>
          <a:p>
            <a:pPr algn="ctr"/>
            <a:r>
              <a:rPr lang="en-US" altLang="en-US" sz="1400" b="1" dirty="0"/>
              <a:t>(umami)</a:t>
            </a:r>
          </a:p>
        </p:txBody>
      </p:sp>
      <p:sp>
        <p:nvSpPr>
          <p:cNvPr id="28685" name="TextBox 12"/>
          <p:cNvSpPr txBox="1">
            <a:spLocks noChangeArrowheads="1"/>
          </p:cNvSpPr>
          <p:nvPr/>
        </p:nvSpPr>
        <p:spPr bwMode="auto">
          <a:xfrm>
            <a:off x="4229100" y="1200150"/>
            <a:ext cx="10509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400" b="1" dirty="0"/>
              <a:t>clean air</a:t>
            </a:r>
          </a:p>
        </p:txBody>
      </p:sp>
      <p:sp>
        <p:nvSpPr>
          <p:cNvPr id="28686" name="TextBox 3"/>
          <p:cNvSpPr txBox="1">
            <a:spLocks noChangeArrowheads="1"/>
          </p:cNvSpPr>
          <p:nvPr/>
        </p:nvSpPr>
        <p:spPr bwMode="auto">
          <a:xfrm>
            <a:off x="1219200" y="6172200"/>
            <a:ext cx="3597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dirty="0" err="1"/>
              <a:t>Isogai</a:t>
            </a:r>
            <a:r>
              <a:rPr lang="en-US" altLang="en-US" dirty="0"/>
              <a:t> and Wise, </a:t>
            </a:r>
            <a:r>
              <a:rPr lang="en-US" altLang="en-US" dirty="0" smtClean="0"/>
              <a:t>unpublished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238625" y="1495425"/>
            <a:ext cx="1371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Smoky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odor</a:t>
            </a:r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24350" y="1590675"/>
            <a:ext cx="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ja-JP" sz="3600" b="1" dirty="0" smtClean="0">
                <a:latin typeface="Candara" pitchFamily="34" charset="0"/>
              </a:rPr>
              <a:t>A “sweet” aroma enhanced sweetness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7" y="1554163"/>
            <a:ext cx="5541963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5364" y="1295400"/>
            <a:ext cx="3313151" cy="1857375"/>
            <a:chOff x="2595327" y="1371600"/>
            <a:chExt cx="3313151" cy="18573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682" y="1524000"/>
              <a:ext cx="2676527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595327" y="1371600"/>
              <a:ext cx="3313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Ethyl </a:t>
              </a:r>
              <a:r>
                <a:rPr lang="en-US" sz="2000" dirty="0" err="1" smtClean="0"/>
                <a:t>hexanoate</a:t>
              </a:r>
              <a:r>
                <a:rPr lang="en-US" sz="2000" dirty="0" smtClean="0"/>
                <a:t> (“pineapple”)</a:t>
              </a:r>
              <a:endParaRPr lang="en-US" sz="20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72970" y="2971800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+</a:t>
            </a:r>
            <a:endParaRPr lang="en-US" sz="8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5" y="44196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43400" y="6172200"/>
            <a:ext cx="4604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dirty="0" err="1"/>
              <a:t>Isogai</a:t>
            </a:r>
            <a:r>
              <a:rPr lang="en-US" altLang="en-US" dirty="0"/>
              <a:t> and Wise, </a:t>
            </a:r>
            <a:r>
              <a:rPr lang="en-US" altLang="en-US" dirty="0" smtClean="0"/>
              <a:t>2016. Chem. Senses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56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68"/>
          <p:cNvSpPr txBox="1">
            <a:spLocks noChangeArrowheads="1"/>
          </p:cNvSpPr>
          <p:nvPr/>
        </p:nvSpPr>
        <p:spPr bwMode="auto">
          <a:xfrm>
            <a:off x="0" y="1255693"/>
            <a:ext cx="90788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2060"/>
                </a:solidFill>
                <a:latin typeface="Arial" charset="0"/>
              </a:rPr>
              <a:t>An experiment on how “sweet” aromas affect bitter taste</a:t>
            </a:r>
            <a:endParaRPr lang="en-US" alt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22" y="3810000"/>
            <a:ext cx="148737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22" y="3926682"/>
            <a:ext cx="1428366" cy="1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1" y="2438400"/>
            <a:ext cx="7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We measured the effect of adding the fruity ester ethyl </a:t>
            </a:r>
            <a:r>
              <a:rPr lang="en-US" sz="2400" dirty="0" err="1" smtClean="0"/>
              <a:t>hexanoate</a:t>
            </a:r>
            <a:r>
              <a:rPr lang="en-US" sz="2400" dirty="0" smtClean="0"/>
              <a:t> (EH) and vanillin (vanilla odor) on the rated bitterness of sucrose </a:t>
            </a:r>
            <a:r>
              <a:rPr lang="en-US" sz="2400" dirty="0" err="1" smtClean="0"/>
              <a:t>octaacetate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506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>
                <a:solidFill>
                  <a:srgbClr val="002060"/>
                </a:solidFill>
              </a:rPr>
              <a:t>Both EH and vanillin suppressed the rated bitterness of SOA relative to a clean air blank (by about 20%)</a:t>
            </a:r>
          </a:p>
        </p:txBody>
      </p:sp>
      <p:pic>
        <p:nvPicPr>
          <p:cNvPr id="50178" name="Picture 2" descr="S:\wise\TomoyukiFiles\SweetBitterManuscript\NewFigures\TIFFS\Figure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58768"/>
            <a:ext cx="5513784" cy="37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5400" b="1" dirty="0" smtClean="0">
                <a:latin typeface="Candara" pitchFamily="34" charset="0"/>
              </a:rPr>
              <a:t>Interim c</a:t>
            </a:r>
            <a:r>
              <a:rPr lang="en-US" altLang="ja-JP" sz="5400" b="1" dirty="0" smtClean="0">
                <a:latin typeface="Candara" pitchFamily="34" charset="0"/>
              </a:rPr>
              <a:t>onclusions</a:t>
            </a:r>
            <a:endParaRPr lang="en-US" altLang="ja-JP" sz="5400" b="1" dirty="0" smtClean="0">
              <a:latin typeface="Candara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762000" y="2057400"/>
            <a:ext cx="7543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dirty="0" smtClean="0">
                <a:latin typeface="Candara" pitchFamily="34" charset="0"/>
              </a:rPr>
              <a:t>Smells </a:t>
            </a:r>
            <a:r>
              <a:rPr lang="en-US" altLang="ja-JP" dirty="0">
                <a:latin typeface="Candara" pitchFamily="34" charset="0"/>
              </a:rPr>
              <a:t>can modulate the perceived intensities of tastes, </a:t>
            </a:r>
            <a:r>
              <a:rPr lang="en-US" altLang="ja-JP" dirty="0" smtClean="0">
                <a:latin typeface="Candara" pitchFamily="34" charset="0"/>
              </a:rPr>
              <a:t>consistent descriptions in </a:t>
            </a:r>
            <a:r>
              <a:rPr lang="en-US" altLang="ja-JP" dirty="0">
                <a:latin typeface="Candara" pitchFamily="34" charset="0"/>
              </a:rPr>
              <a:t>taste </a:t>
            </a:r>
            <a:r>
              <a:rPr lang="en-US" altLang="ja-JP" dirty="0" smtClean="0">
                <a:latin typeface="Candara" pitchFamily="34" charset="0"/>
              </a:rPr>
              <a:t>terminology</a:t>
            </a:r>
            <a:endParaRPr lang="en-US" altLang="ja-JP" dirty="0">
              <a:latin typeface="Candara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ja-JP" dirty="0" smtClean="0">
                <a:latin typeface="Candara" pitchFamily="34" charset="0"/>
              </a:rPr>
              <a:t>Odors </a:t>
            </a:r>
            <a:r>
              <a:rPr lang="en-US" altLang="ja-JP" dirty="0">
                <a:latin typeface="Candara" pitchFamily="34" charset="0"/>
              </a:rPr>
              <a:t>can suppress the perceived intensity of tastes, including an unpleasant bitter </a:t>
            </a:r>
            <a:r>
              <a:rPr lang="en-US" altLang="ja-JP" dirty="0" smtClean="0">
                <a:latin typeface="Candara" pitchFamily="34" charset="0"/>
              </a:rPr>
              <a:t>taste</a:t>
            </a:r>
            <a:endParaRPr lang="en-US" altLang="ja-JP" dirty="0" smtClean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-20578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err="1" smtClean="0"/>
              <a:t>Chemesthesis</a:t>
            </a:r>
            <a:r>
              <a:rPr lang="en-US" dirty="0" smtClean="0"/>
              <a:t>: Chemical Feel</a:t>
            </a: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548285" y="1350811"/>
            <a:ext cx="302895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dirty="0" smtClean="0"/>
              <a:t>Cooling</a:t>
            </a:r>
          </a:p>
          <a:p>
            <a:r>
              <a:rPr lang="en-US" dirty="0" smtClean="0"/>
              <a:t>Warmth</a:t>
            </a:r>
          </a:p>
          <a:p>
            <a:r>
              <a:rPr lang="en-US" dirty="0" smtClean="0"/>
              <a:t>Itch</a:t>
            </a:r>
          </a:p>
          <a:p>
            <a:r>
              <a:rPr lang="en-US" dirty="0" smtClean="0"/>
              <a:t>Stinging</a:t>
            </a:r>
          </a:p>
          <a:p>
            <a:r>
              <a:rPr lang="en-US" dirty="0" smtClean="0"/>
              <a:t>Burning</a:t>
            </a:r>
          </a:p>
          <a:p>
            <a:r>
              <a:rPr lang="en-US" dirty="0" smtClean="0"/>
              <a:t>Tingling</a:t>
            </a:r>
          </a:p>
          <a:p>
            <a:endParaRPr lang="en-US" dirty="0"/>
          </a:p>
        </p:txBody>
      </p:sp>
      <p:pic>
        <p:nvPicPr>
          <p:cNvPr id="15" name="Content Placeholder 6" descr="Chem_Head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7623" y="2142240"/>
            <a:ext cx="3028950" cy="31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767" y="-89853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To be felt, chemicals must stimulate nerve endings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7464" y="3048000"/>
            <a:ext cx="633845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235904" y="4879401"/>
            <a:ext cx="464124" cy="2758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997561" y="1995057"/>
            <a:ext cx="1534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/>
              <a:t>Epithelium</a:t>
            </a:r>
          </a:p>
        </p:txBody>
      </p:sp>
      <p:sp>
        <p:nvSpPr>
          <p:cNvPr id="10" name="Freeform 26"/>
          <p:cNvSpPr>
            <a:spLocks/>
          </p:cNvSpPr>
          <p:nvPr/>
        </p:nvSpPr>
        <p:spPr bwMode="auto">
          <a:xfrm>
            <a:off x="4406320" y="5675316"/>
            <a:ext cx="3200400" cy="954087"/>
          </a:xfrm>
          <a:custGeom>
            <a:avLst/>
            <a:gdLst>
              <a:gd name="T0" fmla="*/ 2688 w 2688"/>
              <a:gd name="T1" fmla="*/ 517 h 601"/>
              <a:gd name="T2" fmla="*/ 2446 w 2688"/>
              <a:gd name="T3" fmla="*/ 542 h 601"/>
              <a:gd name="T4" fmla="*/ 2046 w 2688"/>
              <a:gd name="T5" fmla="*/ 576 h 601"/>
              <a:gd name="T6" fmla="*/ 1720 w 2688"/>
              <a:gd name="T7" fmla="*/ 601 h 601"/>
              <a:gd name="T8" fmla="*/ 1378 w 2688"/>
              <a:gd name="T9" fmla="*/ 592 h 601"/>
              <a:gd name="T10" fmla="*/ 1252 w 2688"/>
              <a:gd name="T11" fmla="*/ 559 h 601"/>
              <a:gd name="T12" fmla="*/ 1027 w 2688"/>
              <a:gd name="T13" fmla="*/ 526 h 601"/>
              <a:gd name="T14" fmla="*/ 894 w 2688"/>
              <a:gd name="T15" fmla="*/ 501 h 601"/>
              <a:gd name="T16" fmla="*/ 843 w 2688"/>
              <a:gd name="T17" fmla="*/ 484 h 601"/>
              <a:gd name="T18" fmla="*/ 752 w 2688"/>
              <a:gd name="T19" fmla="*/ 476 h 601"/>
              <a:gd name="T20" fmla="*/ 501 w 2688"/>
              <a:gd name="T21" fmla="*/ 434 h 601"/>
              <a:gd name="T22" fmla="*/ 318 w 2688"/>
              <a:gd name="T23" fmla="*/ 384 h 601"/>
              <a:gd name="T24" fmla="*/ 201 w 2688"/>
              <a:gd name="T25" fmla="*/ 292 h 601"/>
              <a:gd name="T26" fmla="*/ 142 w 2688"/>
              <a:gd name="T27" fmla="*/ 267 h 601"/>
              <a:gd name="T28" fmla="*/ 84 w 2688"/>
              <a:gd name="T29" fmla="*/ 183 h 601"/>
              <a:gd name="T30" fmla="*/ 25 w 2688"/>
              <a:gd name="T31" fmla="*/ 108 h 601"/>
              <a:gd name="T32" fmla="*/ 0 w 2688"/>
              <a:gd name="T33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88" h="601">
                <a:moveTo>
                  <a:pt x="2688" y="517"/>
                </a:moveTo>
                <a:cubicBezTo>
                  <a:pt x="2601" y="531"/>
                  <a:pt x="2542" y="537"/>
                  <a:pt x="2446" y="542"/>
                </a:cubicBezTo>
                <a:cubicBezTo>
                  <a:pt x="2276" y="578"/>
                  <a:pt x="2322" y="568"/>
                  <a:pt x="2046" y="576"/>
                </a:cubicBezTo>
                <a:cubicBezTo>
                  <a:pt x="1938" y="591"/>
                  <a:pt x="1828" y="586"/>
                  <a:pt x="1720" y="601"/>
                </a:cubicBezTo>
                <a:cubicBezTo>
                  <a:pt x="1606" y="598"/>
                  <a:pt x="1492" y="599"/>
                  <a:pt x="1378" y="592"/>
                </a:cubicBezTo>
                <a:cubicBezTo>
                  <a:pt x="1337" y="589"/>
                  <a:pt x="1292" y="566"/>
                  <a:pt x="1252" y="559"/>
                </a:cubicBezTo>
                <a:cubicBezTo>
                  <a:pt x="1179" y="546"/>
                  <a:pt x="1101" y="535"/>
                  <a:pt x="1027" y="526"/>
                </a:cubicBezTo>
                <a:cubicBezTo>
                  <a:pt x="967" y="485"/>
                  <a:pt x="1031" y="523"/>
                  <a:pt x="894" y="501"/>
                </a:cubicBezTo>
                <a:cubicBezTo>
                  <a:pt x="876" y="498"/>
                  <a:pt x="861" y="486"/>
                  <a:pt x="843" y="484"/>
                </a:cubicBezTo>
                <a:cubicBezTo>
                  <a:pt x="813" y="481"/>
                  <a:pt x="782" y="479"/>
                  <a:pt x="752" y="476"/>
                </a:cubicBezTo>
                <a:cubicBezTo>
                  <a:pt x="669" y="461"/>
                  <a:pt x="585" y="445"/>
                  <a:pt x="501" y="434"/>
                </a:cubicBezTo>
                <a:cubicBezTo>
                  <a:pt x="440" y="416"/>
                  <a:pt x="380" y="394"/>
                  <a:pt x="318" y="384"/>
                </a:cubicBezTo>
                <a:cubicBezTo>
                  <a:pt x="274" y="358"/>
                  <a:pt x="243" y="320"/>
                  <a:pt x="201" y="292"/>
                </a:cubicBezTo>
                <a:cubicBezTo>
                  <a:pt x="183" y="280"/>
                  <a:pt x="161" y="277"/>
                  <a:pt x="142" y="267"/>
                </a:cubicBezTo>
                <a:cubicBezTo>
                  <a:pt x="128" y="223"/>
                  <a:pt x="127" y="199"/>
                  <a:pt x="84" y="183"/>
                </a:cubicBezTo>
                <a:cubicBezTo>
                  <a:pt x="72" y="148"/>
                  <a:pt x="55" y="129"/>
                  <a:pt x="25" y="108"/>
                </a:cubicBezTo>
                <a:cubicBezTo>
                  <a:pt x="16" y="81"/>
                  <a:pt x="0" y="27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27"/>
          <p:cNvSpPr>
            <a:spLocks/>
          </p:cNvSpPr>
          <p:nvPr/>
        </p:nvSpPr>
        <p:spPr bwMode="auto">
          <a:xfrm>
            <a:off x="4406320" y="4968875"/>
            <a:ext cx="566738" cy="719138"/>
          </a:xfrm>
          <a:custGeom>
            <a:avLst/>
            <a:gdLst>
              <a:gd name="T0" fmla="*/ 0 w 476"/>
              <a:gd name="T1" fmla="*/ 453 h 453"/>
              <a:gd name="T2" fmla="*/ 75 w 476"/>
              <a:gd name="T3" fmla="*/ 219 h 453"/>
              <a:gd name="T4" fmla="*/ 117 w 476"/>
              <a:gd name="T5" fmla="*/ 136 h 453"/>
              <a:gd name="T6" fmla="*/ 259 w 476"/>
              <a:gd name="T7" fmla="*/ 77 h 453"/>
              <a:gd name="T8" fmla="*/ 359 w 476"/>
              <a:gd name="T9" fmla="*/ 27 h 453"/>
              <a:gd name="T10" fmla="*/ 409 w 476"/>
              <a:gd name="T11" fmla="*/ 2 h 453"/>
              <a:gd name="T12" fmla="*/ 476 w 476"/>
              <a:gd name="T13" fmla="*/ 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6" h="453">
                <a:moveTo>
                  <a:pt x="0" y="453"/>
                </a:moveTo>
                <a:cubicBezTo>
                  <a:pt x="17" y="372"/>
                  <a:pt x="30" y="289"/>
                  <a:pt x="75" y="219"/>
                </a:cubicBezTo>
                <a:cubicBezTo>
                  <a:pt x="86" y="178"/>
                  <a:pt x="73" y="150"/>
                  <a:pt x="117" y="136"/>
                </a:cubicBezTo>
                <a:cubicBezTo>
                  <a:pt x="161" y="106"/>
                  <a:pt x="212" y="100"/>
                  <a:pt x="259" y="77"/>
                </a:cubicBezTo>
                <a:cubicBezTo>
                  <a:pt x="292" y="60"/>
                  <a:pt x="326" y="44"/>
                  <a:pt x="359" y="27"/>
                </a:cubicBezTo>
                <a:cubicBezTo>
                  <a:pt x="378" y="18"/>
                  <a:pt x="387" y="4"/>
                  <a:pt x="409" y="2"/>
                </a:cubicBezTo>
                <a:cubicBezTo>
                  <a:pt x="431" y="0"/>
                  <a:pt x="454" y="2"/>
                  <a:pt x="476" y="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28"/>
          <p:cNvSpPr>
            <a:spLocks/>
          </p:cNvSpPr>
          <p:nvPr/>
        </p:nvSpPr>
        <p:spPr bwMode="auto">
          <a:xfrm>
            <a:off x="2776354" y="5237163"/>
            <a:ext cx="1629966" cy="463550"/>
          </a:xfrm>
          <a:custGeom>
            <a:avLst/>
            <a:gdLst>
              <a:gd name="T0" fmla="*/ 1369 w 1369"/>
              <a:gd name="T1" fmla="*/ 292 h 292"/>
              <a:gd name="T2" fmla="*/ 1294 w 1369"/>
              <a:gd name="T3" fmla="*/ 209 h 292"/>
              <a:gd name="T4" fmla="*/ 1244 w 1369"/>
              <a:gd name="T5" fmla="*/ 176 h 292"/>
              <a:gd name="T6" fmla="*/ 1219 w 1369"/>
              <a:gd name="T7" fmla="*/ 151 h 292"/>
              <a:gd name="T8" fmla="*/ 1019 w 1369"/>
              <a:gd name="T9" fmla="*/ 92 h 292"/>
              <a:gd name="T10" fmla="*/ 768 w 1369"/>
              <a:gd name="T11" fmla="*/ 59 h 292"/>
              <a:gd name="T12" fmla="*/ 217 w 1369"/>
              <a:gd name="T13" fmla="*/ 34 h 292"/>
              <a:gd name="T14" fmla="*/ 0 w 1369"/>
              <a:gd name="T1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9" h="292">
                <a:moveTo>
                  <a:pt x="1369" y="292"/>
                </a:moveTo>
                <a:cubicBezTo>
                  <a:pt x="1343" y="253"/>
                  <a:pt x="1336" y="223"/>
                  <a:pt x="1294" y="209"/>
                </a:cubicBezTo>
                <a:cubicBezTo>
                  <a:pt x="1277" y="198"/>
                  <a:pt x="1258" y="190"/>
                  <a:pt x="1244" y="176"/>
                </a:cubicBezTo>
                <a:cubicBezTo>
                  <a:pt x="1236" y="168"/>
                  <a:pt x="1229" y="158"/>
                  <a:pt x="1219" y="151"/>
                </a:cubicBezTo>
                <a:cubicBezTo>
                  <a:pt x="1161" y="112"/>
                  <a:pt x="1086" y="102"/>
                  <a:pt x="1019" y="92"/>
                </a:cubicBezTo>
                <a:cubicBezTo>
                  <a:pt x="933" y="79"/>
                  <a:pt x="856" y="65"/>
                  <a:pt x="768" y="59"/>
                </a:cubicBezTo>
                <a:cubicBezTo>
                  <a:pt x="581" y="18"/>
                  <a:pt x="436" y="38"/>
                  <a:pt x="217" y="34"/>
                </a:cubicBezTo>
                <a:cubicBezTo>
                  <a:pt x="145" y="18"/>
                  <a:pt x="66" y="35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29"/>
          <p:cNvSpPr>
            <a:spLocks/>
          </p:cNvSpPr>
          <p:nvPr/>
        </p:nvSpPr>
        <p:spPr bwMode="auto">
          <a:xfrm>
            <a:off x="4973058" y="4376741"/>
            <a:ext cx="486965" cy="644525"/>
          </a:xfrm>
          <a:custGeom>
            <a:avLst/>
            <a:gdLst>
              <a:gd name="T0" fmla="*/ 0 w 409"/>
              <a:gd name="T1" fmla="*/ 367 h 406"/>
              <a:gd name="T2" fmla="*/ 25 w 409"/>
              <a:gd name="T3" fmla="*/ 375 h 406"/>
              <a:gd name="T4" fmla="*/ 50 w 409"/>
              <a:gd name="T5" fmla="*/ 400 h 406"/>
              <a:gd name="T6" fmla="*/ 150 w 409"/>
              <a:gd name="T7" fmla="*/ 375 h 406"/>
              <a:gd name="T8" fmla="*/ 309 w 409"/>
              <a:gd name="T9" fmla="*/ 292 h 406"/>
              <a:gd name="T10" fmla="*/ 409 w 409"/>
              <a:gd name="T11" fmla="*/ 108 h 406"/>
              <a:gd name="T12" fmla="*/ 359 w 409"/>
              <a:gd name="T13" fmla="*/ 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9" h="406">
                <a:moveTo>
                  <a:pt x="0" y="367"/>
                </a:moveTo>
                <a:cubicBezTo>
                  <a:pt x="8" y="370"/>
                  <a:pt x="18" y="370"/>
                  <a:pt x="25" y="375"/>
                </a:cubicBezTo>
                <a:cubicBezTo>
                  <a:pt x="35" y="381"/>
                  <a:pt x="39" y="397"/>
                  <a:pt x="50" y="400"/>
                </a:cubicBezTo>
                <a:cubicBezTo>
                  <a:pt x="72" y="406"/>
                  <a:pt x="128" y="381"/>
                  <a:pt x="150" y="375"/>
                </a:cubicBezTo>
                <a:cubicBezTo>
                  <a:pt x="196" y="315"/>
                  <a:pt x="241" y="314"/>
                  <a:pt x="309" y="292"/>
                </a:cubicBezTo>
                <a:cubicBezTo>
                  <a:pt x="340" y="229"/>
                  <a:pt x="378" y="171"/>
                  <a:pt x="409" y="108"/>
                </a:cubicBezTo>
                <a:cubicBezTo>
                  <a:pt x="399" y="18"/>
                  <a:pt x="407" y="46"/>
                  <a:pt x="359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30"/>
          <p:cNvSpPr>
            <a:spLocks/>
          </p:cNvSpPr>
          <p:nvPr/>
        </p:nvSpPr>
        <p:spPr bwMode="auto">
          <a:xfrm>
            <a:off x="4645635" y="4402138"/>
            <a:ext cx="477441" cy="584200"/>
          </a:xfrm>
          <a:custGeom>
            <a:avLst/>
            <a:gdLst>
              <a:gd name="T0" fmla="*/ 300 w 401"/>
              <a:gd name="T1" fmla="*/ 368 h 368"/>
              <a:gd name="T2" fmla="*/ 350 w 401"/>
              <a:gd name="T3" fmla="*/ 234 h 368"/>
              <a:gd name="T4" fmla="*/ 375 w 401"/>
              <a:gd name="T5" fmla="*/ 217 h 368"/>
              <a:gd name="T6" fmla="*/ 400 w 401"/>
              <a:gd name="T7" fmla="*/ 209 h 368"/>
              <a:gd name="T8" fmla="*/ 367 w 401"/>
              <a:gd name="T9" fmla="*/ 117 h 368"/>
              <a:gd name="T10" fmla="*/ 283 w 401"/>
              <a:gd name="T11" fmla="*/ 92 h 368"/>
              <a:gd name="T12" fmla="*/ 175 w 401"/>
              <a:gd name="T13" fmla="*/ 42 h 368"/>
              <a:gd name="T14" fmla="*/ 0 w 401"/>
              <a:gd name="T15" fmla="*/ 0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1" h="368">
                <a:moveTo>
                  <a:pt x="300" y="368"/>
                </a:moveTo>
                <a:cubicBezTo>
                  <a:pt x="306" y="319"/>
                  <a:pt x="296" y="251"/>
                  <a:pt x="350" y="234"/>
                </a:cubicBezTo>
                <a:cubicBezTo>
                  <a:pt x="358" y="228"/>
                  <a:pt x="366" y="222"/>
                  <a:pt x="375" y="217"/>
                </a:cubicBezTo>
                <a:cubicBezTo>
                  <a:pt x="383" y="213"/>
                  <a:pt x="399" y="218"/>
                  <a:pt x="400" y="209"/>
                </a:cubicBezTo>
                <a:cubicBezTo>
                  <a:pt x="401" y="200"/>
                  <a:pt x="388" y="131"/>
                  <a:pt x="367" y="117"/>
                </a:cubicBezTo>
                <a:cubicBezTo>
                  <a:pt x="343" y="101"/>
                  <a:pt x="309" y="105"/>
                  <a:pt x="283" y="92"/>
                </a:cubicBezTo>
                <a:cubicBezTo>
                  <a:pt x="246" y="73"/>
                  <a:pt x="215" y="55"/>
                  <a:pt x="175" y="42"/>
                </a:cubicBezTo>
                <a:cubicBezTo>
                  <a:pt x="126" y="9"/>
                  <a:pt x="59" y="0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31"/>
          <p:cNvSpPr>
            <a:spLocks/>
          </p:cNvSpPr>
          <p:nvPr/>
        </p:nvSpPr>
        <p:spPr bwMode="auto">
          <a:xfrm>
            <a:off x="2657292" y="4740275"/>
            <a:ext cx="523875" cy="496888"/>
          </a:xfrm>
          <a:custGeom>
            <a:avLst/>
            <a:gdLst>
              <a:gd name="T0" fmla="*/ 100 w 440"/>
              <a:gd name="T1" fmla="*/ 313 h 313"/>
              <a:gd name="T2" fmla="*/ 67 w 440"/>
              <a:gd name="T3" fmla="*/ 288 h 313"/>
              <a:gd name="T4" fmla="*/ 33 w 440"/>
              <a:gd name="T5" fmla="*/ 180 h 313"/>
              <a:gd name="T6" fmla="*/ 0 w 440"/>
              <a:gd name="T7" fmla="*/ 130 h 313"/>
              <a:gd name="T8" fmla="*/ 8 w 440"/>
              <a:gd name="T9" fmla="*/ 105 h 313"/>
              <a:gd name="T10" fmla="*/ 59 w 440"/>
              <a:gd name="T11" fmla="*/ 71 h 313"/>
              <a:gd name="T12" fmla="*/ 117 w 440"/>
              <a:gd name="T13" fmla="*/ 4 h 313"/>
              <a:gd name="T14" fmla="*/ 276 w 440"/>
              <a:gd name="T15" fmla="*/ 13 h 313"/>
              <a:gd name="T16" fmla="*/ 401 w 440"/>
              <a:gd name="T17" fmla="*/ 29 h 313"/>
              <a:gd name="T18" fmla="*/ 434 w 440"/>
              <a:gd name="T19" fmla="*/ 38 h 313"/>
              <a:gd name="T20" fmla="*/ 409 w 440"/>
              <a:gd name="T21" fmla="*/ 38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0" h="313">
                <a:moveTo>
                  <a:pt x="100" y="313"/>
                </a:moveTo>
                <a:cubicBezTo>
                  <a:pt x="89" y="305"/>
                  <a:pt x="76" y="299"/>
                  <a:pt x="67" y="288"/>
                </a:cubicBezTo>
                <a:cubicBezTo>
                  <a:pt x="45" y="261"/>
                  <a:pt x="50" y="211"/>
                  <a:pt x="33" y="180"/>
                </a:cubicBezTo>
                <a:cubicBezTo>
                  <a:pt x="23" y="163"/>
                  <a:pt x="0" y="130"/>
                  <a:pt x="0" y="130"/>
                </a:cubicBezTo>
                <a:cubicBezTo>
                  <a:pt x="3" y="122"/>
                  <a:pt x="2" y="111"/>
                  <a:pt x="8" y="105"/>
                </a:cubicBezTo>
                <a:cubicBezTo>
                  <a:pt x="22" y="91"/>
                  <a:pt x="59" y="71"/>
                  <a:pt x="59" y="71"/>
                </a:cubicBezTo>
                <a:cubicBezTo>
                  <a:pt x="77" y="15"/>
                  <a:pt x="53" y="18"/>
                  <a:pt x="117" y="4"/>
                </a:cubicBezTo>
                <a:cubicBezTo>
                  <a:pt x="174" y="11"/>
                  <a:pt x="220" y="24"/>
                  <a:pt x="276" y="13"/>
                </a:cubicBezTo>
                <a:cubicBezTo>
                  <a:pt x="393" y="36"/>
                  <a:pt x="205" y="0"/>
                  <a:pt x="401" y="29"/>
                </a:cubicBezTo>
                <a:cubicBezTo>
                  <a:pt x="412" y="31"/>
                  <a:pt x="426" y="29"/>
                  <a:pt x="434" y="38"/>
                </a:cubicBezTo>
                <a:cubicBezTo>
                  <a:pt x="440" y="44"/>
                  <a:pt x="417" y="38"/>
                  <a:pt x="409" y="3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32"/>
          <p:cNvSpPr>
            <a:spLocks/>
          </p:cNvSpPr>
          <p:nvPr/>
        </p:nvSpPr>
        <p:spPr bwMode="auto">
          <a:xfrm>
            <a:off x="1981017" y="5118103"/>
            <a:ext cx="835819" cy="207963"/>
          </a:xfrm>
          <a:custGeom>
            <a:avLst/>
            <a:gdLst>
              <a:gd name="T0" fmla="*/ 702 w 702"/>
              <a:gd name="T1" fmla="*/ 75 h 131"/>
              <a:gd name="T2" fmla="*/ 560 w 702"/>
              <a:gd name="T3" fmla="*/ 67 h 131"/>
              <a:gd name="T4" fmla="*/ 485 w 702"/>
              <a:gd name="T5" fmla="*/ 25 h 131"/>
              <a:gd name="T6" fmla="*/ 184 w 702"/>
              <a:gd name="T7" fmla="*/ 0 h 131"/>
              <a:gd name="T8" fmla="*/ 117 w 702"/>
              <a:gd name="T9" fmla="*/ 17 h 131"/>
              <a:gd name="T10" fmla="*/ 84 w 702"/>
              <a:gd name="T11" fmla="*/ 50 h 131"/>
              <a:gd name="T12" fmla="*/ 76 w 702"/>
              <a:gd name="T13" fmla="*/ 84 h 131"/>
              <a:gd name="T14" fmla="*/ 25 w 702"/>
              <a:gd name="T15" fmla="*/ 100 h 131"/>
              <a:gd name="T16" fmla="*/ 0 w 702"/>
              <a:gd name="T17" fmla="*/ 1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2" h="131">
                <a:moveTo>
                  <a:pt x="702" y="75"/>
                </a:moveTo>
                <a:cubicBezTo>
                  <a:pt x="655" y="72"/>
                  <a:pt x="607" y="76"/>
                  <a:pt x="560" y="67"/>
                </a:cubicBezTo>
                <a:cubicBezTo>
                  <a:pt x="551" y="65"/>
                  <a:pt x="511" y="29"/>
                  <a:pt x="485" y="25"/>
                </a:cubicBezTo>
                <a:cubicBezTo>
                  <a:pt x="385" y="9"/>
                  <a:pt x="285" y="5"/>
                  <a:pt x="184" y="0"/>
                </a:cubicBezTo>
                <a:cubicBezTo>
                  <a:pt x="183" y="0"/>
                  <a:pt x="125" y="9"/>
                  <a:pt x="117" y="17"/>
                </a:cubicBezTo>
                <a:cubicBezTo>
                  <a:pt x="75" y="60"/>
                  <a:pt x="149" y="29"/>
                  <a:pt x="84" y="50"/>
                </a:cubicBezTo>
                <a:cubicBezTo>
                  <a:pt x="81" y="61"/>
                  <a:pt x="85" y="76"/>
                  <a:pt x="76" y="84"/>
                </a:cubicBezTo>
                <a:cubicBezTo>
                  <a:pt x="62" y="96"/>
                  <a:pt x="25" y="100"/>
                  <a:pt x="25" y="100"/>
                </a:cubicBezTo>
                <a:cubicBezTo>
                  <a:pt x="15" y="131"/>
                  <a:pt x="25" y="129"/>
                  <a:pt x="0" y="11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>
            <a:off x="5361201" y="4813300"/>
            <a:ext cx="417909" cy="304800"/>
          </a:xfrm>
          <a:custGeom>
            <a:avLst/>
            <a:gdLst>
              <a:gd name="T0" fmla="*/ 0 w 351"/>
              <a:gd name="T1" fmla="*/ 0 h 192"/>
              <a:gd name="T2" fmla="*/ 242 w 351"/>
              <a:gd name="T3" fmla="*/ 75 h 192"/>
              <a:gd name="T4" fmla="*/ 258 w 351"/>
              <a:gd name="T5" fmla="*/ 100 h 192"/>
              <a:gd name="T6" fmla="*/ 284 w 351"/>
              <a:gd name="T7" fmla="*/ 109 h 192"/>
              <a:gd name="T8" fmla="*/ 292 w 351"/>
              <a:gd name="T9" fmla="*/ 134 h 192"/>
              <a:gd name="T10" fmla="*/ 309 w 351"/>
              <a:gd name="T11" fmla="*/ 159 h 192"/>
              <a:gd name="T12" fmla="*/ 342 w 351"/>
              <a:gd name="T13" fmla="*/ 18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1" h="192">
                <a:moveTo>
                  <a:pt x="0" y="0"/>
                </a:moveTo>
                <a:cubicBezTo>
                  <a:pt x="75" y="46"/>
                  <a:pt x="167" y="27"/>
                  <a:pt x="242" y="75"/>
                </a:cubicBezTo>
                <a:cubicBezTo>
                  <a:pt x="247" y="83"/>
                  <a:pt x="250" y="94"/>
                  <a:pt x="258" y="100"/>
                </a:cubicBezTo>
                <a:cubicBezTo>
                  <a:pt x="265" y="106"/>
                  <a:pt x="278" y="103"/>
                  <a:pt x="284" y="109"/>
                </a:cubicBezTo>
                <a:cubicBezTo>
                  <a:pt x="290" y="115"/>
                  <a:pt x="288" y="126"/>
                  <a:pt x="292" y="134"/>
                </a:cubicBezTo>
                <a:cubicBezTo>
                  <a:pt x="297" y="143"/>
                  <a:pt x="301" y="153"/>
                  <a:pt x="309" y="159"/>
                </a:cubicBezTo>
                <a:cubicBezTo>
                  <a:pt x="351" y="192"/>
                  <a:pt x="323" y="143"/>
                  <a:pt x="342" y="18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34"/>
          <p:cNvSpPr>
            <a:spLocks/>
          </p:cNvSpPr>
          <p:nvPr/>
        </p:nvSpPr>
        <p:spPr bwMode="auto">
          <a:xfrm>
            <a:off x="2170326" y="4468813"/>
            <a:ext cx="576263" cy="292100"/>
          </a:xfrm>
          <a:custGeom>
            <a:avLst/>
            <a:gdLst>
              <a:gd name="T0" fmla="*/ 484 w 484"/>
              <a:gd name="T1" fmla="*/ 184 h 184"/>
              <a:gd name="T2" fmla="*/ 442 w 484"/>
              <a:gd name="T3" fmla="*/ 109 h 184"/>
              <a:gd name="T4" fmla="*/ 434 w 484"/>
              <a:gd name="T5" fmla="*/ 84 h 184"/>
              <a:gd name="T6" fmla="*/ 217 w 484"/>
              <a:gd name="T7" fmla="*/ 75 h 184"/>
              <a:gd name="T8" fmla="*/ 192 w 484"/>
              <a:gd name="T9" fmla="*/ 67 h 184"/>
              <a:gd name="T10" fmla="*/ 167 w 484"/>
              <a:gd name="T11" fmla="*/ 50 h 184"/>
              <a:gd name="T12" fmla="*/ 50 w 484"/>
              <a:gd name="T13" fmla="*/ 33 h 184"/>
              <a:gd name="T14" fmla="*/ 0 w 484"/>
              <a:gd name="T1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4" h="184">
                <a:moveTo>
                  <a:pt x="484" y="184"/>
                </a:moveTo>
                <a:cubicBezTo>
                  <a:pt x="451" y="161"/>
                  <a:pt x="453" y="147"/>
                  <a:pt x="442" y="109"/>
                </a:cubicBezTo>
                <a:cubicBezTo>
                  <a:pt x="440" y="101"/>
                  <a:pt x="443" y="85"/>
                  <a:pt x="434" y="84"/>
                </a:cubicBezTo>
                <a:cubicBezTo>
                  <a:pt x="362" y="73"/>
                  <a:pt x="289" y="78"/>
                  <a:pt x="217" y="75"/>
                </a:cubicBezTo>
                <a:cubicBezTo>
                  <a:pt x="209" y="72"/>
                  <a:pt x="200" y="71"/>
                  <a:pt x="192" y="67"/>
                </a:cubicBezTo>
                <a:cubicBezTo>
                  <a:pt x="183" y="62"/>
                  <a:pt x="176" y="54"/>
                  <a:pt x="167" y="50"/>
                </a:cubicBezTo>
                <a:cubicBezTo>
                  <a:pt x="148" y="43"/>
                  <a:pt x="54" y="33"/>
                  <a:pt x="50" y="33"/>
                </a:cubicBezTo>
                <a:cubicBezTo>
                  <a:pt x="33" y="28"/>
                  <a:pt x="0" y="22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" name="Group 3"/>
          <p:cNvGrpSpPr>
            <a:grpSpLocks/>
          </p:cNvGrpSpPr>
          <p:nvPr/>
        </p:nvGrpSpPr>
        <p:grpSpPr bwMode="auto">
          <a:xfrm>
            <a:off x="415670" y="2286003"/>
            <a:ext cx="7928372" cy="1711325"/>
            <a:chOff x="-507" y="624"/>
            <a:chExt cx="6659" cy="1078"/>
          </a:xfrm>
        </p:grpSpPr>
        <p:sp>
          <p:nvSpPr>
            <p:cNvPr id="37" name="Freeform 4"/>
            <p:cNvSpPr>
              <a:spLocks/>
            </p:cNvSpPr>
            <p:nvPr/>
          </p:nvSpPr>
          <p:spPr bwMode="auto">
            <a:xfrm>
              <a:off x="2760" y="632"/>
              <a:ext cx="1473" cy="277"/>
            </a:xfrm>
            <a:custGeom>
              <a:avLst/>
              <a:gdLst>
                <a:gd name="T0" fmla="*/ 392 w 1473"/>
                <a:gd name="T1" fmla="*/ 224 h 277"/>
                <a:gd name="T2" fmla="*/ 288 w 1473"/>
                <a:gd name="T3" fmla="*/ 272 h 277"/>
                <a:gd name="T4" fmla="*/ 88 w 1473"/>
                <a:gd name="T5" fmla="*/ 240 h 277"/>
                <a:gd name="T6" fmla="*/ 72 w 1473"/>
                <a:gd name="T7" fmla="*/ 216 h 277"/>
                <a:gd name="T8" fmla="*/ 0 w 1473"/>
                <a:gd name="T9" fmla="*/ 192 h 277"/>
                <a:gd name="T10" fmla="*/ 16 w 1473"/>
                <a:gd name="T11" fmla="*/ 128 h 277"/>
                <a:gd name="T12" fmla="*/ 24 w 1473"/>
                <a:gd name="T13" fmla="*/ 72 h 277"/>
                <a:gd name="T14" fmla="*/ 72 w 1473"/>
                <a:gd name="T15" fmla="*/ 56 h 277"/>
                <a:gd name="T16" fmla="*/ 216 w 1473"/>
                <a:gd name="T17" fmla="*/ 48 h 277"/>
                <a:gd name="T18" fmla="*/ 352 w 1473"/>
                <a:gd name="T19" fmla="*/ 40 h 277"/>
                <a:gd name="T20" fmla="*/ 856 w 1473"/>
                <a:gd name="T21" fmla="*/ 40 h 277"/>
                <a:gd name="T22" fmla="*/ 1064 w 1473"/>
                <a:gd name="T23" fmla="*/ 16 h 277"/>
                <a:gd name="T24" fmla="*/ 1200 w 1473"/>
                <a:gd name="T25" fmla="*/ 32 h 277"/>
                <a:gd name="T26" fmla="*/ 1240 w 1473"/>
                <a:gd name="T27" fmla="*/ 88 h 277"/>
                <a:gd name="T28" fmla="*/ 1408 w 1473"/>
                <a:gd name="T29" fmla="*/ 96 h 277"/>
                <a:gd name="T30" fmla="*/ 1440 w 1473"/>
                <a:gd name="T31" fmla="*/ 160 h 277"/>
                <a:gd name="T32" fmla="*/ 1400 w 1473"/>
                <a:gd name="T33" fmla="*/ 168 h 277"/>
                <a:gd name="T34" fmla="*/ 1144 w 1473"/>
                <a:gd name="T35" fmla="*/ 192 h 277"/>
                <a:gd name="T36" fmla="*/ 1008 w 1473"/>
                <a:gd name="T37" fmla="*/ 232 h 277"/>
                <a:gd name="T38" fmla="*/ 848 w 1473"/>
                <a:gd name="T39" fmla="*/ 256 h 277"/>
                <a:gd name="T40" fmla="*/ 472 w 1473"/>
                <a:gd name="T41" fmla="*/ 240 h 277"/>
                <a:gd name="T42" fmla="*/ 448 w 1473"/>
                <a:gd name="T43" fmla="*/ 232 h 277"/>
                <a:gd name="T44" fmla="*/ 392 w 1473"/>
                <a:gd name="T45" fmla="*/ 22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3" h="277">
                  <a:moveTo>
                    <a:pt x="392" y="224"/>
                  </a:moveTo>
                  <a:cubicBezTo>
                    <a:pt x="353" y="248"/>
                    <a:pt x="333" y="263"/>
                    <a:pt x="288" y="272"/>
                  </a:cubicBezTo>
                  <a:cubicBezTo>
                    <a:pt x="198" y="267"/>
                    <a:pt x="158" y="275"/>
                    <a:pt x="88" y="240"/>
                  </a:cubicBezTo>
                  <a:cubicBezTo>
                    <a:pt x="83" y="232"/>
                    <a:pt x="80" y="221"/>
                    <a:pt x="72" y="216"/>
                  </a:cubicBezTo>
                  <a:cubicBezTo>
                    <a:pt x="50" y="204"/>
                    <a:pt x="0" y="192"/>
                    <a:pt x="0" y="192"/>
                  </a:cubicBezTo>
                  <a:cubicBezTo>
                    <a:pt x="5" y="171"/>
                    <a:pt x="13" y="150"/>
                    <a:pt x="16" y="128"/>
                  </a:cubicBezTo>
                  <a:cubicBezTo>
                    <a:pt x="19" y="109"/>
                    <a:pt x="12" y="87"/>
                    <a:pt x="24" y="72"/>
                  </a:cubicBezTo>
                  <a:cubicBezTo>
                    <a:pt x="34" y="59"/>
                    <a:pt x="55" y="57"/>
                    <a:pt x="72" y="56"/>
                  </a:cubicBezTo>
                  <a:cubicBezTo>
                    <a:pt x="120" y="53"/>
                    <a:pt x="168" y="51"/>
                    <a:pt x="216" y="48"/>
                  </a:cubicBezTo>
                  <a:cubicBezTo>
                    <a:pt x="270" y="30"/>
                    <a:pt x="287" y="34"/>
                    <a:pt x="352" y="40"/>
                  </a:cubicBezTo>
                  <a:cubicBezTo>
                    <a:pt x="475" y="81"/>
                    <a:pt x="724" y="45"/>
                    <a:pt x="856" y="40"/>
                  </a:cubicBezTo>
                  <a:cubicBezTo>
                    <a:pt x="925" y="32"/>
                    <a:pt x="996" y="33"/>
                    <a:pt x="1064" y="16"/>
                  </a:cubicBezTo>
                  <a:cubicBezTo>
                    <a:pt x="1110" y="19"/>
                    <a:pt x="1168" y="0"/>
                    <a:pt x="1200" y="32"/>
                  </a:cubicBezTo>
                  <a:cubicBezTo>
                    <a:pt x="1223" y="55"/>
                    <a:pt x="1183" y="77"/>
                    <a:pt x="1240" y="88"/>
                  </a:cubicBezTo>
                  <a:cubicBezTo>
                    <a:pt x="1295" y="99"/>
                    <a:pt x="1352" y="93"/>
                    <a:pt x="1408" y="96"/>
                  </a:cubicBezTo>
                  <a:cubicBezTo>
                    <a:pt x="1421" y="104"/>
                    <a:pt x="1473" y="138"/>
                    <a:pt x="1440" y="160"/>
                  </a:cubicBezTo>
                  <a:cubicBezTo>
                    <a:pt x="1429" y="168"/>
                    <a:pt x="1413" y="165"/>
                    <a:pt x="1400" y="168"/>
                  </a:cubicBezTo>
                  <a:cubicBezTo>
                    <a:pt x="1290" y="223"/>
                    <a:pt x="1365" y="201"/>
                    <a:pt x="1144" y="192"/>
                  </a:cubicBezTo>
                  <a:cubicBezTo>
                    <a:pt x="1095" y="200"/>
                    <a:pt x="1056" y="223"/>
                    <a:pt x="1008" y="232"/>
                  </a:cubicBezTo>
                  <a:cubicBezTo>
                    <a:pt x="955" y="242"/>
                    <a:pt x="901" y="248"/>
                    <a:pt x="848" y="256"/>
                  </a:cubicBezTo>
                  <a:cubicBezTo>
                    <a:pt x="785" y="277"/>
                    <a:pt x="540" y="243"/>
                    <a:pt x="472" y="240"/>
                  </a:cubicBezTo>
                  <a:cubicBezTo>
                    <a:pt x="464" y="237"/>
                    <a:pt x="456" y="231"/>
                    <a:pt x="448" y="232"/>
                  </a:cubicBezTo>
                  <a:cubicBezTo>
                    <a:pt x="388" y="239"/>
                    <a:pt x="407" y="270"/>
                    <a:pt x="392" y="224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>
              <a:off x="705" y="657"/>
              <a:ext cx="2055" cy="335"/>
            </a:xfrm>
            <a:custGeom>
              <a:avLst/>
              <a:gdLst>
                <a:gd name="T0" fmla="*/ 1983 w 2055"/>
                <a:gd name="T1" fmla="*/ 47 h 335"/>
                <a:gd name="T2" fmla="*/ 1263 w 2055"/>
                <a:gd name="T3" fmla="*/ 39 h 335"/>
                <a:gd name="T4" fmla="*/ 879 w 2055"/>
                <a:gd name="T5" fmla="*/ 55 h 335"/>
                <a:gd name="T6" fmla="*/ 599 w 2055"/>
                <a:gd name="T7" fmla="*/ 47 h 335"/>
                <a:gd name="T8" fmla="*/ 167 w 2055"/>
                <a:gd name="T9" fmla="*/ 111 h 335"/>
                <a:gd name="T10" fmla="*/ 95 w 2055"/>
                <a:gd name="T11" fmla="*/ 127 h 335"/>
                <a:gd name="T12" fmla="*/ 15 w 2055"/>
                <a:gd name="T13" fmla="*/ 167 h 335"/>
                <a:gd name="T14" fmla="*/ 63 w 2055"/>
                <a:gd name="T15" fmla="*/ 223 h 335"/>
                <a:gd name="T16" fmla="*/ 127 w 2055"/>
                <a:gd name="T17" fmla="*/ 303 h 335"/>
                <a:gd name="T18" fmla="*/ 159 w 2055"/>
                <a:gd name="T19" fmla="*/ 319 h 335"/>
                <a:gd name="T20" fmla="*/ 207 w 2055"/>
                <a:gd name="T21" fmla="*/ 335 h 335"/>
                <a:gd name="T22" fmla="*/ 543 w 2055"/>
                <a:gd name="T23" fmla="*/ 295 h 335"/>
                <a:gd name="T24" fmla="*/ 679 w 2055"/>
                <a:gd name="T25" fmla="*/ 271 h 335"/>
                <a:gd name="T26" fmla="*/ 807 w 2055"/>
                <a:gd name="T27" fmla="*/ 239 h 335"/>
                <a:gd name="T28" fmla="*/ 1055 w 2055"/>
                <a:gd name="T29" fmla="*/ 191 h 335"/>
                <a:gd name="T30" fmla="*/ 1167 w 2055"/>
                <a:gd name="T31" fmla="*/ 167 h 335"/>
                <a:gd name="T32" fmla="*/ 1623 w 2055"/>
                <a:gd name="T33" fmla="*/ 199 h 335"/>
                <a:gd name="T34" fmla="*/ 1839 w 2055"/>
                <a:gd name="T35" fmla="*/ 175 h 335"/>
                <a:gd name="T36" fmla="*/ 1983 w 2055"/>
                <a:gd name="T37" fmla="*/ 183 h 335"/>
                <a:gd name="T38" fmla="*/ 2055 w 2055"/>
                <a:gd name="T39" fmla="*/ 79 h 335"/>
                <a:gd name="T40" fmla="*/ 1983 w 2055"/>
                <a:gd name="T41" fmla="*/ 4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5" h="335">
                  <a:moveTo>
                    <a:pt x="1983" y="47"/>
                  </a:moveTo>
                  <a:cubicBezTo>
                    <a:pt x="1749" y="0"/>
                    <a:pt x="1500" y="25"/>
                    <a:pt x="1263" y="39"/>
                  </a:cubicBezTo>
                  <a:cubicBezTo>
                    <a:pt x="1144" y="79"/>
                    <a:pt x="1001" y="61"/>
                    <a:pt x="879" y="55"/>
                  </a:cubicBezTo>
                  <a:cubicBezTo>
                    <a:pt x="792" y="26"/>
                    <a:pt x="687" y="42"/>
                    <a:pt x="599" y="47"/>
                  </a:cubicBezTo>
                  <a:cubicBezTo>
                    <a:pt x="453" y="71"/>
                    <a:pt x="315" y="103"/>
                    <a:pt x="167" y="111"/>
                  </a:cubicBezTo>
                  <a:cubicBezTo>
                    <a:pt x="143" y="117"/>
                    <a:pt x="118" y="119"/>
                    <a:pt x="95" y="127"/>
                  </a:cubicBezTo>
                  <a:cubicBezTo>
                    <a:pt x="66" y="137"/>
                    <a:pt x="44" y="157"/>
                    <a:pt x="15" y="167"/>
                  </a:cubicBezTo>
                  <a:cubicBezTo>
                    <a:pt x="0" y="212"/>
                    <a:pt x="26" y="211"/>
                    <a:pt x="63" y="223"/>
                  </a:cubicBezTo>
                  <a:cubicBezTo>
                    <a:pt x="86" y="246"/>
                    <a:pt x="103" y="283"/>
                    <a:pt x="127" y="303"/>
                  </a:cubicBezTo>
                  <a:cubicBezTo>
                    <a:pt x="136" y="311"/>
                    <a:pt x="148" y="315"/>
                    <a:pt x="159" y="319"/>
                  </a:cubicBezTo>
                  <a:cubicBezTo>
                    <a:pt x="175" y="325"/>
                    <a:pt x="207" y="335"/>
                    <a:pt x="207" y="335"/>
                  </a:cubicBezTo>
                  <a:cubicBezTo>
                    <a:pt x="322" y="316"/>
                    <a:pt x="425" y="301"/>
                    <a:pt x="543" y="295"/>
                  </a:cubicBezTo>
                  <a:cubicBezTo>
                    <a:pt x="587" y="280"/>
                    <a:pt x="634" y="279"/>
                    <a:pt x="679" y="271"/>
                  </a:cubicBezTo>
                  <a:cubicBezTo>
                    <a:pt x="728" y="251"/>
                    <a:pt x="752" y="246"/>
                    <a:pt x="807" y="239"/>
                  </a:cubicBezTo>
                  <a:cubicBezTo>
                    <a:pt x="887" y="212"/>
                    <a:pt x="972" y="201"/>
                    <a:pt x="1055" y="191"/>
                  </a:cubicBezTo>
                  <a:cubicBezTo>
                    <a:pt x="1093" y="178"/>
                    <a:pt x="1127" y="173"/>
                    <a:pt x="1167" y="167"/>
                  </a:cubicBezTo>
                  <a:cubicBezTo>
                    <a:pt x="1197" y="168"/>
                    <a:pt x="1568" y="162"/>
                    <a:pt x="1623" y="199"/>
                  </a:cubicBezTo>
                  <a:cubicBezTo>
                    <a:pt x="1696" y="193"/>
                    <a:pt x="1767" y="183"/>
                    <a:pt x="1839" y="175"/>
                  </a:cubicBezTo>
                  <a:cubicBezTo>
                    <a:pt x="1887" y="159"/>
                    <a:pt x="1936" y="167"/>
                    <a:pt x="1983" y="183"/>
                  </a:cubicBezTo>
                  <a:cubicBezTo>
                    <a:pt x="2031" y="167"/>
                    <a:pt x="2029" y="118"/>
                    <a:pt x="2055" y="79"/>
                  </a:cubicBezTo>
                  <a:cubicBezTo>
                    <a:pt x="1998" y="60"/>
                    <a:pt x="2021" y="72"/>
                    <a:pt x="1983" y="47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2976" y="864"/>
              <a:ext cx="1130" cy="361"/>
            </a:xfrm>
            <a:custGeom>
              <a:avLst/>
              <a:gdLst>
                <a:gd name="T0" fmla="*/ 118 w 1130"/>
                <a:gd name="T1" fmla="*/ 22 h 361"/>
                <a:gd name="T2" fmla="*/ 94 w 1130"/>
                <a:gd name="T3" fmla="*/ 54 h 361"/>
                <a:gd name="T4" fmla="*/ 86 w 1130"/>
                <a:gd name="T5" fmla="*/ 110 h 361"/>
                <a:gd name="T6" fmla="*/ 14 w 1130"/>
                <a:gd name="T7" fmla="*/ 198 h 361"/>
                <a:gd name="T8" fmla="*/ 38 w 1130"/>
                <a:gd name="T9" fmla="*/ 294 h 361"/>
                <a:gd name="T10" fmla="*/ 150 w 1130"/>
                <a:gd name="T11" fmla="*/ 310 h 361"/>
                <a:gd name="T12" fmla="*/ 302 w 1130"/>
                <a:gd name="T13" fmla="*/ 342 h 361"/>
                <a:gd name="T14" fmla="*/ 414 w 1130"/>
                <a:gd name="T15" fmla="*/ 310 h 361"/>
                <a:gd name="T16" fmla="*/ 718 w 1130"/>
                <a:gd name="T17" fmla="*/ 318 h 361"/>
                <a:gd name="T18" fmla="*/ 766 w 1130"/>
                <a:gd name="T19" fmla="*/ 334 h 361"/>
                <a:gd name="T20" fmla="*/ 798 w 1130"/>
                <a:gd name="T21" fmla="*/ 350 h 361"/>
                <a:gd name="T22" fmla="*/ 990 w 1130"/>
                <a:gd name="T23" fmla="*/ 318 h 361"/>
                <a:gd name="T24" fmla="*/ 1022 w 1130"/>
                <a:gd name="T25" fmla="*/ 206 h 361"/>
                <a:gd name="T26" fmla="*/ 1046 w 1130"/>
                <a:gd name="T27" fmla="*/ 198 h 361"/>
                <a:gd name="T28" fmla="*/ 1094 w 1130"/>
                <a:gd name="T29" fmla="*/ 190 h 361"/>
                <a:gd name="T30" fmla="*/ 1078 w 1130"/>
                <a:gd name="T31" fmla="*/ 38 h 361"/>
                <a:gd name="T32" fmla="*/ 270 w 1130"/>
                <a:gd name="T33" fmla="*/ 22 h 361"/>
                <a:gd name="T34" fmla="*/ 118 w 1130"/>
                <a:gd name="T35" fmla="*/ 22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0" h="361">
                  <a:moveTo>
                    <a:pt x="118" y="22"/>
                  </a:moveTo>
                  <a:cubicBezTo>
                    <a:pt x="110" y="33"/>
                    <a:pt x="99" y="41"/>
                    <a:pt x="94" y="54"/>
                  </a:cubicBezTo>
                  <a:cubicBezTo>
                    <a:pt x="88" y="72"/>
                    <a:pt x="95" y="94"/>
                    <a:pt x="86" y="110"/>
                  </a:cubicBezTo>
                  <a:cubicBezTo>
                    <a:pt x="68" y="143"/>
                    <a:pt x="14" y="198"/>
                    <a:pt x="14" y="198"/>
                  </a:cubicBezTo>
                  <a:cubicBezTo>
                    <a:pt x="0" y="240"/>
                    <a:pt x="8" y="264"/>
                    <a:pt x="38" y="294"/>
                  </a:cubicBezTo>
                  <a:cubicBezTo>
                    <a:pt x="56" y="348"/>
                    <a:pt x="106" y="317"/>
                    <a:pt x="150" y="310"/>
                  </a:cubicBezTo>
                  <a:cubicBezTo>
                    <a:pt x="201" y="319"/>
                    <a:pt x="250" y="333"/>
                    <a:pt x="302" y="342"/>
                  </a:cubicBezTo>
                  <a:cubicBezTo>
                    <a:pt x="341" y="329"/>
                    <a:pt x="374" y="318"/>
                    <a:pt x="414" y="310"/>
                  </a:cubicBezTo>
                  <a:cubicBezTo>
                    <a:pt x="515" y="313"/>
                    <a:pt x="617" y="311"/>
                    <a:pt x="718" y="318"/>
                  </a:cubicBezTo>
                  <a:cubicBezTo>
                    <a:pt x="735" y="319"/>
                    <a:pt x="766" y="334"/>
                    <a:pt x="766" y="334"/>
                  </a:cubicBezTo>
                  <a:cubicBezTo>
                    <a:pt x="854" y="305"/>
                    <a:pt x="731" y="337"/>
                    <a:pt x="798" y="350"/>
                  </a:cubicBezTo>
                  <a:cubicBezTo>
                    <a:pt x="854" y="361"/>
                    <a:pt x="934" y="327"/>
                    <a:pt x="990" y="318"/>
                  </a:cubicBezTo>
                  <a:cubicBezTo>
                    <a:pt x="1010" y="238"/>
                    <a:pt x="999" y="275"/>
                    <a:pt x="1022" y="206"/>
                  </a:cubicBezTo>
                  <a:cubicBezTo>
                    <a:pt x="1025" y="198"/>
                    <a:pt x="1038" y="200"/>
                    <a:pt x="1046" y="198"/>
                  </a:cubicBezTo>
                  <a:cubicBezTo>
                    <a:pt x="1062" y="194"/>
                    <a:pt x="1078" y="193"/>
                    <a:pt x="1094" y="190"/>
                  </a:cubicBezTo>
                  <a:cubicBezTo>
                    <a:pt x="1127" y="141"/>
                    <a:pt x="1130" y="73"/>
                    <a:pt x="1078" y="38"/>
                  </a:cubicBezTo>
                  <a:cubicBezTo>
                    <a:pt x="803" y="43"/>
                    <a:pt x="542" y="38"/>
                    <a:pt x="270" y="22"/>
                  </a:cubicBezTo>
                  <a:cubicBezTo>
                    <a:pt x="205" y="0"/>
                    <a:pt x="254" y="13"/>
                    <a:pt x="118" y="22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7"/>
            <p:cNvSpPr>
              <a:spLocks/>
            </p:cNvSpPr>
            <p:nvPr/>
          </p:nvSpPr>
          <p:spPr bwMode="auto">
            <a:xfrm>
              <a:off x="2027" y="855"/>
              <a:ext cx="1029" cy="361"/>
            </a:xfrm>
            <a:custGeom>
              <a:avLst/>
              <a:gdLst>
                <a:gd name="T0" fmla="*/ 1013 w 1029"/>
                <a:gd name="T1" fmla="*/ 73 h 361"/>
                <a:gd name="T2" fmla="*/ 797 w 1029"/>
                <a:gd name="T3" fmla="*/ 65 h 361"/>
                <a:gd name="T4" fmla="*/ 749 w 1029"/>
                <a:gd name="T5" fmla="*/ 41 h 361"/>
                <a:gd name="T6" fmla="*/ 653 w 1029"/>
                <a:gd name="T7" fmla="*/ 33 h 361"/>
                <a:gd name="T8" fmla="*/ 581 w 1029"/>
                <a:gd name="T9" fmla="*/ 9 h 361"/>
                <a:gd name="T10" fmla="*/ 557 w 1029"/>
                <a:gd name="T11" fmla="*/ 1 h 361"/>
                <a:gd name="T12" fmla="*/ 317 w 1029"/>
                <a:gd name="T13" fmla="*/ 17 h 361"/>
                <a:gd name="T14" fmla="*/ 293 w 1029"/>
                <a:gd name="T15" fmla="*/ 33 h 361"/>
                <a:gd name="T16" fmla="*/ 269 w 1029"/>
                <a:gd name="T17" fmla="*/ 41 h 361"/>
                <a:gd name="T18" fmla="*/ 69 w 1029"/>
                <a:gd name="T19" fmla="*/ 73 h 361"/>
                <a:gd name="T20" fmla="*/ 29 w 1029"/>
                <a:gd name="T21" fmla="*/ 129 h 361"/>
                <a:gd name="T22" fmla="*/ 5 w 1029"/>
                <a:gd name="T23" fmla="*/ 241 h 361"/>
                <a:gd name="T24" fmla="*/ 181 w 1029"/>
                <a:gd name="T25" fmla="*/ 361 h 361"/>
                <a:gd name="T26" fmla="*/ 517 w 1029"/>
                <a:gd name="T27" fmla="*/ 329 h 361"/>
                <a:gd name="T28" fmla="*/ 837 w 1029"/>
                <a:gd name="T29" fmla="*/ 313 h 361"/>
                <a:gd name="T30" fmla="*/ 893 w 1029"/>
                <a:gd name="T31" fmla="*/ 289 h 361"/>
                <a:gd name="T32" fmla="*/ 909 w 1029"/>
                <a:gd name="T33" fmla="*/ 265 h 361"/>
                <a:gd name="T34" fmla="*/ 957 w 1029"/>
                <a:gd name="T35" fmla="*/ 249 h 361"/>
                <a:gd name="T36" fmla="*/ 989 w 1029"/>
                <a:gd name="T37" fmla="*/ 169 h 361"/>
                <a:gd name="T38" fmla="*/ 1029 w 1029"/>
                <a:gd name="T39" fmla="*/ 161 h 361"/>
                <a:gd name="T40" fmla="*/ 1013 w 1029"/>
                <a:gd name="T41" fmla="*/ 113 h 361"/>
                <a:gd name="T42" fmla="*/ 949 w 1029"/>
                <a:gd name="T43" fmla="*/ 89 h 361"/>
                <a:gd name="T44" fmla="*/ 1013 w 1029"/>
                <a:gd name="T45" fmla="*/ 73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9" h="361">
                  <a:moveTo>
                    <a:pt x="1013" y="73"/>
                  </a:moveTo>
                  <a:cubicBezTo>
                    <a:pt x="941" y="70"/>
                    <a:pt x="869" y="72"/>
                    <a:pt x="797" y="65"/>
                  </a:cubicBezTo>
                  <a:cubicBezTo>
                    <a:pt x="779" y="63"/>
                    <a:pt x="767" y="43"/>
                    <a:pt x="749" y="41"/>
                  </a:cubicBezTo>
                  <a:cubicBezTo>
                    <a:pt x="717" y="37"/>
                    <a:pt x="685" y="36"/>
                    <a:pt x="653" y="33"/>
                  </a:cubicBezTo>
                  <a:cubicBezTo>
                    <a:pt x="648" y="31"/>
                    <a:pt x="583" y="10"/>
                    <a:pt x="581" y="9"/>
                  </a:cubicBezTo>
                  <a:cubicBezTo>
                    <a:pt x="573" y="6"/>
                    <a:pt x="557" y="1"/>
                    <a:pt x="557" y="1"/>
                  </a:cubicBezTo>
                  <a:cubicBezTo>
                    <a:pt x="477" y="5"/>
                    <a:pt x="395" y="0"/>
                    <a:pt x="317" y="17"/>
                  </a:cubicBezTo>
                  <a:cubicBezTo>
                    <a:pt x="308" y="19"/>
                    <a:pt x="302" y="29"/>
                    <a:pt x="293" y="33"/>
                  </a:cubicBezTo>
                  <a:cubicBezTo>
                    <a:pt x="285" y="37"/>
                    <a:pt x="277" y="40"/>
                    <a:pt x="269" y="41"/>
                  </a:cubicBezTo>
                  <a:cubicBezTo>
                    <a:pt x="203" y="53"/>
                    <a:pt x="69" y="73"/>
                    <a:pt x="69" y="73"/>
                  </a:cubicBezTo>
                  <a:cubicBezTo>
                    <a:pt x="14" y="110"/>
                    <a:pt x="15" y="87"/>
                    <a:pt x="29" y="129"/>
                  </a:cubicBezTo>
                  <a:cubicBezTo>
                    <a:pt x="0" y="173"/>
                    <a:pt x="5" y="157"/>
                    <a:pt x="5" y="241"/>
                  </a:cubicBezTo>
                  <a:cubicBezTo>
                    <a:pt x="5" y="347"/>
                    <a:pt x="100" y="354"/>
                    <a:pt x="181" y="361"/>
                  </a:cubicBezTo>
                  <a:cubicBezTo>
                    <a:pt x="293" y="352"/>
                    <a:pt x="404" y="337"/>
                    <a:pt x="517" y="329"/>
                  </a:cubicBezTo>
                  <a:cubicBezTo>
                    <a:pt x="614" y="361"/>
                    <a:pt x="736" y="322"/>
                    <a:pt x="837" y="313"/>
                  </a:cubicBezTo>
                  <a:cubicBezTo>
                    <a:pt x="855" y="304"/>
                    <a:pt x="877" y="302"/>
                    <a:pt x="893" y="289"/>
                  </a:cubicBezTo>
                  <a:cubicBezTo>
                    <a:pt x="901" y="283"/>
                    <a:pt x="901" y="270"/>
                    <a:pt x="909" y="265"/>
                  </a:cubicBezTo>
                  <a:cubicBezTo>
                    <a:pt x="923" y="256"/>
                    <a:pt x="957" y="249"/>
                    <a:pt x="957" y="249"/>
                  </a:cubicBezTo>
                  <a:cubicBezTo>
                    <a:pt x="964" y="227"/>
                    <a:pt x="967" y="182"/>
                    <a:pt x="989" y="169"/>
                  </a:cubicBezTo>
                  <a:cubicBezTo>
                    <a:pt x="1001" y="162"/>
                    <a:pt x="1016" y="164"/>
                    <a:pt x="1029" y="161"/>
                  </a:cubicBezTo>
                  <a:cubicBezTo>
                    <a:pt x="1024" y="145"/>
                    <a:pt x="1018" y="129"/>
                    <a:pt x="1013" y="113"/>
                  </a:cubicBezTo>
                  <a:cubicBezTo>
                    <a:pt x="999" y="71"/>
                    <a:pt x="1013" y="89"/>
                    <a:pt x="949" y="89"/>
                  </a:cubicBezTo>
                  <a:lnTo>
                    <a:pt x="1013" y="73"/>
                  </a:ln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3936" y="624"/>
              <a:ext cx="1851" cy="240"/>
            </a:xfrm>
            <a:custGeom>
              <a:avLst/>
              <a:gdLst>
                <a:gd name="T0" fmla="*/ 402 w 1851"/>
                <a:gd name="T1" fmla="*/ 24 h 240"/>
                <a:gd name="T2" fmla="*/ 202 w 1851"/>
                <a:gd name="T3" fmla="*/ 56 h 240"/>
                <a:gd name="T4" fmla="*/ 10 w 1851"/>
                <a:gd name="T5" fmla="*/ 56 h 240"/>
                <a:gd name="T6" fmla="*/ 18 w 1851"/>
                <a:gd name="T7" fmla="*/ 88 h 240"/>
                <a:gd name="T8" fmla="*/ 170 w 1851"/>
                <a:gd name="T9" fmla="*/ 96 h 240"/>
                <a:gd name="T10" fmla="*/ 234 w 1851"/>
                <a:gd name="T11" fmla="*/ 168 h 240"/>
                <a:gd name="T12" fmla="*/ 274 w 1851"/>
                <a:gd name="T13" fmla="*/ 240 h 240"/>
                <a:gd name="T14" fmla="*/ 906 w 1851"/>
                <a:gd name="T15" fmla="*/ 240 h 240"/>
                <a:gd name="T16" fmla="*/ 1138 w 1851"/>
                <a:gd name="T17" fmla="*/ 232 h 240"/>
                <a:gd name="T18" fmla="*/ 1242 w 1851"/>
                <a:gd name="T19" fmla="*/ 200 h 240"/>
                <a:gd name="T20" fmla="*/ 1546 w 1851"/>
                <a:gd name="T21" fmla="*/ 184 h 240"/>
                <a:gd name="T22" fmla="*/ 1730 w 1851"/>
                <a:gd name="T23" fmla="*/ 224 h 240"/>
                <a:gd name="T24" fmla="*/ 1802 w 1851"/>
                <a:gd name="T25" fmla="*/ 216 h 240"/>
                <a:gd name="T26" fmla="*/ 1850 w 1851"/>
                <a:gd name="T27" fmla="*/ 200 h 240"/>
                <a:gd name="T28" fmla="*/ 1834 w 1851"/>
                <a:gd name="T29" fmla="*/ 144 h 240"/>
                <a:gd name="T30" fmla="*/ 1794 w 1851"/>
                <a:gd name="T31" fmla="*/ 0 h 240"/>
                <a:gd name="T32" fmla="*/ 1634 w 1851"/>
                <a:gd name="T33" fmla="*/ 8 h 240"/>
                <a:gd name="T34" fmla="*/ 1370 w 1851"/>
                <a:gd name="T35" fmla="*/ 32 h 240"/>
                <a:gd name="T36" fmla="*/ 874 w 1851"/>
                <a:gd name="T37" fmla="*/ 48 h 240"/>
                <a:gd name="T38" fmla="*/ 818 w 1851"/>
                <a:gd name="T39" fmla="*/ 56 h 240"/>
                <a:gd name="T40" fmla="*/ 794 w 1851"/>
                <a:gd name="T41" fmla="*/ 72 h 240"/>
                <a:gd name="T42" fmla="*/ 642 w 1851"/>
                <a:gd name="T43" fmla="*/ 80 h 240"/>
                <a:gd name="T44" fmla="*/ 442 w 1851"/>
                <a:gd name="T45" fmla="*/ 88 h 240"/>
                <a:gd name="T46" fmla="*/ 434 w 1851"/>
                <a:gd name="T47" fmla="*/ 64 h 240"/>
                <a:gd name="T48" fmla="*/ 410 w 1851"/>
                <a:gd name="T49" fmla="*/ 56 h 240"/>
                <a:gd name="T50" fmla="*/ 402 w 1851"/>
                <a:gd name="T51" fmla="*/ 2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1" h="240">
                  <a:moveTo>
                    <a:pt x="402" y="24"/>
                  </a:moveTo>
                  <a:cubicBezTo>
                    <a:pt x="346" y="61"/>
                    <a:pt x="264" y="52"/>
                    <a:pt x="202" y="56"/>
                  </a:cubicBezTo>
                  <a:cubicBezTo>
                    <a:pt x="155" y="52"/>
                    <a:pt x="54" y="38"/>
                    <a:pt x="10" y="56"/>
                  </a:cubicBezTo>
                  <a:cubicBezTo>
                    <a:pt x="0" y="60"/>
                    <a:pt x="7" y="85"/>
                    <a:pt x="18" y="88"/>
                  </a:cubicBezTo>
                  <a:cubicBezTo>
                    <a:pt x="67" y="100"/>
                    <a:pt x="119" y="93"/>
                    <a:pt x="170" y="96"/>
                  </a:cubicBezTo>
                  <a:cubicBezTo>
                    <a:pt x="193" y="119"/>
                    <a:pt x="211" y="145"/>
                    <a:pt x="234" y="168"/>
                  </a:cubicBezTo>
                  <a:cubicBezTo>
                    <a:pt x="254" y="227"/>
                    <a:pt x="238" y="204"/>
                    <a:pt x="274" y="240"/>
                  </a:cubicBezTo>
                  <a:cubicBezTo>
                    <a:pt x="487" y="213"/>
                    <a:pt x="694" y="229"/>
                    <a:pt x="906" y="240"/>
                  </a:cubicBezTo>
                  <a:cubicBezTo>
                    <a:pt x="983" y="237"/>
                    <a:pt x="1061" y="237"/>
                    <a:pt x="1138" y="232"/>
                  </a:cubicBezTo>
                  <a:cubicBezTo>
                    <a:pt x="1174" y="230"/>
                    <a:pt x="1207" y="201"/>
                    <a:pt x="1242" y="200"/>
                  </a:cubicBezTo>
                  <a:cubicBezTo>
                    <a:pt x="1477" y="191"/>
                    <a:pt x="1375" y="197"/>
                    <a:pt x="1546" y="184"/>
                  </a:cubicBezTo>
                  <a:cubicBezTo>
                    <a:pt x="1608" y="200"/>
                    <a:pt x="1666" y="216"/>
                    <a:pt x="1730" y="224"/>
                  </a:cubicBezTo>
                  <a:cubicBezTo>
                    <a:pt x="1754" y="221"/>
                    <a:pt x="1778" y="221"/>
                    <a:pt x="1802" y="216"/>
                  </a:cubicBezTo>
                  <a:cubicBezTo>
                    <a:pt x="1819" y="213"/>
                    <a:pt x="1850" y="200"/>
                    <a:pt x="1850" y="200"/>
                  </a:cubicBezTo>
                  <a:cubicBezTo>
                    <a:pt x="1845" y="185"/>
                    <a:pt x="1836" y="159"/>
                    <a:pt x="1834" y="144"/>
                  </a:cubicBezTo>
                  <a:cubicBezTo>
                    <a:pt x="1828" y="89"/>
                    <a:pt x="1851" y="19"/>
                    <a:pt x="1794" y="0"/>
                  </a:cubicBezTo>
                  <a:cubicBezTo>
                    <a:pt x="1741" y="18"/>
                    <a:pt x="1688" y="19"/>
                    <a:pt x="1634" y="8"/>
                  </a:cubicBezTo>
                  <a:cubicBezTo>
                    <a:pt x="1540" y="24"/>
                    <a:pt x="1474" y="27"/>
                    <a:pt x="1370" y="32"/>
                  </a:cubicBezTo>
                  <a:cubicBezTo>
                    <a:pt x="1199" y="25"/>
                    <a:pt x="1045" y="40"/>
                    <a:pt x="874" y="48"/>
                  </a:cubicBezTo>
                  <a:cubicBezTo>
                    <a:pt x="855" y="51"/>
                    <a:pt x="836" y="51"/>
                    <a:pt x="818" y="56"/>
                  </a:cubicBezTo>
                  <a:cubicBezTo>
                    <a:pt x="809" y="59"/>
                    <a:pt x="804" y="71"/>
                    <a:pt x="794" y="72"/>
                  </a:cubicBezTo>
                  <a:cubicBezTo>
                    <a:pt x="744" y="79"/>
                    <a:pt x="693" y="77"/>
                    <a:pt x="642" y="80"/>
                  </a:cubicBezTo>
                  <a:cubicBezTo>
                    <a:pt x="546" y="112"/>
                    <a:pt x="611" y="97"/>
                    <a:pt x="442" y="88"/>
                  </a:cubicBezTo>
                  <a:cubicBezTo>
                    <a:pt x="439" y="80"/>
                    <a:pt x="440" y="70"/>
                    <a:pt x="434" y="64"/>
                  </a:cubicBezTo>
                  <a:cubicBezTo>
                    <a:pt x="428" y="58"/>
                    <a:pt x="415" y="63"/>
                    <a:pt x="410" y="56"/>
                  </a:cubicBezTo>
                  <a:cubicBezTo>
                    <a:pt x="403" y="47"/>
                    <a:pt x="405" y="35"/>
                    <a:pt x="402" y="24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-507" y="832"/>
              <a:ext cx="1331" cy="272"/>
            </a:xfrm>
            <a:custGeom>
              <a:avLst/>
              <a:gdLst>
                <a:gd name="T0" fmla="*/ 1331 w 1331"/>
                <a:gd name="T1" fmla="*/ 168 h 272"/>
                <a:gd name="T2" fmla="*/ 1283 w 1331"/>
                <a:gd name="T3" fmla="*/ 144 h 272"/>
                <a:gd name="T4" fmla="*/ 1259 w 1331"/>
                <a:gd name="T5" fmla="*/ 96 h 272"/>
                <a:gd name="T6" fmla="*/ 1187 w 1331"/>
                <a:gd name="T7" fmla="*/ 56 h 272"/>
                <a:gd name="T8" fmla="*/ 1163 w 1331"/>
                <a:gd name="T9" fmla="*/ 0 h 272"/>
                <a:gd name="T10" fmla="*/ 955 w 1331"/>
                <a:gd name="T11" fmla="*/ 40 h 272"/>
                <a:gd name="T12" fmla="*/ 355 w 1331"/>
                <a:gd name="T13" fmla="*/ 32 h 272"/>
                <a:gd name="T14" fmla="*/ 107 w 1331"/>
                <a:gd name="T15" fmla="*/ 40 h 272"/>
                <a:gd name="T16" fmla="*/ 67 w 1331"/>
                <a:gd name="T17" fmla="*/ 48 h 272"/>
                <a:gd name="T18" fmla="*/ 59 w 1331"/>
                <a:gd name="T19" fmla="*/ 80 h 272"/>
                <a:gd name="T20" fmla="*/ 11 w 1331"/>
                <a:gd name="T21" fmla="*/ 120 h 272"/>
                <a:gd name="T22" fmla="*/ 3 w 1331"/>
                <a:gd name="T23" fmla="*/ 144 h 272"/>
                <a:gd name="T24" fmla="*/ 27 w 1331"/>
                <a:gd name="T25" fmla="*/ 168 h 272"/>
                <a:gd name="T26" fmla="*/ 67 w 1331"/>
                <a:gd name="T27" fmla="*/ 216 h 272"/>
                <a:gd name="T28" fmla="*/ 155 w 1331"/>
                <a:gd name="T29" fmla="*/ 272 h 272"/>
                <a:gd name="T30" fmla="*/ 427 w 1331"/>
                <a:gd name="T31" fmla="*/ 248 h 272"/>
                <a:gd name="T32" fmla="*/ 723 w 1331"/>
                <a:gd name="T33" fmla="*/ 208 h 272"/>
                <a:gd name="T34" fmla="*/ 819 w 1331"/>
                <a:gd name="T35" fmla="*/ 200 h 272"/>
                <a:gd name="T36" fmla="*/ 995 w 1331"/>
                <a:gd name="T37" fmla="*/ 192 h 272"/>
                <a:gd name="T38" fmla="*/ 1179 w 1331"/>
                <a:gd name="T39" fmla="*/ 168 h 272"/>
                <a:gd name="T40" fmla="*/ 1227 w 1331"/>
                <a:gd name="T41" fmla="*/ 176 h 272"/>
                <a:gd name="T42" fmla="*/ 1283 w 1331"/>
                <a:gd name="T43" fmla="*/ 184 h 272"/>
                <a:gd name="T44" fmla="*/ 1331 w 1331"/>
                <a:gd name="T45" fmla="*/ 16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1" h="272">
                  <a:moveTo>
                    <a:pt x="1331" y="168"/>
                  </a:moveTo>
                  <a:cubicBezTo>
                    <a:pt x="1315" y="163"/>
                    <a:pt x="1294" y="158"/>
                    <a:pt x="1283" y="144"/>
                  </a:cubicBezTo>
                  <a:cubicBezTo>
                    <a:pt x="1231" y="79"/>
                    <a:pt x="1326" y="163"/>
                    <a:pt x="1259" y="96"/>
                  </a:cubicBezTo>
                  <a:cubicBezTo>
                    <a:pt x="1240" y="77"/>
                    <a:pt x="1209" y="71"/>
                    <a:pt x="1187" y="56"/>
                  </a:cubicBezTo>
                  <a:cubicBezTo>
                    <a:pt x="1171" y="7"/>
                    <a:pt x="1210" y="16"/>
                    <a:pt x="1163" y="0"/>
                  </a:cubicBezTo>
                  <a:cubicBezTo>
                    <a:pt x="1089" y="8"/>
                    <a:pt x="1031" y="32"/>
                    <a:pt x="955" y="40"/>
                  </a:cubicBezTo>
                  <a:cubicBezTo>
                    <a:pt x="756" y="33"/>
                    <a:pt x="553" y="12"/>
                    <a:pt x="355" y="32"/>
                  </a:cubicBezTo>
                  <a:cubicBezTo>
                    <a:pt x="272" y="53"/>
                    <a:pt x="191" y="48"/>
                    <a:pt x="107" y="40"/>
                  </a:cubicBezTo>
                  <a:cubicBezTo>
                    <a:pt x="94" y="43"/>
                    <a:pt x="77" y="39"/>
                    <a:pt x="67" y="48"/>
                  </a:cubicBezTo>
                  <a:cubicBezTo>
                    <a:pt x="59" y="55"/>
                    <a:pt x="64" y="70"/>
                    <a:pt x="59" y="80"/>
                  </a:cubicBezTo>
                  <a:cubicBezTo>
                    <a:pt x="50" y="97"/>
                    <a:pt x="26" y="110"/>
                    <a:pt x="11" y="120"/>
                  </a:cubicBezTo>
                  <a:cubicBezTo>
                    <a:pt x="8" y="128"/>
                    <a:pt x="0" y="136"/>
                    <a:pt x="3" y="144"/>
                  </a:cubicBezTo>
                  <a:cubicBezTo>
                    <a:pt x="7" y="155"/>
                    <a:pt x="20" y="159"/>
                    <a:pt x="27" y="168"/>
                  </a:cubicBezTo>
                  <a:cubicBezTo>
                    <a:pt x="64" y="220"/>
                    <a:pt x="20" y="184"/>
                    <a:pt x="67" y="216"/>
                  </a:cubicBezTo>
                  <a:cubicBezTo>
                    <a:pt x="81" y="259"/>
                    <a:pt x="115" y="262"/>
                    <a:pt x="155" y="272"/>
                  </a:cubicBezTo>
                  <a:cubicBezTo>
                    <a:pt x="247" y="267"/>
                    <a:pt x="335" y="257"/>
                    <a:pt x="427" y="248"/>
                  </a:cubicBezTo>
                  <a:cubicBezTo>
                    <a:pt x="499" y="224"/>
                    <a:pt x="642" y="217"/>
                    <a:pt x="723" y="208"/>
                  </a:cubicBezTo>
                  <a:cubicBezTo>
                    <a:pt x="788" y="219"/>
                    <a:pt x="756" y="221"/>
                    <a:pt x="819" y="200"/>
                  </a:cubicBezTo>
                  <a:cubicBezTo>
                    <a:pt x="875" y="181"/>
                    <a:pt x="936" y="195"/>
                    <a:pt x="995" y="192"/>
                  </a:cubicBezTo>
                  <a:cubicBezTo>
                    <a:pt x="1053" y="173"/>
                    <a:pt x="1119" y="173"/>
                    <a:pt x="1179" y="168"/>
                  </a:cubicBezTo>
                  <a:cubicBezTo>
                    <a:pt x="1228" y="152"/>
                    <a:pt x="1178" y="161"/>
                    <a:pt x="1227" y="176"/>
                  </a:cubicBezTo>
                  <a:cubicBezTo>
                    <a:pt x="1245" y="181"/>
                    <a:pt x="1264" y="181"/>
                    <a:pt x="1283" y="184"/>
                  </a:cubicBezTo>
                  <a:cubicBezTo>
                    <a:pt x="1327" y="175"/>
                    <a:pt x="1313" y="186"/>
                    <a:pt x="1331" y="168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1104" y="912"/>
              <a:ext cx="925" cy="461"/>
            </a:xfrm>
            <a:custGeom>
              <a:avLst/>
              <a:gdLst>
                <a:gd name="T0" fmla="*/ 908 w 925"/>
                <a:gd name="T1" fmla="*/ 67 h 461"/>
                <a:gd name="T2" fmla="*/ 849 w 925"/>
                <a:gd name="T3" fmla="*/ 0 h 461"/>
                <a:gd name="T4" fmla="*/ 524 w 925"/>
                <a:gd name="T5" fmla="*/ 9 h 461"/>
                <a:gd name="T6" fmla="*/ 457 w 925"/>
                <a:gd name="T7" fmla="*/ 75 h 461"/>
                <a:gd name="T8" fmla="*/ 399 w 925"/>
                <a:gd name="T9" fmla="*/ 84 h 461"/>
                <a:gd name="T10" fmla="*/ 123 w 925"/>
                <a:gd name="T11" fmla="*/ 92 h 461"/>
                <a:gd name="T12" fmla="*/ 73 w 925"/>
                <a:gd name="T13" fmla="*/ 125 h 461"/>
                <a:gd name="T14" fmla="*/ 65 w 925"/>
                <a:gd name="T15" fmla="*/ 150 h 461"/>
                <a:gd name="T16" fmla="*/ 23 w 925"/>
                <a:gd name="T17" fmla="*/ 192 h 461"/>
                <a:gd name="T18" fmla="*/ 6 w 925"/>
                <a:gd name="T19" fmla="*/ 242 h 461"/>
                <a:gd name="T20" fmla="*/ 73 w 925"/>
                <a:gd name="T21" fmla="*/ 309 h 461"/>
                <a:gd name="T22" fmla="*/ 474 w 925"/>
                <a:gd name="T23" fmla="*/ 351 h 461"/>
                <a:gd name="T24" fmla="*/ 699 w 925"/>
                <a:gd name="T25" fmla="*/ 317 h 461"/>
                <a:gd name="T26" fmla="*/ 824 w 925"/>
                <a:gd name="T27" fmla="*/ 326 h 461"/>
                <a:gd name="T28" fmla="*/ 899 w 925"/>
                <a:gd name="T29" fmla="*/ 317 h 461"/>
                <a:gd name="T30" fmla="*/ 916 w 925"/>
                <a:gd name="T31" fmla="*/ 176 h 461"/>
                <a:gd name="T32" fmla="*/ 916 w 925"/>
                <a:gd name="T33" fmla="*/ 67 h 461"/>
                <a:gd name="T34" fmla="*/ 908 w 925"/>
                <a:gd name="T35" fmla="*/ 67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5" h="461">
                  <a:moveTo>
                    <a:pt x="908" y="67"/>
                  </a:moveTo>
                  <a:cubicBezTo>
                    <a:pt x="894" y="28"/>
                    <a:pt x="887" y="19"/>
                    <a:pt x="849" y="0"/>
                  </a:cubicBezTo>
                  <a:cubicBezTo>
                    <a:pt x="741" y="3"/>
                    <a:pt x="632" y="1"/>
                    <a:pt x="524" y="9"/>
                  </a:cubicBezTo>
                  <a:cubicBezTo>
                    <a:pt x="490" y="11"/>
                    <a:pt x="486" y="63"/>
                    <a:pt x="457" y="75"/>
                  </a:cubicBezTo>
                  <a:cubicBezTo>
                    <a:pt x="439" y="82"/>
                    <a:pt x="418" y="81"/>
                    <a:pt x="399" y="84"/>
                  </a:cubicBezTo>
                  <a:cubicBezTo>
                    <a:pt x="332" y="105"/>
                    <a:pt x="207" y="85"/>
                    <a:pt x="123" y="92"/>
                  </a:cubicBezTo>
                  <a:cubicBezTo>
                    <a:pt x="106" y="103"/>
                    <a:pt x="90" y="114"/>
                    <a:pt x="73" y="125"/>
                  </a:cubicBezTo>
                  <a:cubicBezTo>
                    <a:pt x="66" y="130"/>
                    <a:pt x="69" y="142"/>
                    <a:pt x="65" y="150"/>
                  </a:cubicBezTo>
                  <a:cubicBezTo>
                    <a:pt x="51" y="179"/>
                    <a:pt x="49" y="175"/>
                    <a:pt x="23" y="192"/>
                  </a:cubicBezTo>
                  <a:cubicBezTo>
                    <a:pt x="18" y="209"/>
                    <a:pt x="0" y="225"/>
                    <a:pt x="6" y="242"/>
                  </a:cubicBezTo>
                  <a:cubicBezTo>
                    <a:pt x="22" y="289"/>
                    <a:pt x="38" y="291"/>
                    <a:pt x="73" y="309"/>
                  </a:cubicBezTo>
                  <a:cubicBezTo>
                    <a:pt x="174" y="461"/>
                    <a:pt x="86" y="359"/>
                    <a:pt x="474" y="351"/>
                  </a:cubicBezTo>
                  <a:cubicBezTo>
                    <a:pt x="541" y="327"/>
                    <a:pt x="629" y="323"/>
                    <a:pt x="699" y="317"/>
                  </a:cubicBezTo>
                  <a:cubicBezTo>
                    <a:pt x="741" y="320"/>
                    <a:pt x="782" y="326"/>
                    <a:pt x="824" y="326"/>
                  </a:cubicBezTo>
                  <a:cubicBezTo>
                    <a:pt x="849" y="326"/>
                    <a:pt x="885" y="338"/>
                    <a:pt x="899" y="317"/>
                  </a:cubicBezTo>
                  <a:cubicBezTo>
                    <a:pt x="925" y="278"/>
                    <a:pt x="902" y="221"/>
                    <a:pt x="916" y="176"/>
                  </a:cubicBezTo>
                  <a:cubicBezTo>
                    <a:pt x="909" y="126"/>
                    <a:pt x="890" y="105"/>
                    <a:pt x="916" y="67"/>
                  </a:cubicBezTo>
                  <a:cubicBezTo>
                    <a:pt x="894" y="35"/>
                    <a:pt x="896" y="33"/>
                    <a:pt x="908" y="67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2976" y="1008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3984" y="864"/>
              <a:ext cx="1186" cy="342"/>
            </a:xfrm>
            <a:custGeom>
              <a:avLst/>
              <a:gdLst>
                <a:gd name="T0" fmla="*/ 242 w 1186"/>
                <a:gd name="T1" fmla="*/ 0 h 342"/>
                <a:gd name="T2" fmla="*/ 100 w 1186"/>
                <a:gd name="T3" fmla="*/ 25 h 342"/>
                <a:gd name="T4" fmla="*/ 67 w 1186"/>
                <a:gd name="T5" fmla="*/ 100 h 342"/>
                <a:gd name="T6" fmla="*/ 0 w 1186"/>
                <a:gd name="T7" fmla="*/ 133 h 342"/>
                <a:gd name="T8" fmla="*/ 34 w 1186"/>
                <a:gd name="T9" fmla="*/ 175 h 342"/>
                <a:gd name="T10" fmla="*/ 0 w 1186"/>
                <a:gd name="T11" fmla="*/ 225 h 342"/>
                <a:gd name="T12" fmla="*/ 50 w 1186"/>
                <a:gd name="T13" fmla="*/ 342 h 342"/>
                <a:gd name="T14" fmla="*/ 301 w 1186"/>
                <a:gd name="T15" fmla="*/ 333 h 342"/>
                <a:gd name="T16" fmla="*/ 359 w 1186"/>
                <a:gd name="T17" fmla="*/ 317 h 342"/>
                <a:gd name="T18" fmla="*/ 635 w 1186"/>
                <a:gd name="T19" fmla="*/ 283 h 342"/>
                <a:gd name="T20" fmla="*/ 1186 w 1186"/>
                <a:gd name="T21" fmla="*/ 275 h 342"/>
                <a:gd name="T22" fmla="*/ 1152 w 1186"/>
                <a:gd name="T23" fmla="*/ 225 h 342"/>
                <a:gd name="T24" fmla="*/ 1136 w 1186"/>
                <a:gd name="T25" fmla="*/ 158 h 342"/>
                <a:gd name="T26" fmla="*/ 1152 w 1186"/>
                <a:gd name="T27" fmla="*/ 66 h 342"/>
                <a:gd name="T28" fmla="*/ 1035 w 1186"/>
                <a:gd name="T29" fmla="*/ 33 h 342"/>
                <a:gd name="T30" fmla="*/ 768 w 1186"/>
                <a:gd name="T31" fmla="*/ 25 h 342"/>
                <a:gd name="T32" fmla="*/ 601 w 1186"/>
                <a:gd name="T33" fmla="*/ 8 h 342"/>
                <a:gd name="T34" fmla="*/ 484 w 1186"/>
                <a:gd name="T35" fmla="*/ 25 h 342"/>
                <a:gd name="T36" fmla="*/ 242 w 1186"/>
                <a:gd name="T37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86" h="342">
                  <a:moveTo>
                    <a:pt x="242" y="0"/>
                  </a:moveTo>
                  <a:cubicBezTo>
                    <a:pt x="191" y="12"/>
                    <a:pt x="157" y="19"/>
                    <a:pt x="100" y="25"/>
                  </a:cubicBezTo>
                  <a:cubicBezTo>
                    <a:pt x="81" y="85"/>
                    <a:pt x="94" y="61"/>
                    <a:pt x="67" y="100"/>
                  </a:cubicBezTo>
                  <a:cubicBezTo>
                    <a:pt x="30" y="87"/>
                    <a:pt x="13" y="97"/>
                    <a:pt x="0" y="133"/>
                  </a:cubicBezTo>
                  <a:cubicBezTo>
                    <a:pt x="10" y="140"/>
                    <a:pt x="41" y="154"/>
                    <a:pt x="34" y="175"/>
                  </a:cubicBezTo>
                  <a:cubicBezTo>
                    <a:pt x="28" y="194"/>
                    <a:pt x="0" y="225"/>
                    <a:pt x="0" y="225"/>
                  </a:cubicBezTo>
                  <a:cubicBezTo>
                    <a:pt x="8" y="291"/>
                    <a:pt x="0" y="308"/>
                    <a:pt x="50" y="342"/>
                  </a:cubicBezTo>
                  <a:cubicBezTo>
                    <a:pt x="134" y="339"/>
                    <a:pt x="217" y="338"/>
                    <a:pt x="301" y="333"/>
                  </a:cubicBezTo>
                  <a:cubicBezTo>
                    <a:pt x="321" y="332"/>
                    <a:pt x="339" y="320"/>
                    <a:pt x="359" y="317"/>
                  </a:cubicBezTo>
                  <a:cubicBezTo>
                    <a:pt x="451" y="304"/>
                    <a:pt x="543" y="293"/>
                    <a:pt x="635" y="283"/>
                  </a:cubicBezTo>
                  <a:cubicBezTo>
                    <a:pt x="815" y="324"/>
                    <a:pt x="1003" y="285"/>
                    <a:pt x="1186" y="275"/>
                  </a:cubicBezTo>
                  <a:cubicBezTo>
                    <a:pt x="1175" y="258"/>
                    <a:pt x="1157" y="245"/>
                    <a:pt x="1152" y="225"/>
                  </a:cubicBezTo>
                  <a:cubicBezTo>
                    <a:pt x="1147" y="203"/>
                    <a:pt x="1136" y="158"/>
                    <a:pt x="1136" y="158"/>
                  </a:cubicBezTo>
                  <a:cubicBezTo>
                    <a:pt x="1145" y="130"/>
                    <a:pt x="1158" y="95"/>
                    <a:pt x="1152" y="66"/>
                  </a:cubicBezTo>
                  <a:cubicBezTo>
                    <a:pt x="1147" y="44"/>
                    <a:pt x="1042" y="34"/>
                    <a:pt x="1035" y="33"/>
                  </a:cubicBezTo>
                  <a:cubicBezTo>
                    <a:pt x="936" y="41"/>
                    <a:pt x="869" y="31"/>
                    <a:pt x="768" y="25"/>
                  </a:cubicBezTo>
                  <a:cubicBezTo>
                    <a:pt x="702" y="13"/>
                    <a:pt x="684" y="8"/>
                    <a:pt x="601" y="8"/>
                  </a:cubicBezTo>
                  <a:cubicBezTo>
                    <a:pt x="531" y="8"/>
                    <a:pt x="565" y="29"/>
                    <a:pt x="484" y="25"/>
                  </a:cubicBezTo>
                  <a:cubicBezTo>
                    <a:pt x="403" y="21"/>
                    <a:pt x="323" y="8"/>
                    <a:pt x="242" y="0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336" y="960"/>
              <a:ext cx="886" cy="346"/>
            </a:xfrm>
            <a:custGeom>
              <a:avLst/>
              <a:gdLst>
                <a:gd name="T0" fmla="*/ 92 w 886"/>
                <a:gd name="T1" fmla="*/ 71 h 346"/>
                <a:gd name="T2" fmla="*/ 225 w 886"/>
                <a:gd name="T3" fmla="*/ 37 h 346"/>
                <a:gd name="T4" fmla="*/ 367 w 886"/>
                <a:gd name="T5" fmla="*/ 12 h 346"/>
                <a:gd name="T6" fmla="*/ 718 w 886"/>
                <a:gd name="T7" fmla="*/ 21 h 346"/>
                <a:gd name="T8" fmla="*/ 809 w 886"/>
                <a:gd name="T9" fmla="*/ 29 h 346"/>
                <a:gd name="T10" fmla="*/ 843 w 886"/>
                <a:gd name="T11" fmla="*/ 12 h 346"/>
                <a:gd name="T12" fmla="*/ 860 w 886"/>
                <a:gd name="T13" fmla="*/ 162 h 346"/>
                <a:gd name="T14" fmla="*/ 784 w 886"/>
                <a:gd name="T15" fmla="*/ 346 h 346"/>
                <a:gd name="T16" fmla="*/ 484 w 886"/>
                <a:gd name="T17" fmla="*/ 338 h 346"/>
                <a:gd name="T18" fmla="*/ 434 w 886"/>
                <a:gd name="T19" fmla="*/ 329 h 346"/>
                <a:gd name="T20" fmla="*/ 192 w 886"/>
                <a:gd name="T21" fmla="*/ 313 h 346"/>
                <a:gd name="T22" fmla="*/ 58 w 886"/>
                <a:gd name="T23" fmla="*/ 279 h 346"/>
                <a:gd name="T24" fmla="*/ 8 w 886"/>
                <a:gd name="T25" fmla="*/ 213 h 346"/>
                <a:gd name="T26" fmla="*/ 41 w 886"/>
                <a:gd name="T27" fmla="*/ 171 h 346"/>
                <a:gd name="T28" fmla="*/ 92 w 886"/>
                <a:gd name="T29" fmla="*/ 71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6" h="346">
                  <a:moveTo>
                    <a:pt x="92" y="71"/>
                  </a:moveTo>
                  <a:cubicBezTo>
                    <a:pt x="134" y="60"/>
                    <a:pt x="182" y="44"/>
                    <a:pt x="225" y="37"/>
                  </a:cubicBezTo>
                  <a:cubicBezTo>
                    <a:pt x="275" y="28"/>
                    <a:pt x="319" y="29"/>
                    <a:pt x="367" y="12"/>
                  </a:cubicBezTo>
                  <a:cubicBezTo>
                    <a:pt x="524" y="25"/>
                    <a:pt x="525" y="28"/>
                    <a:pt x="718" y="21"/>
                  </a:cubicBezTo>
                  <a:cubicBezTo>
                    <a:pt x="748" y="24"/>
                    <a:pt x="779" y="31"/>
                    <a:pt x="809" y="29"/>
                  </a:cubicBezTo>
                  <a:cubicBezTo>
                    <a:pt x="822" y="28"/>
                    <a:pt x="838" y="0"/>
                    <a:pt x="843" y="12"/>
                  </a:cubicBezTo>
                  <a:cubicBezTo>
                    <a:pt x="861" y="59"/>
                    <a:pt x="843" y="115"/>
                    <a:pt x="860" y="162"/>
                  </a:cubicBezTo>
                  <a:cubicBezTo>
                    <a:pt x="853" y="282"/>
                    <a:pt x="886" y="322"/>
                    <a:pt x="784" y="346"/>
                  </a:cubicBezTo>
                  <a:cubicBezTo>
                    <a:pt x="684" y="343"/>
                    <a:pt x="584" y="343"/>
                    <a:pt x="484" y="338"/>
                  </a:cubicBezTo>
                  <a:cubicBezTo>
                    <a:pt x="467" y="337"/>
                    <a:pt x="451" y="330"/>
                    <a:pt x="434" y="329"/>
                  </a:cubicBezTo>
                  <a:cubicBezTo>
                    <a:pt x="353" y="322"/>
                    <a:pt x="192" y="313"/>
                    <a:pt x="192" y="313"/>
                  </a:cubicBezTo>
                  <a:cubicBezTo>
                    <a:pt x="146" y="303"/>
                    <a:pt x="102" y="295"/>
                    <a:pt x="58" y="279"/>
                  </a:cubicBezTo>
                  <a:cubicBezTo>
                    <a:pt x="39" y="251"/>
                    <a:pt x="18" y="245"/>
                    <a:pt x="8" y="213"/>
                  </a:cubicBezTo>
                  <a:cubicBezTo>
                    <a:pt x="24" y="143"/>
                    <a:pt x="0" y="203"/>
                    <a:pt x="41" y="171"/>
                  </a:cubicBezTo>
                  <a:cubicBezTo>
                    <a:pt x="58" y="158"/>
                    <a:pt x="84" y="92"/>
                    <a:pt x="92" y="71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14"/>
            <p:cNvSpPr>
              <a:spLocks noChangeArrowheads="1"/>
            </p:cNvSpPr>
            <p:nvPr/>
          </p:nvSpPr>
          <p:spPr bwMode="auto">
            <a:xfrm>
              <a:off x="2016" y="1008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15"/>
            <p:cNvSpPr>
              <a:spLocks noChangeArrowheads="1"/>
            </p:cNvSpPr>
            <p:nvPr/>
          </p:nvSpPr>
          <p:spPr bwMode="auto">
            <a:xfrm>
              <a:off x="1152" y="1104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16"/>
            <p:cNvSpPr>
              <a:spLocks noChangeArrowheads="1"/>
            </p:cNvSpPr>
            <p:nvPr/>
          </p:nvSpPr>
          <p:spPr bwMode="auto">
            <a:xfrm>
              <a:off x="3984" y="960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5142" y="773"/>
              <a:ext cx="1010" cy="370"/>
            </a:xfrm>
            <a:custGeom>
              <a:avLst/>
              <a:gdLst>
                <a:gd name="T0" fmla="*/ 526 w 1010"/>
                <a:gd name="T1" fmla="*/ 129 h 370"/>
                <a:gd name="T2" fmla="*/ 459 w 1010"/>
                <a:gd name="T3" fmla="*/ 129 h 370"/>
                <a:gd name="T4" fmla="*/ 192 w 1010"/>
                <a:gd name="T5" fmla="*/ 145 h 370"/>
                <a:gd name="T6" fmla="*/ 92 w 1010"/>
                <a:gd name="T7" fmla="*/ 145 h 370"/>
                <a:gd name="T8" fmla="*/ 34 w 1010"/>
                <a:gd name="T9" fmla="*/ 137 h 370"/>
                <a:gd name="T10" fmla="*/ 0 w 1010"/>
                <a:gd name="T11" fmla="*/ 304 h 370"/>
                <a:gd name="T12" fmla="*/ 50 w 1010"/>
                <a:gd name="T13" fmla="*/ 362 h 370"/>
                <a:gd name="T14" fmla="*/ 376 w 1010"/>
                <a:gd name="T15" fmla="*/ 304 h 370"/>
                <a:gd name="T16" fmla="*/ 426 w 1010"/>
                <a:gd name="T17" fmla="*/ 337 h 370"/>
                <a:gd name="T18" fmla="*/ 535 w 1010"/>
                <a:gd name="T19" fmla="*/ 354 h 370"/>
                <a:gd name="T20" fmla="*/ 727 w 1010"/>
                <a:gd name="T21" fmla="*/ 312 h 370"/>
                <a:gd name="T22" fmla="*/ 860 w 1010"/>
                <a:gd name="T23" fmla="*/ 296 h 370"/>
                <a:gd name="T24" fmla="*/ 985 w 1010"/>
                <a:gd name="T25" fmla="*/ 262 h 370"/>
                <a:gd name="T26" fmla="*/ 994 w 1010"/>
                <a:gd name="T27" fmla="*/ 187 h 370"/>
                <a:gd name="T28" fmla="*/ 1010 w 1010"/>
                <a:gd name="T29" fmla="*/ 154 h 370"/>
                <a:gd name="T30" fmla="*/ 827 w 1010"/>
                <a:gd name="T31" fmla="*/ 53 h 370"/>
                <a:gd name="T32" fmla="*/ 685 w 1010"/>
                <a:gd name="T33" fmla="*/ 20 h 370"/>
                <a:gd name="T34" fmla="*/ 693 w 1010"/>
                <a:gd name="T35" fmla="*/ 45 h 370"/>
                <a:gd name="T36" fmla="*/ 668 w 1010"/>
                <a:gd name="T37" fmla="*/ 53 h 370"/>
                <a:gd name="T38" fmla="*/ 601 w 1010"/>
                <a:gd name="T39" fmla="*/ 137 h 370"/>
                <a:gd name="T40" fmla="*/ 526 w 1010"/>
                <a:gd name="T41" fmla="*/ 12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0" h="370">
                  <a:moveTo>
                    <a:pt x="526" y="129"/>
                  </a:moveTo>
                  <a:cubicBezTo>
                    <a:pt x="439" y="150"/>
                    <a:pt x="548" y="129"/>
                    <a:pt x="459" y="129"/>
                  </a:cubicBezTo>
                  <a:cubicBezTo>
                    <a:pt x="437" y="129"/>
                    <a:pt x="222" y="143"/>
                    <a:pt x="192" y="145"/>
                  </a:cubicBezTo>
                  <a:cubicBezTo>
                    <a:pt x="156" y="169"/>
                    <a:pt x="131" y="159"/>
                    <a:pt x="92" y="145"/>
                  </a:cubicBezTo>
                  <a:cubicBezTo>
                    <a:pt x="78" y="101"/>
                    <a:pt x="72" y="125"/>
                    <a:pt x="34" y="137"/>
                  </a:cubicBezTo>
                  <a:cubicBezTo>
                    <a:pt x="14" y="193"/>
                    <a:pt x="35" y="253"/>
                    <a:pt x="0" y="304"/>
                  </a:cubicBezTo>
                  <a:cubicBezTo>
                    <a:pt x="12" y="336"/>
                    <a:pt x="16" y="351"/>
                    <a:pt x="50" y="362"/>
                  </a:cubicBezTo>
                  <a:cubicBezTo>
                    <a:pt x="160" y="344"/>
                    <a:pt x="270" y="338"/>
                    <a:pt x="376" y="304"/>
                  </a:cubicBezTo>
                  <a:cubicBezTo>
                    <a:pt x="433" y="322"/>
                    <a:pt x="367" y="297"/>
                    <a:pt x="426" y="337"/>
                  </a:cubicBezTo>
                  <a:cubicBezTo>
                    <a:pt x="449" y="353"/>
                    <a:pt x="532" y="354"/>
                    <a:pt x="535" y="354"/>
                  </a:cubicBezTo>
                  <a:cubicBezTo>
                    <a:pt x="586" y="370"/>
                    <a:pt x="678" y="329"/>
                    <a:pt x="727" y="312"/>
                  </a:cubicBezTo>
                  <a:cubicBezTo>
                    <a:pt x="738" y="308"/>
                    <a:pt x="858" y="296"/>
                    <a:pt x="860" y="296"/>
                  </a:cubicBezTo>
                  <a:cubicBezTo>
                    <a:pt x="902" y="285"/>
                    <a:pt x="944" y="275"/>
                    <a:pt x="985" y="262"/>
                  </a:cubicBezTo>
                  <a:cubicBezTo>
                    <a:pt x="988" y="237"/>
                    <a:pt x="988" y="212"/>
                    <a:pt x="994" y="187"/>
                  </a:cubicBezTo>
                  <a:cubicBezTo>
                    <a:pt x="997" y="175"/>
                    <a:pt x="1010" y="166"/>
                    <a:pt x="1010" y="154"/>
                  </a:cubicBezTo>
                  <a:cubicBezTo>
                    <a:pt x="1010" y="73"/>
                    <a:pt x="880" y="59"/>
                    <a:pt x="827" y="53"/>
                  </a:cubicBezTo>
                  <a:cubicBezTo>
                    <a:pt x="774" y="0"/>
                    <a:pt x="776" y="12"/>
                    <a:pt x="685" y="20"/>
                  </a:cubicBezTo>
                  <a:cubicBezTo>
                    <a:pt x="688" y="28"/>
                    <a:pt x="697" y="37"/>
                    <a:pt x="693" y="45"/>
                  </a:cubicBezTo>
                  <a:cubicBezTo>
                    <a:pt x="689" y="53"/>
                    <a:pt x="675" y="48"/>
                    <a:pt x="668" y="53"/>
                  </a:cubicBezTo>
                  <a:cubicBezTo>
                    <a:pt x="632" y="82"/>
                    <a:pt x="650" y="121"/>
                    <a:pt x="601" y="137"/>
                  </a:cubicBezTo>
                  <a:cubicBezTo>
                    <a:pt x="503" y="129"/>
                    <a:pt x="478" y="129"/>
                    <a:pt x="526" y="129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-484" y="1010"/>
              <a:ext cx="882" cy="284"/>
            </a:xfrm>
            <a:custGeom>
              <a:avLst/>
              <a:gdLst>
                <a:gd name="T0" fmla="*/ 275 w 882"/>
                <a:gd name="T1" fmla="*/ 33 h 284"/>
                <a:gd name="T2" fmla="*/ 367 w 882"/>
                <a:gd name="T3" fmla="*/ 42 h 284"/>
                <a:gd name="T4" fmla="*/ 851 w 882"/>
                <a:gd name="T5" fmla="*/ 75 h 284"/>
                <a:gd name="T6" fmla="*/ 860 w 882"/>
                <a:gd name="T7" fmla="*/ 125 h 284"/>
                <a:gd name="T8" fmla="*/ 876 w 882"/>
                <a:gd name="T9" fmla="*/ 150 h 284"/>
                <a:gd name="T10" fmla="*/ 810 w 882"/>
                <a:gd name="T11" fmla="*/ 284 h 284"/>
                <a:gd name="T12" fmla="*/ 175 w 882"/>
                <a:gd name="T13" fmla="*/ 259 h 284"/>
                <a:gd name="T14" fmla="*/ 83 w 882"/>
                <a:gd name="T15" fmla="*/ 234 h 284"/>
                <a:gd name="T16" fmla="*/ 0 w 882"/>
                <a:gd name="T17" fmla="*/ 184 h 284"/>
                <a:gd name="T18" fmla="*/ 133 w 882"/>
                <a:gd name="T19" fmla="*/ 0 h 284"/>
                <a:gd name="T20" fmla="*/ 292 w 882"/>
                <a:gd name="T21" fmla="*/ 8 h 284"/>
                <a:gd name="T22" fmla="*/ 325 w 882"/>
                <a:gd name="T23" fmla="*/ 17 h 284"/>
                <a:gd name="T24" fmla="*/ 317 w 882"/>
                <a:gd name="T25" fmla="*/ 42 h 284"/>
                <a:gd name="T26" fmla="*/ 275 w 882"/>
                <a:gd name="T27" fmla="*/ 3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2" h="284">
                  <a:moveTo>
                    <a:pt x="275" y="33"/>
                  </a:moveTo>
                  <a:cubicBezTo>
                    <a:pt x="308" y="45"/>
                    <a:pt x="333" y="53"/>
                    <a:pt x="367" y="42"/>
                  </a:cubicBezTo>
                  <a:cubicBezTo>
                    <a:pt x="530" y="51"/>
                    <a:pt x="687" y="69"/>
                    <a:pt x="851" y="75"/>
                  </a:cubicBezTo>
                  <a:cubicBezTo>
                    <a:pt x="854" y="92"/>
                    <a:pt x="855" y="109"/>
                    <a:pt x="860" y="125"/>
                  </a:cubicBezTo>
                  <a:cubicBezTo>
                    <a:pt x="863" y="134"/>
                    <a:pt x="875" y="140"/>
                    <a:pt x="876" y="150"/>
                  </a:cubicBezTo>
                  <a:cubicBezTo>
                    <a:pt x="882" y="216"/>
                    <a:pt x="841" y="236"/>
                    <a:pt x="810" y="284"/>
                  </a:cubicBezTo>
                  <a:cubicBezTo>
                    <a:pt x="598" y="277"/>
                    <a:pt x="388" y="265"/>
                    <a:pt x="175" y="259"/>
                  </a:cubicBezTo>
                  <a:cubicBezTo>
                    <a:pt x="144" y="249"/>
                    <a:pt x="116" y="240"/>
                    <a:pt x="83" y="234"/>
                  </a:cubicBezTo>
                  <a:cubicBezTo>
                    <a:pt x="44" y="214"/>
                    <a:pt x="25" y="220"/>
                    <a:pt x="0" y="184"/>
                  </a:cubicBezTo>
                  <a:cubicBezTo>
                    <a:pt x="14" y="94"/>
                    <a:pt x="40" y="30"/>
                    <a:pt x="133" y="0"/>
                  </a:cubicBezTo>
                  <a:cubicBezTo>
                    <a:pt x="184" y="12"/>
                    <a:pt x="236" y="2"/>
                    <a:pt x="292" y="8"/>
                  </a:cubicBezTo>
                  <a:cubicBezTo>
                    <a:pt x="303" y="11"/>
                    <a:pt x="318" y="8"/>
                    <a:pt x="325" y="17"/>
                  </a:cubicBezTo>
                  <a:cubicBezTo>
                    <a:pt x="330" y="24"/>
                    <a:pt x="325" y="39"/>
                    <a:pt x="317" y="42"/>
                  </a:cubicBezTo>
                  <a:cubicBezTo>
                    <a:pt x="303" y="46"/>
                    <a:pt x="289" y="36"/>
                    <a:pt x="275" y="33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19"/>
            <p:cNvSpPr>
              <a:spLocks noChangeArrowheads="1"/>
            </p:cNvSpPr>
            <p:nvPr/>
          </p:nvSpPr>
          <p:spPr bwMode="auto">
            <a:xfrm>
              <a:off x="5088" y="960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20"/>
            <p:cNvSpPr>
              <a:spLocks noChangeArrowheads="1"/>
            </p:cNvSpPr>
            <p:nvPr/>
          </p:nvSpPr>
          <p:spPr bwMode="auto">
            <a:xfrm>
              <a:off x="336" y="1104"/>
              <a:ext cx="96" cy="96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21"/>
            <p:cNvSpPr>
              <a:spLocks/>
            </p:cNvSpPr>
            <p:nvPr/>
          </p:nvSpPr>
          <p:spPr bwMode="auto">
            <a:xfrm>
              <a:off x="1776" y="1248"/>
              <a:ext cx="646" cy="450"/>
            </a:xfrm>
            <a:custGeom>
              <a:avLst/>
              <a:gdLst>
                <a:gd name="T0" fmla="*/ 75 w 646"/>
                <a:gd name="T1" fmla="*/ 8 h 450"/>
                <a:gd name="T2" fmla="*/ 25 w 646"/>
                <a:gd name="T3" fmla="*/ 175 h 450"/>
                <a:gd name="T4" fmla="*/ 16 w 646"/>
                <a:gd name="T5" fmla="*/ 275 h 450"/>
                <a:gd name="T6" fmla="*/ 0 w 646"/>
                <a:gd name="T7" fmla="*/ 300 h 450"/>
                <a:gd name="T8" fmla="*/ 108 w 646"/>
                <a:gd name="T9" fmla="*/ 409 h 450"/>
                <a:gd name="T10" fmla="*/ 234 w 646"/>
                <a:gd name="T11" fmla="*/ 450 h 450"/>
                <a:gd name="T12" fmla="*/ 509 w 646"/>
                <a:gd name="T13" fmla="*/ 417 h 450"/>
                <a:gd name="T14" fmla="*/ 609 w 646"/>
                <a:gd name="T15" fmla="*/ 400 h 450"/>
                <a:gd name="T16" fmla="*/ 618 w 646"/>
                <a:gd name="T17" fmla="*/ 358 h 450"/>
                <a:gd name="T18" fmla="*/ 601 w 646"/>
                <a:gd name="T19" fmla="*/ 125 h 450"/>
                <a:gd name="T20" fmla="*/ 592 w 646"/>
                <a:gd name="T21" fmla="*/ 50 h 450"/>
                <a:gd name="T22" fmla="*/ 576 w 646"/>
                <a:gd name="T23" fmla="*/ 0 h 450"/>
                <a:gd name="T24" fmla="*/ 459 w 646"/>
                <a:gd name="T25" fmla="*/ 25 h 450"/>
                <a:gd name="T26" fmla="*/ 75 w 646"/>
                <a:gd name="T27" fmla="*/ 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6" h="450">
                  <a:moveTo>
                    <a:pt x="75" y="8"/>
                  </a:moveTo>
                  <a:cubicBezTo>
                    <a:pt x="65" y="62"/>
                    <a:pt x="56" y="129"/>
                    <a:pt x="25" y="175"/>
                  </a:cubicBezTo>
                  <a:cubicBezTo>
                    <a:pt x="22" y="208"/>
                    <a:pt x="23" y="242"/>
                    <a:pt x="16" y="275"/>
                  </a:cubicBezTo>
                  <a:cubicBezTo>
                    <a:pt x="14" y="285"/>
                    <a:pt x="0" y="290"/>
                    <a:pt x="0" y="300"/>
                  </a:cubicBezTo>
                  <a:cubicBezTo>
                    <a:pt x="0" y="345"/>
                    <a:pt x="73" y="396"/>
                    <a:pt x="108" y="409"/>
                  </a:cubicBezTo>
                  <a:cubicBezTo>
                    <a:pt x="145" y="446"/>
                    <a:pt x="182" y="443"/>
                    <a:pt x="234" y="450"/>
                  </a:cubicBezTo>
                  <a:cubicBezTo>
                    <a:pt x="336" y="425"/>
                    <a:pt x="383" y="422"/>
                    <a:pt x="509" y="417"/>
                  </a:cubicBezTo>
                  <a:cubicBezTo>
                    <a:pt x="542" y="411"/>
                    <a:pt x="582" y="420"/>
                    <a:pt x="609" y="400"/>
                  </a:cubicBezTo>
                  <a:cubicBezTo>
                    <a:pt x="620" y="391"/>
                    <a:pt x="615" y="372"/>
                    <a:pt x="618" y="358"/>
                  </a:cubicBezTo>
                  <a:cubicBezTo>
                    <a:pt x="622" y="286"/>
                    <a:pt x="646" y="191"/>
                    <a:pt x="601" y="125"/>
                  </a:cubicBezTo>
                  <a:cubicBezTo>
                    <a:pt x="598" y="100"/>
                    <a:pt x="597" y="75"/>
                    <a:pt x="592" y="50"/>
                  </a:cubicBezTo>
                  <a:cubicBezTo>
                    <a:pt x="589" y="33"/>
                    <a:pt x="576" y="0"/>
                    <a:pt x="576" y="0"/>
                  </a:cubicBezTo>
                  <a:cubicBezTo>
                    <a:pt x="536" y="6"/>
                    <a:pt x="499" y="16"/>
                    <a:pt x="459" y="25"/>
                  </a:cubicBezTo>
                  <a:cubicBezTo>
                    <a:pt x="253" y="9"/>
                    <a:pt x="381" y="17"/>
                    <a:pt x="75" y="8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1050" y="1269"/>
              <a:ext cx="746" cy="433"/>
            </a:xfrm>
            <a:custGeom>
              <a:avLst/>
              <a:gdLst>
                <a:gd name="T0" fmla="*/ 711 w 746"/>
                <a:gd name="T1" fmla="*/ 67 h 433"/>
                <a:gd name="T2" fmla="*/ 586 w 746"/>
                <a:gd name="T3" fmla="*/ 42 h 433"/>
                <a:gd name="T4" fmla="*/ 394 w 746"/>
                <a:gd name="T5" fmla="*/ 0 h 433"/>
                <a:gd name="T6" fmla="*/ 152 w 746"/>
                <a:gd name="T7" fmla="*/ 58 h 433"/>
                <a:gd name="T8" fmla="*/ 19 w 746"/>
                <a:gd name="T9" fmla="*/ 100 h 433"/>
                <a:gd name="T10" fmla="*/ 85 w 746"/>
                <a:gd name="T11" fmla="*/ 350 h 433"/>
                <a:gd name="T12" fmla="*/ 219 w 746"/>
                <a:gd name="T13" fmla="*/ 392 h 433"/>
                <a:gd name="T14" fmla="*/ 436 w 746"/>
                <a:gd name="T15" fmla="*/ 426 h 433"/>
                <a:gd name="T16" fmla="*/ 561 w 746"/>
                <a:gd name="T17" fmla="*/ 401 h 433"/>
                <a:gd name="T18" fmla="*/ 720 w 746"/>
                <a:gd name="T19" fmla="*/ 376 h 433"/>
                <a:gd name="T20" fmla="*/ 711 w 746"/>
                <a:gd name="T21" fmla="*/ 267 h 433"/>
                <a:gd name="T22" fmla="*/ 711 w 746"/>
                <a:gd name="T23" fmla="*/ 67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6" h="433">
                  <a:moveTo>
                    <a:pt x="711" y="67"/>
                  </a:moveTo>
                  <a:cubicBezTo>
                    <a:pt x="666" y="55"/>
                    <a:pt x="634" y="48"/>
                    <a:pt x="586" y="42"/>
                  </a:cubicBezTo>
                  <a:cubicBezTo>
                    <a:pt x="523" y="25"/>
                    <a:pt x="458" y="15"/>
                    <a:pt x="394" y="0"/>
                  </a:cubicBezTo>
                  <a:cubicBezTo>
                    <a:pt x="308" y="9"/>
                    <a:pt x="235" y="38"/>
                    <a:pt x="152" y="58"/>
                  </a:cubicBezTo>
                  <a:cubicBezTo>
                    <a:pt x="65" y="50"/>
                    <a:pt x="65" y="39"/>
                    <a:pt x="19" y="100"/>
                  </a:cubicBezTo>
                  <a:cubicBezTo>
                    <a:pt x="0" y="153"/>
                    <a:pt x="39" y="303"/>
                    <a:pt x="85" y="350"/>
                  </a:cubicBezTo>
                  <a:cubicBezTo>
                    <a:pt x="115" y="381"/>
                    <a:pt x="180" y="386"/>
                    <a:pt x="219" y="392"/>
                  </a:cubicBezTo>
                  <a:cubicBezTo>
                    <a:pt x="298" y="433"/>
                    <a:pt x="319" y="419"/>
                    <a:pt x="436" y="426"/>
                  </a:cubicBezTo>
                  <a:cubicBezTo>
                    <a:pt x="482" y="410"/>
                    <a:pt x="508" y="407"/>
                    <a:pt x="561" y="401"/>
                  </a:cubicBezTo>
                  <a:cubicBezTo>
                    <a:pt x="620" y="388"/>
                    <a:pt x="656" y="382"/>
                    <a:pt x="720" y="376"/>
                  </a:cubicBezTo>
                  <a:cubicBezTo>
                    <a:pt x="730" y="333"/>
                    <a:pt x="719" y="312"/>
                    <a:pt x="711" y="267"/>
                  </a:cubicBezTo>
                  <a:cubicBezTo>
                    <a:pt x="729" y="201"/>
                    <a:pt x="746" y="129"/>
                    <a:pt x="711" y="67"/>
                  </a:cubicBez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rgbClr val="CC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3683611" y="1371602"/>
            <a:ext cx="22563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Chemical Stimuli</a:t>
            </a:r>
          </a:p>
        </p:txBody>
      </p: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4623729" y="656273"/>
            <a:ext cx="3673078" cy="3709988"/>
            <a:chOff x="3024" y="399"/>
            <a:chExt cx="3085" cy="2337"/>
          </a:xfrm>
        </p:grpSpPr>
        <p:grpSp>
          <p:nvGrpSpPr>
            <p:cNvPr id="27" name="Group 49"/>
            <p:cNvGrpSpPr>
              <a:grpSpLocks/>
            </p:cNvGrpSpPr>
            <p:nvPr/>
          </p:nvGrpSpPr>
          <p:grpSpPr bwMode="auto">
            <a:xfrm>
              <a:off x="3024" y="1152"/>
              <a:ext cx="1132" cy="1584"/>
              <a:chOff x="3024" y="1152"/>
              <a:chExt cx="1132" cy="1584"/>
            </a:xfrm>
          </p:grpSpPr>
          <p:pic>
            <p:nvPicPr>
              <p:cNvPr id="29" name="Picture 4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6" y="1283"/>
                <a:ext cx="730" cy="1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Line 46"/>
              <p:cNvSpPr>
                <a:spLocks noChangeShapeType="1"/>
              </p:cNvSpPr>
              <p:nvPr/>
            </p:nvSpPr>
            <p:spPr bwMode="auto">
              <a:xfrm>
                <a:off x="3024" y="1152"/>
                <a:ext cx="528" cy="288"/>
              </a:xfrm>
              <a:prstGeom prst="line">
                <a:avLst/>
              </a:prstGeom>
              <a:noFill/>
              <a:ln w="76200">
                <a:solidFill>
                  <a:srgbClr val="33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 Box 51"/>
            <p:cNvSpPr txBox="1">
              <a:spLocks noChangeArrowheads="1"/>
            </p:cNvSpPr>
            <p:nvPr/>
          </p:nvSpPr>
          <p:spPr bwMode="auto">
            <a:xfrm>
              <a:off x="4128" y="399"/>
              <a:ext cx="1981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dirty="0"/>
                <a:t>Dusts/</a:t>
              </a:r>
            </a:p>
            <a:p>
              <a:r>
                <a:rPr lang="en-US" altLang="en-US" sz="2400" dirty="0"/>
                <a:t>Xenobiotics</a:t>
              </a:r>
            </a:p>
            <a:p>
              <a:r>
                <a:rPr lang="en-US" altLang="en-US" sz="2400" dirty="0"/>
                <a:t>(acyl-</a:t>
              </a:r>
              <a:r>
                <a:rPr lang="en-US" altLang="en-US" sz="2400" dirty="0" err="1"/>
                <a:t>homoserine</a:t>
              </a:r>
              <a:endParaRPr lang="en-US" altLang="en-US" sz="2400" dirty="0"/>
            </a:p>
            <a:p>
              <a:r>
                <a:rPr lang="en-US" altLang="en-US" sz="2400" dirty="0"/>
                <a:t>lactones)</a:t>
              </a:r>
            </a:p>
          </p:txBody>
        </p:sp>
      </p:grpSp>
      <p:grpSp>
        <p:nvGrpSpPr>
          <p:cNvPr id="31" name="Group 55"/>
          <p:cNvGrpSpPr>
            <a:grpSpLocks/>
          </p:cNvGrpSpPr>
          <p:nvPr/>
        </p:nvGrpSpPr>
        <p:grpSpPr bwMode="auto">
          <a:xfrm>
            <a:off x="2426310" y="3581400"/>
            <a:ext cx="1600200" cy="2133600"/>
            <a:chOff x="1200" y="2256"/>
            <a:chExt cx="1344" cy="1344"/>
          </a:xfrm>
        </p:grpSpPr>
        <p:grpSp>
          <p:nvGrpSpPr>
            <p:cNvPr id="32" name="Group 48"/>
            <p:cNvGrpSpPr>
              <a:grpSpLocks/>
            </p:cNvGrpSpPr>
            <p:nvPr/>
          </p:nvGrpSpPr>
          <p:grpSpPr bwMode="auto">
            <a:xfrm>
              <a:off x="1200" y="2256"/>
              <a:ext cx="1344" cy="1344"/>
              <a:chOff x="1200" y="2256"/>
              <a:chExt cx="1344" cy="1344"/>
            </a:xfrm>
          </p:grpSpPr>
          <p:sp>
            <p:nvSpPr>
              <p:cNvPr id="34" name="AutoShape 2"/>
              <p:cNvSpPr>
                <a:spLocks noChangeArrowheads="1"/>
              </p:cNvSpPr>
              <p:nvPr/>
            </p:nvSpPr>
            <p:spPr bwMode="auto">
              <a:xfrm flipH="1" flipV="1">
                <a:off x="1872" y="2448"/>
                <a:ext cx="351" cy="76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rgbClr val="FF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41"/>
              <p:cNvSpPr>
                <a:spLocks noChangeArrowheads="1"/>
              </p:cNvSpPr>
              <p:nvPr/>
            </p:nvSpPr>
            <p:spPr bwMode="auto">
              <a:xfrm>
                <a:off x="1200" y="2256"/>
                <a:ext cx="1344" cy="1344"/>
              </a:xfrm>
              <a:prstGeom prst="ellipse">
                <a:avLst/>
              </a:prstGeom>
              <a:noFill/>
              <a:ln w="76200">
                <a:solidFill>
                  <a:srgbClr val="0000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1536" y="2496"/>
              <a:ext cx="54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dirty="0"/>
                <a:t>ATP</a:t>
              </a:r>
            </a:p>
          </p:txBody>
        </p:sp>
      </p:grpSp>
      <p:grpSp>
        <p:nvGrpSpPr>
          <p:cNvPr id="19" name="Group 47"/>
          <p:cNvGrpSpPr>
            <a:grpSpLocks/>
          </p:cNvGrpSpPr>
          <p:nvPr/>
        </p:nvGrpSpPr>
        <p:grpSpPr bwMode="auto">
          <a:xfrm>
            <a:off x="3855060" y="1828800"/>
            <a:ext cx="742950" cy="1905000"/>
            <a:chOff x="2400" y="1152"/>
            <a:chExt cx="624" cy="1200"/>
          </a:xfrm>
        </p:grpSpPr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2496" y="1152"/>
              <a:ext cx="528" cy="1104"/>
            </a:xfrm>
            <a:prstGeom prst="line">
              <a:avLst/>
            </a:prstGeom>
            <a:noFill/>
            <a:ln w="7620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2400" y="2256"/>
              <a:ext cx="96" cy="96"/>
            </a:xfrm>
            <a:prstGeom prst="ellipse">
              <a:avLst/>
            </a:prstGeom>
            <a:solidFill>
              <a:srgbClr val="EC225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50"/>
          <p:cNvGrpSpPr>
            <a:grpSpLocks/>
          </p:cNvGrpSpPr>
          <p:nvPr/>
        </p:nvGrpSpPr>
        <p:grpSpPr bwMode="auto">
          <a:xfrm>
            <a:off x="4598010" y="1828800"/>
            <a:ext cx="400050" cy="2743200"/>
            <a:chOff x="3024" y="1152"/>
            <a:chExt cx="336" cy="1728"/>
          </a:xfrm>
        </p:grpSpPr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3264" y="2784"/>
              <a:ext cx="96" cy="96"/>
            </a:xfrm>
            <a:prstGeom prst="ellipse">
              <a:avLst/>
            </a:prstGeom>
            <a:solidFill>
              <a:srgbClr val="EC225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>
              <a:off x="3024" y="1152"/>
              <a:ext cx="288" cy="1632"/>
            </a:xfrm>
            <a:prstGeom prst="line">
              <a:avLst/>
            </a:prstGeom>
            <a:noFill/>
            <a:ln w="7620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1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173392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Transduction: Converting chemical stimuli into the electro-chemical signals used by the brain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7464" y="3048000"/>
            <a:ext cx="633845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235904" y="4879401"/>
            <a:ext cx="464124" cy="2758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99" y="1677162"/>
            <a:ext cx="5183482" cy="35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8250" y="5375564"/>
            <a:ext cx="2202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Nerve cell membrane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3699164" y="3532910"/>
            <a:ext cx="50478" cy="18426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48697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TRP-V1 (VR1) is the receptor for</a:t>
            </a:r>
            <a:br>
              <a:rPr lang="en-US" dirty="0" smtClean="0"/>
            </a:br>
            <a:r>
              <a:rPr lang="en-US" dirty="0" smtClean="0"/>
              <a:t>capsaicin</a:t>
            </a:r>
            <a:endParaRPr lang="en-US" dirty="0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502412" y="2122040"/>
            <a:ext cx="3856434" cy="3671888"/>
          </a:xfrm>
          <a:custGeom>
            <a:avLst/>
            <a:gdLst>
              <a:gd name="T0" fmla="*/ 2114 w 3668"/>
              <a:gd name="T1" fmla="*/ 0 h 2696"/>
              <a:gd name="T2" fmla="*/ 1398 w 3668"/>
              <a:gd name="T3" fmla="*/ 76 h 2696"/>
              <a:gd name="T4" fmla="*/ 1069 w 3668"/>
              <a:gd name="T5" fmla="*/ 228 h 2696"/>
              <a:gd name="T6" fmla="*/ 850 w 3668"/>
              <a:gd name="T7" fmla="*/ 320 h 2696"/>
              <a:gd name="T8" fmla="*/ 665 w 3668"/>
              <a:gd name="T9" fmla="*/ 455 h 2696"/>
              <a:gd name="T10" fmla="*/ 261 w 3668"/>
              <a:gd name="T11" fmla="*/ 834 h 2696"/>
              <a:gd name="T12" fmla="*/ 25 w 3668"/>
              <a:gd name="T13" fmla="*/ 1550 h 2696"/>
              <a:gd name="T14" fmla="*/ 404 w 3668"/>
              <a:gd name="T15" fmla="*/ 2367 h 2696"/>
              <a:gd name="T16" fmla="*/ 909 w 3668"/>
              <a:gd name="T17" fmla="*/ 2561 h 2696"/>
              <a:gd name="T18" fmla="*/ 1229 w 3668"/>
              <a:gd name="T19" fmla="*/ 2670 h 2696"/>
              <a:gd name="T20" fmla="*/ 1634 w 3668"/>
              <a:gd name="T21" fmla="*/ 2695 h 2696"/>
              <a:gd name="T22" fmla="*/ 2543 w 3668"/>
              <a:gd name="T23" fmla="*/ 2628 h 2696"/>
              <a:gd name="T24" fmla="*/ 2939 w 3668"/>
              <a:gd name="T25" fmla="*/ 2535 h 2696"/>
              <a:gd name="T26" fmla="*/ 3529 w 3668"/>
              <a:gd name="T27" fmla="*/ 2182 h 2696"/>
              <a:gd name="T28" fmla="*/ 3646 w 3668"/>
              <a:gd name="T29" fmla="*/ 1878 h 2696"/>
              <a:gd name="T30" fmla="*/ 3604 w 3668"/>
              <a:gd name="T31" fmla="*/ 1373 h 2696"/>
              <a:gd name="T32" fmla="*/ 3520 w 3668"/>
              <a:gd name="T33" fmla="*/ 1247 h 2696"/>
              <a:gd name="T34" fmla="*/ 3486 w 3668"/>
              <a:gd name="T35" fmla="*/ 1171 h 2696"/>
              <a:gd name="T36" fmla="*/ 3377 w 3668"/>
              <a:gd name="T37" fmla="*/ 1028 h 2696"/>
              <a:gd name="T38" fmla="*/ 3326 w 3668"/>
              <a:gd name="T39" fmla="*/ 977 h 2696"/>
              <a:gd name="T40" fmla="*/ 3217 w 3668"/>
              <a:gd name="T41" fmla="*/ 817 h 2696"/>
              <a:gd name="T42" fmla="*/ 3091 w 3668"/>
              <a:gd name="T43" fmla="*/ 691 h 2696"/>
              <a:gd name="T44" fmla="*/ 2956 w 3668"/>
              <a:gd name="T45" fmla="*/ 522 h 2696"/>
              <a:gd name="T46" fmla="*/ 2863 w 3668"/>
              <a:gd name="T47" fmla="*/ 413 h 2696"/>
              <a:gd name="T48" fmla="*/ 2754 w 3668"/>
              <a:gd name="T49" fmla="*/ 320 h 2696"/>
              <a:gd name="T50" fmla="*/ 2552 w 3668"/>
              <a:gd name="T51" fmla="*/ 228 h 2696"/>
              <a:gd name="T52" fmla="*/ 2324 w 3668"/>
              <a:gd name="T53" fmla="*/ 152 h 2696"/>
              <a:gd name="T54" fmla="*/ 2223 w 3668"/>
              <a:gd name="T55" fmla="*/ 110 h 2696"/>
              <a:gd name="T56" fmla="*/ 2156 w 3668"/>
              <a:gd name="T57" fmla="*/ 34 h 2696"/>
              <a:gd name="T58" fmla="*/ 2114 w 3668"/>
              <a:gd name="T59" fmla="*/ 0 h 2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68" h="2696">
                <a:moveTo>
                  <a:pt x="2114" y="0"/>
                </a:moveTo>
                <a:cubicBezTo>
                  <a:pt x="1863" y="12"/>
                  <a:pt x="1642" y="38"/>
                  <a:pt x="1398" y="76"/>
                </a:cubicBezTo>
                <a:cubicBezTo>
                  <a:pt x="1286" y="121"/>
                  <a:pt x="1181" y="183"/>
                  <a:pt x="1069" y="228"/>
                </a:cubicBezTo>
                <a:cubicBezTo>
                  <a:pt x="1032" y="243"/>
                  <a:pt x="893" y="296"/>
                  <a:pt x="850" y="320"/>
                </a:cubicBezTo>
                <a:cubicBezTo>
                  <a:pt x="760" y="371"/>
                  <a:pt x="745" y="395"/>
                  <a:pt x="665" y="455"/>
                </a:cubicBezTo>
                <a:cubicBezTo>
                  <a:pt x="517" y="566"/>
                  <a:pt x="362" y="674"/>
                  <a:pt x="261" y="834"/>
                </a:cubicBezTo>
                <a:cubicBezTo>
                  <a:pt x="138" y="1030"/>
                  <a:pt x="67" y="1323"/>
                  <a:pt x="25" y="1550"/>
                </a:cubicBezTo>
                <a:cubicBezTo>
                  <a:pt x="0" y="1896"/>
                  <a:pt x="161" y="2137"/>
                  <a:pt x="404" y="2367"/>
                </a:cubicBezTo>
                <a:cubicBezTo>
                  <a:pt x="494" y="2452"/>
                  <a:pt x="827" y="2536"/>
                  <a:pt x="909" y="2561"/>
                </a:cubicBezTo>
                <a:cubicBezTo>
                  <a:pt x="1017" y="2594"/>
                  <a:pt x="1117" y="2657"/>
                  <a:pt x="1229" y="2670"/>
                </a:cubicBezTo>
                <a:cubicBezTo>
                  <a:pt x="1465" y="2696"/>
                  <a:pt x="1330" y="2685"/>
                  <a:pt x="1634" y="2695"/>
                </a:cubicBezTo>
                <a:cubicBezTo>
                  <a:pt x="1937" y="2677"/>
                  <a:pt x="2240" y="2655"/>
                  <a:pt x="2543" y="2628"/>
                </a:cubicBezTo>
                <a:cubicBezTo>
                  <a:pt x="2674" y="2589"/>
                  <a:pt x="2811" y="2582"/>
                  <a:pt x="2939" y="2535"/>
                </a:cubicBezTo>
                <a:cubicBezTo>
                  <a:pt x="3167" y="2452"/>
                  <a:pt x="3356" y="2352"/>
                  <a:pt x="3529" y="2182"/>
                </a:cubicBezTo>
                <a:cubicBezTo>
                  <a:pt x="3573" y="2081"/>
                  <a:pt x="3598" y="1977"/>
                  <a:pt x="3646" y="1878"/>
                </a:cubicBezTo>
                <a:cubicBezTo>
                  <a:pt x="3668" y="1718"/>
                  <a:pt x="3641" y="1526"/>
                  <a:pt x="3604" y="1373"/>
                </a:cubicBezTo>
                <a:cubicBezTo>
                  <a:pt x="3598" y="1350"/>
                  <a:pt x="3532" y="1269"/>
                  <a:pt x="3520" y="1247"/>
                </a:cubicBezTo>
                <a:cubicBezTo>
                  <a:pt x="3506" y="1223"/>
                  <a:pt x="3501" y="1194"/>
                  <a:pt x="3486" y="1171"/>
                </a:cubicBezTo>
                <a:cubicBezTo>
                  <a:pt x="3453" y="1121"/>
                  <a:pt x="3419" y="1070"/>
                  <a:pt x="3377" y="1028"/>
                </a:cubicBezTo>
                <a:cubicBezTo>
                  <a:pt x="3360" y="1011"/>
                  <a:pt x="3341" y="996"/>
                  <a:pt x="3326" y="977"/>
                </a:cubicBezTo>
                <a:cubicBezTo>
                  <a:pt x="3286" y="926"/>
                  <a:pt x="3254" y="870"/>
                  <a:pt x="3217" y="817"/>
                </a:cubicBezTo>
                <a:cubicBezTo>
                  <a:pt x="3183" y="769"/>
                  <a:pt x="3126" y="739"/>
                  <a:pt x="3091" y="691"/>
                </a:cubicBezTo>
                <a:cubicBezTo>
                  <a:pt x="3026" y="602"/>
                  <a:pt x="3051" y="633"/>
                  <a:pt x="2956" y="522"/>
                </a:cubicBezTo>
                <a:cubicBezTo>
                  <a:pt x="2925" y="486"/>
                  <a:pt x="2904" y="437"/>
                  <a:pt x="2863" y="413"/>
                </a:cubicBezTo>
                <a:cubicBezTo>
                  <a:pt x="2794" y="372"/>
                  <a:pt x="2832" y="400"/>
                  <a:pt x="2754" y="320"/>
                </a:cubicBezTo>
                <a:cubicBezTo>
                  <a:pt x="2704" y="270"/>
                  <a:pt x="2615" y="251"/>
                  <a:pt x="2552" y="228"/>
                </a:cubicBezTo>
                <a:cubicBezTo>
                  <a:pt x="2475" y="201"/>
                  <a:pt x="2405" y="165"/>
                  <a:pt x="2324" y="152"/>
                </a:cubicBezTo>
                <a:cubicBezTo>
                  <a:pt x="2290" y="138"/>
                  <a:pt x="2258" y="121"/>
                  <a:pt x="2223" y="110"/>
                </a:cubicBezTo>
                <a:cubicBezTo>
                  <a:pt x="2199" y="86"/>
                  <a:pt x="2180" y="58"/>
                  <a:pt x="2156" y="34"/>
                </a:cubicBezTo>
                <a:cubicBezTo>
                  <a:pt x="2143" y="21"/>
                  <a:pt x="2127" y="13"/>
                  <a:pt x="2114" y="0"/>
                </a:cubicBezTo>
                <a:close/>
              </a:path>
            </a:pathLst>
          </a:cu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243376">
            <a:off x="4218102" y="1909315"/>
            <a:ext cx="151210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 flipH="1">
            <a:off x="4391932" y="1909315"/>
            <a:ext cx="128588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 rot="2963008">
            <a:off x="5633357" y="2837209"/>
            <a:ext cx="198438" cy="304800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0"/>
          <p:cNvSpPr>
            <a:spLocks/>
          </p:cNvSpPr>
          <p:nvPr/>
        </p:nvSpPr>
        <p:spPr bwMode="auto">
          <a:xfrm rot="2963008">
            <a:off x="5830605" y="3169395"/>
            <a:ext cx="215900" cy="311944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4168094" y="1190179"/>
            <a:ext cx="577454" cy="409575"/>
            <a:chOff x="2436" y="1029"/>
            <a:chExt cx="485" cy="258"/>
          </a:xfrm>
        </p:grpSpPr>
        <p:sp>
          <p:nvSpPr>
            <p:cNvPr id="62" name="Text Box 13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64" name="Group 15"/>
          <p:cNvGrpSpPr>
            <a:grpSpLocks/>
          </p:cNvGrpSpPr>
          <p:nvPr/>
        </p:nvGrpSpPr>
        <p:grpSpPr bwMode="auto">
          <a:xfrm>
            <a:off x="3839486" y="1537841"/>
            <a:ext cx="502445" cy="400050"/>
            <a:chOff x="1680" y="1104"/>
            <a:chExt cx="422" cy="252"/>
          </a:xfrm>
        </p:grpSpPr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sp>
        <p:nvSpPr>
          <p:cNvPr id="67" name="Line 18"/>
          <p:cNvSpPr>
            <a:spLocks noChangeShapeType="1"/>
          </p:cNvSpPr>
          <p:nvPr/>
        </p:nvSpPr>
        <p:spPr bwMode="auto">
          <a:xfrm flipH="1">
            <a:off x="4582433" y="1995040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5370626" y="1777554"/>
            <a:ext cx="15664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TRP-V1 (VR1)</a:t>
            </a:r>
          </a:p>
        </p:txBody>
      </p:sp>
      <p:grpSp>
        <p:nvGrpSpPr>
          <p:cNvPr id="69" name="Group 20"/>
          <p:cNvGrpSpPr>
            <a:grpSpLocks/>
          </p:cNvGrpSpPr>
          <p:nvPr/>
        </p:nvGrpSpPr>
        <p:grpSpPr bwMode="auto">
          <a:xfrm>
            <a:off x="5839732" y="2376042"/>
            <a:ext cx="577454" cy="409575"/>
            <a:chOff x="2436" y="1029"/>
            <a:chExt cx="485" cy="258"/>
          </a:xfrm>
        </p:grpSpPr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72" name="Group 23"/>
          <p:cNvGrpSpPr>
            <a:grpSpLocks/>
          </p:cNvGrpSpPr>
          <p:nvPr/>
        </p:nvGrpSpPr>
        <p:grpSpPr bwMode="auto">
          <a:xfrm>
            <a:off x="6125486" y="2701621"/>
            <a:ext cx="502445" cy="400050"/>
            <a:chOff x="1680" y="1104"/>
            <a:chExt cx="422" cy="252"/>
          </a:xfrm>
        </p:grpSpPr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74" name="Text Box 25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/>
                <a:t>+</a:t>
              </a:r>
            </a:p>
          </p:txBody>
        </p:sp>
      </p:grp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6639833" y="2909441"/>
            <a:ext cx="16287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Voltage-gated</a:t>
            </a:r>
          </a:p>
          <a:p>
            <a:r>
              <a:rPr lang="en-US" altLang="en-US" sz="2000"/>
              <a:t>ion channels</a:t>
            </a:r>
          </a:p>
        </p:txBody>
      </p:sp>
      <p:pic>
        <p:nvPicPr>
          <p:cNvPr id="76" name="Picture 28" descr="red-hot-chili-pe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812723"/>
            <a:ext cx="1247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9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Sensory Nutrition at </a:t>
            </a:r>
            <a:r>
              <a:rPr lang="en-US" dirty="0" err="1" smtClean="0"/>
              <a:t>Monell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How does chemosensory perception affect food choice?</a:t>
            </a:r>
          </a:p>
          <a:p>
            <a:r>
              <a:rPr lang="en-US" dirty="0" smtClean="0"/>
              <a:t>How does food choice affect chemosensory perception?</a:t>
            </a:r>
          </a:p>
          <a:p>
            <a:r>
              <a:rPr lang="en-US" dirty="0" smtClean="0"/>
              <a:t>Role of GI chemoreceptors in digestion and metabolism</a:t>
            </a:r>
          </a:p>
          <a:p>
            <a:r>
              <a:rPr lang="en-US" dirty="0" smtClean="0"/>
              <a:t>How to make foods/drugs with health benefits more acceptable (bitter reduction, enhancement of saltiness and sweetness)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48697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TRP-V1 (VR1) is the receptor for</a:t>
            </a:r>
            <a:br>
              <a:rPr lang="en-US" dirty="0" smtClean="0"/>
            </a:br>
            <a:r>
              <a:rPr lang="en-US" dirty="0" smtClean="0"/>
              <a:t>capsaicin</a:t>
            </a:r>
            <a:endParaRPr lang="en-US" dirty="0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502412" y="2122040"/>
            <a:ext cx="3856434" cy="3671888"/>
          </a:xfrm>
          <a:custGeom>
            <a:avLst/>
            <a:gdLst>
              <a:gd name="T0" fmla="*/ 2114 w 3668"/>
              <a:gd name="T1" fmla="*/ 0 h 2696"/>
              <a:gd name="T2" fmla="*/ 1398 w 3668"/>
              <a:gd name="T3" fmla="*/ 76 h 2696"/>
              <a:gd name="T4" fmla="*/ 1069 w 3668"/>
              <a:gd name="T5" fmla="*/ 228 h 2696"/>
              <a:gd name="T6" fmla="*/ 850 w 3668"/>
              <a:gd name="T7" fmla="*/ 320 h 2696"/>
              <a:gd name="T8" fmla="*/ 665 w 3668"/>
              <a:gd name="T9" fmla="*/ 455 h 2696"/>
              <a:gd name="T10" fmla="*/ 261 w 3668"/>
              <a:gd name="T11" fmla="*/ 834 h 2696"/>
              <a:gd name="T12" fmla="*/ 25 w 3668"/>
              <a:gd name="T13" fmla="*/ 1550 h 2696"/>
              <a:gd name="T14" fmla="*/ 404 w 3668"/>
              <a:gd name="T15" fmla="*/ 2367 h 2696"/>
              <a:gd name="T16" fmla="*/ 909 w 3668"/>
              <a:gd name="T17" fmla="*/ 2561 h 2696"/>
              <a:gd name="T18" fmla="*/ 1229 w 3668"/>
              <a:gd name="T19" fmla="*/ 2670 h 2696"/>
              <a:gd name="T20" fmla="*/ 1634 w 3668"/>
              <a:gd name="T21" fmla="*/ 2695 h 2696"/>
              <a:gd name="T22" fmla="*/ 2543 w 3668"/>
              <a:gd name="T23" fmla="*/ 2628 h 2696"/>
              <a:gd name="T24" fmla="*/ 2939 w 3668"/>
              <a:gd name="T25" fmla="*/ 2535 h 2696"/>
              <a:gd name="T26" fmla="*/ 3529 w 3668"/>
              <a:gd name="T27" fmla="*/ 2182 h 2696"/>
              <a:gd name="T28" fmla="*/ 3646 w 3668"/>
              <a:gd name="T29" fmla="*/ 1878 h 2696"/>
              <a:gd name="T30" fmla="*/ 3604 w 3668"/>
              <a:gd name="T31" fmla="*/ 1373 h 2696"/>
              <a:gd name="T32" fmla="*/ 3520 w 3668"/>
              <a:gd name="T33" fmla="*/ 1247 h 2696"/>
              <a:gd name="T34" fmla="*/ 3486 w 3668"/>
              <a:gd name="T35" fmla="*/ 1171 h 2696"/>
              <a:gd name="T36" fmla="*/ 3377 w 3668"/>
              <a:gd name="T37" fmla="*/ 1028 h 2696"/>
              <a:gd name="T38" fmla="*/ 3326 w 3668"/>
              <a:gd name="T39" fmla="*/ 977 h 2696"/>
              <a:gd name="T40" fmla="*/ 3217 w 3668"/>
              <a:gd name="T41" fmla="*/ 817 h 2696"/>
              <a:gd name="T42" fmla="*/ 3091 w 3668"/>
              <a:gd name="T43" fmla="*/ 691 h 2696"/>
              <a:gd name="T44" fmla="*/ 2956 w 3668"/>
              <a:gd name="T45" fmla="*/ 522 h 2696"/>
              <a:gd name="T46" fmla="*/ 2863 w 3668"/>
              <a:gd name="T47" fmla="*/ 413 h 2696"/>
              <a:gd name="T48" fmla="*/ 2754 w 3668"/>
              <a:gd name="T49" fmla="*/ 320 h 2696"/>
              <a:gd name="T50" fmla="*/ 2552 w 3668"/>
              <a:gd name="T51" fmla="*/ 228 h 2696"/>
              <a:gd name="T52" fmla="*/ 2324 w 3668"/>
              <a:gd name="T53" fmla="*/ 152 h 2696"/>
              <a:gd name="T54" fmla="*/ 2223 w 3668"/>
              <a:gd name="T55" fmla="*/ 110 h 2696"/>
              <a:gd name="T56" fmla="*/ 2156 w 3668"/>
              <a:gd name="T57" fmla="*/ 34 h 2696"/>
              <a:gd name="T58" fmla="*/ 2114 w 3668"/>
              <a:gd name="T59" fmla="*/ 0 h 2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68" h="2696">
                <a:moveTo>
                  <a:pt x="2114" y="0"/>
                </a:moveTo>
                <a:cubicBezTo>
                  <a:pt x="1863" y="12"/>
                  <a:pt x="1642" y="38"/>
                  <a:pt x="1398" y="76"/>
                </a:cubicBezTo>
                <a:cubicBezTo>
                  <a:pt x="1286" y="121"/>
                  <a:pt x="1181" y="183"/>
                  <a:pt x="1069" y="228"/>
                </a:cubicBezTo>
                <a:cubicBezTo>
                  <a:pt x="1032" y="243"/>
                  <a:pt x="893" y="296"/>
                  <a:pt x="850" y="320"/>
                </a:cubicBezTo>
                <a:cubicBezTo>
                  <a:pt x="760" y="371"/>
                  <a:pt x="745" y="395"/>
                  <a:pt x="665" y="455"/>
                </a:cubicBezTo>
                <a:cubicBezTo>
                  <a:pt x="517" y="566"/>
                  <a:pt x="362" y="674"/>
                  <a:pt x="261" y="834"/>
                </a:cubicBezTo>
                <a:cubicBezTo>
                  <a:pt x="138" y="1030"/>
                  <a:pt x="67" y="1323"/>
                  <a:pt x="25" y="1550"/>
                </a:cubicBezTo>
                <a:cubicBezTo>
                  <a:pt x="0" y="1896"/>
                  <a:pt x="161" y="2137"/>
                  <a:pt x="404" y="2367"/>
                </a:cubicBezTo>
                <a:cubicBezTo>
                  <a:pt x="494" y="2452"/>
                  <a:pt x="827" y="2536"/>
                  <a:pt x="909" y="2561"/>
                </a:cubicBezTo>
                <a:cubicBezTo>
                  <a:pt x="1017" y="2594"/>
                  <a:pt x="1117" y="2657"/>
                  <a:pt x="1229" y="2670"/>
                </a:cubicBezTo>
                <a:cubicBezTo>
                  <a:pt x="1465" y="2696"/>
                  <a:pt x="1330" y="2685"/>
                  <a:pt x="1634" y="2695"/>
                </a:cubicBezTo>
                <a:cubicBezTo>
                  <a:pt x="1937" y="2677"/>
                  <a:pt x="2240" y="2655"/>
                  <a:pt x="2543" y="2628"/>
                </a:cubicBezTo>
                <a:cubicBezTo>
                  <a:pt x="2674" y="2589"/>
                  <a:pt x="2811" y="2582"/>
                  <a:pt x="2939" y="2535"/>
                </a:cubicBezTo>
                <a:cubicBezTo>
                  <a:pt x="3167" y="2452"/>
                  <a:pt x="3356" y="2352"/>
                  <a:pt x="3529" y="2182"/>
                </a:cubicBezTo>
                <a:cubicBezTo>
                  <a:pt x="3573" y="2081"/>
                  <a:pt x="3598" y="1977"/>
                  <a:pt x="3646" y="1878"/>
                </a:cubicBezTo>
                <a:cubicBezTo>
                  <a:pt x="3668" y="1718"/>
                  <a:pt x="3641" y="1526"/>
                  <a:pt x="3604" y="1373"/>
                </a:cubicBezTo>
                <a:cubicBezTo>
                  <a:pt x="3598" y="1350"/>
                  <a:pt x="3532" y="1269"/>
                  <a:pt x="3520" y="1247"/>
                </a:cubicBezTo>
                <a:cubicBezTo>
                  <a:pt x="3506" y="1223"/>
                  <a:pt x="3501" y="1194"/>
                  <a:pt x="3486" y="1171"/>
                </a:cubicBezTo>
                <a:cubicBezTo>
                  <a:pt x="3453" y="1121"/>
                  <a:pt x="3419" y="1070"/>
                  <a:pt x="3377" y="1028"/>
                </a:cubicBezTo>
                <a:cubicBezTo>
                  <a:pt x="3360" y="1011"/>
                  <a:pt x="3341" y="996"/>
                  <a:pt x="3326" y="977"/>
                </a:cubicBezTo>
                <a:cubicBezTo>
                  <a:pt x="3286" y="926"/>
                  <a:pt x="3254" y="870"/>
                  <a:pt x="3217" y="817"/>
                </a:cubicBezTo>
                <a:cubicBezTo>
                  <a:pt x="3183" y="769"/>
                  <a:pt x="3126" y="739"/>
                  <a:pt x="3091" y="691"/>
                </a:cubicBezTo>
                <a:cubicBezTo>
                  <a:pt x="3026" y="602"/>
                  <a:pt x="3051" y="633"/>
                  <a:pt x="2956" y="522"/>
                </a:cubicBezTo>
                <a:cubicBezTo>
                  <a:pt x="2925" y="486"/>
                  <a:pt x="2904" y="437"/>
                  <a:pt x="2863" y="413"/>
                </a:cubicBezTo>
                <a:cubicBezTo>
                  <a:pt x="2794" y="372"/>
                  <a:pt x="2832" y="400"/>
                  <a:pt x="2754" y="320"/>
                </a:cubicBezTo>
                <a:cubicBezTo>
                  <a:pt x="2704" y="270"/>
                  <a:pt x="2615" y="251"/>
                  <a:pt x="2552" y="228"/>
                </a:cubicBezTo>
                <a:cubicBezTo>
                  <a:pt x="2475" y="201"/>
                  <a:pt x="2405" y="165"/>
                  <a:pt x="2324" y="152"/>
                </a:cubicBezTo>
                <a:cubicBezTo>
                  <a:pt x="2290" y="138"/>
                  <a:pt x="2258" y="121"/>
                  <a:pt x="2223" y="110"/>
                </a:cubicBezTo>
                <a:cubicBezTo>
                  <a:pt x="2199" y="86"/>
                  <a:pt x="2180" y="58"/>
                  <a:pt x="2156" y="34"/>
                </a:cubicBezTo>
                <a:cubicBezTo>
                  <a:pt x="2143" y="21"/>
                  <a:pt x="2127" y="13"/>
                  <a:pt x="2114" y="0"/>
                </a:cubicBezTo>
                <a:close/>
              </a:path>
            </a:pathLst>
          </a:cu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243376">
            <a:off x="4218102" y="1909315"/>
            <a:ext cx="151210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 flipH="1">
            <a:off x="4391932" y="1909315"/>
            <a:ext cx="128588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 rot="2963008">
            <a:off x="5633357" y="2837209"/>
            <a:ext cx="198438" cy="304800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0"/>
          <p:cNvSpPr>
            <a:spLocks/>
          </p:cNvSpPr>
          <p:nvPr/>
        </p:nvSpPr>
        <p:spPr bwMode="auto">
          <a:xfrm rot="2963008">
            <a:off x="5830605" y="3169395"/>
            <a:ext cx="215900" cy="311944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4168094" y="1190179"/>
            <a:ext cx="577454" cy="409575"/>
            <a:chOff x="2436" y="1029"/>
            <a:chExt cx="485" cy="258"/>
          </a:xfrm>
        </p:grpSpPr>
        <p:sp>
          <p:nvSpPr>
            <p:cNvPr id="62" name="Text Box 13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64" name="Group 15"/>
          <p:cNvGrpSpPr>
            <a:grpSpLocks/>
          </p:cNvGrpSpPr>
          <p:nvPr/>
        </p:nvGrpSpPr>
        <p:grpSpPr bwMode="auto">
          <a:xfrm>
            <a:off x="3839486" y="1537841"/>
            <a:ext cx="502445" cy="400050"/>
            <a:chOff x="1680" y="1104"/>
            <a:chExt cx="422" cy="252"/>
          </a:xfrm>
        </p:grpSpPr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sp>
        <p:nvSpPr>
          <p:cNvPr id="67" name="Line 18"/>
          <p:cNvSpPr>
            <a:spLocks noChangeShapeType="1"/>
          </p:cNvSpPr>
          <p:nvPr/>
        </p:nvSpPr>
        <p:spPr bwMode="auto">
          <a:xfrm flipH="1">
            <a:off x="4582433" y="1995040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5370626" y="1777554"/>
            <a:ext cx="15664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TRP-V1 (VR1)</a:t>
            </a:r>
          </a:p>
        </p:txBody>
      </p:sp>
      <p:grpSp>
        <p:nvGrpSpPr>
          <p:cNvPr id="69" name="Group 20"/>
          <p:cNvGrpSpPr>
            <a:grpSpLocks/>
          </p:cNvGrpSpPr>
          <p:nvPr/>
        </p:nvGrpSpPr>
        <p:grpSpPr bwMode="auto">
          <a:xfrm>
            <a:off x="5839732" y="2376042"/>
            <a:ext cx="577454" cy="409575"/>
            <a:chOff x="2436" y="1029"/>
            <a:chExt cx="485" cy="258"/>
          </a:xfrm>
        </p:grpSpPr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72" name="Group 23"/>
          <p:cNvGrpSpPr>
            <a:grpSpLocks/>
          </p:cNvGrpSpPr>
          <p:nvPr/>
        </p:nvGrpSpPr>
        <p:grpSpPr bwMode="auto">
          <a:xfrm>
            <a:off x="6125486" y="2701189"/>
            <a:ext cx="502445" cy="400050"/>
            <a:chOff x="1680" y="1095"/>
            <a:chExt cx="422" cy="252"/>
          </a:xfrm>
        </p:grpSpPr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1680" y="1095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Na</a:t>
              </a:r>
            </a:p>
          </p:txBody>
        </p:sp>
        <p:sp>
          <p:nvSpPr>
            <p:cNvPr id="74" name="Text Box 25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6639833" y="2909441"/>
            <a:ext cx="16287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Voltage-gated</a:t>
            </a:r>
          </a:p>
          <a:p>
            <a:r>
              <a:rPr lang="en-US" altLang="en-US" sz="2000"/>
              <a:t>ion channels</a:t>
            </a:r>
          </a:p>
        </p:txBody>
      </p:sp>
      <p:pic>
        <p:nvPicPr>
          <p:cNvPr id="76" name="Picture 28" descr="red-hot-chili-pe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812723"/>
            <a:ext cx="1247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27"/>
          <p:cNvSpPr>
            <a:spLocks noChangeShapeType="1"/>
          </p:cNvSpPr>
          <p:nvPr/>
        </p:nvSpPr>
        <p:spPr bwMode="auto">
          <a:xfrm flipH="1">
            <a:off x="4286291" y="1717950"/>
            <a:ext cx="1143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4286294" y="3927751"/>
            <a:ext cx="502445" cy="400050"/>
            <a:chOff x="1680" y="1104"/>
            <a:chExt cx="422" cy="252"/>
          </a:xfrm>
        </p:grpSpPr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3829090" y="3851552"/>
            <a:ext cx="577454" cy="409575"/>
            <a:chOff x="2436" y="1029"/>
            <a:chExt cx="485" cy="258"/>
          </a:xfrm>
        </p:grpSpPr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pic>
        <p:nvPicPr>
          <p:cNvPr id="33" name="Picture 34" descr="capsa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66" y="651150"/>
            <a:ext cx="119062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AutoShape 35"/>
          <p:cNvCxnSpPr>
            <a:cxnSpLocks noChangeShapeType="1"/>
          </p:cNvCxnSpPr>
          <p:nvPr/>
        </p:nvCxnSpPr>
        <p:spPr bwMode="auto">
          <a:xfrm rot="10800000" flipV="1">
            <a:off x="4483936" y="1184553"/>
            <a:ext cx="831056" cy="752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6400841" y="781328"/>
            <a:ext cx="21032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,</a:t>
            </a:r>
            <a:r>
              <a:rPr lang="en-US" altLang="en-US" sz="2000"/>
              <a:t> protons (pH&lt;6.8)</a:t>
            </a:r>
          </a:p>
          <a:p>
            <a:r>
              <a:rPr lang="en-US" altLang="en-US" sz="2000"/>
              <a:t> or T&gt;42ºC</a:t>
            </a:r>
          </a:p>
        </p:txBody>
      </p:sp>
    </p:spTree>
    <p:extLst>
      <p:ext uri="{BB962C8B-B14F-4D97-AF65-F5344CB8AC3E}">
        <p14:creationId xmlns:p14="http://schemas.microsoft.com/office/powerpoint/2010/main" val="40200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48697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TRP-V1 (VR1) is the receptor for</a:t>
            </a:r>
            <a:br>
              <a:rPr lang="en-US" dirty="0" smtClean="0"/>
            </a:br>
            <a:r>
              <a:rPr lang="en-US" dirty="0" smtClean="0"/>
              <a:t>capsaicin</a:t>
            </a:r>
            <a:endParaRPr lang="en-US" dirty="0"/>
          </a:p>
        </p:txBody>
      </p:sp>
      <p:sp>
        <p:nvSpPr>
          <p:cNvPr id="56" name="Freeform 3"/>
          <p:cNvSpPr>
            <a:spLocks/>
          </p:cNvSpPr>
          <p:nvPr/>
        </p:nvSpPr>
        <p:spPr bwMode="auto">
          <a:xfrm>
            <a:off x="2502412" y="2122040"/>
            <a:ext cx="3856434" cy="3671888"/>
          </a:xfrm>
          <a:custGeom>
            <a:avLst/>
            <a:gdLst>
              <a:gd name="T0" fmla="*/ 2114 w 3668"/>
              <a:gd name="T1" fmla="*/ 0 h 2696"/>
              <a:gd name="T2" fmla="*/ 1398 w 3668"/>
              <a:gd name="T3" fmla="*/ 76 h 2696"/>
              <a:gd name="T4" fmla="*/ 1069 w 3668"/>
              <a:gd name="T5" fmla="*/ 228 h 2696"/>
              <a:gd name="T6" fmla="*/ 850 w 3668"/>
              <a:gd name="T7" fmla="*/ 320 h 2696"/>
              <a:gd name="T8" fmla="*/ 665 w 3668"/>
              <a:gd name="T9" fmla="*/ 455 h 2696"/>
              <a:gd name="T10" fmla="*/ 261 w 3668"/>
              <a:gd name="T11" fmla="*/ 834 h 2696"/>
              <a:gd name="T12" fmla="*/ 25 w 3668"/>
              <a:gd name="T13" fmla="*/ 1550 h 2696"/>
              <a:gd name="T14" fmla="*/ 404 w 3668"/>
              <a:gd name="T15" fmla="*/ 2367 h 2696"/>
              <a:gd name="T16" fmla="*/ 909 w 3668"/>
              <a:gd name="T17" fmla="*/ 2561 h 2696"/>
              <a:gd name="T18" fmla="*/ 1229 w 3668"/>
              <a:gd name="T19" fmla="*/ 2670 h 2696"/>
              <a:gd name="T20" fmla="*/ 1634 w 3668"/>
              <a:gd name="T21" fmla="*/ 2695 h 2696"/>
              <a:gd name="T22" fmla="*/ 2543 w 3668"/>
              <a:gd name="T23" fmla="*/ 2628 h 2696"/>
              <a:gd name="T24" fmla="*/ 2939 w 3668"/>
              <a:gd name="T25" fmla="*/ 2535 h 2696"/>
              <a:gd name="T26" fmla="*/ 3529 w 3668"/>
              <a:gd name="T27" fmla="*/ 2182 h 2696"/>
              <a:gd name="T28" fmla="*/ 3646 w 3668"/>
              <a:gd name="T29" fmla="*/ 1878 h 2696"/>
              <a:gd name="T30" fmla="*/ 3604 w 3668"/>
              <a:gd name="T31" fmla="*/ 1373 h 2696"/>
              <a:gd name="T32" fmla="*/ 3520 w 3668"/>
              <a:gd name="T33" fmla="*/ 1247 h 2696"/>
              <a:gd name="T34" fmla="*/ 3486 w 3668"/>
              <a:gd name="T35" fmla="*/ 1171 h 2696"/>
              <a:gd name="T36" fmla="*/ 3377 w 3668"/>
              <a:gd name="T37" fmla="*/ 1028 h 2696"/>
              <a:gd name="T38" fmla="*/ 3326 w 3668"/>
              <a:gd name="T39" fmla="*/ 977 h 2696"/>
              <a:gd name="T40" fmla="*/ 3217 w 3668"/>
              <a:gd name="T41" fmla="*/ 817 h 2696"/>
              <a:gd name="T42" fmla="*/ 3091 w 3668"/>
              <a:gd name="T43" fmla="*/ 691 h 2696"/>
              <a:gd name="T44" fmla="*/ 2956 w 3668"/>
              <a:gd name="T45" fmla="*/ 522 h 2696"/>
              <a:gd name="T46" fmla="*/ 2863 w 3668"/>
              <a:gd name="T47" fmla="*/ 413 h 2696"/>
              <a:gd name="T48" fmla="*/ 2754 w 3668"/>
              <a:gd name="T49" fmla="*/ 320 h 2696"/>
              <a:gd name="T50" fmla="*/ 2552 w 3668"/>
              <a:gd name="T51" fmla="*/ 228 h 2696"/>
              <a:gd name="T52" fmla="*/ 2324 w 3668"/>
              <a:gd name="T53" fmla="*/ 152 h 2696"/>
              <a:gd name="T54" fmla="*/ 2223 w 3668"/>
              <a:gd name="T55" fmla="*/ 110 h 2696"/>
              <a:gd name="T56" fmla="*/ 2156 w 3668"/>
              <a:gd name="T57" fmla="*/ 34 h 2696"/>
              <a:gd name="T58" fmla="*/ 2114 w 3668"/>
              <a:gd name="T59" fmla="*/ 0 h 2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68" h="2696">
                <a:moveTo>
                  <a:pt x="2114" y="0"/>
                </a:moveTo>
                <a:cubicBezTo>
                  <a:pt x="1863" y="12"/>
                  <a:pt x="1642" y="38"/>
                  <a:pt x="1398" y="76"/>
                </a:cubicBezTo>
                <a:cubicBezTo>
                  <a:pt x="1286" y="121"/>
                  <a:pt x="1181" y="183"/>
                  <a:pt x="1069" y="228"/>
                </a:cubicBezTo>
                <a:cubicBezTo>
                  <a:pt x="1032" y="243"/>
                  <a:pt x="893" y="296"/>
                  <a:pt x="850" y="320"/>
                </a:cubicBezTo>
                <a:cubicBezTo>
                  <a:pt x="760" y="371"/>
                  <a:pt x="745" y="395"/>
                  <a:pt x="665" y="455"/>
                </a:cubicBezTo>
                <a:cubicBezTo>
                  <a:pt x="517" y="566"/>
                  <a:pt x="362" y="674"/>
                  <a:pt x="261" y="834"/>
                </a:cubicBezTo>
                <a:cubicBezTo>
                  <a:pt x="138" y="1030"/>
                  <a:pt x="67" y="1323"/>
                  <a:pt x="25" y="1550"/>
                </a:cubicBezTo>
                <a:cubicBezTo>
                  <a:pt x="0" y="1896"/>
                  <a:pt x="161" y="2137"/>
                  <a:pt x="404" y="2367"/>
                </a:cubicBezTo>
                <a:cubicBezTo>
                  <a:pt x="494" y="2452"/>
                  <a:pt x="827" y="2536"/>
                  <a:pt x="909" y="2561"/>
                </a:cubicBezTo>
                <a:cubicBezTo>
                  <a:pt x="1017" y="2594"/>
                  <a:pt x="1117" y="2657"/>
                  <a:pt x="1229" y="2670"/>
                </a:cubicBezTo>
                <a:cubicBezTo>
                  <a:pt x="1465" y="2696"/>
                  <a:pt x="1330" y="2685"/>
                  <a:pt x="1634" y="2695"/>
                </a:cubicBezTo>
                <a:cubicBezTo>
                  <a:pt x="1937" y="2677"/>
                  <a:pt x="2240" y="2655"/>
                  <a:pt x="2543" y="2628"/>
                </a:cubicBezTo>
                <a:cubicBezTo>
                  <a:pt x="2674" y="2589"/>
                  <a:pt x="2811" y="2582"/>
                  <a:pt x="2939" y="2535"/>
                </a:cubicBezTo>
                <a:cubicBezTo>
                  <a:pt x="3167" y="2452"/>
                  <a:pt x="3356" y="2352"/>
                  <a:pt x="3529" y="2182"/>
                </a:cubicBezTo>
                <a:cubicBezTo>
                  <a:pt x="3573" y="2081"/>
                  <a:pt x="3598" y="1977"/>
                  <a:pt x="3646" y="1878"/>
                </a:cubicBezTo>
                <a:cubicBezTo>
                  <a:pt x="3668" y="1718"/>
                  <a:pt x="3641" y="1526"/>
                  <a:pt x="3604" y="1373"/>
                </a:cubicBezTo>
                <a:cubicBezTo>
                  <a:pt x="3598" y="1350"/>
                  <a:pt x="3532" y="1269"/>
                  <a:pt x="3520" y="1247"/>
                </a:cubicBezTo>
                <a:cubicBezTo>
                  <a:pt x="3506" y="1223"/>
                  <a:pt x="3501" y="1194"/>
                  <a:pt x="3486" y="1171"/>
                </a:cubicBezTo>
                <a:cubicBezTo>
                  <a:pt x="3453" y="1121"/>
                  <a:pt x="3419" y="1070"/>
                  <a:pt x="3377" y="1028"/>
                </a:cubicBezTo>
                <a:cubicBezTo>
                  <a:pt x="3360" y="1011"/>
                  <a:pt x="3341" y="996"/>
                  <a:pt x="3326" y="977"/>
                </a:cubicBezTo>
                <a:cubicBezTo>
                  <a:pt x="3286" y="926"/>
                  <a:pt x="3254" y="870"/>
                  <a:pt x="3217" y="817"/>
                </a:cubicBezTo>
                <a:cubicBezTo>
                  <a:pt x="3183" y="769"/>
                  <a:pt x="3126" y="739"/>
                  <a:pt x="3091" y="691"/>
                </a:cubicBezTo>
                <a:cubicBezTo>
                  <a:pt x="3026" y="602"/>
                  <a:pt x="3051" y="633"/>
                  <a:pt x="2956" y="522"/>
                </a:cubicBezTo>
                <a:cubicBezTo>
                  <a:pt x="2925" y="486"/>
                  <a:pt x="2904" y="437"/>
                  <a:pt x="2863" y="413"/>
                </a:cubicBezTo>
                <a:cubicBezTo>
                  <a:pt x="2794" y="372"/>
                  <a:pt x="2832" y="400"/>
                  <a:pt x="2754" y="320"/>
                </a:cubicBezTo>
                <a:cubicBezTo>
                  <a:pt x="2704" y="270"/>
                  <a:pt x="2615" y="251"/>
                  <a:pt x="2552" y="228"/>
                </a:cubicBezTo>
                <a:cubicBezTo>
                  <a:pt x="2475" y="201"/>
                  <a:pt x="2405" y="165"/>
                  <a:pt x="2324" y="152"/>
                </a:cubicBezTo>
                <a:cubicBezTo>
                  <a:pt x="2290" y="138"/>
                  <a:pt x="2258" y="121"/>
                  <a:pt x="2223" y="110"/>
                </a:cubicBezTo>
                <a:cubicBezTo>
                  <a:pt x="2199" y="86"/>
                  <a:pt x="2180" y="58"/>
                  <a:pt x="2156" y="34"/>
                </a:cubicBezTo>
                <a:cubicBezTo>
                  <a:pt x="2143" y="21"/>
                  <a:pt x="2127" y="13"/>
                  <a:pt x="2114" y="0"/>
                </a:cubicBezTo>
                <a:close/>
              </a:path>
            </a:pathLst>
          </a:custGeom>
          <a:noFill/>
          <a:ln w="165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243376">
            <a:off x="4218102" y="1909315"/>
            <a:ext cx="151210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 flipH="1">
            <a:off x="4391932" y="1909315"/>
            <a:ext cx="128588" cy="457200"/>
          </a:xfrm>
          <a:custGeom>
            <a:avLst/>
            <a:gdLst>
              <a:gd name="T0" fmla="*/ 302 w 432"/>
              <a:gd name="T1" fmla="*/ 146 h 972"/>
              <a:gd name="T2" fmla="*/ 192 w 432"/>
              <a:gd name="T3" fmla="*/ 41 h 972"/>
              <a:gd name="T4" fmla="*/ 115 w 432"/>
              <a:gd name="T5" fmla="*/ 12 h 972"/>
              <a:gd name="T6" fmla="*/ 86 w 432"/>
              <a:gd name="T7" fmla="*/ 2 h 972"/>
              <a:gd name="T8" fmla="*/ 38 w 432"/>
              <a:gd name="T9" fmla="*/ 7 h 972"/>
              <a:gd name="T10" fmla="*/ 10 w 432"/>
              <a:gd name="T11" fmla="*/ 50 h 972"/>
              <a:gd name="T12" fmla="*/ 0 w 432"/>
              <a:gd name="T13" fmla="*/ 65 h 972"/>
              <a:gd name="T14" fmla="*/ 5 w 432"/>
              <a:gd name="T15" fmla="*/ 127 h 972"/>
              <a:gd name="T16" fmla="*/ 34 w 432"/>
              <a:gd name="T17" fmla="*/ 165 h 972"/>
              <a:gd name="T18" fmla="*/ 125 w 432"/>
              <a:gd name="T19" fmla="*/ 242 h 972"/>
              <a:gd name="T20" fmla="*/ 154 w 432"/>
              <a:gd name="T21" fmla="*/ 290 h 972"/>
              <a:gd name="T22" fmla="*/ 182 w 432"/>
              <a:gd name="T23" fmla="*/ 362 h 972"/>
              <a:gd name="T24" fmla="*/ 202 w 432"/>
              <a:gd name="T25" fmla="*/ 468 h 972"/>
              <a:gd name="T26" fmla="*/ 226 w 432"/>
              <a:gd name="T27" fmla="*/ 674 h 972"/>
              <a:gd name="T28" fmla="*/ 206 w 432"/>
              <a:gd name="T29" fmla="*/ 813 h 972"/>
              <a:gd name="T30" fmla="*/ 187 w 432"/>
              <a:gd name="T31" fmla="*/ 842 h 972"/>
              <a:gd name="T32" fmla="*/ 182 w 432"/>
              <a:gd name="T33" fmla="*/ 857 h 972"/>
              <a:gd name="T34" fmla="*/ 134 w 432"/>
              <a:gd name="T35" fmla="*/ 914 h 972"/>
              <a:gd name="T36" fmla="*/ 202 w 432"/>
              <a:gd name="T37" fmla="*/ 972 h 972"/>
              <a:gd name="T38" fmla="*/ 403 w 432"/>
              <a:gd name="T39" fmla="*/ 914 h 972"/>
              <a:gd name="T40" fmla="*/ 432 w 432"/>
              <a:gd name="T41" fmla="*/ 828 h 972"/>
              <a:gd name="T42" fmla="*/ 427 w 432"/>
              <a:gd name="T43" fmla="*/ 660 h 972"/>
              <a:gd name="T44" fmla="*/ 413 w 432"/>
              <a:gd name="T45" fmla="*/ 593 h 972"/>
              <a:gd name="T46" fmla="*/ 408 w 432"/>
              <a:gd name="T47" fmla="*/ 257 h 972"/>
              <a:gd name="T48" fmla="*/ 331 w 432"/>
              <a:gd name="T49" fmla="*/ 156 h 972"/>
              <a:gd name="T50" fmla="*/ 302 w 432"/>
              <a:gd name="T51" fmla="*/ 14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2" h="972">
                <a:moveTo>
                  <a:pt x="302" y="146"/>
                </a:moveTo>
                <a:cubicBezTo>
                  <a:pt x="287" y="73"/>
                  <a:pt x="254" y="63"/>
                  <a:pt x="192" y="41"/>
                </a:cubicBezTo>
                <a:cubicBezTo>
                  <a:pt x="186" y="39"/>
                  <a:pt x="132" y="18"/>
                  <a:pt x="115" y="12"/>
                </a:cubicBezTo>
                <a:cubicBezTo>
                  <a:pt x="105" y="8"/>
                  <a:pt x="86" y="2"/>
                  <a:pt x="86" y="2"/>
                </a:cubicBezTo>
                <a:cubicBezTo>
                  <a:pt x="70" y="4"/>
                  <a:pt x="52" y="0"/>
                  <a:pt x="38" y="7"/>
                </a:cubicBezTo>
                <a:cubicBezTo>
                  <a:pt x="37" y="7"/>
                  <a:pt x="15" y="42"/>
                  <a:pt x="10" y="50"/>
                </a:cubicBezTo>
                <a:cubicBezTo>
                  <a:pt x="7" y="55"/>
                  <a:pt x="0" y="65"/>
                  <a:pt x="0" y="65"/>
                </a:cubicBezTo>
                <a:cubicBezTo>
                  <a:pt x="2" y="86"/>
                  <a:pt x="1" y="107"/>
                  <a:pt x="5" y="127"/>
                </a:cubicBezTo>
                <a:cubicBezTo>
                  <a:pt x="10" y="148"/>
                  <a:pt x="22" y="151"/>
                  <a:pt x="34" y="165"/>
                </a:cubicBezTo>
                <a:cubicBezTo>
                  <a:pt x="61" y="195"/>
                  <a:pt x="90" y="221"/>
                  <a:pt x="125" y="242"/>
                </a:cubicBezTo>
                <a:cubicBezTo>
                  <a:pt x="135" y="258"/>
                  <a:pt x="143" y="275"/>
                  <a:pt x="154" y="290"/>
                </a:cubicBezTo>
                <a:cubicBezTo>
                  <a:pt x="158" y="316"/>
                  <a:pt x="168" y="340"/>
                  <a:pt x="182" y="362"/>
                </a:cubicBezTo>
                <a:cubicBezTo>
                  <a:pt x="192" y="397"/>
                  <a:pt x="195" y="432"/>
                  <a:pt x="202" y="468"/>
                </a:cubicBezTo>
                <a:cubicBezTo>
                  <a:pt x="206" y="536"/>
                  <a:pt x="209" y="608"/>
                  <a:pt x="226" y="674"/>
                </a:cubicBezTo>
                <a:cubicBezTo>
                  <a:pt x="223" y="741"/>
                  <a:pt x="237" y="769"/>
                  <a:pt x="206" y="813"/>
                </a:cubicBezTo>
                <a:cubicBezTo>
                  <a:pt x="197" y="847"/>
                  <a:pt x="210" y="809"/>
                  <a:pt x="187" y="842"/>
                </a:cubicBezTo>
                <a:cubicBezTo>
                  <a:pt x="184" y="846"/>
                  <a:pt x="185" y="852"/>
                  <a:pt x="182" y="857"/>
                </a:cubicBezTo>
                <a:cubicBezTo>
                  <a:pt x="169" y="880"/>
                  <a:pt x="153" y="896"/>
                  <a:pt x="134" y="914"/>
                </a:cubicBezTo>
                <a:cubicBezTo>
                  <a:pt x="122" y="961"/>
                  <a:pt x="167" y="966"/>
                  <a:pt x="202" y="972"/>
                </a:cubicBezTo>
                <a:cubicBezTo>
                  <a:pt x="274" y="964"/>
                  <a:pt x="331" y="922"/>
                  <a:pt x="403" y="914"/>
                </a:cubicBezTo>
                <a:cubicBezTo>
                  <a:pt x="421" y="889"/>
                  <a:pt x="426" y="857"/>
                  <a:pt x="432" y="828"/>
                </a:cubicBezTo>
                <a:cubicBezTo>
                  <a:pt x="430" y="772"/>
                  <a:pt x="430" y="716"/>
                  <a:pt x="427" y="660"/>
                </a:cubicBezTo>
                <a:cubicBezTo>
                  <a:pt x="426" y="637"/>
                  <a:pt x="413" y="593"/>
                  <a:pt x="413" y="593"/>
                </a:cubicBezTo>
                <a:cubicBezTo>
                  <a:pt x="402" y="483"/>
                  <a:pt x="413" y="368"/>
                  <a:pt x="408" y="257"/>
                </a:cubicBezTo>
                <a:cubicBezTo>
                  <a:pt x="406" y="224"/>
                  <a:pt x="353" y="178"/>
                  <a:pt x="331" y="156"/>
                </a:cubicBezTo>
                <a:cubicBezTo>
                  <a:pt x="324" y="149"/>
                  <a:pt x="302" y="126"/>
                  <a:pt x="302" y="146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 rot="2963008">
            <a:off x="5633357" y="2837209"/>
            <a:ext cx="198438" cy="304800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0"/>
          <p:cNvSpPr>
            <a:spLocks/>
          </p:cNvSpPr>
          <p:nvPr/>
        </p:nvSpPr>
        <p:spPr bwMode="auto">
          <a:xfrm rot="2963008">
            <a:off x="5830605" y="3169395"/>
            <a:ext cx="215900" cy="311944"/>
          </a:xfrm>
          <a:custGeom>
            <a:avLst/>
            <a:gdLst>
              <a:gd name="T0" fmla="*/ 403 w 720"/>
              <a:gd name="T1" fmla="*/ 0 h 1230"/>
              <a:gd name="T2" fmla="*/ 278 w 720"/>
              <a:gd name="T3" fmla="*/ 5 h 1230"/>
              <a:gd name="T4" fmla="*/ 67 w 720"/>
              <a:gd name="T5" fmla="*/ 173 h 1230"/>
              <a:gd name="T6" fmla="*/ 48 w 720"/>
              <a:gd name="T7" fmla="*/ 236 h 1230"/>
              <a:gd name="T8" fmla="*/ 0 w 720"/>
              <a:gd name="T9" fmla="*/ 648 h 1230"/>
              <a:gd name="T10" fmla="*/ 58 w 720"/>
              <a:gd name="T11" fmla="*/ 936 h 1230"/>
              <a:gd name="T12" fmla="*/ 86 w 720"/>
              <a:gd name="T13" fmla="*/ 1061 h 1230"/>
              <a:gd name="T14" fmla="*/ 269 w 720"/>
              <a:gd name="T15" fmla="*/ 1186 h 1230"/>
              <a:gd name="T16" fmla="*/ 346 w 720"/>
              <a:gd name="T17" fmla="*/ 1210 h 1230"/>
              <a:gd name="T18" fmla="*/ 542 w 720"/>
              <a:gd name="T19" fmla="*/ 1196 h 1230"/>
              <a:gd name="T20" fmla="*/ 610 w 720"/>
              <a:gd name="T21" fmla="*/ 1124 h 1230"/>
              <a:gd name="T22" fmla="*/ 634 w 720"/>
              <a:gd name="T23" fmla="*/ 1056 h 1230"/>
              <a:gd name="T24" fmla="*/ 648 w 720"/>
              <a:gd name="T25" fmla="*/ 984 h 1230"/>
              <a:gd name="T26" fmla="*/ 667 w 720"/>
              <a:gd name="T27" fmla="*/ 965 h 1230"/>
              <a:gd name="T28" fmla="*/ 677 w 720"/>
              <a:gd name="T29" fmla="*/ 946 h 1230"/>
              <a:gd name="T30" fmla="*/ 696 w 720"/>
              <a:gd name="T31" fmla="*/ 874 h 1230"/>
              <a:gd name="T32" fmla="*/ 720 w 720"/>
              <a:gd name="T33" fmla="*/ 581 h 1230"/>
              <a:gd name="T34" fmla="*/ 701 w 720"/>
              <a:gd name="T35" fmla="*/ 341 h 1230"/>
              <a:gd name="T36" fmla="*/ 629 w 720"/>
              <a:gd name="T37" fmla="*/ 87 h 1230"/>
              <a:gd name="T38" fmla="*/ 456 w 720"/>
              <a:gd name="T39" fmla="*/ 20 h 1230"/>
              <a:gd name="T40" fmla="*/ 403 w 720"/>
              <a:gd name="T41" fmla="*/ 0 h 1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20" h="1230">
                <a:moveTo>
                  <a:pt x="403" y="0"/>
                </a:moveTo>
                <a:cubicBezTo>
                  <a:pt x="361" y="2"/>
                  <a:pt x="319" y="0"/>
                  <a:pt x="278" y="5"/>
                </a:cubicBezTo>
                <a:cubicBezTo>
                  <a:pt x="183" y="16"/>
                  <a:pt x="101" y="86"/>
                  <a:pt x="67" y="173"/>
                </a:cubicBezTo>
                <a:cubicBezTo>
                  <a:pt x="59" y="194"/>
                  <a:pt x="57" y="215"/>
                  <a:pt x="48" y="236"/>
                </a:cubicBezTo>
                <a:cubicBezTo>
                  <a:pt x="27" y="373"/>
                  <a:pt x="35" y="514"/>
                  <a:pt x="0" y="648"/>
                </a:cubicBezTo>
                <a:cubicBezTo>
                  <a:pt x="5" y="746"/>
                  <a:pt x="11" y="847"/>
                  <a:pt x="58" y="936"/>
                </a:cubicBezTo>
                <a:cubicBezTo>
                  <a:pt x="62" y="969"/>
                  <a:pt x="66" y="1033"/>
                  <a:pt x="86" y="1061"/>
                </a:cubicBezTo>
                <a:cubicBezTo>
                  <a:pt x="133" y="1127"/>
                  <a:pt x="188" y="1165"/>
                  <a:pt x="269" y="1186"/>
                </a:cubicBezTo>
                <a:cubicBezTo>
                  <a:pt x="292" y="1203"/>
                  <a:pt x="318" y="1205"/>
                  <a:pt x="346" y="1210"/>
                </a:cubicBezTo>
                <a:cubicBezTo>
                  <a:pt x="403" y="1230"/>
                  <a:pt x="482" y="1200"/>
                  <a:pt x="542" y="1196"/>
                </a:cubicBezTo>
                <a:cubicBezTo>
                  <a:pt x="575" y="1185"/>
                  <a:pt x="594" y="1154"/>
                  <a:pt x="610" y="1124"/>
                </a:cubicBezTo>
                <a:cubicBezTo>
                  <a:pt x="615" y="1100"/>
                  <a:pt x="634" y="1056"/>
                  <a:pt x="634" y="1056"/>
                </a:cubicBezTo>
                <a:cubicBezTo>
                  <a:pt x="637" y="1038"/>
                  <a:pt x="639" y="1001"/>
                  <a:pt x="648" y="984"/>
                </a:cubicBezTo>
                <a:cubicBezTo>
                  <a:pt x="652" y="976"/>
                  <a:pt x="662" y="972"/>
                  <a:pt x="667" y="965"/>
                </a:cubicBezTo>
                <a:cubicBezTo>
                  <a:pt x="671" y="959"/>
                  <a:pt x="674" y="952"/>
                  <a:pt x="677" y="946"/>
                </a:cubicBezTo>
                <a:cubicBezTo>
                  <a:pt x="683" y="918"/>
                  <a:pt x="692" y="903"/>
                  <a:pt x="696" y="874"/>
                </a:cubicBezTo>
                <a:cubicBezTo>
                  <a:pt x="699" y="772"/>
                  <a:pt x="695" y="678"/>
                  <a:pt x="720" y="581"/>
                </a:cubicBezTo>
                <a:cubicBezTo>
                  <a:pt x="717" y="505"/>
                  <a:pt x="717" y="417"/>
                  <a:pt x="701" y="341"/>
                </a:cubicBezTo>
                <a:cubicBezTo>
                  <a:pt x="695" y="273"/>
                  <a:pt x="689" y="130"/>
                  <a:pt x="629" y="87"/>
                </a:cubicBezTo>
                <a:cubicBezTo>
                  <a:pt x="582" y="53"/>
                  <a:pt x="512" y="33"/>
                  <a:pt x="456" y="20"/>
                </a:cubicBezTo>
                <a:cubicBezTo>
                  <a:pt x="437" y="16"/>
                  <a:pt x="413" y="19"/>
                  <a:pt x="403" y="0"/>
                </a:cubicBezTo>
                <a:close/>
              </a:path>
            </a:pathLst>
          </a:cu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" name="Group 12"/>
          <p:cNvGrpSpPr>
            <a:grpSpLocks/>
          </p:cNvGrpSpPr>
          <p:nvPr/>
        </p:nvGrpSpPr>
        <p:grpSpPr bwMode="auto">
          <a:xfrm>
            <a:off x="4168094" y="1190179"/>
            <a:ext cx="577454" cy="409575"/>
            <a:chOff x="2436" y="1029"/>
            <a:chExt cx="485" cy="258"/>
          </a:xfrm>
        </p:grpSpPr>
        <p:sp>
          <p:nvSpPr>
            <p:cNvPr id="62" name="Text Box 13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63" name="Text Box 14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64" name="Group 15"/>
          <p:cNvGrpSpPr>
            <a:grpSpLocks/>
          </p:cNvGrpSpPr>
          <p:nvPr/>
        </p:nvGrpSpPr>
        <p:grpSpPr bwMode="auto">
          <a:xfrm>
            <a:off x="3839486" y="1537841"/>
            <a:ext cx="502445" cy="400050"/>
            <a:chOff x="1680" y="1104"/>
            <a:chExt cx="422" cy="252"/>
          </a:xfrm>
        </p:grpSpPr>
        <p:sp>
          <p:nvSpPr>
            <p:cNvPr id="65" name="Text Box 16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sp>
        <p:nvSpPr>
          <p:cNvPr id="67" name="Line 18"/>
          <p:cNvSpPr>
            <a:spLocks noChangeShapeType="1"/>
          </p:cNvSpPr>
          <p:nvPr/>
        </p:nvSpPr>
        <p:spPr bwMode="auto">
          <a:xfrm flipH="1">
            <a:off x="4582433" y="1995040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5370626" y="1777554"/>
            <a:ext cx="15664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TRP-V1 (VR1)</a:t>
            </a:r>
          </a:p>
        </p:txBody>
      </p:sp>
      <p:grpSp>
        <p:nvGrpSpPr>
          <p:cNvPr id="69" name="Group 20"/>
          <p:cNvGrpSpPr>
            <a:grpSpLocks/>
          </p:cNvGrpSpPr>
          <p:nvPr/>
        </p:nvGrpSpPr>
        <p:grpSpPr bwMode="auto">
          <a:xfrm>
            <a:off x="5839732" y="2376042"/>
            <a:ext cx="577454" cy="409575"/>
            <a:chOff x="2436" y="1029"/>
            <a:chExt cx="485" cy="258"/>
          </a:xfrm>
        </p:grpSpPr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grpSp>
        <p:nvGrpSpPr>
          <p:cNvPr id="72" name="Group 23"/>
          <p:cNvGrpSpPr>
            <a:grpSpLocks/>
          </p:cNvGrpSpPr>
          <p:nvPr/>
        </p:nvGrpSpPr>
        <p:grpSpPr bwMode="auto">
          <a:xfrm>
            <a:off x="6125486" y="2701621"/>
            <a:ext cx="502445" cy="400050"/>
            <a:chOff x="1680" y="1104"/>
            <a:chExt cx="422" cy="252"/>
          </a:xfrm>
        </p:grpSpPr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74" name="Text Box 25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6639833" y="2909441"/>
            <a:ext cx="16287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Voltage-gated</a:t>
            </a:r>
          </a:p>
          <a:p>
            <a:r>
              <a:rPr lang="en-US" altLang="en-US" sz="2000"/>
              <a:t>ion channels</a:t>
            </a:r>
          </a:p>
        </p:txBody>
      </p:sp>
      <p:pic>
        <p:nvPicPr>
          <p:cNvPr id="76" name="Picture 28" descr="red-hot-chili-pep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812723"/>
            <a:ext cx="1247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27"/>
          <p:cNvSpPr>
            <a:spLocks noChangeShapeType="1"/>
          </p:cNvSpPr>
          <p:nvPr/>
        </p:nvSpPr>
        <p:spPr bwMode="auto">
          <a:xfrm flipH="1">
            <a:off x="4286291" y="1717950"/>
            <a:ext cx="1143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4286294" y="3927751"/>
            <a:ext cx="502445" cy="400050"/>
            <a:chOff x="1680" y="1104"/>
            <a:chExt cx="422" cy="252"/>
          </a:xfrm>
        </p:grpSpPr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1680" y="1104"/>
              <a:ext cx="39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Na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1872" y="1104"/>
              <a:ext cx="23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+</a:t>
              </a:r>
            </a:p>
          </p:txBody>
        </p: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3829090" y="3851552"/>
            <a:ext cx="577454" cy="409575"/>
            <a:chOff x="2436" y="1029"/>
            <a:chExt cx="485" cy="258"/>
          </a:xfrm>
        </p:grpSpPr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2436" y="1035"/>
              <a:ext cx="37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Ca</a:t>
              </a: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2614" y="1029"/>
              <a:ext cx="3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/>
                <a:t>2+</a:t>
              </a:r>
            </a:p>
          </p:txBody>
        </p:sp>
      </p:grpSp>
      <p:pic>
        <p:nvPicPr>
          <p:cNvPr id="33" name="Picture 34" descr="capsa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66" y="651150"/>
            <a:ext cx="119062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AutoShape 35"/>
          <p:cNvCxnSpPr>
            <a:cxnSpLocks noChangeShapeType="1"/>
          </p:cNvCxnSpPr>
          <p:nvPr/>
        </p:nvCxnSpPr>
        <p:spPr bwMode="auto">
          <a:xfrm rot="10800000" flipV="1">
            <a:off x="4483936" y="1184553"/>
            <a:ext cx="831056" cy="7524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6400841" y="781328"/>
            <a:ext cx="21032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,</a:t>
            </a:r>
            <a:r>
              <a:rPr lang="en-US" altLang="en-US" sz="2000"/>
              <a:t> protons (pH&lt;6.8)</a:t>
            </a:r>
          </a:p>
          <a:p>
            <a:r>
              <a:rPr lang="en-US" altLang="en-US" sz="2000"/>
              <a:t> or T&gt;42ºC</a:t>
            </a:r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H="1">
            <a:off x="5330576" y="3117260"/>
            <a:ext cx="28575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37"/>
          <p:cNvSpPr>
            <a:spLocks noChangeShapeType="1"/>
          </p:cNvSpPr>
          <p:nvPr/>
        </p:nvSpPr>
        <p:spPr bwMode="auto">
          <a:xfrm flipH="1">
            <a:off x="5476050" y="3456695"/>
            <a:ext cx="3429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 flipH="1">
            <a:off x="5850124" y="2770895"/>
            <a:ext cx="5715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39"/>
          <p:cNvSpPr>
            <a:spLocks noChangeShapeType="1"/>
          </p:cNvSpPr>
          <p:nvPr/>
        </p:nvSpPr>
        <p:spPr bwMode="auto">
          <a:xfrm flipH="1">
            <a:off x="6052746" y="3041059"/>
            <a:ext cx="103909" cy="138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40"/>
          <p:cNvSpPr txBox="1">
            <a:spLocks noChangeArrowheads="1"/>
          </p:cNvSpPr>
          <p:nvPr/>
        </p:nvSpPr>
        <p:spPr bwMode="auto">
          <a:xfrm>
            <a:off x="4540868" y="4475008"/>
            <a:ext cx="17232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Depolarization</a:t>
            </a:r>
          </a:p>
          <a:p>
            <a:r>
              <a:rPr lang="en-US" altLang="en-US" sz="2000" dirty="0"/>
              <a:t>initiates action</a:t>
            </a:r>
          </a:p>
          <a:p>
            <a:r>
              <a:rPr lang="en-US" altLang="en-US" sz="2000" dirty="0"/>
              <a:t>potentials</a:t>
            </a:r>
          </a:p>
        </p:txBody>
      </p:sp>
    </p:spTree>
    <p:extLst>
      <p:ext uri="{BB962C8B-B14F-4D97-AF65-F5344CB8AC3E}">
        <p14:creationId xmlns:p14="http://schemas.microsoft.com/office/powerpoint/2010/main" val="13482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48697"/>
            <a:ext cx="8155818" cy="1012372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Several TRP channels participate in </a:t>
            </a:r>
            <a:r>
              <a:rPr lang="en-US" dirty="0" err="1" smtClean="0"/>
              <a:t>chemesthesis</a:t>
            </a:r>
            <a:endParaRPr lang="en-US" dirty="0"/>
          </a:p>
        </p:txBody>
      </p:sp>
      <p:pic>
        <p:nvPicPr>
          <p:cNvPr id="41" name="Picture 4" descr="Thermal TRP ra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48" y="1277906"/>
            <a:ext cx="53149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6851650" cy="5969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Ibuprofen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524000"/>
            <a:ext cx="7165975" cy="36877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		</a:t>
            </a:r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3600" dirty="0" smtClean="0"/>
              <a:t>“</a:t>
            </a:r>
            <a:r>
              <a:rPr lang="en-US" sz="3600" b="1" dirty="0" smtClean="0"/>
              <a:t>Irritates the throat</a:t>
            </a:r>
            <a:r>
              <a:rPr lang="en-US" sz="3600" dirty="0" smtClean="0"/>
              <a:t>”</a:t>
            </a:r>
            <a:r>
              <a:rPr lang="en-US" sz="2400" dirty="0" smtClean="0"/>
              <a:t> </a:t>
            </a:r>
            <a:endParaRPr lang="en-US" sz="1800" dirty="0"/>
          </a:p>
        </p:txBody>
      </p:sp>
      <p:pic>
        <p:nvPicPr>
          <p:cNvPr id="4" name="Picture 2" descr="lems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209800"/>
            <a:ext cx="3129209" cy="4229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69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DSCN12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0"/>
            <a:ext cx="9296400" cy="697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80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3124200" y="2762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26307" name="Object 3"/>
          <p:cNvGraphicFramePr>
            <a:graphicFrameLocks noChangeAspect="1"/>
          </p:cNvGraphicFramePr>
          <p:nvPr/>
        </p:nvGraphicFramePr>
        <p:xfrm>
          <a:off x="304800" y="1323975"/>
          <a:ext cx="8382000" cy="385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r:id="rId4" imgW="2897084" imgH="1332811" progId="">
                  <p:embed/>
                </p:oleObj>
              </mc:Choice>
              <mc:Fallback>
                <p:oleObj r:id="rId4" imgW="2897084" imgH="133281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23975"/>
                        <a:ext cx="8382000" cy="3859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321116" y="304800"/>
            <a:ext cx="860844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latin typeface="Arial" pitchFamily="34" charset="0"/>
                <a:cs typeface="Arial" pitchFamily="34" charset="0"/>
              </a:rPr>
              <a:t>Throat stinging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compound: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en-US" altLang="ja-JP" sz="2800" dirty="0">
                <a:latin typeface="Arial" pitchFamily="34" charset="0"/>
                <a:ea typeface="ＭＳ Ｐゴシック" pitchFamily="-48" charset="-128"/>
                <a:cs typeface="Arial" pitchFamily="34" charset="0"/>
              </a:rPr>
              <a:t>(-)-</a:t>
            </a:r>
            <a:r>
              <a:rPr lang="en-US" altLang="ja-JP" sz="2800" dirty="0" err="1">
                <a:latin typeface="Arial" pitchFamily="34" charset="0"/>
                <a:ea typeface="ＭＳ Ｐゴシック" pitchFamily="-48" charset="-128"/>
                <a:cs typeface="Arial" pitchFamily="34" charset="0"/>
              </a:rPr>
              <a:t>decarbomethoxy-dialdehydic</a:t>
            </a:r>
            <a:r>
              <a:rPr lang="en-US" altLang="ja-JP" sz="2800" dirty="0">
                <a:latin typeface="Arial" pitchFamily="34" charset="0"/>
                <a:ea typeface="ＭＳ Ｐゴシック" pitchFamily="-48" charset="-128"/>
                <a:cs typeface="Arial" pitchFamily="34" charset="0"/>
              </a:rPr>
              <a:t> </a:t>
            </a:r>
            <a:r>
              <a:rPr lang="en-US" altLang="ja-JP" sz="2800" dirty="0" err="1">
                <a:latin typeface="Arial" pitchFamily="34" charset="0"/>
                <a:ea typeface="ＭＳ Ｐゴシック" pitchFamily="-48" charset="-128"/>
                <a:cs typeface="Arial" pitchFamily="34" charset="0"/>
              </a:rPr>
              <a:t>ligstroside</a:t>
            </a:r>
            <a:r>
              <a:rPr lang="en-US" altLang="ja-JP" sz="2800" dirty="0">
                <a:latin typeface="Arial" pitchFamily="34" charset="0"/>
                <a:ea typeface="ＭＳ Ｐゴシック" pitchFamily="-48" charset="-128"/>
                <a:cs typeface="Arial" pitchFamily="34" charset="0"/>
              </a:rPr>
              <a:t> </a:t>
            </a:r>
            <a:r>
              <a:rPr lang="en-US" altLang="ja-JP" sz="2800" dirty="0" err="1">
                <a:latin typeface="Arial" pitchFamily="34" charset="0"/>
                <a:ea typeface="ＭＳ Ｐゴシック" pitchFamily="-48" charset="-128"/>
                <a:cs typeface="Arial" pitchFamily="34" charset="0"/>
              </a:rPr>
              <a:t>aglycone</a:t>
            </a:r>
            <a:r>
              <a:rPr lang="en-US" altLang="ja-JP" sz="2800" i="1" dirty="0">
                <a:latin typeface="Arial" pitchFamily="34" charset="0"/>
                <a:ea typeface="ＭＳ Ｐゴシック" pitchFamily="-48" charset="-128"/>
                <a:cs typeface="Arial" pitchFamily="34" charset="0"/>
              </a:rPr>
              <a:t>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en-US" sz="2800" b="1" dirty="0">
              <a:latin typeface="Times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1066800" y="5410200"/>
            <a:ext cx="6702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Oleocanthal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latin typeface="Times" charset="0"/>
              </a:rPr>
              <a:t>(oleo = olive; </a:t>
            </a:r>
            <a:r>
              <a:rPr lang="en-US" sz="2800" dirty="0" err="1">
                <a:latin typeface="Times" charset="0"/>
              </a:rPr>
              <a:t>canth</a:t>
            </a:r>
            <a:r>
              <a:rPr lang="en-US" sz="2800" dirty="0">
                <a:latin typeface="Times" charset="0"/>
              </a:rPr>
              <a:t> = sting; al = </a:t>
            </a:r>
            <a:r>
              <a:rPr lang="en-US" sz="2800" dirty="0" err="1">
                <a:latin typeface="Times" charset="0"/>
              </a:rPr>
              <a:t>aldehyde</a:t>
            </a:r>
            <a:r>
              <a:rPr lang="en-US" sz="2800" dirty="0">
                <a:latin typeface="Times" charset="0"/>
              </a:rPr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2032" y="648866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Beauchamp et al.,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Nature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2005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4196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2541588" y="1801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251578" cy="58118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6381750" y="6521450"/>
            <a:ext cx="2773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Beauchamp et al.,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Nature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 2005</a:t>
            </a:r>
          </a:p>
        </p:txBody>
      </p:sp>
      <p:sp>
        <p:nvSpPr>
          <p:cNvPr id="6" name="Oval 5"/>
          <p:cNvSpPr/>
          <p:nvPr/>
        </p:nvSpPr>
        <p:spPr>
          <a:xfrm>
            <a:off x="2133600" y="4800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352800" y="3962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86600" y="1524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1200" y="1524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1447800"/>
            <a:ext cx="2971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Synthetic oleocanthal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52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000000"/>
                </a:solidFill>
              </a:rPr>
              <a:t>Synthesized </a:t>
            </a:r>
            <a:r>
              <a:rPr lang="en-US" sz="2400" dirty="0" err="1" smtClean="0">
                <a:solidFill>
                  <a:srgbClr val="000000"/>
                </a:solidFill>
              </a:rPr>
              <a:t>oleocanthal</a:t>
            </a:r>
            <a:r>
              <a:rPr lang="en-US" sz="2400" dirty="0" smtClean="0">
                <a:solidFill>
                  <a:srgbClr val="000000"/>
                </a:solidFill>
              </a:rPr>
              <a:t> falls on same concentration-intensity function as extra virgin olive oils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>
                <a:ea typeface="ＭＳ Ｐゴシック" charset="-128"/>
              </a:rPr>
              <a:t>MZ vs. DZ Twins: A Classic Design</a:t>
            </a:r>
          </a:p>
        </p:txBody>
      </p:sp>
      <p:grpSp>
        <p:nvGrpSpPr>
          <p:cNvPr id="3084" name="Group 12"/>
          <p:cNvGrpSpPr>
            <a:grpSpLocks/>
          </p:cNvGrpSpPr>
          <p:nvPr/>
        </p:nvGrpSpPr>
        <p:grpSpPr bwMode="auto">
          <a:xfrm>
            <a:off x="533400" y="4267200"/>
            <a:ext cx="7942263" cy="2011363"/>
            <a:chOff x="336" y="2688"/>
            <a:chExt cx="5003" cy="1267"/>
          </a:xfrm>
        </p:grpSpPr>
        <p:sp>
          <p:nvSpPr>
            <p:cNvPr id="3081" name="Rectangle 9"/>
            <p:cNvSpPr>
              <a:spLocks noChangeArrowheads="1"/>
            </p:cNvSpPr>
            <p:nvPr/>
          </p:nvSpPr>
          <p:spPr bwMode="auto">
            <a:xfrm>
              <a:off x="336" y="2688"/>
              <a:ext cx="2688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ja-JP" sz="2400" dirty="0">
                  <a:ea typeface="ＭＳ Ｐゴシック" charset="-128"/>
                </a:rPr>
                <a:t>    Fraternal (dizygotic, or DZ) twins are no more closely related than any other pair of siblings (assumed to have about 50% of their genes in common)</a:t>
              </a: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" y="2736"/>
              <a:ext cx="1821" cy="1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533400" y="1946276"/>
            <a:ext cx="7291388" cy="2220913"/>
            <a:chOff x="336" y="1226"/>
            <a:chExt cx="4593" cy="1399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48"/>
              <a:ext cx="1377" cy="1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336" y="1226"/>
              <a:ext cx="2688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altLang="ja-JP" sz="2400" dirty="0">
                  <a:ea typeface="ＭＳ Ｐゴシック" charset="-128"/>
                </a:rPr>
                <a:t>	Identical (monozygotic, or MZ) twins) have virtually 100% of their genes in common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2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B 225 &amp; 226 Testing 2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0963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TB 271 &amp; 272 Testing 2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Testing 43 2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Testing 24 2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2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55663"/>
            <a:ext cx="7864475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1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8192" y="1443954"/>
            <a:ext cx="7635208" cy="2670846"/>
          </a:xfrm>
        </p:spPr>
        <p:txBody>
          <a:bodyPr>
            <a:normAutofit lnSpcReduction="10000"/>
          </a:bodyPr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Genetic contributions to individual differences in flavor perception (bitter)</a:t>
            </a:r>
            <a:endParaRPr lang="en-US" sz="2800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Blocking </a:t>
            </a:r>
            <a:r>
              <a:rPr lang="en-US" sz="2800" dirty="0" smtClean="0"/>
              <a:t>bitterness (drugs/foods)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/>
              <a:t>Pungency </a:t>
            </a:r>
            <a:r>
              <a:rPr lang="en-US" sz="2800" dirty="0" smtClean="0"/>
              <a:t>of olive oil in the throat, and what it tells us about potential </a:t>
            </a:r>
            <a:r>
              <a:rPr lang="en-US" sz="2800" dirty="0" smtClean="0"/>
              <a:t>benefits (if we have time/interest)</a:t>
            </a:r>
            <a:endParaRPr 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206828"/>
            <a:ext cx="8155818" cy="101237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Overview: Some of what we do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94392" y="1443954"/>
            <a:ext cx="7635208" cy="2670846"/>
          </a:xfrm>
        </p:spPr>
        <p:txBody>
          <a:bodyPr>
            <a:noAutofit/>
          </a:bodyPr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Genetic contributions to individual differences, helps us understand underlying mechanisms, segment consumers</a:t>
            </a:r>
            <a:endParaRPr lang="en-US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Blocking </a:t>
            </a:r>
            <a:r>
              <a:rPr lang="en-US" dirty="0" smtClean="0"/>
              <a:t>bitterness (drugs/foods), various ways to go about it, with some success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Peripheral (at the receptors): Example Na+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Biophysical (some lipids): Possible example, </a:t>
            </a:r>
            <a:r>
              <a:rPr lang="en-US" sz="1800" dirty="0" err="1" smtClean="0"/>
              <a:t>sophorolipids</a:t>
            </a:r>
            <a:endParaRPr lang="en-US" sz="1800" dirty="0" smtClean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Central (in the brain): Sweet taste (which we didn’t discuss), aroma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Pungency </a:t>
            </a:r>
            <a:r>
              <a:rPr lang="en-US" dirty="0" smtClean="0"/>
              <a:t>of olive oil in the </a:t>
            </a:r>
            <a:r>
              <a:rPr lang="en-US" dirty="0" smtClean="0"/>
              <a:t>throat predicts content of a natural NSAID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418" y="206828"/>
            <a:ext cx="8155818" cy="101237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Conclusions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Many people taste a variety of nutritious vegetables as bitter, which contributes to rejection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5827"/>
            <a:ext cx="3599965" cy="239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81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26992"/>
            <a:ext cx="3657600" cy="242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58458" y="220246"/>
            <a:ext cx="4117625" cy="3977656"/>
            <a:chOff x="5994223" y="220246"/>
            <a:chExt cx="5490167" cy="3977656"/>
          </a:xfrm>
        </p:grpSpPr>
        <p:pic>
          <p:nvPicPr>
            <p:cNvPr id="9" name="Picture 2" descr="http://www.newtonsapple.org.uk/wp-content/uploads/2014/11/human-papillae-with-taste-buds-and-microvill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223" y="220246"/>
              <a:ext cx="5490167" cy="397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078130" y="3768183"/>
              <a:ext cx="24862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www.newtonsapple.org.uk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81710" y="4271162"/>
            <a:ext cx="4386090" cy="2321661"/>
            <a:chOff x="6025226" y="4271161"/>
            <a:chExt cx="5848120" cy="232166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74" y="4271161"/>
              <a:ext cx="2111828" cy="211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25226" y="5970115"/>
              <a:ext cx="1937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Circumvallate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57969" y="6315823"/>
              <a:ext cx="20778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medcell.med.yale.edu</a:t>
              </a:r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923" y="4295575"/>
              <a:ext cx="1656237" cy="194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399373" y="6157356"/>
              <a:ext cx="15306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Fungiform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76874" y="5045909"/>
              <a:ext cx="17964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http://www.proprofs.com/flashcards/story.php?title=histology-block-3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914400"/>
            <a:ext cx="3693882" cy="5336207"/>
            <a:chOff x="785176" y="1163770"/>
            <a:chExt cx="4925176" cy="53362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76" y="1163770"/>
              <a:ext cx="4925176" cy="5108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117600" y="6130645"/>
              <a:ext cx="41618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Smith and </a:t>
              </a:r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Margolskee</a:t>
              </a:r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, 2001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2873" y="1219200"/>
              <a:ext cx="1122218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tongue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28855" y="3325093"/>
            <a:ext cx="14534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Circumvallate</a:t>
            </a:r>
          </a:p>
          <a:p>
            <a:r>
              <a:rPr lang="en-US" dirty="0" smtClean="0"/>
              <a:t>Papillae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8925" y="4766008"/>
            <a:ext cx="11480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Fungiform</a:t>
            </a:r>
          </a:p>
          <a:p>
            <a:r>
              <a:rPr lang="en-US" dirty="0" smtClean="0"/>
              <a:t>Papillae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23093" y="4800600"/>
            <a:ext cx="9155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Filiform</a:t>
            </a:r>
          </a:p>
          <a:p>
            <a:r>
              <a:rPr lang="en-US" dirty="0" smtClean="0"/>
              <a:t>Papillae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29000" y="3962400"/>
            <a:ext cx="8626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Foliate</a:t>
            </a:r>
          </a:p>
          <a:p>
            <a:r>
              <a:rPr lang="en-US" dirty="0" err="1" smtClean="0"/>
              <a:t>Papilae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54963" y="-353098"/>
            <a:ext cx="8155818" cy="1012372"/>
          </a:xfrm>
        </p:spPr>
        <p:txBody>
          <a:bodyPr/>
          <a:lstStyle/>
          <a:p>
            <a:r>
              <a:rPr lang="en-US" dirty="0" smtClean="0"/>
              <a:t>Taste buds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99374" y="969807"/>
            <a:ext cx="3740874" cy="4957992"/>
            <a:chOff x="6860009" y="1691614"/>
            <a:chExt cx="4237512" cy="4186630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0009" y="1691614"/>
              <a:ext cx="4237512" cy="377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7585396" y="5488405"/>
              <a:ext cx="2786739" cy="389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http://www.proprofs.com/flashcards/story.php?title=histology-block-3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9" y="49527"/>
            <a:ext cx="3642014" cy="641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819" y="4890631"/>
            <a:ext cx="11439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Receptor</a:t>
            </a:r>
          </a:p>
          <a:p>
            <a:r>
              <a:rPr lang="en-US" sz="2000" b="1" dirty="0" smtClean="0"/>
              <a:t>cells</a:t>
            </a:r>
          </a:p>
          <a:p>
            <a:r>
              <a:rPr lang="en-US" sz="2000" b="1" dirty="0" smtClean="0"/>
              <a:t>(type II)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68505" y="2410681"/>
            <a:ext cx="141917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Presynaptic</a:t>
            </a:r>
          </a:p>
          <a:p>
            <a:r>
              <a:rPr lang="en-US" sz="2000" b="1" dirty="0" smtClean="0"/>
              <a:t>cells</a:t>
            </a:r>
          </a:p>
          <a:p>
            <a:r>
              <a:rPr lang="en-US" sz="2000" b="1" dirty="0" smtClean="0"/>
              <a:t>(type III)</a:t>
            </a:r>
            <a:endParaRPr lang="en-US" sz="20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241964" y="2937165"/>
            <a:ext cx="831273" cy="54032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33274" y="969810"/>
            <a:ext cx="156004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cells</a:t>
            </a:r>
          </a:p>
          <a:p>
            <a:r>
              <a:rPr lang="en-US" sz="2000" b="1" dirty="0" smtClean="0"/>
              <a:t>(type I)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3013" y="5846594"/>
            <a:ext cx="123354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Gustatory</a:t>
            </a:r>
          </a:p>
          <a:p>
            <a:r>
              <a:rPr lang="en-US" sz="2000" b="1" dirty="0" smtClean="0"/>
              <a:t>neurons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133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9D7D8A-E041-4312-9329-26D1B8E46E1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767" y="20987"/>
            <a:ext cx="8155818" cy="1012372"/>
          </a:xfrm>
        </p:spPr>
        <p:txBody>
          <a:bodyPr/>
          <a:lstStyle/>
          <a:p>
            <a:r>
              <a:rPr lang="en-US" dirty="0" smtClean="0"/>
              <a:t>Transduction: </a:t>
            </a:r>
            <a:r>
              <a:rPr lang="en-US" dirty="0" smtClean="0"/>
              <a:t>Second</a:t>
            </a:r>
            <a:br>
              <a:rPr lang="en-US" dirty="0" smtClean="0"/>
            </a:br>
            <a:r>
              <a:rPr lang="en-US" dirty="0" smtClean="0"/>
              <a:t>messenger cascade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261" y="242456"/>
            <a:ext cx="3403023" cy="63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ATP</a:t>
            </a:r>
            <a:endParaRPr lang="en-US" sz="2400" b="1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57700" y="6220691"/>
            <a:ext cx="1402773" cy="415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2400" y="990600"/>
            <a:ext cx="4402997" cy="3741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Receptor protein paired w/ G-protein. Subunits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G-protein sub-units interact w/ enzymes, start chemical reactions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Calcium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goes up (internal stores)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Ca2+ opens additional 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channels positive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ions rush in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Cell depolarizes, releases messenger molecules outside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1799</Words>
  <Application>Microsoft Office PowerPoint</Application>
  <PresentationFormat>On-screen Show (4:3)</PresentationFormat>
  <Paragraphs>351</Paragraphs>
  <Slides>50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SPW 7.0 Graph</vt:lpstr>
      <vt:lpstr>Chart</vt:lpstr>
      <vt:lpstr>PowerPoint Presentation</vt:lpstr>
      <vt:lpstr>Monell Chemical Senses Center</vt:lpstr>
      <vt:lpstr>PowerPoint Presentation</vt:lpstr>
      <vt:lpstr>Sensory Nutrition at Monell</vt:lpstr>
      <vt:lpstr>Overview: Some of what we do</vt:lpstr>
      <vt:lpstr>Many people taste a variety of nutritious vegetables as bitter, which contributes to rejection</vt:lpstr>
      <vt:lpstr>The tongue</vt:lpstr>
      <vt:lpstr>Taste buds</vt:lpstr>
      <vt:lpstr>Transduction: Second messenger cascade</vt:lpstr>
      <vt:lpstr>Selectivity of the 25 human bitter taste receptors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conclusion:</vt:lpstr>
      <vt:lpstr>Basic strategies for blocking bitterness</vt:lpstr>
      <vt:lpstr>Na+ suppresses bitterness</vt:lpstr>
      <vt:lpstr>PowerPoint Presentation</vt:lpstr>
      <vt:lpstr>Sensory Experiments:</vt:lpstr>
      <vt:lpstr>Experiment 1: Just chicken flavor</vt:lpstr>
      <vt:lpstr>Experiment 2: Chicken + savory</vt:lpstr>
      <vt:lpstr>Interim conclusions:</vt:lpstr>
      <vt:lpstr>Possible example of biophysical action: Sophorolipids (bio-surfactant from fermentation of waste oil)</vt:lpstr>
      <vt:lpstr>Sophorolipids block bitter responses in cultured human taste cells</vt:lpstr>
      <vt:lpstr>PowerPoint Presentation</vt:lpstr>
      <vt:lpstr>Sophorolipids block bitterness for people</vt:lpstr>
      <vt:lpstr>Interim conclusions:</vt:lpstr>
      <vt:lpstr>Using Central Interactions: Sweet-smelling aromas can enhance sweetness and suppress bitterness</vt:lpstr>
      <vt:lpstr>fMRI shows that brain areas associated with flavor respond more strongly to NaCl + bacon odor than to NaCl + air (or NaCl + Strawberry)</vt:lpstr>
      <vt:lpstr>PowerPoint Presentation</vt:lpstr>
      <vt:lpstr>A “sweet” aroma enhanced sweetness</vt:lpstr>
      <vt:lpstr>PowerPoint Presentation</vt:lpstr>
      <vt:lpstr>Both EH and vanillin suppressed the rated bitterness of SOA relative to a clean air blank (by about 20%)</vt:lpstr>
      <vt:lpstr>Interim conclusions</vt:lpstr>
      <vt:lpstr>Chemesthesis: Chemical Feel</vt:lpstr>
      <vt:lpstr>To be felt, chemicals must stimulate nerve endings</vt:lpstr>
      <vt:lpstr>Transduction: Converting chemical stimuli into the electro-chemical signals used by the brain</vt:lpstr>
      <vt:lpstr>TRP-V1 (VR1) is the receptor for capsaicin</vt:lpstr>
      <vt:lpstr>TRP-V1 (VR1) is the receptor for capsaicin</vt:lpstr>
      <vt:lpstr>TRP-V1 (VR1) is the receptor for capsaicin</vt:lpstr>
      <vt:lpstr>Several TRP channels participate in chemesthesis</vt:lpstr>
      <vt:lpstr>Ibuprofen</vt:lpstr>
      <vt:lpstr>PowerPoint Presentation</vt:lpstr>
      <vt:lpstr>PowerPoint Presentation</vt:lpstr>
      <vt:lpstr>PowerPoint Presentation</vt:lpstr>
      <vt:lpstr>MZ vs. DZ Twins: A Classic Design</vt:lpstr>
      <vt:lpstr>PowerPoint Presentation</vt:lpstr>
      <vt:lpstr>PowerPoint Presentation</vt:lpstr>
      <vt:lpstr>Conclusions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Wise</dc:creator>
  <cp:lastModifiedBy>Paul Wise</cp:lastModifiedBy>
  <cp:revision>90</cp:revision>
  <dcterms:created xsi:type="dcterms:W3CDTF">2018-09-24T19:59:48Z</dcterms:created>
  <dcterms:modified xsi:type="dcterms:W3CDTF">2019-03-11T20:42:41Z</dcterms:modified>
</cp:coreProperties>
</file>