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8" r:id="rId2"/>
  </p:sldMasterIdLst>
  <p:notesMasterIdLst>
    <p:notesMasterId r:id="rId51"/>
  </p:notesMasterIdLst>
  <p:handoutMasterIdLst>
    <p:handoutMasterId r:id="rId52"/>
  </p:handoutMasterIdLst>
  <p:sldIdLst>
    <p:sldId id="260" r:id="rId3"/>
    <p:sldId id="999" r:id="rId4"/>
    <p:sldId id="943" r:id="rId5"/>
    <p:sldId id="944" r:id="rId6"/>
    <p:sldId id="939" r:id="rId7"/>
    <p:sldId id="938" r:id="rId8"/>
    <p:sldId id="261" r:id="rId9"/>
    <p:sldId id="1011" r:id="rId10"/>
    <p:sldId id="1012" r:id="rId11"/>
    <p:sldId id="1013" r:id="rId12"/>
    <p:sldId id="263" r:id="rId13"/>
    <p:sldId id="420" r:id="rId14"/>
    <p:sldId id="421" r:id="rId15"/>
    <p:sldId id="422" r:id="rId16"/>
    <p:sldId id="1000" r:id="rId17"/>
    <p:sldId id="428" r:id="rId18"/>
    <p:sldId id="423" r:id="rId19"/>
    <p:sldId id="424" r:id="rId20"/>
    <p:sldId id="426" r:id="rId21"/>
    <p:sldId id="1014" r:id="rId22"/>
    <p:sldId id="982" r:id="rId23"/>
    <p:sldId id="978" r:id="rId24"/>
    <p:sldId id="976" r:id="rId25"/>
    <p:sldId id="977" r:id="rId26"/>
    <p:sldId id="993" r:id="rId27"/>
    <p:sldId id="1007" r:id="rId28"/>
    <p:sldId id="998" r:id="rId29"/>
    <p:sldId id="981" r:id="rId30"/>
    <p:sldId id="994" r:id="rId31"/>
    <p:sldId id="989" r:id="rId32"/>
    <p:sldId id="1001" r:id="rId33"/>
    <p:sldId id="1002" r:id="rId34"/>
    <p:sldId id="305" r:id="rId35"/>
    <p:sldId id="979" r:id="rId36"/>
    <p:sldId id="258" r:id="rId37"/>
    <p:sldId id="1008" r:id="rId38"/>
    <p:sldId id="941" r:id="rId39"/>
    <p:sldId id="289" r:id="rId40"/>
    <p:sldId id="946" r:id="rId41"/>
    <p:sldId id="948" r:id="rId42"/>
    <p:sldId id="920" r:id="rId43"/>
    <p:sldId id="951" r:id="rId44"/>
    <p:sldId id="950" r:id="rId45"/>
    <p:sldId id="940" r:id="rId46"/>
    <p:sldId id="1009" r:id="rId47"/>
    <p:sldId id="280" r:id="rId48"/>
    <p:sldId id="1010" r:id="rId49"/>
    <p:sldId id="93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6C"/>
    <a:srgbClr val="00523C"/>
    <a:srgbClr val="244270"/>
    <a:srgbClr val="FFFF66"/>
    <a:srgbClr val="FFFF99"/>
    <a:srgbClr val="FFFFCC"/>
    <a:srgbClr val="007E5D"/>
    <a:srgbClr val="AAC1E4"/>
    <a:srgbClr val="C5D5ED"/>
    <a:srgbClr val="FFC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B7B053-401A-40B4-A4BD-472F6EC4FF5D}" v="63" dt="2024-09-04T15:35:56.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66" autoAdjust="0"/>
  </p:normalViewPr>
  <p:slideViewPr>
    <p:cSldViewPr snapToGrid="0">
      <p:cViewPr varScale="1">
        <p:scale>
          <a:sx n="82" d="100"/>
          <a:sy n="82" d="100"/>
        </p:scale>
        <p:origin x="720"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288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raden, Paul - REE-ARS" userId="91602886-fe7f-4860-9714-56e67139aa92" providerId="ADAL" clId="{ADB7B053-401A-40B4-A4BD-472F6EC4FF5D}"/>
    <pc:docChg chg="undo custSel addSld delSld modSld sldOrd modMainMaster">
      <pc:chgData name="Vanraden, Paul - REE-ARS" userId="91602886-fe7f-4860-9714-56e67139aa92" providerId="ADAL" clId="{ADB7B053-401A-40B4-A4BD-472F6EC4FF5D}" dt="2024-09-25T17:32:22.435" v="1761" actId="20577"/>
      <pc:docMkLst>
        <pc:docMk/>
      </pc:docMkLst>
      <pc:sldChg chg="delSp modSp mod">
        <pc:chgData name="Vanraden, Paul - REE-ARS" userId="91602886-fe7f-4860-9714-56e67139aa92" providerId="ADAL" clId="{ADB7B053-401A-40B4-A4BD-472F6EC4FF5D}" dt="2024-08-27T21:08:03.472" v="1436" actId="20577"/>
        <pc:sldMkLst>
          <pc:docMk/>
          <pc:sldMk cId="0" sldId="260"/>
        </pc:sldMkLst>
        <pc:spChg chg="mod">
          <ac:chgData name="Vanraden, Paul - REE-ARS" userId="91602886-fe7f-4860-9714-56e67139aa92" providerId="ADAL" clId="{ADB7B053-401A-40B4-A4BD-472F6EC4FF5D}" dt="2024-08-23T18:16:40.577" v="1081" actId="20577"/>
          <ac:spMkLst>
            <pc:docMk/>
            <pc:sldMk cId="0" sldId="260"/>
            <ac:spMk id="5" creationId="{00000000-0000-0000-0000-000000000000}"/>
          </ac:spMkLst>
        </pc:spChg>
        <pc:spChg chg="mod">
          <ac:chgData name="Vanraden, Paul - REE-ARS" userId="91602886-fe7f-4860-9714-56e67139aa92" providerId="ADAL" clId="{ADB7B053-401A-40B4-A4BD-472F6EC4FF5D}" dt="2024-08-27T21:08:03.472" v="1436" actId="20577"/>
          <ac:spMkLst>
            <pc:docMk/>
            <pc:sldMk cId="0" sldId="260"/>
            <ac:spMk id="15" creationId="{9A958805-EB46-4385-A71C-FFCE99322008}"/>
          </ac:spMkLst>
        </pc:spChg>
        <pc:spChg chg="del mod">
          <ac:chgData name="Vanraden, Paul - REE-ARS" userId="91602886-fe7f-4860-9714-56e67139aa92" providerId="ADAL" clId="{ADB7B053-401A-40B4-A4BD-472F6EC4FF5D}" dt="2024-08-23T18:14:11.170" v="1031" actId="478"/>
          <ac:spMkLst>
            <pc:docMk/>
            <pc:sldMk cId="0" sldId="260"/>
            <ac:spMk id="19" creationId="{F70219F0-AEF0-467E-BB0B-EAF87C1C0DD5}"/>
          </ac:spMkLst>
        </pc:spChg>
        <pc:spChg chg="del">
          <ac:chgData name="Vanraden, Paul - REE-ARS" userId="91602886-fe7f-4860-9714-56e67139aa92" providerId="ADAL" clId="{ADB7B053-401A-40B4-A4BD-472F6EC4FF5D}" dt="2024-08-23T18:15:39.210" v="1036" actId="478"/>
          <ac:spMkLst>
            <pc:docMk/>
            <pc:sldMk cId="0" sldId="260"/>
            <ac:spMk id="21" creationId="{ADCD259F-F67E-4F74-828F-41C2A497602C}"/>
          </ac:spMkLst>
        </pc:spChg>
      </pc:sldChg>
      <pc:sldChg chg="addSp modSp mod">
        <pc:chgData name="Vanraden, Paul - REE-ARS" userId="91602886-fe7f-4860-9714-56e67139aa92" providerId="ADAL" clId="{ADB7B053-401A-40B4-A4BD-472F6EC4FF5D}" dt="2024-08-23T14:20:32.463" v="333" actId="6549"/>
        <pc:sldMkLst>
          <pc:docMk/>
          <pc:sldMk cId="1819018123" sldId="261"/>
        </pc:sldMkLst>
        <pc:spChg chg="mod">
          <ac:chgData name="Vanraden, Paul - REE-ARS" userId="91602886-fe7f-4860-9714-56e67139aa92" providerId="ADAL" clId="{ADB7B053-401A-40B4-A4BD-472F6EC4FF5D}" dt="2024-08-23T14:20:32.463" v="333" actId="6549"/>
          <ac:spMkLst>
            <pc:docMk/>
            <pc:sldMk cId="1819018123" sldId="261"/>
            <ac:spMk id="3" creationId="{1024E362-F997-1356-E040-827F766B2AF9}"/>
          </ac:spMkLst>
        </pc:spChg>
        <pc:picChg chg="add mod">
          <ac:chgData name="Vanraden, Paul - REE-ARS" userId="91602886-fe7f-4860-9714-56e67139aa92" providerId="ADAL" clId="{ADB7B053-401A-40B4-A4BD-472F6EC4FF5D}" dt="2024-08-23T14:19:56.067" v="332" actId="14100"/>
          <ac:picMkLst>
            <pc:docMk/>
            <pc:sldMk cId="1819018123" sldId="261"/>
            <ac:picMk id="4" creationId="{956CD813-C47C-3752-EEA6-A87C77B67886}"/>
          </ac:picMkLst>
        </pc:picChg>
      </pc:sldChg>
      <pc:sldChg chg="add">
        <pc:chgData name="Vanraden, Paul - REE-ARS" userId="91602886-fe7f-4860-9714-56e67139aa92" providerId="ADAL" clId="{ADB7B053-401A-40B4-A4BD-472F6EC4FF5D}" dt="2024-08-23T20:42:22.451" v="1209"/>
        <pc:sldMkLst>
          <pc:docMk/>
          <pc:sldMk cId="0" sldId="263"/>
        </pc:sldMkLst>
      </pc:sldChg>
      <pc:sldChg chg="modSp mod">
        <pc:chgData name="Vanraden, Paul - REE-ARS" userId="91602886-fe7f-4860-9714-56e67139aa92" providerId="ADAL" clId="{ADB7B053-401A-40B4-A4BD-472F6EC4FF5D}" dt="2024-08-23T14:32:37.254" v="353" actId="20577"/>
        <pc:sldMkLst>
          <pc:docMk/>
          <pc:sldMk cId="978176405" sldId="423"/>
        </pc:sldMkLst>
        <pc:spChg chg="mod">
          <ac:chgData name="Vanraden, Paul - REE-ARS" userId="91602886-fe7f-4860-9714-56e67139aa92" providerId="ADAL" clId="{ADB7B053-401A-40B4-A4BD-472F6EC4FF5D}" dt="2024-08-23T14:32:37.254" v="353" actId="20577"/>
          <ac:spMkLst>
            <pc:docMk/>
            <pc:sldMk cId="978176405" sldId="423"/>
            <ac:spMk id="3" creationId="{BCEFD54F-21D2-6C62-ED87-FE7B9CC7B479}"/>
          </ac:spMkLst>
        </pc:spChg>
      </pc:sldChg>
      <pc:sldChg chg="del">
        <pc:chgData name="Vanraden, Paul - REE-ARS" userId="91602886-fe7f-4860-9714-56e67139aa92" providerId="ADAL" clId="{ADB7B053-401A-40B4-A4BD-472F6EC4FF5D}" dt="2024-08-23T14:30:41.565" v="334" actId="47"/>
        <pc:sldMkLst>
          <pc:docMk/>
          <pc:sldMk cId="2739905596" sldId="427"/>
        </pc:sldMkLst>
      </pc:sldChg>
      <pc:sldChg chg="del">
        <pc:chgData name="Vanraden, Paul - REE-ARS" userId="91602886-fe7f-4860-9714-56e67139aa92" providerId="ADAL" clId="{ADB7B053-401A-40B4-A4BD-472F6EC4FF5D}" dt="2024-08-23T15:43:16.232" v="814" actId="47"/>
        <pc:sldMkLst>
          <pc:docMk/>
          <pc:sldMk cId="2358780139" sldId="909"/>
        </pc:sldMkLst>
      </pc:sldChg>
      <pc:sldChg chg="del">
        <pc:chgData name="Vanraden, Paul - REE-ARS" userId="91602886-fe7f-4860-9714-56e67139aa92" providerId="ADAL" clId="{ADB7B053-401A-40B4-A4BD-472F6EC4FF5D}" dt="2024-08-23T15:11:13.256" v="452" actId="47"/>
        <pc:sldMkLst>
          <pc:docMk/>
          <pc:sldMk cId="3121334651" sldId="918"/>
        </pc:sldMkLst>
      </pc:sldChg>
      <pc:sldChg chg="del">
        <pc:chgData name="Vanraden, Paul - REE-ARS" userId="91602886-fe7f-4860-9714-56e67139aa92" providerId="ADAL" clId="{ADB7B053-401A-40B4-A4BD-472F6EC4FF5D}" dt="2024-08-23T15:44:29.162" v="817" actId="47"/>
        <pc:sldMkLst>
          <pc:docMk/>
          <pc:sldMk cId="4242458652" sldId="934"/>
        </pc:sldMkLst>
      </pc:sldChg>
      <pc:sldChg chg="del ord">
        <pc:chgData name="Vanraden, Paul - REE-ARS" userId="91602886-fe7f-4860-9714-56e67139aa92" providerId="ADAL" clId="{ADB7B053-401A-40B4-A4BD-472F6EC4FF5D}" dt="2024-08-23T13:47:43.476" v="149" actId="47"/>
        <pc:sldMkLst>
          <pc:docMk/>
          <pc:sldMk cId="1384400178" sldId="938"/>
        </pc:sldMkLst>
      </pc:sldChg>
      <pc:sldChg chg="addSp modSp mod">
        <pc:chgData name="Vanraden, Paul - REE-ARS" userId="91602886-fe7f-4860-9714-56e67139aa92" providerId="ADAL" clId="{ADB7B053-401A-40B4-A4BD-472F6EC4FF5D}" dt="2024-08-23T14:16:15.351" v="330" actId="14100"/>
        <pc:sldMkLst>
          <pc:docMk/>
          <pc:sldMk cId="2562154601" sldId="939"/>
        </pc:sldMkLst>
        <pc:picChg chg="add mod">
          <ac:chgData name="Vanraden, Paul - REE-ARS" userId="91602886-fe7f-4860-9714-56e67139aa92" providerId="ADAL" clId="{ADB7B053-401A-40B4-A4BD-472F6EC4FF5D}" dt="2024-08-23T14:16:15.351" v="330" actId="14100"/>
          <ac:picMkLst>
            <pc:docMk/>
            <pc:sldMk cId="2562154601" sldId="939"/>
            <ac:picMk id="3" creationId="{BEF77B7F-1E9B-5CE1-88E2-950509CD05D9}"/>
          </ac:picMkLst>
        </pc:picChg>
      </pc:sldChg>
      <pc:sldChg chg="modSp mod ord">
        <pc:chgData name="Vanraden, Paul - REE-ARS" userId="91602886-fe7f-4860-9714-56e67139aa92" providerId="ADAL" clId="{ADB7B053-401A-40B4-A4BD-472F6EC4FF5D}" dt="2024-09-04T17:34:33.811" v="1645" actId="20577"/>
        <pc:sldMkLst>
          <pc:docMk/>
          <pc:sldMk cId="1024291882" sldId="940"/>
        </pc:sldMkLst>
        <pc:spChg chg="mod">
          <ac:chgData name="Vanraden, Paul - REE-ARS" userId="91602886-fe7f-4860-9714-56e67139aa92" providerId="ADAL" clId="{ADB7B053-401A-40B4-A4BD-472F6EC4FF5D}" dt="2024-09-04T17:34:27.795" v="1638" actId="20577"/>
          <ac:spMkLst>
            <pc:docMk/>
            <pc:sldMk cId="1024291882" sldId="940"/>
            <ac:spMk id="2" creationId="{69FCC209-16A3-44C6-B1C0-CD32B3B4DEE2}"/>
          </ac:spMkLst>
        </pc:spChg>
        <pc:spChg chg="mod">
          <ac:chgData name="Vanraden, Paul - REE-ARS" userId="91602886-fe7f-4860-9714-56e67139aa92" providerId="ADAL" clId="{ADB7B053-401A-40B4-A4BD-472F6EC4FF5D}" dt="2024-09-04T17:34:33.811" v="1645" actId="20577"/>
          <ac:spMkLst>
            <pc:docMk/>
            <pc:sldMk cId="1024291882" sldId="940"/>
            <ac:spMk id="3" creationId="{4DE2777D-B3FF-457A-B755-6AE8A99BABDD}"/>
          </ac:spMkLst>
        </pc:spChg>
      </pc:sldChg>
      <pc:sldChg chg="modSp mod">
        <pc:chgData name="Vanraden, Paul - REE-ARS" userId="91602886-fe7f-4860-9714-56e67139aa92" providerId="ADAL" clId="{ADB7B053-401A-40B4-A4BD-472F6EC4FF5D}" dt="2024-08-23T14:12:15.156" v="327" actId="207"/>
        <pc:sldMkLst>
          <pc:docMk/>
          <pc:sldMk cId="4216769640" sldId="943"/>
        </pc:sldMkLst>
        <pc:spChg chg="mod">
          <ac:chgData name="Vanraden, Paul - REE-ARS" userId="91602886-fe7f-4860-9714-56e67139aa92" providerId="ADAL" clId="{ADB7B053-401A-40B4-A4BD-472F6EC4FF5D}" dt="2024-08-23T14:12:15.156" v="327" actId="207"/>
          <ac:spMkLst>
            <pc:docMk/>
            <pc:sldMk cId="4216769640" sldId="943"/>
            <ac:spMk id="2" creationId="{14838CC9-6B1E-4E13-BD25-9A1FF951B190}"/>
          </ac:spMkLst>
        </pc:spChg>
        <pc:spChg chg="mod">
          <ac:chgData name="Vanraden, Paul - REE-ARS" userId="91602886-fe7f-4860-9714-56e67139aa92" providerId="ADAL" clId="{ADB7B053-401A-40B4-A4BD-472F6EC4FF5D}" dt="2024-08-23T14:09:33.814" v="326" actId="20578"/>
          <ac:spMkLst>
            <pc:docMk/>
            <pc:sldMk cId="4216769640" sldId="943"/>
            <ac:spMk id="3" creationId="{8CA863C6-DD12-F0E1-D165-7C0355D24A5B}"/>
          </ac:spMkLst>
        </pc:spChg>
      </pc:sldChg>
      <pc:sldChg chg="modSp mod">
        <pc:chgData name="Vanraden, Paul - REE-ARS" userId="91602886-fe7f-4860-9714-56e67139aa92" providerId="ADAL" clId="{ADB7B053-401A-40B4-A4BD-472F6EC4FF5D}" dt="2024-08-23T13:44:45.442" v="143" actId="207"/>
        <pc:sldMkLst>
          <pc:docMk/>
          <pc:sldMk cId="864318343" sldId="944"/>
        </pc:sldMkLst>
        <pc:spChg chg="mod">
          <ac:chgData name="Vanraden, Paul - REE-ARS" userId="91602886-fe7f-4860-9714-56e67139aa92" providerId="ADAL" clId="{ADB7B053-401A-40B4-A4BD-472F6EC4FF5D}" dt="2024-08-23T13:27:57.170" v="72" actId="20577"/>
          <ac:spMkLst>
            <pc:docMk/>
            <pc:sldMk cId="864318343" sldId="944"/>
            <ac:spMk id="2" creationId="{879E112A-7DEE-66EB-9F09-ACF74E4037BB}"/>
          </ac:spMkLst>
        </pc:spChg>
        <pc:spChg chg="mod">
          <ac:chgData name="Vanraden, Paul - REE-ARS" userId="91602886-fe7f-4860-9714-56e67139aa92" providerId="ADAL" clId="{ADB7B053-401A-40B4-A4BD-472F6EC4FF5D}" dt="2024-08-23T13:44:45.442" v="143" actId="207"/>
          <ac:spMkLst>
            <pc:docMk/>
            <pc:sldMk cId="864318343" sldId="944"/>
            <ac:spMk id="4" creationId="{76A9AA15-BC8C-4DCD-D49E-57E2DDEC2A7E}"/>
          </ac:spMkLst>
        </pc:spChg>
        <pc:graphicFrameChg chg="mod modGraphic">
          <ac:chgData name="Vanraden, Paul - REE-ARS" userId="91602886-fe7f-4860-9714-56e67139aa92" providerId="ADAL" clId="{ADB7B053-401A-40B4-A4BD-472F6EC4FF5D}" dt="2024-08-23T13:44:07.691" v="142" actId="113"/>
          <ac:graphicFrameMkLst>
            <pc:docMk/>
            <pc:sldMk cId="864318343" sldId="944"/>
            <ac:graphicFrameMk id="8" creationId="{AC8C4C8E-B7F7-FDC2-9391-C36129488810}"/>
          </ac:graphicFrameMkLst>
        </pc:graphicFrameChg>
      </pc:sldChg>
      <pc:sldChg chg="modSp mod ord">
        <pc:chgData name="Vanraden, Paul - REE-ARS" userId="91602886-fe7f-4860-9714-56e67139aa92" providerId="ADAL" clId="{ADB7B053-401A-40B4-A4BD-472F6EC4FF5D}" dt="2024-08-23T15:52:46.521" v="944" actId="20577"/>
        <pc:sldMkLst>
          <pc:docMk/>
          <pc:sldMk cId="956451372" sldId="951"/>
        </pc:sldMkLst>
        <pc:spChg chg="mod">
          <ac:chgData name="Vanraden, Paul - REE-ARS" userId="91602886-fe7f-4860-9714-56e67139aa92" providerId="ADAL" clId="{ADB7B053-401A-40B4-A4BD-472F6EC4FF5D}" dt="2024-08-23T15:45:42.165" v="858" actId="20577"/>
          <ac:spMkLst>
            <pc:docMk/>
            <pc:sldMk cId="956451372" sldId="951"/>
            <ac:spMk id="2" creationId="{51589B21-D00B-C439-C251-817C93D2B98F}"/>
          </ac:spMkLst>
        </pc:spChg>
        <pc:spChg chg="mod">
          <ac:chgData name="Vanraden, Paul - REE-ARS" userId="91602886-fe7f-4860-9714-56e67139aa92" providerId="ADAL" clId="{ADB7B053-401A-40B4-A4BD-472F6EC4FF5D}" dt="2024-08-23T15:52:46.521" v="944" actId="20577"/>
          <ac:spMkLst>
            <pc:docMk/>
            <pc:sldMk cId="956451372" sldId="951"/>
            <ac:spMk id="3" creationId="{BDD6EA73-2F84-A51E-A87C-84A7CD251EB8}"/>
          </ac:spMkLst>
        </pc:spChg>
      </pc:sldChg>
      <pc:sldChg chg="del">
        <pc:chgData name="Vanraden, Paul - REE-ARS" userId="91602886-fe7f-4860-9714-56e67139aa92" providerId="ADAL" clId="{ADB7B053-401A-40B4-A4BD-472F6EC4FF5D}" dt="2024-08-23T13:59:58.282" v="236" actId="47"/>
        <pc:sldMkLst>
          <pc:docMk/>
          <pc:sldMk cId="3340011069" sldId="952"/>
        </pc:sldMkLst>
      </pc:sldChg>
      <pc:sldChg chg="modSp mod">
        <pc:chgData name="Vanraden, Paul - REE-ARS" userId="91602886-fe7f-4860-9714-56e67139aa92" providerId="ADAL" clId="{ADB7B053-401A-40B4-A4BD-472F6EC4FF5D}" dt="2024-09-25T17:32:22.435" v="1761" actId="20577"/>
        <pc:sldMkLst>
          <pc:docMk/>
          <pc:sldMk cId="970111666" sldId="978"/>
        </pc:sldMkLst>
        <pc:spChg chg="mod">
          <ac:chgData name="Vanraden, Paul - REE-ARS" userId="91602886-fe7f-4860-9714-56e67139aa92" providerId="ADAL" clId="{ADB7B053-401A-40B4-A4BD-472F6EC4FF5D}" dt="2024-09-25T17:32:22.435" v="1761" actId="20577"/>
          <ac:spMkLst>
            <pc:docMk/>
            <pc:sldMk cId="970111666" sldId="978"/>
            <ac:spMk id="4" creationId="{66423B8A-3B10-57B3-396C-7BD21F685270}"/>
          </ac:spMkLst>
        </pc:spChg>
      </pc:sldChg>
      <pc:sldChg chg="del">
        <pc:chgData name="Vanraden, Paul - REE-ARS" userId="91602886-fe7f-4860-9714-56e67139aa92" providerId="ADAL" clId="{ADB7B053-401A-40B4-A4BD-472F6EC4FF5D}" dt="2024-08-23T16:18:45.982" v="945" actId="47"/>
        <pc:sldMkLst>
          <pc:docMk/>
          <pc:sldMk cId="307008236" sldId="997"/>
        </pc:sldMkLst>
      </pc:sldChg>
      <pc:sldChg chg="modSp mod">
        <pc:chgData name="Vanraden, Paul - REE-ARS" userId="91602886-fe7f-4860-9714-56e67139aa92" providerId="ADAL" clId="{ADB7B053-401A-40B4-A4BD-472F6EC4FF5D}" dt="2024-08-27T21:09:37.898" v="1452" actId="20577"/>
        <pc:sldMkLst>
          <pc:docMk/>
          <pc:sldMk cId="3675953230" sldId="999"/>
        </pc:sldMkLst>
        <pc:spChg chg="mod">
          <ac:chgData name="Vanraden, Paul - REE-ARS" userId="91602886-fe7f-4860-9714-56e67139aa92" providerId="ADAL" clId="{ADB7B053-401A-40B4-A4BD-472F6EC4FF5D}" dt="2024-08-27T21:09:37.898" v="1452" actId="20577"/>
          <ac:spMkLst>
            <pc:docMk/>
            <pc:sldMk cId="3675953230" sldId="999"/>
            <ac:spMk id="3" creationId="{9A7D86AB-6BCB-27D7-D627-8905D95B1505}"/>
          </ac:spMkLst>
        </pc:spChg>
      </pc:sldChg>
      <pc:sldChg chg="modSp mod">
        <pc:chgData name="Vanraden, Paul - REE-ARS" userId="91602886-fe7f-4860-9714-56e67139aa92" providerId="ADAL" clId="{ADB7B053-401A-40B4-A4BD-472F6EC4FF5D}" dt="2024-08-23T15:21:40.956" v="704" actId="20577"/>
        <pc:sldMkLst>
          <pc:docMk/>
          <pc:sldMk cId="3015133112" sldId="1009"/>
        </pc:sldMkLst>
        <pc:spChg chg="mod">
          <ac:chgData name="Vanraden, Paul - REE-ARS" userId="91602886-fe7f-4860-9714-56e67139aa92" providerId="ADAL" clId="{ADB7B053-401A-40B4-A4BD-472F6EC4FF5D}" dt="2024-08-23T15:21:40.956" v="704" actId="20577"/>
          <ac:spMkLst>
            <pc:docMk/>
            <pc:sldMk cId="3015133112" sldId="1009"/>
            <ac:spMk id="3" creationId="{8F6209E0-340A-9FC9-B2E6-4FD00F20DFC0}"/>
          </ac:spMkLst>
        </pc:spChg>
      </pc:sldChg>
      <pc:sldChg chg="addSp modSp mod">
        <pc:chgData name="Vanraden, Paul - REE-ARS" userId="91602886-fe7f-4860-9714-56e67139aa92" providerId="ADAL" clId="{ADB7B053-401A-40B4-A4BD-472F6EC4FF5D}" dt="2024-08-23T16:46:36.391" v="1019" actId="1076"/>
        <pc:sldMkLst>
          <pc:docMk/>
          <pc:sldMk cId="1225404607" sldId="1010"/>
        </pc:sldMkLst>
        <pc:picChg chg="add">
          <ac:chgData name="Vanraden, Paul - REE-ARS" userId="91602886-fe7f-4860-9714-56e67139aa92" providerId="ADAL" clId="{ADB7B053-401A-40B4-A4BD-472F6EC4FF5D}" dt="2024-08-23T16:20:22.012" v="946"/>
          <ac:picMkLst>
            <pc:docMk/>
            <pc:sldMk cId="1225404607" sldId="1010"/>
            <ac:picMk id="4" creationId="{D0AC637C-1372-6C15-42B7-674BAA01E02C}"/>
          </ac:picMkLst>
        </pc:picChg>
        <pc:picChg chg="mod">
          <ac:chgData name="Vanraden, Paul - REE-ARS" userId="91602886-fe7f-4860-9714-56e67139aa92" providerId="ADAL" clId="{ADB7B053-401A-40B4-A4BD-472F6EC4FF5D}" dt="2024-08-23T16:46:36.391" v="1019" actId="1076"/>
          <ac:picMkLst>
            <pc:docMk/>
            <pc:sldMk cId="1225404607" sldId="1010"/>
            <ac:picMk id="14" creationId="{DF4F9A8C-283B-FB06-B695-98ECB4EC6D7D}"/>
          </ac:picMkLst>
        </pc:picChg>
      </pc:sldChg>
      <pc:sldChg chg="addSp modSp new mod">
        <pc:chgData name="Vanraden, Paul - REE-ARS" userId="91602886-fe7f-4860-9714-56e67139aa92" providerId="ADAL" clId="{ADB7B053-401A-40B4-A4BD-472F6EC4FF5D}" dt="2024-08-23T21:01:42.218" v="1359" actId="6549"/>
        <pc:sldMkLst>
          <pc:docMk/>
          <pc:sldMk cId="2335170557" sldId="1011"/>
        </pc:sldMkLst>
        <pc:spChg chg="mod">
          <ac:chgData name="Vanraden, Paul - REE-ARS" userId="91602886-fe7f-4860-9714-56e67139aa92" providerId="ADAL" clId="{ADB7B053-401A-40B4-A4BD-472F6EC4FF5D}" dt="2024-08-23T21:01:42.218" v="1359" actId="6549"/>
          <ac:spMkLst>
            <pc:docMk/>
            <pc:sldMk cId="2335170557" sldId="1011"/>
            <ac:spMk id="2" creationId="{308CE820-3392-ECC3-8CE8-EECDB0DD5A7D}"/>
          </ac:spMkLst>
        </pc:spChg>
        <pc:spChg chg="mod">
          <ac:chgData name="Vanraden, Paul - REE-ARS" userId="91602886-fe7f-4860-9714-56e67139aa92" providerId="ADAL" clId="{ADB7B053-401A-40B4-A4BD-472F6EC4FF5D}" dt="2024-08-23T20:33:59.715" v="1150" actId="15"/>
          <ac:spMkLst>
            <pc:docMk/>
            <pc:sldMk cId="2335170557" sldId="1011"/>
            <ac:spMk id="3" creationId="{79A4CE6B-1A30-F6E6-C97E-ACA777BD6ADB}"/>
          </ac:spMkLst>
        </pc:spChg>
        <pc:picChg chg="add mod">
          <ac:chgData name="Vanraden, Paul - REE-ARS" userId="91602886-fe7f-4860-9714-56e67139aa92" providerId="ADAL" clId="{ADB7B053-401A-40B4-A4BD-472F6EC4FF5D}" dt="2024-08-23T20:30:28.518" v="1088" actId="14100"/>
          <ac:picMkLst>
            <pc:docMk/>
            <pc:sldMk cId="2335170557" sldId="1011"/>
            <ac:picMk id="4" creationId="{8078B16A-CC4F-B65E-A620-78EBE0D6572A}"/>
          </ac:picMkLst>
        </pc:picChg>
      </pc:sldChg>
      <pc:sldChg chg="addSp delSp modSp new mod">
        <pc:chgData name="Vanraden, Paul - REE-ARS" userId="91602886-fe7f-4860-9714-56e67139aa92" providerId="ADAL" clId="{ADB7B053-401A-40B4-A4BD-472F6EC4FF5D}" dt="2024-08-23T21:04:58.254" v="1428" actId="20577"/>
        <pc:sldMkLst>
          <pc:docMk/>
          <pc:sldMk cId="659002393" sldId="1012"/>
        </pc:sldMkLst>
        <pc:spChg chg="mod">
          <ac:chgData name="Vanraden, Paul - REE-ARS" userId="91602886-fe7f-4860-9714-56e67139aa92" providerId="ADAL" clId="{ADB7B053-401A-40B4-A4BD-472F6EC4FF5D}" dt="2024-08-23T21:03:08.701" v="1375" actId="21"/>
          <ac:spMkLst>
            <pc:docMk/>
            <pc:sldMk cId="659002393" sldId="1012"/>
            <ac:spMk id="2" creationId="{F810E3AC-A138-5496-F59E-7F18C2158D99}"/>
          </ac:spMkLst>
        </pc:spChg>
        <pc:spChg chg="mod">
          <ac:chgData name="Vanraden, Paul - REE-ARS" userId="91602886-fe7f-4860-9714-56e67139aa92" providerId="ADAL" clId="{ADB7B053-401A-40B4-A4BD-472F6EC4FF5D}" dt="2024-08-23T21:04:58.254" v="1428" actId="20577"/>
          <ac:spMkLst>
            <pc:docMk/>
            <pc:sldMk cId="659002393" sldId="1012"/>
            <ac:spMk id="3" creationId="{54A86737-FB21-E999-1987-62626077EEB6}"/>
          </ac:spMkLst>
        </pc:spChg>
        <pc:spChg chg="del">
          <ac:chgData name="Vanraden, Paul - REE-ARS" userId="91602886-fe7f-4860-9714-56e67139aa92" providerId="ADAL" clId="{ADB7B053-401A-40B4-A4BD-472F6EC4FF5D}" dt="2024-08-23T20:36:35.351" v="1172"/>
          <ac:spMkLst>
            <pc:docMk/>
            <pc:sldMk cId="659002393" sldId="1012"/>
            <ac:spMk id="4" creationId="{8F83EB0B-BFBC-6E32-88BB-459B26D88E2E}"/>
          </ac:spMkLst>
        </pc:spChg>
        <pc:picChg chg="add mod">
          <ac:chgData name="Vanraden, Paul - REE-ARS" userId="91602886-fe7f-4860-9714-56e67139aa92" providerId="ADAL" clId="{ADB7B053-401A-40B4-A4BD-472F6EC4FF5D}" dt="2024-08-23T20:36:35.351" v="1172"/>
          <ac:picMkLst>
            <pc:docMk/>
            <pc:sldMk cId="659002393" sldId="1012"/>
            <ac:picMk id="5" creationId="{2D4E6E81-59DE-12A6-8E51-3BA8A5F119B9}"/>
          </ac:picMkLst>
        </pc:picChg>
      </pc:sldChg>
      <pc:sldChg chg="addSp delSp modSp new mod">
        <pc:chgData name="Vanraden, Paul - REE-ARS" userId="91602886-fe7f-4860-9714-56e67139aa92" providerId="ADAL" clId="{ADB7B053-401A-40B4-A4BD-472F6EC4FF5D}" dt="2024-08-23T20:47:42.987" v="1353" actId="20577"/>
        <pc:sldMkLst>
          <pc:docMk/>
          <pc:sldMk cId="1739162544" sldId="1013"/>
        </pc:sldMkLst>
        <pc:spChg chg="mod">
          <ac:chgData name="Vanraden, Paul - REE-ARS" userId="91602886-fe7f-4860-9714-56e67139aa92" providerId="ADAL" clId="{ADB7B053-401A-40B4-A4BD-472F6EC4FF5D}" dt="2024-08-23T20:47:04.312" v="1343" actId="20577"/>
          <ac:spMkLst>
            <pc:docMk/>
            <pc:sldMk cId="1739162544" sldId="1013"/>
            <ac:spMk id="2" creationId="{61471414-2830-E045-8260-3F01B87C17D4}"/>
          </ac:spMkLst>
        </pc:spChg>
        <pc:spChg chg="mod">
          <ac:chgData name="Vanraden, Paul - REE-ARS" userId="91602886-fe7f-4860-9714-56e67139aa92" providerId="ADAL" clId="{ADB7B053-401A-40B4-A4BD-472F6EC4FF5D}" dt="2024-08-23T20:47:42.987" v="1353" actId="20577"/>
          <ac:spMkLst>
            <pc:docMk/>
            <pc:sldMk cId="1739162544" sldId="1013"/>
            <ac:spMk id="3" creationId="{AD4341F0-28B5-55F5-166C-BE38C8F3AAB7}"/>
          </ac:spMkLst>
        </pc:spChg>
        <pc:spChg chg="del">
          <ac:chgData name="Vanraden, Paul - REE-ARS" userId="91602886-fe7f-4860-9714-56e67139aa92" providerId="ADAL" clId="{ADB7B053-401A-40B4-A4BD-472F6EC4FF5D}" dt="2024-08-23T20:40:16.277" v="1205"/>
          <ac:spMkLst>
            <pc:docMk/>
            <pc:sldMk cId="1739162544" sldId="1013"/>
            <ac:spMk id="4" creationId="{BB5B64D2-DFAB-40C4-F778-D98FF73F7249}"/>
          </ac:spMkLst>
        </pc:spChg>
        <pc:picChg chg="add mod">
          <ac:chgData name="Vanraden, Paul - REE-ARS" userId="91602886-fe7f-4860-9714-56e67139aa92" providerId="ADAL" clId="{ADB7B053-401A-40B4-A4BD-472F6EC4FF5D}" dt="2024-08-23T20:40:49.422" v="1207" actId="14100"/>
          <ac:picMkLst>
            <pc:docMk/>
            <pc:sldMk cId="1739162544" sldId="1013"/>
            <ac:picMk id="5" creationId="{B8D3A3D8-0A68-FBDF-9737-77E4F2B6F0F0}"/>
          </ac:picMkLst>
        </pc:picChg>
      </pc:sldChg>
      <pc:sldChg chg="new del">
        <pc:chgData name="Vanraden, Paul - REE-ARS" userId="91602886-fe7f-4860-9714-56e67139aa92" providerId="ADAL" clId="{ADB7B053-401A-40B4-A4BD-472F6EC4FF5D}" dt="2024-08-23T20:42:40.108" v="1210" actId="47"/>
        <pc:sldMkLst>
          <pc:docMk/>
          <pc:sldMk cId="1853961013" sldId="1014"/>
        </pc:sldMkLst>
      </pc:sldChg>
      <pc:sldChg chg="modSp new mod">
        <pc:chgData name="Vanraden, Paul - REE-ARS" userId="91602886-fe7f-4860-9714-56e67139aa92" providerId="ADAL" clId="{ADB7B053-401A-40B4-A4BD-472F6EC4FF5D}" dt="2024-09-25T17:30:46.323" v="1756" actId="20577"/>
        <pc:sldMkLst>
          <pc:docMk/>
          <pc:sldMk cId="2374388821" sldId="1014"/>
        </pc:sldMkLst>
        <pc:spChg chg="mod">
          <ac:chgData name="Vanraden, Paul - REE-ARS" userId="91602886-fe7f-4860-9714-56e67139aa92" providerId="ADAL" clId="{ADB7B053-401A-40B4-A4BD-472F6EC4FF5D}" dt="2024-08-27T21:50:37.632" v="1501" actId="20577"/>
          <ac:spMkLst>
            <pc:docMk/>
            <pc:sldMk cId="2374388821" sldId="1014"/>
            <ac:spMk id="2" creationId="{C385F6F4-7D50-2914-FB9B-B1AE28FB7FB8}"/>
          </ac:spMkLst>
        </pc:spChg>
        <pc:spChg chg="mod">
          <ac:chgData name="Vanraden, Paul - REE-ARS" userId="91602886-fe7f-4860-9714-56e67139aa92" providerId="ADAL" clId="{ADB7B053-401A-40B4-A4BD-472F6EC4FF5D}" dt="2024-09-25T17:30:46.323" v="1756" actId="20577"/>
          <ac:spMkLst>
            <pc:docMk/>
            <pc:sldMk cId="2374388821" sldId="1014"/>
            <ac:spMk id="3" creationId="{C5B41985-2EB3-5285-EC2A-7EE2C4D9DB94}"/>
          </ac:spMkLst>
        </pc:spChg>
      </pc:sldChg>
      <pc:sldChg chg="del">
        <pc:chgData name="Vanraden, Paul - REE-ARS" userId="91602886-fe7f-4860-9714-56e67139aa92" providerId="ADAL" clId="{ADB7B053-401A-40B4-A4BD-472F6EC4FF5D}" dt="2024-09-04T15:35:56.044" v="1613"/>
        <pc:sldMkLst>
          <pc:docMk/>
          <pc:sldMk cId="1783717402" sldId="1015"/>
        </pc:sldMkLst>
      </pc:sldChg>
      <pc:sldMasterChg chg="modSp mod">
        <pc:chgData name="Vanraden, Paul - REE-ARS" userId="91602886-fe7f-4860-9714-56e67139aa92" providerId="ADAL" clId="{ADB7B053-401A-40B4-A4BD-472F6EC4FF5D}" dt="2024-08-23T13:56:32.725" v="164" actId="20577"/>
        <pc:sldMasterMkLst>
          <pc:docMk/>
          <pc:sldMasterMk cId="0" sldId="2147483660"/>
        </pc:sldMasterMkLst>
        <pc:spChg chg="mod">
          <ac:chgData name="Vanraden, Paul - REE-ARS" userId="91602886-fe7f-4860-9714-56e67139aa92" providerId="ADAL" clId="{ADB7B053-401A-40B4-A4BD-472F6EC4FF5D}" dt="2024-08-23T13:56:32.725" v="164" actId="20577"/>
          <ac:spMkLst>
            <pc:docMk/>
            <pc:sldMasterMk cId="0" sldId="2147483660"/>
            <ac:spMk id="14" creationId="{00000000-0000-0000-0000-000000000000}"/>
          </ac:spMkLst>
        </pc:spChg>
      </pc:sldMasterChg>
    </pc:docChg>
  </pc:docChgLst>
  <pc:docChgLst>
    <pc:chgData name="Vanraden, Paul" userId="91602886-fe7f-4860-9714-56e67139aa92" providerId="ADAL" clId="{44DB3479-E9E7-45DA-BE6A-DD4AC522BC05}"/>
    <pc:docChg chg="undo custSel addSld delSld modSld">
      <pc:chgData name="Vanraden, Paul" userId="91602886-fe7f-4860-9714-56e67139aa92" providerId="ADAL" clId="{44DB3479-E9E7-45DA-BE6A-DD4AC522BC05}" dt="2021-12-18T17:27:25.089" v="595" actId="20578"/>
      <pc:docMkLst>
        <pc:docMk/>
      </pc:docMkLst>
      <pc:sldChg chg="modSp mod">
        <pc:chgData name="Vanraden, Paul" userId="91602886-fe7f-4860-9714-56e67139aa92" providerId="ADAL" clId="{44DB3479-E9E7-45DA-BE6A-DD4AC522BC05}" dt="2021-12-08T03:46:33.491" v="11" actId="6549"/>
        <pc:sldMkLst>
          <pc:docMk/>
          <pc:sldMk cId="0" sldId="260"/>
        </pc:sldMkLst>
        <pc:spChg chg="mod">
          <ac:chgData name="Vanraden, Paul" userId="91602886-fe7f-4860-9714-56e67139aa92" providerId="ADAL" clId="{44DB3479-E9E7-45DA-BE6A-DD4AC522BC05}" dt="2021-12-08T03:46:33.491" v="11" actId="6549"/>
          <ac:spMkLst>
            <pc:docMk/>
            <pc:sldMk cId="0" sldId="260"/>
            <ac:spMk id="15" creationId="{9A958805-EB46-4385-A71C-FFCE99322008}"/>
          </ac:spMkLst>
        </pc:spChg>
      </pc:sldChg>
      <pc:sldChg chg="modSp mod">
        <pc:chgData name="Vanraden, Paul" userId="91602886-fe7f-4860-9714-56e67139aa92" providerId="ADAL" clId="{44DB3479-E9E7-45DA-BE6A-DD4AC522BC05}" dt="2021-12-14T01:27:25.039" v="358" actId="20577"/>
        <pc:sldMkLst>
          <pc:docMk/>
          <pc:sldMk cId="4225930315" sldId="290"/>
        </pc:sldMkLst>
        <pc:spChg chg="mod">
          <ac:chgData name="Vanraden, Paul" userId="91602886-fe7f-4860-9714-56e67139aa92" providerId="ADAL" clId="{44DB3479-E9E7-45DA-BE6A-DD4AC522BC05}" dt="2021-12-14T01:27:25.039" v="358" actId="20577"/>
          <ac:spMkLst>
            <pc:docMk/>
            <pc:sldMk cId="4225930315" sldId="290"/>
            <ac:spMk id="2" creationId="{7A9A6FA6-443A-42B5-9ABB-1DFD3E764D4C}"/>
          </ac:spMkLst>
        </pc:spChg>
      </pc:sldChg>
      <pc:sldChg chg="modSp mod">
        <pc:chgData name="Vanraden, Paul" userId="91602886-fe7f-4860-9714-56e67139aa92" providerId="ADAL" clId="{44DB3479-E9E7-45DA-BE6A-DD4AC522BC05}" dt="2021-12-14T01:23:20.721" v="327" actId="1076"/>
        <pc:sldMkLst>
          <pc:docMk/>
          <pc:sldMk cId="3206027865" sldId="300"/>
        </pc:sldMkLst>
        <pc:spChg chg="mod">
          <ac:chgData name="Vanraden, Paul" userId="91602886-fe7f-4860-9714-56e67139aa92" providerId="ADAL" clId="{44DB3479-E9E7-45DA-BE6A-DD4AC522BC05}" dt="2021-12-14T01:21:44.789" v="326" actId="20577"/>
          <ac:spMkLst>
            <pc:docMk/>
            <pc:sldMk cId="3206027865" sldId="300"/>
            <ac:spMk id="2" creationId="{AD1347EA-4A62-4540-9B89-B702F5C05513}"/>
          </ac:spMkLst>
        </pc:spChg>
        <pc:picChg chg="mod">
          <ac:chgData name="Vanraden, Paul" userId="91602886-fe7f-4860-9714-56e67139aa92" providerId="ADAL" clId="{44DB3479-E9E7-45DA-BE6A-DD4AC522BC05}" dt="2021-12-14T01:23:20.721" v="327" actId="1076"/>
          <ac:picMkLst>
            <pc:docMk/>
            <pc:sldMk cId="3206027865" sldId="300"/>
            <ac:picMk id="5" creationId="{56525A54-67F1-455D-BB14-972B41B1B9A7}"/>
          </ac:picMkLst>
        </pc:picChg>
      </pc:sldChg>
      <pc:sldChg chg="modSp mod">
        <pc:chgData name="Vanraden, Paul" userId="91602886-fe7f-4860-9714-56e67139aa92" providerId="ADAL" clId="{44DB3479-E9E7-45DA-BE6A-DD4AC522BC05}" dt="2021-12-14T01:38:02.376" v="418" actId="20577"/>
        <pc:sldMkLst>
          <pc:docMk/>
          <pc:sldMk cId="2817584212" sldId="303"/>
        </pc:sldMkLst>
        <pc:spChg chg="mod">
          <ac:chgData name="Vanraden, Paul" userId="91602886-fe7f-4860-9714-56e67139aa92" providerId="ADAL" clId="{44DB3479-E9E7-45DA-BE6A-DD4AC522BC05}" dt="2021-12-14T01:38:02.376" v="418" actId="20577"/>
          <ac:spMkLst>
            <pc:docMk/>
            <pc:sldMk cId="2817584212" sldId="303"/>
            <ac:spMk id="2" creationId="{7FCB78EA-861F-42D3-9C0C-E133532F7E3D}"/>
          </ac:spMkLst>
        </pc:spChg>
      </pc:sldChg>
      <pc:sldChg chg="delSp modSp mod">
        <pc:chgData name="Vanraden, Paul" userId="91602886-fe7f-4860-9714-56e67139aa92" providerId="ADAL" clId="{44DB3479-E9E7-45DA-BE6A-DD4AC522BC05}" dt="2021-12-18T16:14:22.027" v="467" actId="21"/>
        <pc:sldMkLst>
          <pc:docMk/>
          <pc:sldMk cId="1466749021" sldId="490"/>
        </pc:sldMkLst>
        <pc:spChg chg="del mod">
          <ac:chgData name="Vanraden, Paul" userId="91602886-fe7f-4860-9714-56e67139aa92" providerId="ADAL" clId="{44DB3479-E9E7-45DA-BE6A-DD4AC522BC05}" dt="2021-12-18T16:14:22.027" v="467" actId="21"/>
          <ac:spMkLst>
            <pc:docMk/>
            <pc:sldMk cId="1466749021" sldId="490"/>
            <ac:spMk id="819270" creationId="{5E76BC63-F0BA-4CD0-9D9A-B5772544D5CD}"/>
          </ac:spMkLst>
        </pc:spChg>
        <pc:graphicFrameChg chg="modGraphic">
          <ac:chgData name="Vanraden, Paul" userId="91602886-fe7f-4860-9714-56e67139aa92" providerId="ADAL" clId="{44DB3479-E9E7-45DA-BE6A-DD4AC522BC05}" dt="2021-12-18T16:14:03.944" v="465" actId="20577"/>
          <ac:graphicFrameMkLst>
            <pc:docMk/>
            <pc:sldMk cId="1466749021" sldId="490"/>
            <ac:graphicFrameMk id="819303" creationId="{72121C4B-BCFA-4D19-B90A-794A3B4558AC}"/>
          </ac:graphicFrameMkLst>
        </pc:graphicFrameChg>
      </pc:sldChg>
      <pc:sldChg chg="modSp mod">
        <pc:chgData name="Vanraden, Paul" userId="91602886-fe7f-4860-9714-56e67139aa92" providerId="ADAL" clId="{44DB3479-E9E7-45DA-BE6A-DD4AC522BC05}" dt="2021-12-13T23:28:24.241" v="131" actId="20577"/>
        <pc:sldMkLst>
          <pc:docMk/>
          <pc:sldMk cId="737842336" sldId="796"/>
        </pc:sldMkLst>
        <pc:spChg chg="mod">
          <ac:chgData name="Vanraden, Paul" userId="91602886-fe7f-4860-9714-56e67139aa92" providerId="ADAL" clId="{44DB3479-E9E7-45DA-BE6A-DD4AC522BC05}" dt="2021-12-13T23:28:24.241" v="131" actId="20577"/>
          <ac:spMkLst>
            <pc:docMk/>
            <pc:sldMk cId="737842336" sldId="796"/>
            <ac:spMk id="2" creationId="{00000000-0000-0000-0000-000000000000}"/>
          </ac:spMkLst>
        </pc:spChg>
      </pc:sldChg>
      <pc:sldChg chg="modSp mod">
        <pc:chgData name="Vanraden, Paul" userId="91602886-fe7f-4860-9714-56e67139aa92" providerId="ADAL" clId="{44DB3479-E9E7-45DA-BE6A-DD4AC522BC05}" dt="2021-12-14T00:25:01.583" v="284" actId="20577"/>
        <pc:sldMkLst>
          <pc:docMk/>
          <pc:sldMk cId="3869798388" sldId="899"/>
        </pc:sldMkLst>
        <pc:spChg chg="mod">
          <ac:chgData name="Vanraden, Paul" userId="91602886-fe7f-4860-9714-56e67139aa92" providerId="ADAL" clId="{44DB3479-E9E7-45DA-BE6A-DD4AC522BC05}" dt="2021-12-14T00:25:01.583" v="284" actId="20577"/>
          <ac:spMkLst>
            <pc:docMk/>
            <pc:sldMk cId="3869798388" sldId="899"/>
            <ac:spMk id="3" creationId="{837F5F98-6695-49BA-A30A-3EF263F246AB}"/>
          </ac:spMkLst>
        </pc:spChg>
      </pc:sldChg>
      <pc:sldChg chg="addSp delSp modSp mod">
        <pc:chgData name="Vanraden, Paul" userId="91602886-fe7f-4860-9714-56e67139aa92" providerId="ADAL" clId="{44DB3479-E9E7-45DA-BE6A-DD4AC522BC05}" dt="2021-12-18T16:07:38.769" v="453" actId="20578"/>
        <pc:sldMkLst>
          <pc:docMk/>
          <pc:sldMk cId="4222123387" sldId="905"/>
        </pc:sldMkLst>
        <pc:spChg chg="mod">
          <ac:chgData name="Vanraden, Paul" userId="91602886-fe7f-4860-9714-56e67139aa92" providerId="ADAL" clId="{44DB3479-E9E7-45DA-BE6A-DD4AC522BC05}" dt="2021-12-18T16:07:38.769" v="453" actId="20578"/>
          <ac:spMkLst>
            <pc:docMk/>
            <pc:sldMk cId="4222123387" sldId="905"/>
            <ac:spMk id="3" creationId="{5CF10DBD-F6F6-4B6F-B125-E94756206E3E}"/>
          </ac:spMkLst>
        </pc:spChg>
        <pc:picChg chg="add del mod">
          <ac:chgData name="Vanraden, Paul" userId="91602886-fe7f-4860-9714-56e67139aa92" providerId="ADAL" clId="{44DB3479-E9E7-45DA-BE6A-DD4AC522BC05}" dt="2021-12-18T16:06:46.299" v="451" actId="21"/>
          <ac:picMkLst>
            <pc:docMk/>
            <pc:sldMk cId="4222123387" sldId="905"/>
            <ac:picMk id="4" creationId="{EB8CEDA6-D7E7-4F15-924E-6B46B796BF10}"/>
          </ac:picMkLst>
        </pc:picChg>
        <pc:picChg chg="add mod">
          <ac:chgData name="Vanraden, Paul" userId="91602886-fe7f-4860-9714-56e67139aa92" providerId="ADAL" clId="{44DB3479-E9E7-45DA-BE6A-DD4AC522BC05}" dt="2021-12-18T16:07:12.328" v="452" actId="14100"/>
          <ac:picMkLst>
            <pc:docMk/>
            <pc:sldMk cId="4222123387" sldId="905"/>
            <ac:picMk id="5" creationId="{EF1549FF-DB67-4C19-94D0-12871670C64F}"/>
          </ac:picMkLst>
        </pc:picChg>
      </pc:sldChg>
      <pc:sldChg chg="addSp delSp modSp mod">
        <pc:chgData name="Vanraden, Paul" userId="91602886-fe7f-4860-9714-56e67139aa92" providerId="ADAL" clId="{44DB3479-E9E7-45DA-BE6A-DD4AC522BC05}" dt="2021-12-13T23:46:34.144" v="156" actId="14100"/>
        <pc:sldMkLst>
          <pc:docMk/>
          <pc:sldMk cId="3379951454" sldId="906"/>
        </pc:sldMkLst>
        <pc:graphicFrameChg chg="del">
          <ac:chgData name="Vanraden, Paul" userId="91602886-fe7f-4860-9714-56e67139aa92" providerId="ADAL" clId="{44DB3479-E9E7-45DA-BE6A-DD4AC522BC05}" dt="2021-12-13T23:45:14.114" v="152" actId="478"/>
          <ac:graphicFrameMkLst>
            <pc:docMk/>
            <pc:sldMk cId="3379951454" sldId="906"/>
            <ac:graphicFrameMk id="9" creationId="{FB12479C-43EC-4B40-B5A1-AAD8D2EF2F82}"/>
          </ac:graphicFrameMkLst>
        </pc:graphicFrameChg>
        <pc:picChg chg="add mod">
          <ac:chgData name="Vanraden, Paul" userId="91602886-fe7f-4860-9714-56e67139aa92" providerId="ADAL" clId="{44DB3479-E9E7-45DA-BE6A-DD4AC522BC05}" dt="2021-12-13T23:46:34.144" v="156" actId="14100"/>
          <ac:picMkLst>
            <pc:docMk/>
            <pc:sldMk cId="3379951454" sldId="906"/>
            <ac:picMk id="5" creationId="{906E1B48-E7F4-47EF-9EC2-3667F108238E}"/>
          </ac:picMkLst>
        </pc:picChg>
      </pc:sldChg>
      <pc:sldChg chg="modSp mod">
        <pc:chgData name="Vanraden, Paul" userId="91602886-fe7f-4860-9714-56e67139aa92" providerId="ADAL" clId="{44DB3479-E9E7-45DA-BE6A-DD4AC522BC05}" dt="2021-12-18T16:30:26.839" v="470"/>
        <pc:sldMkLst>
          <pc:docMk/>
          <pc:sldMk cId="2358780139" sldId="909"/>
        </pc:sldMkLst>
        <pc:spChg chg="mod">
          <ac:chgData name="Vanraden, Paul" userId="91602886-fe7f-4860-9714-56e67139aa92" providerId="ADAL" clId="{44DB3479-E9E7-45DA-BE6A-DD4AC522BC05}" dt="2021-12-13T21:39:51.915" v="65" actId="20577"/>
          <ac:spMkLst>
            <pc:docMk/>
            <pc:sldMk cId="2358780139" sldId="909"/>
            <ac:spMk id="2" creationId="{46096A8B-DC3E-488F-8A49-A97DD682798A}"/>
          </ac:spMkLst>
        </pc:spChg>
        <pc:graphicFrameChg chg="mod modGraphic">
          <ac:chgData name="Vanraden, Paul" userId="91602886-fe7f-4860-9714-56e67139aa92" providerId="ADAL" clId="{44DB3479-E9E7-45DA-BE6A-DD4AC522BC05}" dt="2021-12-18T16:30:26.839" v="470"/>
          <ac:graphicFrameMkLst>
            <pc:docMk/>
            <pc:sldMk cId="2358780139" sldId="909"/>
            <ac:graphicFrameMk id="4" creationId="{96C690F5-560B-43DA-BB92-66F60DBB7E42}"/>
          </ac:graphicFrameMkLst>
        </pc:graphicFrameChg>
      </pc:sldChg>
      <pc:sldChg chg="addSp modSp mod">
        <pc:chgData name="Vanraden, Paul" userId="91602886-fe7f-4860-9714-56e67139aa92" providerId="ADAL" clId="{44DB3479-E9E7-45DA-BE6A-DD4AC522BC05}" dt="2021-12-13T21:14:01.463" v="23" actId="20577"/>
        <pc:sldMkLst>
          <pc:docMk/>
          <pc:sldMk cId="1256535048" sldId="912"/>
        </pc:sldMkLst>
        <pc:spChg chg="mod">
          <ac:chgData name="Vanraden, Paul" userId="91602886-fe7f-4860-9714-56e67139aa92" providerId="ADAL" clId="{44DB3479-E9E7-45DA-BE6A-DD4AC522BC05}" dt="2021-12-13T21:14:01.463" v="23" actId="20577"/>
          <ac:spMkLst>
            <pc:docMk/>
            <pc:sldMk cId="1256535048" sldId="912"/>
            <ac:spMk id="3" creationId="{FB80D41D-BAEC-4C26-8330-304A5CB09808}"/>
          </ac:spMkLst>
        </pc:spChg>
        <pc:picChg chg="add mod">
          <ac:chgData name="Vanraden, Paul" userId="91602886-fe7f-4860-9714-56e67139aa92" providerId="ADAL" clId="{44DB3479-E9E7-45DA-BE6A-DD4AC522BC05}" dt="2021-12-13T21:13:25.053" v="17" actId="14100"/>
          <ac:picMkLst>
            <pc:docMk/>
            <pc:sldMk cId="1256535048" sldId="912"/>
            <ac:picMk id="1026" creationId="{79B17CA7-FF38-47CF-ACC6-8EC2D53B21BC}"/>
          </ac:picMkLst>
        </pc:picChg>
      </pc:sldChg>
      <pc:sldChg chg="modSp mod">
        <pc:chgData name="Vanraden, Paul" userId="91602886-fe7f-4860-9714-56e67139aa92" providerId="ADAL" clId="{44DB3479-E9E7-45DA-BE6A-DD4AC522BC05}" dt="2021-12-18T16:42:57.458" v="497" actId="20577"/>
        <pc:sldMkLst>
          <pc:docMk/>
          <pc:sldMk cId="2909170651" sldId="913"/>
        </pc:sldMkLst>
        <pc:graphicFrameChg chg="modGraphic">
          <ac:chgData name="Vanraden, Paul" userId="91602886-fe7f-4860-9714-56e67139aa92" providerId="ADAL" clId="{44DB3479-E9E7-45DA-BE6A-DD4AC522BC05}" dt="2021-12-18T16:42:57.458" v="497" actId="20577"/>
          <ac:graphicFrameMkLst>
            <pc:docMk/>
            <pc:sldMk cId="2909170651" sldId="913"/>
            <ac:graphicFrameMk id="4" creationId="{A939F16B-DCA2-44B7-AF04-0D8B81D920E3}"/>
          </ac:graphicFrameMkLst>
        </pc:graphicFrameChg>
      </pc:sldChg>
      <pc:sldChg chg="modSp mod">
        <pc:chgData name="Vanraden, Paul" userId="91602886-fe7f-4860-9714-56e67139aa92" providerId="ADAL" clId="{44DB3479-E9E7-45DA-BE6A-DD4AC522BC05}" dt="2021-12-18T17:27:25.089" v="595" actId="20578"/>
        <pc:sldMkLst>
          <pc:docMk/>
          <pc:sldMk cId="3121334651" sldId="918"/>
        </pc:sldMkLst>
        <pc:spChg chg="mod">
          <ac:chgData name="Vanraden, Paul" userId="91602886-fe7f-4860-9714-56e67139aa92" providerId="ADAL" clId="{44DB3479-E9E7-45DA-BE6A-DD4AC522BC05}" dt="2021-12-18T17:27:25.089" v="595" actId="20578"/>
          <ac:spMkLst>
            <pc:docMk/>
            <pc:sldMk cId="3121334651" sldId="918"/>
            <ac:spMk id="3" creationId="{771A6E93-8181-4195-B38F-3D69A09CE596}"/>
          </ac:spMkLst>
        </pc:spChg>
        <pc:picChg chg="mod">
          <ac:chgData name="Vanraden, Paul" userId="91602886-fe7f-4860-9714-56e67139aa92" providerId="ADAL" clId="{44DB3479-E9E7-45DA-BE6A-DD4AC522BC05}" dt="2021-12-18T17:26:20.929" v="594" actId="1076"/>
          <ac:picMkLst>
            <pc:docMk/>
            <pc:sldMk cId="3121334651" sldId="918"/>
            <ac:picMk id="4" creationId="{AB7E046B-19DF-4BAA-BE24-6A9A5C4835ED}"/>
          </ac:picMkLst>
        </pc:picChg>
      </pc:sldChg>
      <pc:sldChg chg="modSp mod">
        <pc:chgData name="Vanraden, Paul" userId="91602886-fe7f-4860-9714-56e67139aa92" providerId="ADAL" clId="{44DB3479-E9E7-45DA-BE6A-DD4AC522BC05}" dt="2021-12-14T00:20:24.940" v="242" actId="6549"/>
        <pc:sldMkLst>
          <pc:docMk/>
          <pc:sldMk cId="1734868063" sldId="919"/>
        </pc:sldMkLst>
        <pc:spChg chg="mod">
          <ac:chgData name="Vanraden, Paul" userId="91602886-fe7f-4860-9714-56e67139aa92" providerId="ADAL" clId="{44DB3479-E9E7-45DA-BE6A-DD4AC522BC05}" dt="2021-12-14T00:20:24.940" v="242" actId="6549"/>
          <ac:spMkLst>
            <pc:docMk/>
            <pc:sldMk cId="1734868063" sldId="919"/>
            <ac:spMk id="3" creationId="{A0A0078B-9E60-4FE8-AA4A-169AB736E3BB}"/>
          </ac:spMkLst>
        </pc:spChg>
      </pc:sldChg>
      <pc:sldChg chg="modSp mod">
        <pc:chgData name="Vanraden, Paul" userId="91602886-fe7f-4860-9714-56e67139aa92" providerId="ADAL" clId="{44DB3479-E9E7-45DA-BE6A-DD4AC522BC05}" dt="2021-12-13T23:27:04.050" v="123" actId="207"/>
        <pc:sldMkLst>
          <pc:docMk/>
          <pc:sldMk cId="1352681724" sldId="922"/>
        </pc:sldMkLst>
        <pc:spChg chg="mod">
          <ac:chgData name="Vanraden, Paul" userId="91602886-fe7f-4860-9714-56e67139aa92" providerId="ADAL" clId="{44DB3479-E9E7-45DA-BE6A-DD4AC522BC05}" dt="2021-12-13T23:27:04.050" v="123" actId="207"/>
          <ac:spMkLst>
            <pc:docMk/>
            <pc:sldMk cId="1352681724" sldId="922"/>
            <ac:spMk id="3" creationId="{C70557E2-5DAD-4513-8F7E-A0D0D520FA22}"/>
          </ac:spMkLst>
        </pc:spChg>
      </pc:sldChg>
      <pc:sldChg chg="modSp mod">
        <pc:chgData name="Vanraden, Paul" userId="91602886-fe7f-4860-9714-56e67139aa92" providerId="ADAL" clId="{44DB3479-E9E7-45DA-BE6A-DD4AC522BC05}" dt="2021-12-13T21:33:54.019" v="39" actId="207"/>
        <pc:sldMkLst>
          <pc:docMk/>
          <pc:sldMk cId="1708544012" sldId="924"/>
        </pc:sldMkLst>
        <pc:spChg chg="mod">
          <ac:chgData name="Vanraden, Paul" userId="91602886-fe7f-4860-9714-56e67139aa92" providerId="ADAL" clId="{44DB3479-E9E7-45DA-BE6A-DD4AC522BC05}" dt="2021-12-13T21:33:54.019" v="39" actId="207"/>
          <ac:spMkLst>
            <pc:docMk/>
            <pc:sldMk cId="1708544012" sldId="924"/>
            <ac:spMk id="2" creationId="{6E217F9E-47D3-410D-BCA6-32B9E6EB5C0B}"/>
          </ac:spMkLst>
        </pc:spChg>
      </pc:sldChg>
      <pc:sldChg chg="addSp modSp mod">
        <pc:chgData name="Vanraden, Paul" userId="91602886-fe7f-4860-9714-56e67139aa92" providerId="ADAL" clId="{44DB3479-E9E7-45DA-BE6A-DD4AC522BC05}" dt="2021-12-14T01:41:48.946" v="443" actId="20577"/>
        <pc:sldMkLst>
          <pc:docMk/>
          <pc:sldMk cId="59012486" sldId="927"/>
        </pc:sldMkLst>
        <pc:spChg chg="mod">
          <ac:chgData name="Vanraden, Paul" userId="91602886-fe7f-4860-9714-56e67139aa92" providerId="ADAL" clId="{44DB3479-E9E7-45DA-BE6A-DD4AC522BC05}" dt="2021-12-14T01:41:48.946" v="443" actId="20577"/>
          <ac:spMkLst>
            <pc:docMk/>
            <pc:sldMk cId="59012486" sldId="927"/>
            <ac:spMk id="3" creationId="{236258BF-55FC-4383-8791-19B1478139CD}"/>
          </ac:spMkLst>
        </pc:spChg>
        <pc:picChg chg="add mod">
          <ac:chgData name="Vanraden, Paul" userId="91602886-fe7f-4860-9714-56e67139aa92" providerId="ADAL" clId="{44DB3479-E9E7-45DA-BE6A-DD4AC522BC05}" dt="2021-12-13T23:42:27.600" v="151" actId="1076"/>
          <ac:picMkLst>
            <pc:docMk/>
            <pc:sldMk cId="59012486" sldId="927"/>
            <ac:picMk id="4" creationId="{65376869-7D36-442D-98B3-A2152F02B583}"/>
          </ac:picMkLst>
        </pc:picChg>
      </pc:sldChg>
      <pc:sldChg chg="addSp delSp modSp mod">
        <pc:chgData name="Vanraden, Paul" userId="91602886-fe7f-4860-9714-56e67139aa92" providerId="ADAL" clId="{44DB3479-E9E7-45DA-BE6A-DD4AC522BC05}" dt="2021-12-13T23:41:39.711" v="148" actId="21"/>
        <pc:sldMkLst>
          <pc:docMk/>
          <pc:sldMk cId="2945919711" sldId="928"/>
        </pc:sldMkLst>
        <pc:graphicFrameChg chg="mod">
          <ac:chgData name="Vanraden, Paul" userId="91602886-fe7f-4860-9714-56e67139aa92" providerId="ADAL" clId="{44DB3479-E9E7-45DA-BE6A-DD4AC522BC05}" dt="2021-12-13T23:33:27.094" v="147" actId="1076"/>
          <ac:graphicFrameMkLst>
            <pc:docMk/>
            <pc:sldMk cId="2945919711" sldId="928"/>
            <ac:graphicFrameMk id="4" creationId="{0879A4E9-1E0C-42CB-B0B7-FCD9EB76E411}"/>
          </ac:graphicFrameMkLst>
        </pc:graphicFrameChg>
        <pc:picChg chg="add del mod">
          <ac:chgData name="Vanraden, Paul" userId="91602886-fe7f-4860-9714-56e67139aa92" providerId="ADAL" clId="{44DB3479-E9E7-45DA-BE6A-DD4AC522BC05}" dt="2021-12-13T23:41:39.711" v="148" actId="21"/>
          <ac:picMkLst>
            <pc:docMk/>
            <pc:sldMk cId="2945919711" sldId="928"/>
            <ac:picMk id="5" creationId="{5235E983-1519-496A-9AE5-3BB3EFC2490A}"/>
          </ac:picMkLst>
        </pc:picChg>
      </pc:sldChg>
      <pc:sldChg chg="modSp mod">
        <pc:chgData name="Vanraden, Paul" userId="91602886-fe7f-4860-9714-56e67139aa92" providerId="ADAL" clId="{44DB3479-E9E7-45DA-BE6A-DD4AC522BC05}" dt="2021-12-13T23:29:16.861" v="143" actId="20577"/>
        <pc:sldMkLst>
          <pc:docMk/>
          <pc:sldMk cId="1667231174" sldId="929"/>
        </pc:sldMkLst>
        <pc:spChg chg="mod">
          <ac:chgData name="Vanraden, Paul" userId="91602886-fe7f-4860-9714-56e67139aa92" providerId="ADAL" clId="{44DB3479-E9E7-45DA-BE6A-DD4AC522BC05}" dt="2021-12-13T23:29:02.186" v="132" actId="20577"/>
          <ac:spMkLst>
            <pc:docMk/>
            <pc:sldMk cId="1667231174" sldId="929"/>
            <ac:spMk id="2" creationId="{DAB770FF-737A-4A67-8543-9344A152D7BE}"/>
          </ac:spMkLst>
        </pc:spChg>
        <pc:spChg chg="mod">
          <ac:chgData name="Vanraden, Paul" userId="91602886-fe7f-4860-9714-56e67139aa92" providerId="ADAL" clId="{44DB3479-E9E7-45DA-BE6A-DD4AC522BC05}" dt="2021-12-13T23:29:16.861" v="143" actId="20577"/>
          <ac:spMkLst>
            <pc:docMk/>
            <pc:sldMk cId="1667231174" sldId="929"/>
            <ac:spMk id="3" creationId="{9CC28119-A14A-487E-B82D-C3CEB33385F7}"/>
          </ac:spMkLst>
        </pc:spChg>
      </pc:sldChg>
      <pc:sldChg chg="modSp mod">
        <pc:chgData name="Vanraden, Paul" userId="91602886-fe7f-4860-9714-56e67139aa92" providerId="ADAL" clId="{44DB3479-E9E7-45DA-BE6A-DD4AC522BC05}" dt="2021-12-18T17:24:47.521" v="590" actId="20577"/>
        <pc:sldMkLst>
          <pc:docMk/>
          <pc:sldMk cId="4242458652" sldId="934"/>
        </pc:sldMkLst>
        <pc:spChg chg="mod">
          <ac:chgData name="Vanraden, Paul" userId="91602886-fe7f-4860-9714-56e67139aa92" providerId="ADAL" clId="{44DB3479-E9E7-45DA-BE6A-DD4AC522BC05}" dt="2021-12-18T17:24:47.521" v="590" actId="20577"/>
          <ac:spMkLst>
            <pc:docMk/>
            <pc:sldMk cId="4242458652" sldId="934"/>
            <ac:spMk id="3" creationId="{89523129-2E9D-4ADB-BBBD-8C9231A386FA}"/>
          </ac:spMkLst>
        </pc:spChg>
      </pc:sldChg>
      <pc:sldChg chg="modSp mod">
        <pc:chgData name="Vanraden, Paul" userId="91602886-fe7f-4860-9714-56e67139aa92" providerId="ADAL" clId="{44DB3479-E9E7-45DA-BE6A-DD4AC522BC05}" dt="2021-12-18T16:39:00.965" v="482" actId="20577"/>
        <pc:sldMkLst>
          <pc:docMk/>
          <pc:sldMk cId="4080039448" sldId="935"/>
        </pc:sldMkLst>
        <pc:spChg chg="mod">
          <ac:chgData name="Vanraden, Paul" userId="91602886-fe7f-4860-9714-56e67139aa92" providerId="ADAL" clId="{44DB3479-E9E7-45DA-BE6A-DD4AC522BC05}" dt="2021-12-18T16:39:00.965" v="482" actId="20577"/>
          <ac:spMkLst>
            <pc:docMk/>
            <pc:sldMk cId="4080039448" sldId="935"/>
            <ac:spMk id="3" creationId="{7F64DB6D-4946-4C43-92A6-19B47AC53DAA}"/>
          </ac:spMkLst>
        </pc:spChg>
      </pc:sldChg>
      <pc:sldChg chg="addSp delSp del mod">
        <pc:chgData name="Vanraden, Paul" userId="91602886-fe7f-4860-9714-56e67139aa92" providerId="ADAL" clId="{44DB3479-E9E7-45DA-BE6A-DD4AC522BC05}" dt="2021-12-13T21:32:50.064" v="29" actId="47"/>
        <pc:sldMkLst>
          <pc:docMk/>
          <pc:sldMk cId="2534189771" sldId="936"/>
        </pc:sldMkLst>
        <pc:picChg chg="add del">
          <ac:chgData name="Vanraden, Paul" userId="91602886-fe7f-4860-9714-56e67139aa92" providerId="ADAL" clId="{44DB3479-E9E7-45DA-BE6A-DD4AC522BC05}" dt="2021-12-13T21:29:29.935" v="25" actId="478"/>
          <ac:picMkLst>
            <pc:docMk/>
            <pc:sldMk cId="2534189771" sldId="936"/>
            <ac:picMk id="4" creationId="{E57CCF94-A924-4DD5-AAD0-9A555DB93D4C}"/>
          </ac:picMkLst>
        </pc:picChg>
      </pc:sldChg>
      <pc:sldChg chg="del">
        <pc:chgData name="Vanraden, Paul" userId="91602886-fe7f-4860-9714-56e67139aa92" providerId="ADAL" clId="{44DB3479-E9E7-45DA-BE6A-DD4AC522BC05}" dt="2021-12-13T21:00:07.015" v="12" actId="2696"/>
        <pc:sldMkLst>
          <pc:docMk/>
          <pc:sldMk cId="4239089979" sldId="937"/>
        </pc:sldMkLst>
      </pc:sldChg>
      <pc:sldChg chg="del">
        <pc:chgData name="Vanraden, Paul" userId="91602886-fe7f-4860-9714-56e67139aa92" providerId="ADAL" clId="{44DB3479-E9E7-45DA-BE6A-DD4AC522BC05}" dt="2021-12-13T21:00:58.633" v="13" actId="2696"/>
        <pc:sldMkLst>
          <pc:docMk/>
          <pc:sldMk cId="1546186518" sldId="938"/>
        </pc:sldMkLst>
      </pc:sldChg>
      <pc:sldChg chg="modSp del mod">
        <pc:chgData name="Vanraden, Paul" userId="91602886-fe7f-4860-9714-56e67139aa92" providerId="ADAL" clId="{44DB3479-E9E7-45DA-BE6A-DD4AC522BC05}" dt="2021-12-18T16:41:44.346" v="483" actId="47"/>
        <pc:sldMkLst>
          <pc:docMk/>
          <pc:sldMk cId="2562154601" sldId="939"/>
        </pc:sldMkLst>
        <pc:picChg chg="mod">
          <ac:chgData name="Vanraden, Paul" userId="91602886-fe7f-4860-9714-56e67139aa92" providerId="ADAL" clId="{44DB3479-E9E7-45DA-BE6A-DD4AC522BC05}" dt="2021-12-14T00:33:57.113" v="286" actId="14100"/>
          <ac:picMkLst>
            <pc:docMk/>
            <pc:sldMk cId="2562154601" sldId="939"/>
            <ac:picMk id="1026" creationId="{00000000-0000-0000-0000-000000000000}"/>
          </ac:picMkLst>
        </pc:picChg>
      </pc:sldChg>
      <pc:sldChg chg="del">
        <pc:chgData name="Vanraden, Paul" userId="91602886-fe7f-4860-9714-56e67139aa92" providerId="ADAL" clId="{44DB3479-E9E7-45DA-BE6A-DD4AC522BC05}" dt="2021-12-13T21:01:37.088" v="14" actId="2696"/>
        <pc:sldMkLst>
          <pc:docMk/>
          <pc:sldMk cId="3441288289" sldId="940"/>
        </pc:sldMkLst>
      </pc:sldChg>
      <pc:sldChg chg="addSp delSp modSp new mod">
        <pc:chgData name="Vanraden, Paul" userId="91602886-fe7f-4860-9714-56e67139aa92" providerId="ADAL" clId="{44DB3479-E9E7-45DA-BE6A-DD4AC522BC05}" dt="2021-12-13T21:31:47.276" v="28"/>
        <pc:sldMkLst>
          <pc:docMk/>
          <pc:sldMk cId="643066731" sldId="941"/>
        </pc:sldMkLst>
        <pc:spChg chg="mod">
          <ac:chgData name="Vanraden, Paul" userId="91602886-fe7f-4860-9714-56e67139aa92" providerId="ADAL" clId="{44DB3479-E9E7-45DA-BE6A-DD4AC522BC05}" dt="2021-12-13T21:31:47.276" v="28"/>
          <ac:spMkLst>
            <pc:docMk/>
            <pc:sldMk cId="643066731" sldId="941"/>
            <ac:spMk id="2" creationId="{B2365A70-6A9E-417D-829F-6ACF781551ED}"/>
          </ac:spMkLst>
        </pc:spChg>
        <pc:spChg chg="del">
          <ac:chgData name="Vanraden, Paul" userId="91602886-fe7f-4860-9714-56e67139aa92" providerId="ADAL" clId="{44DB3479-E9E7-45DA-BE6A-DD4AC522BC05}" dt="2021-12-13T21:30:18.362" v="27"/>
          <ac:spMkLst>
            <pc:docMk/>
            <pc:sldMk cId="643066731" sldId="941"/>
            <ac:spMk id="3" creationId="{D4DC1713-F72F-44C7-94A3-739E930C0431}"/>
          </ac:spMkLst>
        </pc:spChg>
        <pc:picChg chg="add mod">
          <ac:chgData name="Vanraden, Paul" userId="91602886-fe7f-4860-9714-56e67139aa92" providerId="ADAL" clId="{44DB3479-E9E7-45DA-BE6A-DD4AC522BC05}" dt="2021-12-13T21:30:18.362" v="27"/>
          <ac:picMkLst>
            <pc:docMk/>
            <pc:sldMk cId="643066731" sldId="941"/>
            <ac:picMk id="4" creationId="{7CA0BAB6-F267-4D8E-8C48-B15F83249499}"/>
          </ac:picMkLst>
        </pc:picChg>
      </pc:sldChg>
      <pc:sldChg chg="modSp mod">
        <pc:chgData name="Vanraden, Paul" userId="91602886-fe7f-4860-9714-56e67139aa92" providerId="ADAL" clId="{44DB3479-E9E7-45DA-BE6A-DD4AC522BC05}" dt="2021-12-18T16:09:09.788" v="464" actId="6549"/>
        <pc:sldMkLst>
          <pc:docMk/>
          <pc:sldMk cId="0" sldId="942"/>
        </pc:sldMkLst>
        <pc:spChg chg="mod">
          <ac:chgData name="Vanraden, Paul" userId="91602886-fe7f-4860-9714-56e67139aa92" providerId="ADAL" clId="{44DB3479-E9E7-45DA-BE6A-DD4AC522BC05}" dt="2021-12-18T16:09:09.788" v="464" actId="6549"/>
          <ac:spMkLst>
            <pc:docMk/>
            <pc:sldMk cId="0" sldId="942"/>
            <ac:spMk id="699395" creationId="{00000000-0000-0000-0000-000000000000}"/>
          </ac:spMkLst>
        </pc:spChg>
        <pc:picChg chg="mod">
          <ac:chgData name="Vanraden, Paul" userId="91602886-fe7f-4860-9714-56e67139aa92" providerId="ADAL" clId="{44DB3479-E9E7-45DA-BE6A-DD4AC522BC05}" dt="2021-12-14T00:38:16.162" v="288" actId="14100"/>
          <ac:picMkLst>
            <pc:docMk/>
            <pc:sldMk cId="0" sldId="942"/>
            <ac:picMk id="5" creationId="{00000000-0000-0000-0000-000000000000}"/>
          </ac:picMkLst>
        </pc:picChg>
      </pc:sldChg>
    </pc:docChg>
  </pc:docChgLst>
  <pc:docChgLst>
    <pc:chgData name="Vanraden, Paul - REE-ARS" userId="91602886-fe7f-4860-9714-56e67139aa92" providerId="ADAL" clId="{9F3D3A1F-16D2-46D2-9C22-FC77E3B7FCDA}"/>
    <pc:docChg chg="undo custSel addSld delSld modSld modMainMaster">
      <pc:chgData name="Vanraden, Paul - REE-ARS" userId="91602886-fe7f-4860-9714-56e67139aa92" providerId="ADAL" clId="{9F3D3A1F-16D2-46D2-9C22-FC77E3B7FCDA}" dt="2024-07-12T20:30:29.516" v="1206" actId="20577"/>
      <pc:docMkLst>
        <pc:docMk/>
      </pc:docMkLst>
      <pc:sldChg chg="addSp delSp modSp mod">
        <pc:chgData name="Vanraden, Paul - REE-ARS" userId="91602886-fe7f-4860-9714-56e67139aa92" providerId="ADAL" clId="{9F3D3A1F-16D2-46D2-9C22-FC77E3B7FCDA}" dt="2024-07-12T14:20:47.238" v="246" actId="21"/>
        <pc:sldMkLst>
          <pc:docMk/>
          <pc:sldMk cId="0" sldId="260"/>
        </pc:sldMkLst>
        <pc:spChg chg="add del">
          <ac:chgData name="Vanraden, Paul - REE-ARS" userId="91602886-fe7f-4860-9714-56e67139aa92" providerId="ADAL" clId="{9F3D3A1F-16D2-46D2-9C22-FC77E3B7FCDA}" dt="2024-07-12T13:43:38.398" v="1" actId="22"/>
          <ac:spMkLst>
            <pc:docMk/>
            <pc:sldMk cId="0" sldId="260"/>
            <ac:spMk id="3" creationId="{DF7F7FB4-DFB9-5D9A-2B57-E9AF82081CEB}"/>
          </ac:spMkLst>
        </pc:spChg>
        <pc:spChg chg="mod">
          <ac:chgData name="Vanraden, Paul - REE-ARS" userId="91602886-fe7f-4860-9714-56e67139aa92" providerId="ADAL" clId="{9F3D3A1F-16D2-46D2-9C22-FC77E3B7FCDA}" dt="2024-07-12T13:45:53.165" v="38" actId="20577"/>
          <ac:spMkLst>
            <pc:docMk/>
            <pc:sldMk cId="0" sldId="260"/>
            <ac:spMk id="15" creationId="{9A958805-EB46-4385-A71C-FFCE99322008}"/>
          </ac:spMkLst>
        </pc:spChg>
        <pc:picChg chg="add del mod">
          <ac:chgData name="Vanraden, Paul - REE-ARS" userId="91602886-fe7f-4860-9714-56e67139aa92" providerId="ADAL" clId="{9F3D3A1F-16D2-46D2-9C22-FC77E3B7FCDA}" dt="2024-07-12T14:20:47.238" v="246" actId="21"/>
          <ac:picMkLst>
            <pc:docMk/>
            <pc:sldMk cId="0" sldId="260"/>
            <ac:picMk id="6" creationId="{AB4DABAC-8FE9-79B5-63F9-B920600F8350}"/>
          </ac:picMkLst>
        </pc:picChg>
        <pc:picChg chg="del">
          <ac:chgData name="Vanraden, Paul - REE-ARS" userId="91602886-fe7f-4860-9714-56e67139aa92" providerId="ADAL" clId="{9F3D3A1F-16D2-46D2-9C22-FC77E3B7FCDA}" dt="2024-07-12T13:44:09.742" v="5" actId="21"/>
          <ac:picMkLst>
            <pc:docMk/>
            <pc:sldMk cId="0" sldId="260"/>
            <ac:picMk id="18" creationId="{F0B06ADF-4352-40CF-A43C-00ED59931B09}"/>
          </ac:picMkLst>
        </pc:picChg>
      </pc:sldChg>
      <pc:sldChg chg="del">
        <pc:chgData name="Vanraden, Paul - REE-ARS" userId="91602886-fe7f-4860-9714-56e67139aa92" providerId="ADAL" clId="{9F3D3A1F-16D2-46D2-9C22-FC77E3B7FCDA}" dt="2024-07-12T19:28:02.950" v="1079" actId="47"/>
        <pc:sldMkLst>
          <pc:docMk/>
          <pc:sldMk cId="1979964433" sldId="271"/>
        </pc:sldMkLst>
      </pc:sldChg>
      <pc:sldChg chg="del">
        <pc:chgData name="Vanraden, Paul - REE-ARS" userId="91602886-fe7f-4860-9714-56e67139aa92" providerId="ADAL" clId="{9F3D3A1F-16D2-46D2-9C22-FC77E3B7FCDA}" dt="2024-07-12T19:58:33.654" v="1096" actId="2696"/>
        <pc:sldMkLst>
          <pc:docMk/>
          <pc:sldMk cId="4225930315" sldId="290"/>
        </pc:sldMkLst>
      </pc:sldChg>
      <pc:sldChg chg="del">
        <pc:chgData name="Vanraden, Paul - REE-ARS" userId="91602886-fe7f-4860-9714-56e67139aa92" providerId="ADAL" clId="{9F3D3A1F-16D2-46D2-9C22-FC77E3B7FCDA}" dt="2024-07-12T19:58:59.278" v="1097" actId="47"/>
        <pc:sldMkLst>
          <pc:docMk/>
          <pc:sldMk cId="3206027865" sldId="300"/>
        </pc:sldMkLst>
      </pc:sldChg>
      <pc:sldChg chg="del">
        <pc:chgData name="Vanraden, Paul - REE-ARS" userId="91602886-fe7f-4860-9714-56e67139aa92" providerId="ADAL" clId="{9F3D3A1F-16D2-46D2-9C22-FC77E3B7FCDA}" dt="2024-07-12T19:59:00.888" v="1098" actId="47"/>
        <pc:sldMkLst>
          <pc:docMk/>
          <pc:sldMk cId="2817584212" sldId="303"/>
        </pc:sldMkLst>
      </pc:sldChg>
      <pc:sldChg chg="del">
        <pc:chgData name="Vanraden, Paul - REE-ARS" userId="91602886-fe7f-4860-9714-56e67139aa92" providerId="ADAL" clId="{9F3D3A1F-16D2-46D2-9C22-FC77E3B7FCDA}" dt="2024-07-12T19:29:44.650" v="1080" actId="47"/>
        <pc:sldMkLst>
          <pc:docMk/>
          <pc:sldMk cId="2113954237" sldId="343"/>
        </pc:sldMkLst>
      </pc:sldChg>
      <pc:sldChg chg="del">
        <pc:chgData name="Vanraden, Paul - REE-ARS" userId="91602886-fe7f-4860-9714-56e67139aa92" providerId="ADAL" clId="{9F3D3A1F-16D2-46D2-9C22-FC77E3B7FCDA}" dt="2024-07-12T19:56:19.664" v="1091" actId="47"/>
        <pc:sldMkLst>
          <pc:docMk/>
          <pc:sldMk cId="1466749021" sldId="490"/>
        </pc:sldMkLst>
      </pc:sldChg>
      <pc:sldChg chg="del">
        <pc:chgData name="Vanraden, Paul - REE-ARS" userId="91602886-fe7f-4860-9714-56e67139aa92" providerId="ADAL" clId="{9F3D3A1F-16D2-46D2-9C22-FC77E3B7FCDA}" dt="2024-07-12T19:57:41.835" v="1095" actId="2696"/>
        <pc:sldMkLst>
          <pc:docMk/>
          <pc:sldMk cId="737842336" sldId="796"/>
        </pc:sldMkLst>
      </pc:sldChg>
      <pc:sldChg chg="del">
        <pc:chgData name="Vanraden, Paul - REE-ARS" userId="91602886-fe7f-4860-9714-56e67139aa92" providerId="ADAL" clId="{9F3D3A1F-16D2-46D2-9C22-FC77E3B7FCDA}" dt="2024-07-12T19:56:41.130" v="1093" actId="47"/>
        <pc:sldMkLst>
          <pc:docMk/>
          <pc:sldMk cId="3986517478" sldId="804"/>
        </pc:sldMkLst>
      </pc:sldChg>
      <pc:sldChg chg="del">
        <pc:chgData name="Vanraden, Paul - REE-ARS" userId="91602886-fe7f-4860-9714-56e67139aa92" providerId="ADAL" clId="{9F3D3A1F-16D2-46D2-9C22-FC77E3B7FCDA}" dt="2024-07-12T20:13:03.005" v="1112" actId="47"/>
        <pc:sldMkLst>
          <pc:docMk/>
          <pc:sldMk cId="2843599835" sldId="898"/>
        </pc:sldMkLst>
      </pc:sldChg>
      <pc:sldChg chg="del">
        <pc:chgData name="Vanraden, Paul - REE-ARS" userId="91602886-fe7f-4860-9714-56e67139aa92" providerId="ADAL" clId="{9F3D3A1F-16D2-46D2-9C22-FC77E3B7FCDA}" dt="2024-07-12T20:13:05.724" v="1113" actId="47"/>
        <pc:sldMkLst>
          <pc:docMk/>
          <pc:sldMk cId="3869798388" sldId="899"/>
        </pc:sldMkLst>
      </pc:sldChg>
      <pc:sldChg chg="del">
        <pc:chgData name="Vanraden, Paul - REE-ARS" userId="91602886-fe7f-4860-9714-56e67139aa92" providerId="ADAL" clId="{9F3D3A1F-16D2-46D2-9C22-FC77E3B7FCDA}" dt="2024-07-12T20:13:01.693" v="1111" actId="47"/>
        <pc:sldMkLst>
          <pc:docMk/>
          <pc:sldMk cId="922211460" sldId="901"/>
        </pc:sldMkLst>
      </pc:sldChg>
      <pc:sldChg chg="delSp del mod">
        <pc:chgData name="Vanraden, Paul - REE-ARS" userId="91602886-fe7f-4860-9714-56e67139aa92" providerId="ADAL" clId="{9F3D3A1F-16D2-46D2-9C22-FC77E3B7FCDA}" dt="2024-07-12T19:39:20.836" v="1083" actId="47"/>
        <pc:sldMkLst>
          <pc:docMk/>
          <pc:sldMk cId="4222123387" sldId="905"/>
        </pc:sldMkLst>
        <pc:picChg chg="del">
          <ac:chgData name="Vanraden, Paul - REE-ARS" userId="91602886-fe7f-4860-9714-56e67139aa92" providerId="ADAL" clId="{9F3D3A1F-16D2-46D2-9C22-FC77E3B7FCDA}" dt="2024-07-12T19:38:40.924" v="1081" actId="21"/>
          <ac:picMkLst>
            <pc:docMk/>
            <pc:sldMk cId="4222123387" sldId="905"/>
            <ac:picMk id="5" creationId="{EF1549FF-DB67-4C19-94D0-12871670C64F}"/>
          </ac:picMkLst>
        </pc:picChg>
      </pc:sldChg>
      <pc:sldChg chg="del">
        <pc:chgData name="Vanraden, Paul - REE-ARS" userId="91602886-fe7f-4860-9714-56e67139aa92" providerId="ADAL" clId="{9F3D3A1F-16D2-46D2-9C22-FC77E3B7FCDA}" dt="2024-07-12T19:40:53.787" v="1084" actId="47"/>
        <pc:sldMkLst>
          <pc:docMk/>
          <pc:sldMk cId="3379951454" sldId="906"/>
        </pc:sldMkLst>
      </pc:sldChg>
      <pc:sldChg chg="del">
        <pc:chgData name="Vanraden, Paul - REE-ARS" userId="91602886-fe7f-4860-9714-56e67139aa92" providerId="ADAL" clId="{9F3D3A1F-16D2-46D2-9C22-FC77E3B7FCDA}" dt="2024-07-12T19:56:21.414" v="1092" actId="47"/>
        <pc:sldMkLst>
          <pc:docMk/>
          <pc:sldMk cId="1285911393" sldId="908"/>
        </pc:sldMkLst>
      </pc:sldChg>
      <pc:sldChg chg="del">
        <pc:chgData name="Vanraden, Paul - REE-ARS" userId="91602886-fe7f-4860-9714-56e67139aa92" providerId="ADAL" clId="{9F3D3A1F-16D2-46D2-9C22-FC77E3B7FCDA}" dt="2024-07-12T19:57:04.595" v="1094" actId="47"/>
        <pc:sldMkLst>
          <pc:docMk/>
          <pc:sldMk cId="3704051688" sldId="910"/>
        </pc:sldMkLst>
      </pc:sldChg>
      <pc:sldChg chg="del">
        <pc:chgData name="Vanraden, Paul - REE-ARS" userId="91602886-fe7f-4860-9714-56e67139aa92" providerId="ADAL" clId="{9F3D3A1F-16D2-46D2-9C22-FC77E3B7FCDA}" dt="2024-07-12T19:55:17.851" v="1090" actId="2696"/>
        <pc:sldMkLst>
          <pc:docMk/>
          <pc:sldMk cId="1256535048" sldId="912"/>
        </pc:sldMkLst>
      </pc:sldChg>
      <pc:sldChg chg="del">
        <pc:chgData name="Vanraden, Paul - REE-ARS" userId="91602886-fe7f-4860-9714-56e67139aa92" providerId="ADAL" clId="{9F3D3A1F-16D2-46D2-9C22-FC77E3B7FCDA}" dt="2024-07-12T20:13:21.487" v="1114" actId="47"/>
        <pc:sldMkLst>
          <pc:docMk/>
          <pc:sldMk cId="2909170651" sldId="913"/>
        </pc:sldMkLst>
      </pc:sldChg>
      <pc:sldChg chg="del">
        <pc:chgData name="Vanraden, Paul - REE-ARS" userId="91602886-fe7f-4860-9714-56e67139aa92" providerId="ADAL" clId="{9F3D3A1F-16D2-46D2-9C22-FC77E3B7FCDA}" dt="2024-07-12T20:12:27.041" v="1109" actId="47"/>
        <pc:sldMkLst>
          <pc:docMk/>
          <pc:sldMk cId="1734868063" sldId="919"/>
        </pc:sldMkLst>
      </pc:sldChg>
      <pc:sldChg chg="del">
        <pc:chgData name="Vanraden, Paul - REE-ARS" userId="91602886-fe7f-4860-9714-56e67139aa92" providerId="ADAL" clId="{9F3D3A1F-16D2-46D2-9C22-FC77E3B7FCDA}" dt="2024-07-12T20:10:26.532" v="1108" actId="47"/>
        <pc:sldMkLst>
          <pc:docMk/>
          <pc:sldMk cId="1812578515" sldId="920"/>
        </pc:sldMkLst>
      </pc:sldChg>
      <pc:sldChg chg="del">
        <pc:chgData name="Vanraden, Paul - REE-ARS" userId="91602886-fe7f-4860-9714-56e67139aa92" providerId="ADAL" clId="{9F3D3A1F-16D2-46D2-9C22-FC77E3B7FCDA}" dt="2024-07-12T20:00:11.710" v="1100" actId="47"/>
        <pc:sldMkLst>
          <pc:docMk/>
          <pc:sldMk cId="1352681724" sldId="922"/>
        </pc:sldMkLst>
      </pc:sldChg>
      <pc:sldChg chg="del">
        <pc:chgData name="Vanraden, Paul - REE-ARS" userId="91602886-fe7f-4860-9714-56e67139aa92" providerId="ADAL" clId="{9F3D3A1F-16D2-46D2-9C22-FC77E3B7FCDA}" dt="2024-07-12T19:59:58.945" v="1099" actId="47"/>
        <pc:sldMkLst>
          <pc:docMk/>
          <pc:sldMk cId="1708544012" sldId="924"/>
        </pc:sldMkLst>
      </pc:sldChg>
      <pc:sldChg chg="del">
        <pc:chgData name="Vanraden, Paul - REE-ARS" userId="91602886-fe7f-4860-9714-56e67139aa92" providerId="ADAL" clId="{9F3D3A1F-16D2-46D2-9C22-FC77E3B7FCDA}" dt="2024-07-12T20:09:47.641" v="1107" actId="47"/>
        <pc:sldMkLst>
          <pc:docMk/>
          <pc:sldMk cId="3559598491" sldId="925"/>
        </pc:sldMkLst>
      </pc:sldChg>
      <pc:sldChg chg="del">
        <pc:chgData name="Vanraden, Paul - REE-ARS" userId="91602886-fe7f-4860-9714-56e67139aa92" providerId="ADAL" clId="{9F3D3A1F-16D2-46D2-9C22-FC77E3B7FCDA}" dt="2024-07-12T20:03:09.318" v="1104" actId="47"/>
        <pc:sldMkLst>
          <pc:docMk/>
          <pc:sldMk cId="2191156792" sldId="926"/>
        </pc:sldMkLst>
      </pc:sldChg>
      <pc:sldChg chg="del">
        <pc:chgData name="Vanraden, Paul - REE-ARS" userId="91602886-fe7f-4860-9714-56e67139aa92" providerId="ADAL" clId="{9F3D3A1F-16D2-46D2-9C22-FC77E3B7FCDA}" dt="2024-07-12T19:54:49.414" v="1088" actId="47"/>
        <pc:sldMkLst>
          <pc:docMk/>
          <pc:sldMk cId="59012486" sldId="927"/>
        </pc:sldMkLst>
      </pc:sldChg>
      <pc:sldChg chg="del">
        <pc:chgData name="Vanraden, Paul - REE-ARS" userId="91602886-fe7f-4860-9714-56e67139aa92" providerId="ADAL" clId="{9F3D3A1F-16D2-46D2-9C22-FC77E3B7FCDA}" dt="2024-07-12T19:46:36.412" v="1086" actId="2696"/>
        <pc:sldMkLst>
          <pc:docMk/>
          <pc:sldMk cId="2945919711" sldId="928"/>
        </pc:sldMkLst>
      </pc:sldChg>
      <pc:sldChg chg="del">
        <pc:chgData name="Vanraden, Paul - REE-ARS" userId="91602886-fe7f-4860-9714-56e67139aa92" providerId="ADAL" clId="{9F3D3A1F-16D2-46D2-9C22-FC77E3B7FCDA}" dt="2024-07-12T20:03:01.208" v="1101" actId="47"/>
        <pc:sldMkLst>
          <pc:docMk/>
          <pc:sldMk cId="1667231174" sldId="929"/>
        </pc:sldMkLst>
      </pc:sldChg>
      <pc:sldChg chg="del">
        <pc:chgData name="Vanraden, Paul - REE-ARS" userId="91602886-fe7f-4860-9714-56e67139aa92" providerId="ADAL" clId="{9F3D3A1F-16D2-46D2-9C22-FC77E3B7FCDA}" dt="2024-07-12T20:03:02.849" v="1102" actId="47"/>
        <pc:sldMkLst>
          <pc:docMk/>
          <pc:sldMk cId="3108775900" sldId="930"/>
        </pc:sldMkLst>
      </pc:sldChg>
      <pc:sldChg chg="del">
        <pc:chgData name="Vanraden, Paul - REE-ARS" userId="91602886-fe7f-4860-9714-56e67139aa92" providerId="ADAL" clId="{9F3D3A1F-16D2-46D2-9C22-FC77E3B7FCDA}" dt="2024-07-12T20:03:04.865" v="1103" actId="47"/>
        <pc:sldMkLst>
          <pc:docMk/>
          <pc:sldMk cId="3243950691" sldId="931"/>
        </pc:sldMkLst>
      </pc:sldChg>
      <pc:sldChg chg="del">
        <pc:chgData name="Vanraden, Paul - REE-ARS" userId="91602886-fe7f-4860-9714-56e67139aa92" providerId="ADAL" clId="{9F3D3A1F-16D2-46D2-9C22-FC77E3B7FCDA}" dt="2024-07-12T19:42:09.239" v="1085" actId="47"/>
        <pc:sldMkLst>
          <pc:docMk/>
          <pc:sldMk cId="4080039448" sldId="935"/>
        </pc:sldMkLst>
      </pc:sldChg>
      <pc:sldChg chg="modSp del mod">
        <pc:chgData name="Vanraden, Paul - REE-ARS" userId="91602886-fe7f-4860-9714-56e67139aa92" providerId="ADAL" clId="{9F3D3A1F-16D2-46D2-9C22-FC77E3B7FCDA}" dt="2024-07-12T20:28:01.288" v="1116" actId="47"/>
        <pc:sldMkLst>
          <pc:docMk/>
          <pc:sldMk cId="2562154601" sldId="939"/>
        </pc:sldMkLst>
        <pc:spChg chg="mod">
          <ac:chgData name="Vanraden, Paul - REE-ARS" userId="91602886-fe7f-4860-9714-56e67139aa92" providerId="ADAL" clId="{9F3D3A1F-16D2-46D2-9C22-FC77E3B7FCDA}" dt="2024-07-12T20:27:49.055" v="1115" actId="6549"/>
          <ac:spMkLst>
            <pc:docMk/>
            <pc:sldMk cId="2562154601" sldId="939"/>
            <ac:spMk id="2" creationId="{D7F126E6-2637-F54D-97D5-66C5448FAB74}"/>
          </ac:spMkLst>
        </pc:spChg>
      </pc:sldChg>
      <pc:sldChg chg="del">
        <pc:chgData name="Vanraden, Paul - REE-ARS" userId="91602886-fe7f-4860-9714-56e67139aa92" providerId="ADAL" clId="{9F3D3A1F-16D2-46D2-9C22-FC77E3B7FCDA}" dt="2024-07-12T20:03:38.287" v="1105" actId="2696"/>
        <pc:sldMkLst>
          <pc:docMk/>
          <pc:sldMk cId="3529965983" sldId="939"/>
        </pc:sldMkLst>
      </pc:sldChg>
      <pc:sldChg chg="del">
        <pc:chgData name="Vanraden, Paul - REE-ARS" userId="91602886-fe7f-4860-9714-56e67139aa92" providerId="ADAL" clId="{9F3D3A1F-16D2-46D2-9C22-FC77E3B7FCDA}" dt="2024-07-12T19:25:45.160" v="1078" actId="47"/>
        <pc:sldMkLst>
          <pc:docMk/>
          <pc:sldMk cId="643066731" sldId="941"/>
        </pc:sldMkLst>
      </pc:sldChg>
      <pc:sldChg chg="del">
        <pc:chgData name="Vanraden, Paul - REE-ARS" userId="91602886-fe7f-4860-9714-56e67139aa92" providerId="ADAL" clId="{9F3D3A1F-16D2-46D2-9C22-FC77E3B7FCDA}" dt="2024-07-12T19:54:51.039" v="1089" actId="47"/>
        <pc:sldMkLst>
          <pc:docMk/>
          <pc:sldMk cId="0" sldId="942"/>
        </pc:sldMkLst>
      </pc:sldChg>
      <pc:sldChg chg="addSp modSp new mod">
        <pc:chgData name="Vanraden, Paul - REE-ARS" userId="91602886-fe7f-4860-9714-56e67139aa92" providerId="ADAL" clId="{9F3D3A1F-16D2-46D2-9C22-FC77E3B7FCDA}" dt="2024-07-12T14:44:44.312" v="568" actId="20577"/>
        <pc:sldMkLst>
          <pc:docMk/>
          <pc:sldMk cId="4216769640" sldId="943"/>
        </pc:sldMkLst>
        <pc:spChg chg="mod">
          <ac:chgData name="Vanraden, Paul - REE-ARS" userId="91602886-fe7f-4860-9714-56e67139aa92" providerId="ADAL" clId="{9F3D3A1F-16D2-46D2-9C22-FC77E3B7FCDA}" dt="2024-07-12T14:19:27.108" v="228" actId="20577"/>
          <ac:spMkLst>
            <pc:docMk/>
            <pc:sldMk cId="4216769640" sldId="943"/>
            <ac:spMk id="2" creationId="{14838CC9-6B1E-4E13-BD25-9A1FF951B190}"/>
          </ac:spMkLst>
        </pc:spChg>
        <pc:spChg chg="mod">
          <ac:chgData name="Vanraden, Paul - REE-ARS" userId="91602886-fe7f-4860-9714-56e67139aa92" providerId="ADAL" clId="{9F3D3A1F-16D2-46D2-9C22-FC77E3B7FCDA}" dt="2024-07-12T14:44:44.312" v="568" actId="20577"/>
          <ac:spMkLst>
            <pc:docMk/>
            <pc:sldMk cId="4216769640" sldId="943"/>
            <ac:spMk id="3" creationId="{8CA863C6-DD12-F0E1-D165-7C0355D24A5B}"/>
          </ac:spMkLst>
        </pc:spChg>
        <pc:picChg chg="add mod">
          <ac:chgData name="Vanraden, Paul - REE-ARS" userId="91602886-fe7f-4860-9714-56e67139aa92" providerId="ADAL" clId="{9F3D3A1F-16D2-46D2-9C22-FC77E3B7FCDA}" dt="2024-07-12T14:22:41.362" v="382" actId="962"/>
          <ac:picMkLst>
            <pc:docMk/>
            <pc:sldMk cId="4216769640" sldId="943"/>
            <ac:picMk id="4" creationId="{89A703F9-B6AF-92BE-DFFD-B51D19CB5C34}"/>
          </ac:picMkLst>
        </pc:picChg>
      </pc:sldChg>
      <pc:sldChg chg="addSp delSp modSp new mod modClrScheme chgLayout">
        <pc:chgData name="Vanraden, Paul - REE-ARS" userId="91602886-fe7f-4860-9714-56e67139aa92" providerId="ADAL" clId="{9F3D3A1F-16D2-46D2-9C22-FC77E3B7FCDA}" dt="2024-07-12T20:07:27.075" v="1106" actId="20577"/>
        <pc:sldMkLst>
          <pc:docMk/>
          <pc:sldMk cId="864318343" sldId="944"/>
        </pc:sldMkLst>
        <pc:spChg chg="mod ord">
          <ac:chgData name="Vanraden, Paul - REE-ARS" userId="91602886-fe7f-4860-9714-56e67139aa92" providerId="ADAL" clId="{9F3D3A1F-16D2-46D2-9C22-FC77E3B7FCDA}" dt="2024-07-12T20:07:27.075" v="1106" actId="20577"/>
          <ac:spMkLst>
            <pc:docMk/>
            <pc:sldMk cId="864318343" sldId="944"/>
            <ac:spMk id="2" creationId="{879E112A-7DEE-66EB-9F09-ACF74E4037BB}"/>
          </ac:spMkLst>
        </pc:spChg>
        <pc:spChg chg="del mod ord">
          <ac:chgData name="Vanraden, Paul - REE-ARS" userId="91602886-fe7f-4860-9714-56e67139aa92" providerId="ADAL" clId="{9F3D3A1F-16D2-46D2-9C22-FC77E3B7FCDA}" dt="2024-07-12T14:30:22.865" v="410" actId="700"/>
          <ac:spMkLst>
            <pc:docMk/>
            <pc:sldMk cId="864318343" sldId="944"/>
            <ac:spMk id="3" creationId="{2EE72CDB-D691-922F-3EF9-A3255D5D5DD1}"/>
          </ac:spMkLst>
        </pc:spChg>
        <pc:spChg chg="add mod ord">
          <ac:chgData name="Vanraden, Paul - REE-ARS" userId="91602886-fe7f-4860-9714-56e67139aa92" providerId="ADAL" clId="{9F3D3A1F-16D2-46D2-9C22-FC77E3B7FCDA}" dt="2024-07-12T15:13:00.287" v="1046" actId="20577"/>
          <ac:spMkLst>
            <pc:docMk/>
            <pc:sldMk cId="864318343" sldId="944"/>
            <ac:spMk id="4" creationId="{76A9AA15-BC8C-4DCD-D49E-57E2DDEC2A7E}"/>
          </ac:spMkLst>
        </pc:spChg>
        <pc:spChg chg="add del mod ord">
          <ac:chgData name="Vanraden, Paul - REE-ARS" userId="91602886-fe7f-4860-9714-56e67139aa92" providerId="ADAL" clId="{9F3D3A1F-16D2-46D2-9C22-FC77E3B7FCDA}" dt="2024-07-12T14:36:33.073" v="459" actId="3680"/>
          <ac:spMkLst>
            <pc:docMk/>
            <pc:sldMk cId="864318343" sldId="944"/>
            <ac:spMk id="5" creationId="{1B158F4F-BB67-A976-E60B-065CC671260F}"/>
          </ac:spMkLst>
        </pc:spChg>
        <pc:graphicFrameChg chg="add mod ord modGraphic">
          <ac:chgData name="Vanraden, Paul - REE-ARS" userId="91602886-fe7f-4860-9714-56e67139aa92" providerId="ADAL" clId="{9F3D3A1F-16D2-46D2-9C22-FC77E3B7FCDA}" dt="2024-07-12T15:42:42.347" v="1077" actId="20577"/>
          <ac:graphicFrameMkLst>
            <pc:docMk/>
            <pc:sldMk cId="864318343" sldId="944"/>
            <ac:graphicFrameMk id="8" creationId="{AC8C4C8E-B7F7-FDC2-9391-C36129488810}"/>
          </ac:graphicFrameMkLst>
        </pc:graphicFrameChg>
        <pc:picChg chg="add mod ord">
          <ac:chgData name="Vanraden, Paul - REE-ARS" userId="91602886-fe7f-4860-9714-56e67139aa92" providerId="ADAL" clId="{9F3D3A1F-16D2-46D2-9C22-FC77E3B7FCDA}" dt="2024-07-12T14:36:11.437" v="458"/>
          <ac:picMkLst>
            <pc:docMk/>
            <pc:sldMk cId="864318343" sldId="944"/>
            <ac:picMk id="7" creationId="{25CEC406-EBE1-0B5F-AD21-C3800F1852B8}"/>
          </ac:picMkLst>
        </pc:picChg>
        <pc:picChg chg="add mod">
          <ac:chgData name="Vanraden, Paul - REE-ARS" userId="91602886-fe7f-4860-9714-56e67139aa92" providerId="ADAL" clId="{9F3D3A1F-16D2-46D2-9C22-FC77E3B7FCDA}" dt="2024-07-12T15:41:14.433" v="1062" actId="14100"/>
          <ac:picMkLst>
            <pc:docMk/>
            <pc:sldMk cId="864318343" sldId="944"/>
            <ac:picMk id="10" creationId="{5230241B-479A-4EF5-CEFE-4ED8BF0F67BA}"/>
          </ac:picMkLst>
        </pc:picChg>
      </pc:sldChg>
      <pc:sldChg chg="addSp modSp del">
        <pc:chgData name="Vanraden, Paul - REE-ARS" userId="91602886-fe7f-4860-9714-56e67139aa92" providerId="ADAL" clId="{9F3D3A1F-16D2-46D2-9C22-FC77E3B7FCDA}" dt="2024-07-12T19:54:03.279" v="1087" actId="2696"/>
        <pc:sldMkLst>
          <pc:docMk/>
          <pc:sldMk cId="2429705901" sldId="947"/>
        </pc:sldMkLst>
        <pc:picChg chg="add mod">
          <ac:chgData name="Vanraden, Paul - REE-ARS" userId="91602886-fe7f-4860-9714-56e67139aa92" providerId="ADAL" clId="{9F3D3A1F-16D2-46D2-9C22-FC77E3B7FCDA}" dt="2024-07-12T19:39:13.086" v="1082"/>
          <ac:picMkLst>
            <pc:docMk/>
            <pc:sldMk cId="2429705901" sldId="947"/>
            <ac:picMk id="4" creationId="{B3D698EA-228D-72FC-8305-CA2A30B20C39}"/>
          </ac:picMkLst>
        </pc:picChg>
      </pc:sldChg>
      <pc:sldChg chg="del">
        <pc:chgData name="Vanraden, Paul - REE-ARS" userId="91602886-fe7f-4860-9714-56e67139aa92" providerId="ADAL" clId="{9F3D3A1F-16D2-46D2-9C22-FC77E3B7FCDA}" dt="2024-07-12T20:12:59.584" v="1110" actId="47"/>
        <pc:sldMkLst>
          <pc:docMk/>
          <pc:sldMk cId="2607034902" sldId="949"/>
        </pc:sldMkLst>
      </pc:sldChg>
      <pc:sldChg chg="modSp new mod">
        <pc:chgData name="Vanraden, Paul - REE-ARS" userId="91602886-fe7f-4860-9714-56e67139aa92" providerId="ADAL" clId="{9F3D3A1F-16D2-46D2-9C22-FC77E3B7FCDA}" dt="2024-07-12T20:28:47.053" v="1123" actId="20577"/>
        <pc:sldMkLst>
          <pc:docMk/>
          <pc:sldMk cId="3340011069" sldId="952"/>
        </pc:sldMkLst>
        <pc:spChg chg="mod">
          <ac:chgData name="Vanraden, Paul - REE-ARS" userId="91602886-fe7f-4860-9714-56e67139aa92" providerId="ADAL" clId="{9F3D3A1F-16D2-46D2-9C22-FC77E3B7FCDA}" dt="2024-07-12T20:28:47.053" v="1123" actId="20577"/>
          <ac:spMkLst>
            <pc:docMk/>
            <pc:sldMk cId="3340011069" sldId="952"/>
            <ac:spMk id="2" creationId="{CFD3AB43-461E-26CC-A463-5889F40422C9}"/>
          </ac:spMkLst>
        </pc:spChg>
      </pc:sldChg>
      <pc:sldMasterChg chg="modSp mod">
        <pc:chgData name="Vanraden, Paul - REE-ARS" userId="91602886-fe7f-4860-9714-56e67139aa92" providerId="ADAL" clId="{9F3D3A1F-16D2-46D2-9C22-FC77E3B7FCDA}" dt="2024-07-12T20:30:29.516" v="1206" actId="20577"/>
        <pc:sldMasterMkLst>
          <pc:docMk/>
          <pc:sldMasterMk cId="0" sldId="2147483660"/>
        </pc:sldMasterMkLst>
        <pc:spChg chg="mod">
          <ac:chgData name="Vanraden, Paul - REE-ARS" userId="91602886-fe7f-4860-9714-56e67139aa92" providerId="ADAL" clId="{9F3D3A1F-16D2-46D2-9C22-FC77E3B7FCDA}" dt="2024-07-12T20:30:29.516" v="1206" actId="20577"/>
          <ac:spMkLst>
            <pc:docMk/>
            <pc:sldMasterMk cId="0" sldId="2147483660"/>
            <ac:spMk id="14" creationId="{00000000-0000-0000-0000-000000000000}"/>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t>Paul’s Weekly </a:t>
            </a:r>
            <a:r>
              <a:rPr lang="en-US" b="1" dirty="0"/>
              <a:t>Body Weights (+180) for Years 2020-23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2019</c:v>
                </c:pt>
              </c:strCache>
            </c:strRef>
          </c:tx>
          <c:spPr>
            <a:ln w="28575" cap="rnd">
              <a:solidFill>
                <a:schemeClr val="accent1"/>
              </a:solidFill>
              <a:round/>
            </a:ln>
            <a:effectLst/>
          </c:spPr>
          <c:marker>
            <c:symbol val="none"/>
          </c:marker>
          <c:cat>
            <c:numRef>
              <c:f>Sheet1!$A$2:$A$53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Sheet1!$B$2:$B$53</c:f>
            </c:numRef>
          </c:val>
          <c:smooth val="0"/>
          <c:extLst>
            <c:ext xmlns:c16="http://schemas.microsoft.com/office/drawing/2014/chart" uri="{C3380CC4-5D6E-409C-BE32-E72D297353CC}">
              <c16:uniqueId val="{00000000-6CAA-4243-8D80-F1425C50C0EE}"/>
            </c:ext>
          </c:extLst>
        </c:ser>
        <c:ser>
          <c:idx val="1"/>
          <c:order val="1"/>
          <c:tx>
            <c:strRef>
              <c:f>Sheet1!$C$1</c:f>
              <c:strCache>
                <c:ptCount val="1"/>
                <c:pt idx="0">
                  <c:v>2020</c:v>
                </c:pt>
              </c:strCache>
            </c:strRef>
          </c:tx>
          <c:spPr>
            <a:ln w="28575" cap="rnd">
              <a:solidFill>
                <a:schemeClr val="accent2"/>
              </a:solidFill>
              <a:round/>
            </a:ln>
            <a:effectLst/>
          </c:spPr>
          <c:marker>
            <c:symbol val="none"/>
          </c:marker>
          <c:cat>
            <c:numRef>
              <c:f>Sheet1!$A$2:$A$53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Sheet1!$C$2:$C$53</c:f>
              <c:numCache>
                <c:formatCode>General</c:formatCode>
                <c:ptCount val="52"/>
                <c:pt idx="0">
                  <c:v>4</c:v>
                </c:pt>
                <c:pt idx="1">
                  <c:v>4</c:v>
                </c:pt>
                <c:pt idx="2">
                  <c:v>5</c:v>
                </c:pt>
                <c:pt idx="3">
                  <c:v>2</c:v>
                </c:pt>
                <c:pt idx="4">
                  <c:v>3</c:v>
                </c:pt>
                <c:pt idx="5">
                  <c:v>4</c:v>
                </c:pt>
                <c:pt idx="6">
                  <c:v>2</c:v>
                </c:pt>
                <c:pt idx="7">
                  <c:v>4</c:v>
                </c:pt>
                <c:pt idx="8">
                  <c:v>2</c:v>
                </c:pt>
                <c:pt idx="9">
                  <c:v>3</c:v>
                </c:pt>
                <c:pt idx="10">
                  <c:v>4</c:v>
                </c:pt>
                <c:pt idx="11">
                  <c:v>5</c:v>
                </c:pt>
                <c:pt idx="12">
                  <c:v>5</c:v>
                </c:pt>
                <c:pt idx="13">
                  <c:v>4</c:v>
                </c:pt>
                <c:pt idx="14">
                  <c:v>7</c:v>
                </c:pt>
                <c:pt idx="15">
                  <c:v>3</c:v>
                </c:pt>
                <c:pt idx="16">
                  <c:v>3</c:v>
                </c:pt>
                <c:pt idx="17">
                  <c:v>5</c:v>
                </c:pt>
                <c:pt idx="18">
                  <c:v>6</c:v>
                </c:pt>
                <c:pt idx="19">
                  <c:v>6</c:v>
                </c:pt>
                <c:pt idx="20">
                  <c:v>7</c:v>
                </c:pt>
                <c:pt idx="21">
                  <c:v>8</c:v>
                </c:pt>
                <c:pt idx="22">
                  <c:v>5</c:v>
                </c:pt>
                <c:pt idx="23">
                  <c:v>5</c:v>
                </c:pt>
                <c:pt idx="24">
                  <c:v>5</c:v>
                </c:pt>
                <c:pt idx="25">
                  <c:v>4</c:v>
                </c:pt>
                <c:pt idx="26">
                  <c:v>4</c:v>
                </c:pt>
                <c:pt idx="27">
                  <c:v>4</c:v>
                </c:pt>
                <c:pt idx="28">
                  <c:v>4</c:v>
                </c:pt>
                <c:pt idx="29">
                  <c:v>5</c:v>
                </c:pt>
                <c:pt idx="30">
                  <c:v>5</c:v>
                </c:pt>
                <c:pt idx="31">
                  <c:v>4</c:v>
                </c:pt>
                <c:pt idx="32">
                  <c:v>3</c:v>
                </c:pt>
                <c:pt idx="33">
                  <c:v>4</c:v>
                </c:pt>
                <c:pt idx="34">
                  <c:v>3</c:v>
                </c:pt>
                <c:pt idx="35">
                  <c:v>4</c:v>
                </c:pt>
                <c:pt idx="36">
                  <c:v>1</c:v>
                </c:pt>
                <c:pt idx="37">
                  <c:v>1</c:v>
                </c:pt>
                <c:pt idx="38">
                  <c:v>2</c:v>
                </c:pt>
                <c:pt idx="39">
                  <c:v>2</c:v>
                </c:pt>
                <c:pt idx="40">
                  <c:v>3</c:v>
                </c:pt>
                <c:pt idx="41">
                  <c:v>4</c:v>
                </c:pt>
                <c:pt idx="42">
                  <c:v>4</c:v>
                </c:pt>
                <c:pt idx="43">
                  <c:v>1</c:v>
                </c:pt>
                <c:pt idx="44">
                  <c:v>4</c:v>
                </c:pt>
                <c:pt idx="45">
                  <c:v>0</c:v>
                </c:pt>
                <c:pt idx="46">
                  <c:v>2</c:v>
                </c:pt>
                <c:pt idx="47">
                  <c:v>1</c:v>
                </c:pt>
                <c:pt idx="48">
                  <c:v>0</c:v>
                </c:pt>
                <c:pt idx="49">
                  <c:v>1</c:v>
                </c:pt>
                <c:pt idx="50">
                  <c:v>2</c:v>
                </c:pt>
              </c:numCache>
            </c:numRef>
          </c:val>
          <c:smooth val="0"/>
          <c:extLst>
            <c:ext xmlns:c16="http://schemas.microsoft.com/office/drawing/2014/chart" uri="{C3380CC4-5D6E-409C-BE32-E72D297353CC}">
              <c16:uniqueId val="{00000001-6CAA-4243-8D80-F1425C50C0EE}"/>
            </c:ext>
          </c:extLst>
        </c:ser>
        <c:ser>
          <c:idx val="2"/>
          <c:order val="2"/>
          <c:tx>
            <c:strRef>
              <c:f>Sheet1!$D$1</c:f>
              <c:strCache>
                <c:ptCount val="1"/>
                <c:pt idx="0">
                  <c:v>2021</c:v>
                </c:pt>
              </c:strCache>
            </c:strRef>
          </c:tx>
          <c:spPr>
            <a:ln w="28575" cap="rnd">
              <a:solidFill>
                <a:schemeClr val="accent3"/>
              </a:solidFill>
              <a:round/>
            </a:ln>
            <a:effectLst/>
          </c:spPr>
          <c:marker>
            <c:symbol val="none"/>
          </c:marker>
          <c:cat>
            <c:numRef>
              <c:f>Sheet1!$A$2:$A$53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Sheet1!$D$2:$D$53</c:f>
              <c:numCache>
                <c:formatCode>General</c:formatCode>
                <c:ptCount val="52"/>
                <c:pt idx="0">
                  <c:v>2</c:v>
                </c:pt>
                <c:pt idx="1">
                  <c:v>2</c:v>
                </c:pt>
                <c:pt idx="2">
                  <c:v>4</c:v>
                </c:pt>
                <c:pt idx="3">
                  <c:v>2</c:v>
                </c:pt>
                <c:pt idx="4">
                  <c:v>3</c:v>
                </c:pt>
                <c:pt idx="5">
                  <c:v>2</c:v>
                </c:pt>
                <c:pt idx="6">
                  <c:v>4</c:v>
                </c:pt>
                <c:pt idx="7">
                  <c:v>5</c:v>
                </c:pt>
                <c:pt idx="8">
                  <c:v>4</c:v>
                </c:pt>
                <c:pt idx="9">
                  <c:v>3</c:v>
                </c:pt>
                <c:pt idx="10">
                  <c:v>5</c:v>
                </c:pt>
                <c:pt idx="11">
                  <c:v>5</c:v>
                </c:pt>
                <c:pt idx="12">
                  <c:v>5</c:v>
                </c:pt>
                <c:pt idx="13">
                  <c:v>5</c:v>
                </c:pt>
                <c:pt idx="14">
                  <c:v>5</c:v>
                </c:pt>
                <c:pt idx="15">
                  <c:v>5</c:v>
                </c:pt>
                <c:pt idx="16">
                  <c:v>6</c:v>
                </c:pt>
                <c:pt idx="17">
                  <c:v>6</c:v>
                </c:pt>
                <c:pt idx="18">
                  <c:v>7</c:v>
                </c:pt>
                <c:pt idx="19">
                  <c:v>5</c:v>
                </c:pt>
                <c:pt idx="20">
                  <c:v>6</c:v>
                </c:pt>
                <c:pt idx="21">
                  <c:v>5</c:v>
                </c:pt>
                <c:pt idx="22">
                  <c:v>5</c:v>
                </c:pt>
                <c:pt idx="23">
                  <c:v>4</c:v>
                </c:pt>
                <c:pt idx="24">
                  <c:v>3</c:v>
                </c:pt>
                <c:pt idx="25">
                  <c:v>3</c:v>
                </c:pt>
                <c:pt idx="26">
                  <c:v>4</c:v>
                </c:pt>
                <c:pt idx="27">
                  <c:v>3</c:v>
                </c:pt>
                <c:pt idx="28">
                  <c:v>3</c:v>
                </c:pt>
                <c:pt idx="29">
                  <c:v>3</c:v>
                </c:pt>
                <c:pt idx="30">
                  <c:v>2</c:v>
                </c:pt>
                <c:pt idx="31">
                  <c:v>4</c:v>
                </c:pt>
                <c:pt idx="32">
                  <c:v>3</c:v>
                </c:pt>
                <c:pt idx="33">
                  <c:v>4</c:v>
                </c:pt>
                <c:pt idx="34">
                  <c:v>4</c:v>
                </c:pt>
                <c:pt idx="35">
                  <c:v>4</c:v>
                </c:pt>
                <c:pt idx="36">
                  <c:v>4</c:v>
                </c:pt>
                <c:pt idx="37">
                  <c:v>4</c:v>
                </c:pt>
                <c:pt idx="38">
                  <c:v>3</c:v>
                </c:pt>
                <c:pt idx="39">
                  <c:v>4</c:v>
                </c:pt>
                <c:pt idx="40">
                  <c:v>4</c:v>
                </c:pt>
                <c:pt idx="41">
                  <c:v>3</c:v>
                </c:pt>
                <c:pt idx="42">
                  <c:v>2</c:v>
                </c:pt>
                <c:pt idx="43">
                  <c:v>1</c:v>
                </c:pt>
                <c:pt idx="44">
                  <c:v>0</c:v>
                </c:pt>
                <c:pt idx="45">
                  <c:v>1</c:v>
                </c:pt>
                <c:pt idx="46">
                  <c:v>2</c:v>
                </c:pt>
                <c:pt idx="47">
                  <c:v>1</c:v>
                </c:pt>
                <c:pt idx="48">
                  <c:v>3</c:v>
                </c:pt>
                <c:pt idx="49">
                  <c:v>5</c:v>
                </c:pt>
                <c:pt idx="50">
                  <c:v>6</c:v>
                </c:pt>
                <c:pt idx="51">
                  <c:v>4</c:v>
                </c:pt>
              </c:numCache>
            </c:numRef>
          </c:val>
          <c:smooth val="0"/>
          <c:extLst>
            <c:ext xmlns:c16="http://schemas.microsoft.com/office/drawing/2014/chart" uri="{C3380CC4-5D6E-409C-BE32-E72D297353CC}">
              <c16:uniqueId val="{00000002-6CAA-4243-8D80-F1425C50C0EE}"/>
            </c:ext>
          </c:extLst>
        </c:ser>
        <c:ser>
          <c:idx val="3"/>
          <c:order val="3"/>
          <c:tx>
            <c:strRef>
              <c:f>Sheet1!$E$1</c:f>
              <c:strCache>
                <c:ptCount val="1"/>
                <c:pt idx="0">
                  <c:v>2022</c:v>
                </c:pt>
              </c:strCache>
            </c:strRef>
          </c:tx>
          <c:spPr>
            <a:ln w="28575" cap="rnd">
              <a:solidFill>
                <a:schemeClr val="accent4"/>
              </a:solidFill>
              <a:round/>
            </a:ln>
            <a:effectLst/>
          </c:spPr>
          <c:marker>
            <c:symbol val="none"/>
          </c:marker>
          <c:cat>
            <c:numRef>
              <c:f>Sheet1!$A$2:$A$53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Sheet1!$E$2:$E$53</c:f>
              <c:numCache>
                <c:formatCode>General</c:formatCode>
                <c:ptCount val="52"/>
                <c:pt idx="0">
                  <c:v>7</c:v>
                </c:pt>
                <c:pt idx="1">
                  <c:v>5</c:v>
                </c:pt>
                <c:pt idx="2">
                  <c:v>5</c:v>
                </c:pt>
                <c:pt idx="3">
                  <c:v>4</c:v>
                </c:pt>
                <c:pt idx="4">
                  <c:v>5</c:v>
                </c:pt>
                <c:pt idx="5">
                  <c:v>6</c:v>
                </c:pt>
                <c:pt idx="6">
                  <c:v>8</c:v>
                </c:pt>
                <c:pt idx="7">
                  <c:v>6</c:v>
                </c:pt>
                <c:pt idx="8">
                  <c:v>6</c:v>
                </c:pt>
                <c:pt idx="9">
                  <c:v>6</c:v>
                </c:pt>
                <c:pt idx="10">
                  <c:v>6</c:v>
                </c:pt>
                <c:pt idx="11">
                  <c:v>7</c:v>
                </c:pt>
                <c:pt idx="12">
                  <c:v>6</c:v>
                </c:pt>
                <c:pt idx="13">
                  <c:v>5</c:v>
                </c:pt>
                <c:pt idx="14">
                  <c:v>7</c:v>
                </c:pt>
                <c:pt idx="15">
                  <c:v>6</c:v>
                </c:pt>
                <c:pt idx="16">
                  <c:v>7</c:v>
                </c:pt>
                <c:pt idx="17">
                  <c:v>6</c:v>
                </c:pt>
                <c:pt idx="18">
                  <c:v>5</c:v>
                </c:pt>
                <c:pt idx="19">
                  <c:v>7</c:v>
                </c:pt>
                <c:pt idx="20">
                  <c:v>6</c:v>
                </c:pt>
                <c:pt idx="21">
                  <c:v>5</c:v>
                </c:pt>
                <c:pt idx="22">
                  <c:v>8</c:v>
                </c:pt>
                <c:pt idx="23">
                  <c:v>6</c:v>
                </c:pt>
                <c:pt idx="24">
                  <c:v>6</c:v>
                </c:pt>
                <c:pt idx="25">
                  <c:v>6</c:v>
                </c:pt>
                <c:pt idx="26">
                  <c:v>5</c:v>
                </c:pt>
                <c:pt idx="27">
                  <c:v>5</c:v>
                </c:pt>
                <c:pt idx="28">
                  <c:v>5</c:v>
                </c:pt>
                <c:pt idx="29">
                  <c:v>5</c:v>
                </c:pt>
                <c:pt idx="30">
                  <c:v>4</c:v>
                </c:pt>
                <c:pt idx="31">
                  <c:v>3</c:v>
                </c:pt>
                <c:pt idx="32">
                  <c:v>3</c:v>
                </c:pt>
                <c:pt idx="33">
                  <c:v>3</c:v>
                </c:pt>
                <c:pt idx="34">
                  <c:v>4</c:v>
                </c:pt>
                <c:pt idx="35">
                  <c:v>3</c:v>
                </c:pt>
                <c:pt idx="36">
                  <c:v>2</c:v>
                </c:pt>
                <c:pt idx="37">
                  <c:v>2</c:v>
                </c:pt>
                <c:pt idx="38">
                  <c:v>2</c:v>
                </c:pt>
                <c:pt idx="39">
                  <c:v>2</c:v>
                </c:pt>
                <c:pt idx="40">
                  <c:v>1</c:v>
                </c:pt>
                <c:pt idx="41">
                  <c:v>3</c:v>
                </c:pt>
                <c:pt idx="42">
                  <c:v>2</c:v>
                </c:pt>
                <c:pt idx="43">
                  <c:v>2</c:v>
                </c:pt>
                <c:pt idx="44">
                  <c:v>2</c:v>
                </c:pt>
                <c:pt idx="45">
                  <c:v>0</c:v>
                </c:pt>
                <c:pt idx="46">
                  <c:v>1</c:v>
                </c:pt>
                <c:pt idx="47">
                  <c:v>2</c:v>
                </c:pt>
                <c:pt idx="48">
                  <c:v>2</c:v>
                </c:pt>
                <c:pt idx="49">
                  <c:v>2</c:v>
                </c:pt>
                <c:pt idx="50">
                  <c:v>5</c:v>
                </c:pt>
                <c:pt idx="51">
                  <c:v>3</c:v>
                </c:pt>
              </c:numCache>
            </c:numRef>
          </c:val>
          <c:smooth val="0"/>
          <c:extLst>
            <c:ext xmlns:c16="http://schemas.microsoft.com/office/drawing/2014/chart" uri="{C3380CC4-5D6E-409C-BE32-E72D297353CC}">
              <c16:uniqueId val="{00000003-6CAA-4243-8D80-F1425C50C0EE}"/>
            </c:ext>
          </c:extLst>
        </c:ser>
        <c:ser>
          <c:idx val="4"/>
          <c:order val="4"/>
          <c:tx>
            <c:strRef>
              <c:f>Sheet1!$F$1</c:f>
              <c:strCache>
                <c:ptCount val="1"/>
                <c:pt idx="0">
                  <c:v>2023</c:v>
                </c:pt>
              </c:strCache>
            </c:strRef>
          </c:tx>
          <c:spPr>
            <a:ln w="28575" cap="rnd">
              <a:solidFill>
                <a:schemeClr val="accent5"/>
              </a:solidFill>
              <a:round/>
            </a:ln>
            <a:effectLst/>
          </c:spPr>
          <c:marker>
            <c:symbol val="none"/>
          </c:marker>
          <c:cat>
            <c:numRef>
              <c:f>Sheet1!$A$2:$A$53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Sheet1!$F$2:$F$53</c:f>
              <c:numCache>
                <c:formatCode>General</c:formatCode>
                <c:ptCount val="52"/>
                <c:pt idx="0">
                  <c:v>3</c:v>
                </c:pt>
                <c:pt idx="1">
                  <c:v>6</c:v>
                </c:pt>
                <c:pt idx="2">
                  <c:v>3</c:v>
                </c:pt>
                <c:pt idx="3">
                  <c:v>4</c:v>
                </c:pt>
                <c:pt idx="4">
                  <c:v>4</c:v>
                </c:pt>
                <c:pt idx="5">
                  <c:v>4</c:v>
                </c:pt>
                <c:pt idx="6">
                  <c:v>5</c:v>
                </c:pt>
                <c:pt idx="7">
                  <c:v>4</c:v>
                </c:pt>
                <c:pt idx="8">
                  <c:v>4</c:v>
                </c:pt>
                <c:pt idx="9">
                  <c:v>5</c:v>
                </c:pt>
                <c:pt idx="10">
                  <c:v>4.3</c:v>
                </c:pt>
                <c:pt idx="11">
                  <c:v>4.5999999999999996</c:v>
                </c:pt>
                <c:pt idx="12">
                  <c:v>4.4000000000000004</c:v>
                </c:pt>
                <c:pt idx="13">
                  <c:v>6.4</c:v>
                </c:pt>
                <c:pt idx="14">
                  <c:v>4.5999999999999996</c:v>
                </c:pt>
                <c:pt idx="15">
                  <c:v>5.4</c:v>
                </c:pt>
                <c:pt idx="16">
                  <c:v>5</c:v>
                </c:pt>
                <c:pt idx="17">
                  <c:v>3.6</c:v>
                </c:pt>
                <c:pt idx="18">
                  <c:v>3.8</c:v>
                </c:pt>
                <c:pt idx="19">
                  <c:v>5.6</c:v>
                </c:pt>
                <c:pt idx="20">
                  <c:v>5</c:v>
                </c:pt>
                <c:pt idx="21">
                  <c:v>5</c:v>
                </c:pt>
                <c:pt idx="22">
                  <c:v>5.4</c:v>
                </c:pt>
                <c:pt idx="23">
                  <c:v>3.6</c:v>
                </c:pt>
                <c:pt idx="24">
                  <c:v>4.2</c:v>
                </c:pt>
                <c:pt idx="25">
                  <c:v>4.8</c:v>
                </c:pt>
                <c:pt idx="26">
                  <c:v>4</c:v>
                </c:pt>
                <c:pt idx="27">
                  <c:v>3.6</c:v>
                </c:pt>
                <c:pt idx="28">
                  <c:v>4</c:v>
                </c:pt>
                <c:pt idx="29">
                  <c:v>3.6</c:v>
                </c:pt>
                <c:pt idx="30">
                  <c:v>3.4</c:v>
                </c:pt>
                <c:pt idx="31">
                  <c:v>1.4</c:v>
                </c:pt>
                <c:pt idx="32">
                  <c:v>2</c:v>
                </c:pt>
                <c:pt idx="33">
                  <c:v>2.4</c:v>
                </c:pt>
                <c:pt idx="34">
                  <c:v>3.8</c:v>
                </c:pt>
                <c:pt idx="35">
                  <c:v>1.4</c:v>
                </c:pt>
                <c:pt idx="36">
                  <c:v>2.8</c:v>
                </c:pt>
                <c:pt idx="37">
                  <c:v>1.8</c:v>
                </c:pt>
                <c:pt idx="38">
                  <c:v>2.2000000000000002</c:v>
                </c:pt>
                <c:pt idx="39">
                  <c:v>3</c:v>
                </c:pt>
                <c:pt idx="40">
                  <c:v>3.6</c:v>
                </c:pt>
                <c:pt idx="41">
                  <c:v>4.5</c:v>
                </c:pt>
                <c:pt idx="42">
                  <c:v>5.6</c:v>
                </c:pt>
                <c:pt idx="43">
                  <c:v>-2</c:v>
                </c:pt>
                <c:pt idx="44">
                  <c:v>2</c:v>
                </c:pt>
                <c:pt idx="45">
                  <c:v>0.8</c:v>
                </c:pt>
                <c:pt idx="46">
                  <c:v>2</c:v>
                </c:pt>
                <c:pt idx="47">
                  <c:v>0.6</c:v>
                </c:pt>
                <c:pt idx="48">
                  <c:v>2.6</c:v>
                </c:pt>
                <c:pt idx="49">
                  <c:v>3</c:v>
                </c:pt>
                <c:pt idx="50">
                  <c:v>4</c:v>
                </c:pt>
                <c:pt idx="51">
                  <c:v>4</c:v>
                </c:pt>
              </c:numCache>
            </c:numRef>
          </c:val>
          <c:smooth val="0"/>
          <c:extLst>
            <c:ext xmlns:c16="http://schemas.microsoft.com/office/drawing/2014/chart" uri="{C3380CC4-5D6E-409C-BE32-E72D297353CC}">
              <c16:uniqueId val="{00000000-4973-4C7B-A6A1-75A1FE08042B}"/>
            </c:ext>
          </c:extLst>
        </c:ser>
        <c:dLbls>
          <c:showLegendKey val="0"/>
          <c:showVal val="0"/>
          <c:showCatName val="0"/>
          <c:showSerName val="0"/>
          <c:showPercent val="0"/>
          <c:showBubbleSize val="0"/>
        </c:dLbls>
        <c:smooth val="0"/>
        <c:axId val="1650290448"/>
        <c:axId val="1650292528"/>
      </c:lineChart>
      <c:catAx>
        <c:axId val="165029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0292528"/>
        <c:crosses val="autoZero"/>
        <c:auto val="1"/>
        <c:lblAlgn val="ctr"/>
        <c:lblOffset val="100"/>
        <c:noMultiLvlLbl val="0"/>
      </c:catAx>
      <c:valAx>
        <c:axId val="1650292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029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0047BF-8B6E-4DF1-9D42-96A8ABDBE5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1D4696E-A5EC-43BB-8D11-C581DE7ED7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DDF16-0701-4927-9D9E-9C65E38304B3}" type="datetimeFigureOut">
              <a:rPr lang="en-US" smtClean="0"/>
              <a:t>9/25/2024</a:t>
            </a:fld>
            <a:endParaRPr lang="en-US"/>
          </a:p>
        </p:txBody>
      </p:sp>
      <p:sp>
        <p:nvSpPr>
          <p:cNvPr id="4" name="Footer Placeholder 3">
            <a:extLst>
              <a:ext uri="{FF2B5EF4-FFF2-40B4-BE49-F238E27FC236}">
                <a16:creationId xmlns:a16="http://schemas.microsoft.com/office/drawing/2014/main" id="{FBD9357B-6455-4A5B-877E-DFB3EE0858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580A44-79D1-4CD9-A8C0-3C6BF16BFC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FBBB6E-D972-40DC-82B7-CED3163B5FBC}" type="slidenum">
              <a:rPr lang="en-US" smtClean="0"/>
              <a:t>‹#›</a:t>
            </a:fld>
            <a:endParaRPr lang="en-US"/>
          </a:p>
        </p:txBody>
      </p:sp>
    </p:spTree>
    <p:extLst>
      <p:ext uri="{BB962C8B-B14F-4D97-AF65-F5344CB8AC3E}">
        <p14:creationId xmlns:p14="http://schemas.microsoft.com/office/powerpoint/2010/main" val="1956682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28720-454B-481B-8312-8A1B4269CA0F}" type="datetimeFigureOut">
              <a:rPr lang="en-US" smtClean="0"/>
              <a:pPr/>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EB8D-23C2-439D-8D6B-DBCC814DEBCD}" type="slidenum">
              <a:rPr lang="en-US" smtClean="0"/>
              <a:pPr/>
              <a:t>‹#›</a:t>
            </a:fld>
            <a:endParaRPr lang="en-US"/>
          </a:p>
        </p:txBody>
      </p:sp>
    </p:spTree>
    <p:extLst>
      <p:ext uri="{BB962C8B-B14F-4D97-AF65-F5344CB8AC3E}">
        <p14:creationId xmlns:p14="http://schemas.microsoft.com/office/powerpoint/2010/main" val="179701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60EB8D-23C2-439D-8D6B-DBCC814DEBC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2C971DC-6DF8-3063-CE4A-593034599BAF}"/>
              </a:ext>
            </a:extLst>
          </p:cNvPr>
          <p:cNvSpPr>
            <a:spLocks noGrp="1" noChangeArrowheads="1"/>
          </p:cNvSpPr>
          <p:nvPr>
            <p:ph type="sldNum" sz="quarter" idx="5"/>
          </p:nvPr>
        </p:nvSpPr>
        <p:spPr>
          <a:ln/>
        </p:spPr>
        <p:txBody>
          <a:bodyPr/>
          <a:lstStyle/>
          <a:p>
            <a:fld id="{7D9A7FD7-1468-4E9C-805C-5EE668E80A62}" type="slidenum">
              <a:rPr lang="en-US" altLang="en-US"/>
              <a:pPr/>
              <a:t>12</a:t>
            </a:fld>
            <a:endParaRPr lang="en-US" altLang="en-US"/>
          </a:p>
        </p:txBody>
      </p:sp>
      <p:sp>
        <p:nvSpPr>
          <p:cNvPr id="615426" name="Rectangle 2">
            <a:extLst>
              <a:ext uri="{FF2B5EF4-FFF2-40B4-BE49-F238E27FC236}">
                <a16:creationId xmlns:a16="http://schemas.microsoft.com/office/drawing/2014/main" id="{239B1157-86ED-0CED-2D9D-0DF4B3D5F219}"/>
              </a:ext>
            </a:extLst>
          </p:cNvPr>
          <p:cNvSpPr>
            <a:spLocks noGrp="1" noRot="1" noChangeAspect="1" noChangeArrowheads="1" noTextEdit="1"/>
          </p:cNvSpPr>
          <p:nvPr>
            <p:ph type="sldImg"/>
          </p:nvPr>
        </p:nvSpPr>
        <p:spPr>
          <a:xfrm>
            <a:off x="406400" y="696913"/>
            <a:ext cx="6183313" cy="3479800"/>
          </a:xfrm>
          <a:ln/>
        </p:spPr>
      </p:sp>
      <p:sp>
        <p:nvSpPr>
          <p:cNvPr id="615427" name="Rectangle 3">
            <a:extLst>
              <a:ext uri="{FF2B5EF4-FFF2-40B4-BE49-F238E27FC236}">
                <a16:creationId xmlns:a16="http://schemas.microsoft.com/office/drawing/2014/main" id="{296DD848-E786-5B22-8439-4FB18FE6DF5D}"/>
              </a:ext>
            </a:extLst>
          </p:cNvPr>
          <p:cNvSpPr>
            <a:spLocks noGrp="1" noChangeArrowheads="1"/>
          </p:cNvSpPr>
          <p:nvPr>
            <p:ph type="body" idx="1"/>
          </p:nvPr>
        </p:nvSpPr>
        <p:spPr/>
        <p:txBody>
          <a:bodyPr/>
          <a:lstStyle/>
          <a:p>
            <a:r>
              <a:rPr lang="en-US" altLang="en-US"/>
              <a:t>AVG:	13054lbs milk (5760kg) </a:t>
            </a:r>
          </a:p>
          <a:p>
            <a:r>
              <a:rPr lang="en-US" altLang="en-US"/>
              <a:t>	4.57% fat</a:t>
            </a:r>
          </a:p>
          <a:p>
            <a:r>
              <a:rPr lang="en-US" altLang="en-US"/>
              <a:t>	546lbs protein (260kg)</a:t>
            </a:r>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F198412-0DF2-9775-411B-F6BBD58F68D0}"/>
              </a:ext>
            </a:extLst>
          </p:cNvPr>
          <p:cNvSpPr>
            <a:spLocks noGrp="1" noChangeArrowheads="1"/>
          </p:cNvSpPr>
          <p:nvPr>
            <p:ph type="sldNum" sz="quarter" idx="5"/>
          </p:nvPr>
        </p:nvSpPr>
        <p:spPr>
          <a:ln/>
        </p:spPr>
        <p:txBody>
          <a:bodyPr/>
          <a:lstStyle/>
          <a:p>
            <a:fld id="{17BB49DA-08EE-40C0-BCBA-056664CABD8E}" type="slidenum">
              <a:rPr lang="en-US" altLang="en-US"/>
              <a:pPr/>
              <a:t>13</a:t>
            </a:fld>
            <a:endParaRPr lang="en-US" altLang="en-US"/>
          </a:p>
        </p:txBody>
      </p:sp>
      <p:sp>
        <p:nvSpPr>
          <p:cNvPr id="617474" name="Rectangle 2">
            <a:extLst>
              <a:ext uri="{FF2B5EF4-FFF2-40B4-BE49-F238E27FC236}">
                <a16:creationId xmlns:a16="http://schemas.microsoft.com/office/drawing/2014/main" id="{DBA7A078-D3E0-D6A8-08EB-216A542D95FC}"/>
              </a:ext>
            </a:extLst>
          </p:cNvPr>
          <p:cNvSpPr>
            <a:spLocks noGrp="1" noRot="1" noChangeAspect="1" noChangeArrowheads="1" noTextEdit="1"/>
          </p:cNvSpPr>
          <p:nvPr>
            <p:ph type="sldImg"/>
          </p:nvPr>
        </p:nvSpPr>
        <p:spPr>
          <a:xfrm>
            <a:off x="406400" y="696913"/>
            <a:ext cx="6183313" cy="3479800"/>
          </a:xfrm>
          <a:ln/>
        </p:spPr>
      </p:sp>
      <p:sp>
        <p:nvSpPr>
          <p:cNvPr id="617475" name="Rectangle 3">
            <a:extLst>
              <a:ext uri="{FF2B5EF4-FFF2-40B4-BE49-F238E27FC236}">
                <a16:creationId xmlns:a16="http://schemas.microsoft.com/office/drawing/2014/main" id="{9234C749-B7A1-7079-24F9-1CBBA9529762}"/>
              </a:ext>
            </a:extLst>
          </p:cNvPr>
          <p:cNvSpPr>
            <a:spLocks noGrp="1" noChangeArrowheads="1"/>
          </p:cNvSpPr>
          <p:nvPr>
            <p:ph type="body" idx="1"/>
          </p:nvPr>
        </p:nvSpPr>
        <p:spPr/>
        <p:txBody>
          <a:bodyPr/>
          <a:lstStyle/>
          <a:p>
            <a:r>
              <a:rPr lang="en-US" altLang="en-US"/>
              <a:t>5760kg milk</a:t>
            </a:r>
          </a:p>
          <a:p>
            <a:r>
              <a:rPr lang="en-US" altLang="en-US"/>
              <a:t>263kg fat</a:t>
            </a:r>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3694D03-4C68-9D6C-1883-ECC5619F3DE3}"/>
              </a:ext>
            </a:extLst>
          </p:cNvPr>
          <p:cNvSpPr>
            <a:spLocks noGrp="1" noChangeArrowheads="1"/>
          </p:cNvSpPr>
          <p:nvPr>
            <p:ph type="sldNum" sz="quarter" idx="5"/>
          </p:nvPr>
        </p:nvSpPr>
        <p:spPr>
          <a:ln/>
        </p:spPr>
        <p:txBody>
          <a:bodyPr/>
          <a:lstStyle/>
          <a:p>
            <a:fld id="{D7427C3E-8497-4108-982C-932EA8594CAC}" type="slidenum">
              <a:rPr lang="en-US" altLang="en-US"/>
              <a:pPr/>
              <a:t>14</a:t>
            </a:fld>
            <a:endParaRPr lang="en-US" altLang="en-US"/>
          </a:p>
        </p:txBody>
      </p:sp>
      <p:sp>
        <p:nvSpPr>
          <p:cNvPr id="619522" name="Rectangle 2">
            <a:extLst>
              <a:ext uri="{FF2B5EF4-FFF2-40B4-BE49-F238E27FC236}">
                <a16:creationId xmlns:a16="http://schemas.microsoft.com/office/drawing/2014/main" id="{95C29133-AE09-77BB-ABEC-FC822BD46556}"/>
              </a:ext>
            </a:extLst>
          </p:cNvPr>
          <p:cNvSpPr>
            <a:spLocks noGrp="1" noRot="1" noChangeAspect="1" noChangeArrowheads="1" noTextEdit="1"/>
          </p:cNvSpPr>
          <p:nvPr>
            <p:ph type="sldImg"/>
          </p:nvPr>
        </p:nvSpPr>
        <p:spPr>
          <a:xfrm>
            <a:off x="406400" y="696913"/>
            <a:ext cx="6183313" cy="3479800"/>
          </a:xfrm>
          <a:ln/>
        </p:spPr>
      </p:sp>
      <p:sp>
        <p:nvSpPr>
          <p:cNvPr id="619523" name="Rectangle 3">
            <a:extLst>
              <a:ext uri="{FF2B5EF4-FFF2-40B4-BE49-F238E27FC236}">
                <a16:creationId xmlns:a16="http://schemas.microsoft.com/office/drawing/2014/main" id="{729DC44A-2F85-7FA7-CB67-9A405CAD3EEC}"/>
              </a:ext>
            </a:extLst>
          </p:cNvPr>
          <p:cNvSpPr>
            <a:spLocks noGrp="1" noChangeArrowheads="1"/>
          </p:cNvSpPr>
          <p:nvPr>
            <p:ph type="body" idx="1"/>
          </p:nvPr>
        </p:nvSpPr>
        <p:spPr/>
        <p:txBody>
          <a:bodyPr/>
          <a:lstStyle/>
          <a:p>
            <a:r>
              <a:rPr lang="en-US" altLang="en-US"/>
              <a:t>6660kg milk</a:t>
            </a:r>
          </a:p>
          <a:p>
            <a:r>
              <a:rPr lang="en-US" altLang="en-US"/>
              <a:t>290kg fat</a:t>
            </a:r>
          </a:p>
          <a:p>
            <a:endParaRPr lang="en-US" altLang="en-US"/>
          </a:p>
          <a:p>
            <a:r>
              <a:rPr lang="en-US" altLang="en-US"/>
              <a:t>No predictions based on f1 daus:dam so don’t know whether this can be attributed to ‘hybrid vigor’</a:t>
            </a:r>
          </a:p>
          <a:p>
            <a:r>
              <a:rPr lang="en-US" altLang="en-US"/>
              <a:t>This group was heavy on the Red Dane sire</a:t>
            </a:r>
          </a:p>
          <a:p>
            <a:r>
              <a:rPr lang="en-US" altLang="en-US"/>
              <a:t>These were 3 breed crosses, so more hybrid vigor should be maintained (~85% in 3 breed rotations), </a:t>
            </a:r>
          </a:p>
          <a:p>
            <a:r>
              <a:rPr lang="en-US" altLang="en-US"/>
              <a:t>as opposed to rotating only 2 breeds (~65% in 2 breed rotations)</a:t>
            </a: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04F08-DAF1-4F8F-9A8B-E994E6F28361}" type="slidenum">
              <a:rPr lang="en-US" smtClean="0"/>
              <a:t>16</a:t>
            </a:fld>
            <a:endParaRPr lang="en-US"/>
          </a:p>
        </p:txBody>
      </p:sp>
    </p:spTree>
    <p:extLst>
      <p:ext uri="{BB962C8B-B14F-4D97-AF65-F5344CB8AC3E}">
        <p14:creationId xmlns:p14="http://schemas.microsoft.com/office/powerpoint/2010/main" val="2963722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08510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9564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1153-05AD-4002-A92A-760F086AA4A2}"/>
              </a:ext>
            </a:extLst>
          </p:cNvPr>
          <p:cNvSpPr>
            <a:spLocks noGrp="1"/>
          </p:cNvSpPr>
          <p:nvPr>
            <p:ph type="title"/>
          </p:nvPr>
        </p:nvSpPr>
        <p:spPr>
          <a:xfrm>
            <a:off x="304800" y="228600"/>
            <a:ext cx="115824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6709209D-CE53-438F-A409-5397923C404E}"/>
              </a:ext>
            </a:extLst>
          </p:cNvPr>
          <p:cNvSpPr>
            <a:spLocks noGrp="1"/>
          </p:cNvSpPr>
          <p:nvPr>
            <p:ph type="tbl" idx="1"/>
          </p:nvPr>
        </p:nvSpPr>
        <p:spPr>
          <a:xfrm>
            <a:off x="1219200" y="1600200"/>
            <a:ext cx="9753600" cy="4114800"/>
          </a:xfrm>
        </p:spPr>
        <p:txBody>
          <a:bodyPr/>
          <a:lstStyle/>
          <a:p>
            <a:endParaRPr lang="en-US"/>
          </a:p>
        </p:txBody>
      </p:sp>
    </p:spTree>
    <p:extLst>
      <p:ext uri="{BB962C8B-B14F-4D97-AF65-F5344CB8AC3E}">
        <p14:creationId xmlns:p14="http://schemas.microsoft.com/office/powerpoint/2010/main" val="2620781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 y="1341120"/>
            <a:ext cx="11338560" cy="2585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214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p:nvSpPr>
        <p:spPr>
          <a:xfrm>
            <a:off x="0" y="0"/>
            <a:ext cx="12192000" cy="3200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1"/>
          <p:cNvSpPr>
            <a:spLocks noGrp="1"/>
          </p:cNvSpPr>
          <p:nvPr>
            <p:ph type="title"/>
          </p:nvPr>
        </p:nvSpPr>
        <p:spPr>
          <a:xfrm>
            <a:off x="914400" y="889000"/>
            <a:ext cx="10363200" cy="639763"/>
          </a:xfrm>
        </p:spPr>
        <p:txBody>
          <a:bodyPr/>
          <a:lstStyle>
            <a:lvl1pPr algn="l">
              <a:lnSpc>
                <a:spcPts val="6133"/>
              </a:lnSpc>
              <a:defRPr sz="56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3566160"/>
            <a:ext cx="10363200" cy="2743200"/>
          </a:xfrm>
        </p:spPr>
        <p:txBody>
          <a:bodyPr/>
          <a:lstStyle>
            <a:lvl1pPr>
              <a:spcAft>
                <a:spcPts val="0"/>
              </a:spcAft>
              <a:buNone/>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1153-05AD-4002-A92A-760F086AA4A2}"/>
              </a:ext>
            </a:extLst>
          </p:cNvPr>
          <p:cNvSpPr>
            <a:spLocks noGrp="1"/>
          </p:cNvSpPr>
          <p:nvPr>
            <p:ph type="title"/>
          </p:nvPr>
        </p:nvSpPr>
        <p:spPr>
          <a:xfrm>
            <a:off x="304800" y="228600"/>
            <a:ext cx="115824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6709209D-CE53-438F-A409-5397923C404E}"/>
              </a:ext>
            </a:extLst>
          </p:cNvPr>
          <p:cNvSpPr>
            <a:spLocks noGrp="1"/>
          </p:cNvSpPr>
          <p:nvPr>
            <p:ph type="tbl" idx="1"/>
          </p:nvPr>
        </p:nvSpPr>
        <p:spPr>
          <a:xfrm>
            <a:off x="1219200" y="1600200"/>
            <a:ext cx="9753600" cy="4114800"/>
          </a:xfrm>
        </p:spPr>
        <p:txBody>
          <a:bodyPr/>
          <a:lstStyle/>
          <a:p>
            <a:endParaRPr lang="en-US"/>
          </a:p>
        </p:txBody>
      </p:sp>
    </p:spTree>
    <p:extLst>
      <p:ext uri="{BB962C8B-B14F-4D97-AF65-F5344CB8AC3E}">
        <p14:creationId xmlns:p14="http://schemas.microsoft.com/office/powerpoint/2010/main" val="205407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 y="1341120"/>
            <a:ext cx="11338560" cy="2585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5705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60B8-D6CD-9BC6-2065-0E51C9710ADB}"/>
              </a:ext>
            </a:extLst>
          </p:cNvPr>
          <p:cNvSpPr>
            <a:spLocks noGrp="1"/>
          </p:cNvSpPr>
          <p:nvPr>
            <p:ph type="title"/>
          </p:nvPr>
        </p:nvSpPr>
        <p:spPr>
          <a:xfrm>
            <a:off x="304800" y="228600"/>
            <a:ext cx="115824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B273B43-7748-77FE-CA7C-4EBE67779FCC}"/>
              </a:ext>
            </a:extLst>
          </p:cNvPr>
          <p:cNvSpPr>
            <a:spLocks noGrp="1"/>
          </p:cNvSpPr>
          <p:nvPr>
            <p:ph sz="half" idx="1"/>
          </p:nvPr>
        </p:nvSpPr>
        <p:spPr>
          <a:xfrm>
            <a:off x="1219200" y="1600200"/>
            <a:ext cx="9753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18619A-504A-C3FF-6D8F-7D5F79CDD1AA}"/>
              </a:ext>
            </a:extLst>
          </p:cNvPr>
          <p:cNvSpPr>
            <a:spLocks noGrp="1"/>
          </p:cNvSpPr>
          <p:nvPr>
            <p:ph type="body" sz="half" idx="2"/>
          </p:nvPr>
        </p:nvSpPr>
        <p:spPr>
          <a:xfrm>
            <a:off x="1219200" y="3733800"/>
            <a:ext cx="9753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76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0332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p:nvSpPr>
        <p:spPr>
          <a:xfrm>
            <a:off x="0" y="0"/>
            <a:ext cx="12192000" cy="3200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1"/>
          <p:cNvSpPr>
            <a:spLocks noGrp="1"/>
          </p:cNvSpPr>
          <p:nvPr>
            <p:ph type="title"/>
          </p:nvPr>
        </p:nvSpPr>
        <p:spPr>
          <a:xfrm>
            <a:off x="914400" y="889000"/>
            <a:ext cx="10363200" cy="639763"/>
          </a:xfrm>
        </p:spPr>
        <p:txBody>
          <a:bodyPr/>
          <a:lstStyle>
            <a:lvl1pPr algn="l">
              <a:lnSpc>
                <a:spcPts val="6133"/>
              </a:lnSpc>
              <a:defRPr sz="56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3566160"/>
            <a:ext cx="10363200" cy="2743200"/>
          </a:xfrm>
        </p:spPr>
        <p:txBody>
          <a:bodyPr/>
          <a:lstStyle>
            <a:lvl1pPr>
              <a:spcAft>
                <a:spcPts val="0"/>
              </a:spcAft>
              <a:buNone/>
              <a:defRPr/>
            </a:lvl1pPr>
          </a:lstStyle>
          <a:p>
            <a:pPr lvl="0"/>
            <a:r>
              <a:rPr lang="en-US"/>
              <a:t>Click to edit Master text styles</a:t>
            </a:r>
          </a:p>
        </p:txBody>
      </p:sp>
    </p:spTree>
    <p:extLst>
      <p:ext uri="{BB962C8B-B14F-4D97-AF65-F5344CB8AC3E}">
        <p14:creationId xmlns:p14="http://schemas.microsoft.com/office/powerpoint/2010/main" val="3400842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p:nvPicPr>
        <p:blipFill>
          <a:blip r:embed="rId9" cstate="print"/>
          <a:srcRect r="1468"/>
          <a:stretch>
            <a:fillRect/>
          </a:stretch>
        </p:blipFill>
        <p:spPr>
          <a:xfrm>
            <a:off x="11509248" y="6409773"/>
            <a:ext cx="682752" cy="473627"/>
          </a:xfrm>
          <a:prstGeom prst="rect">
            <a:avLst/>
          </a:prstGeom>
        </p:spPr>
      </p:pic>
      <p:sp>
        <p:nvSpPr>
          <p:cNvPr id="8" name="Rectangle 7"/>
          <p:cNvSpPr/>
          <p:nvPr/>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Placeholder 1"/>
          <p:cNvSpPr>
            <a:spLocks noGrp="1"/>
          </p:cNvSpPr>
          <p:nvPr>
            <p:ph type="title"/>
          </p:nvPr>
        </p:nvSpPr>
        <p:spPr>
          <a:xfrm>
            <a:off x="487680" y="121920"/>
            <a:ext cx="11216640" cy="63976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0" y="1188720"/>
            <a:ext cx="1121664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p:nvSpPr>
        <p:spPr>
          <a:xfrm>
            <a:off x="182880" y="6639560"/>
            <a:ext cx="7924800" cy="243840"/>
          </a:xfrm>
          <a:prstGeom prst="rect">
            <a:avLst/>
          </a:prstGeom>
          <a:noFill/>
        </p:spPr>
        <p:txBody>
          <a:bodyPr wrap="square" lIns="0" tIns="0" rIns="0" bIns="0" rtlCol="0" anchor="ctr" anchorCtr="0">
            <a:noAutofit/>
          </a:bodyPr>
          <a:lstStyle/>
          <a:p>
            <a:r>
              <a:rPr lang="en-US" sz="1100" b="1" dirty="0" err="1">
                <a:solidFill>
                  <a:schemeClr val="bg1"/>
                </a:solidFill>
              </a:rPr>
              <a:t>LeClerg</a:t>
            </a:r>
            <a:r>
              <a:rPr lang="en-US" sz="1100" b="1" dirty="0">
                <a:solidFill>
                  <a:schemeClr val="bg1"/>
                </a:solidFill>
              </a:rPr>
              <a:t> Lecture, University of Maryland, College Park – September 24, 2024 (</a:t>
            </a:r>
            <a:fld id="{15B3028D-9398-4C32-B664-7BB0AE0371BF}" type="slidenum">
              <a:rPr lang="en-US" sz="1100" b="1" smtClean="0">
                <a:solidFill>
                  <a:schemeClr val="bg1"/>
                </a:solidFill>
              </a:rPr>
              <a:pPr/>
              <a:t>‹#›</a:t>
            </a:fld>
            <a:r>
              <a:rPr lang="en-US" sz="1100" b="1" dirty="0">
                <a:solidFill>
                  <a:schemeClr val="bg1"/>
                </a:solidFill>
              </a:rPr>
              <a:t>)</a:t>
            </a:r>
          </a:p>
        </p:txBody>
      </p:sp>
      <p:sp>
        <p:nvSpPr>
          <p:cNvPr id="15" name="Rectangle 14"/>
          <p:cNvSpPr/>
          <p:nvPr/>
        </p:nvSpPr>
        <p:spPr>
          <a:xfrm>
            <a:off x="8778240" y="6670746"/>
            <a:ext cx="2682240" cy="169277"/>
          </a:xfrm>
          <a:prstGeom prst="rect">
            <a:avLst/>
          </a:prstGeom>
        </p:spPr>
        <p:txBody>
          <a:bodyPr lIns="0" tIns="0" rIns="0" bIns="0" anchor="ctr" anchorCtr="0">
            <a:spAutoFit/>
          </a:bodyPr>
          <a:lstStyle/>
          <a:p>
            <a:pPr algn="r"/>
            <a:r>
              <a:rPr lang="en-US" sz="1100" b="1" dirty="0">
                <a:solidFill>
                  <a:schemeClr val="bg1"/>
                </a:solidFill>
              </a:rPr>
              <a:t>AGIL – VanRaden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75" r:id="rId7"/>
  </p:sldLayoutIdLst>
  <p:txStyles>
    <p:titleStyle>
      <a:lvl1pPr algn="l" defTabSz="1219170" rtl="0" eaLnBrk="1" latinLnBrk="0" hangingPunct="1">
        <a:spcBef>
          <a:spcPct val="0"/>
        </a:spcBef>
        <a:buNone/>
        <a:defRPr sz="4000" b="1" kern="1200">
          <a:solidFill>
            <a:schemeClr val="bg1"/>
          </a:solidFill>
          <a:latin typeface="+mj-lt"/>
          <a:ea typeface="+mj-ea"/>
          <a:cs typeface="+mj-cs"/>
        </a:defRPr>
      </a:lvl1pPr>
    </p:titleStyle>
    <p:bodyStyle>
      <a:lvl1pPr marL="274320" indent="-274320" algn="l" defTabSz="1219170" rtl="0" eaLnBrk="1" latinLnBrk="0" hangingPunct="1">
        <a:lnSpc>
          <a:spcPts val="2800"/>
        </a:lnSpc>
        <a:spcBef>
          <a:spcPts val="0"/>
        </a:spcBef>
        <a:spcAft>
          <a:spcPts val="2400"/>
        </a:spcAft>
        <a:buFont typeface="Symbol" pitchFamily="18" charset="2"/>
        <a:buChar char=""/>
        <a:defRPr sz="2700" b="1" kern="1200">
          <a:solidFill>
            <a:schemeClr val="tx1"/>
          </a:solidFill>
          <a:latin typeface="+mn-lt"/>
          <a:ea typeface="+mn-ea"/>
          <a:cs typeface="+mn-cs"/>
        </a:defRPr>
      </a:lvl1pPr>
      <a:lvl2pPr marL="685800" indent="-320040" algn="l" defTabSz="1219170" rtl="0" eaLnBrk="1" latinLnBrk="0" hangingPunct="1">
        <a:lnSpc>
          <a:spcPts val="2800"/>
        </a:lnSpc>
        <a:spcBef>
          <a:spcPts val="0"/>
        </a:spcBef>
        <a:spcAft>
          <a:spcPts val="2400"/>
        </a:spcAft>
        <a:buFont typeface="Arial" pitchFamily="34" charset="0"/>
        <a:buChar char="–"/>
        <a:tabLst/>
        <a:defRPr sz="2700" b="1" kern="1200">
          <a:solidFill>
            <a:schemeClr val="tx1"/>
          </a:solidFill>
          <a:latin typeface="+mn-lt"/>
          <a:ea typeface="+mn-ea"/>
          <a:cs typeface="+mn-cs"/>
        </a:defRPr>
      </a:lvl2pPr>
      <a:lvl3pPr marL="960120" indent="-274320" algn="l" defTabSz="1219170" rtl="0" eaLnBrk="1" latinLnBrk="0" hangingPunct="1">
        <a:lnSpc>
          <a:spcPts val="2800"/>
        </a:lnSpc>
        <a:spcBef>
          <a:spcPts val="0"/>
        </a:spcBef>
        <a:spcAft>
          <a:spcPts val="2400"/>
        </a:spcAft>
        <a:buFont typeface="Calibri" pitchFamily="34" charset="0"/>
        <a:buChar char="•"/>
        <a:defRPr sz="27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p:nvPicPr>
        <p:blipFill>
          <a:blip r:embed="rId8" cstate="print"/>
          <a:srcRect r="1468"/>
          <a:stretch>
            <a:fillRect/>
          </a:stretch>
        </p:blipFill>
        <p:spPr>
          <a:xfrm>
            <a:off x="11509248" y="6409773"/>
            <a:ext cx="682752" cy="473627"/>
          </a:xfrm>
          <a:prstGeom prst="rect">
            <a:avLst/>
          </a:prstGeom>
        </p:spPr>
      </p:pic>
      <p:sp>
        <p:nvSpPr>
          <p:cNvPr id="8" name="Rectangle 7"/>
          <p:cNvSpPr/>
          <p:nvPr/>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Placeholder 1"/>
          <p:cNvSpPr>
            <a:spLocks noGrp="1"/>
          </p:cNvSpPr>
          <p:nvPr>
            <p:ph type="title"/>
          </p:nvPr>
        </p:nvSpPr>
        <p:spPr>
          <a:xfrm>
            <a:off x="487680" y="121920"/>
            <a:ext cx="11216640" cy="63976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0" y="1188720"/>
            <a:ext cx="1121664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p:nvSpPr>
        <p:spPr>
          <a:xfrm>
            <a:off x="182880" y="6639560"/>
            <a:ext cx="7924800" cy="243840"/>
          </a:xfrm>
          <a:prstGeom prst="rect">
            <a:avLst/>
          </a:prstGeom>
          <a:noFill/>
        </p:spPr>
        <p:txBody>
          <a:bodyPr wrap="square" lIns="0" tIns="0" rIns="0" bIns="0" rtlCol="0" anchor="ctr" anchorCtr="0">
            <a:noAutofit/>
          </a:bodyPr>
          <a:lstStyle/>
          <a:p>
            <a:r>
              <a:rPr lang="en-US" sz="1100" b="1" dirty="0">
                <a:solidFill>
                  <a:schemeClr val="bg1"/>
                </a:solidFill>
              </a:rPr>
              <a:t>American Dairy Science Association / </a:t>
            </a:r>
            <a:r>
              <a:rPr lang="en-US" sz="1100" b="1" dirty="0" err="1">
                <a:solidFill>
                  <a:schemeClr val="bg1"/>
                </a:solidFill>
              </a:rPr>
              <a:t>Interbull</a:t>
            </a:r>
            <a:r>
              <a:rPr lang="en-US" sz="1100" b="1" dirty="0">
                <a:solidFill>
                  <a:schemeClr val="bg1"/>
                </a:solidFill>
              </a:rPr>
              <a:t> Meeting, Cincinnati, OH – June 24, 2019  (</a:t>
            </a:r>
            <a:fld id="{15B3028D-9398-4C32-B664-7BB0AE0371BF}" type="slidenum">
              <a:rPr lang="en-US" sz="1100" b="1" smtClean="0">
                <a:solidFill>
                  <a:schemeClr val="bg1"/>
                </a:solidFill>
              </a:rPr>
              <a:pPr/>
              <a:t>‹#›</a:t>
            </a:fld>
            <a:r>
              <a:rPr lang="en-US" sz="1100" b="1" dirty="0">
                <a:solidFill>
                  <a:schemeClr val="bg1"/>
                </a:solidFill>
              </a:rPr>
              <a:t>)</a:t>
            </a:r>
          </a:p>
        </p:txBody>
      </p:sp>
      <p:sp>
        <p:nvSpPr>
          <p:cNvPr id="15" name="Rectangle 14"/>
          <p:cNvSpPr/>
          <p:nvPr/>
        </p:nvSpPr>
        <p:spPr>
          <a:xfrm>
            <a:off x="8778240" y="6670746"/>
            <a:ext cx="2682240" cy="169277"/>
          </a:xfrm>
          <a:prstGeom prst="rect">
            <a:avLst/>
          </a:prstGeom>
        </p:spPr>
        <p:txBody>
          <a:bodyPr lIns="0" tIns="0" rIns="0" bIns="0" anchor="ctr" anchorCtr="0">
            <a:spAutoFit/>
          </a:bodyPr>
          <a:lstStyle/>
          <a:p>
            <a:pPr algn="r"/>
            <a:r>
              <a:rPr lang="en-US" sz="1100" b="1" dirty="0">
                <a:solidFill>
                  <a:schemeClr val="bg1"/>
                </a:solidFill>
              </a:rPr>
              <a:t>AGIL – VanRaden</a:t>
            </a:r>
          </a:p>
        </p:txBody>
      </p:sp>
    </p:spTree>
    <p:extLst>
      <p:ext uri="{BB962C8B-B14F-4D97-AF65-F5344CB8AC3E}">
        <p14:creationId xmlns:p14="http://schemas.microsoft.com/office/powerpoint/2010/main" val="417614067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defTabSz="1219170" rtl="0" eaLnBrk="1" latinLnBrk="0" hangingPunct="1">
        <a:spcBef>
          <a:spcPct val="0"/>
        </a:spcBef>
        <a:buNone/>
        <a:defRPr sz="4000" b="1" kern="1200">
          <a:solidFill>
            <a:schemeClr val="bg1"/>
          </a:solidFill>
          <a:latin typeface="+mj-lt"/>
          <a:ea typeface="+mj-ea"/>
          <a:cs typeface="+mj-cs"/>
        </a:defRPr>
      </a:lvl1pPr>
    </p:titleStyle>
    <p:bodyStyle>
      <a:lvl1pPr marL="274320" indent="-274320" algn="l" defTabSz="1219170" rtl="0" eaLnBrk="1" latinLnBrk="0" hangingPunct="1">
        <a:lnSpc>
          <a:spcPts val="2800"/>
        </a:lnSpc>
        <a:spcBef>
          <a:spcPts val="0"/>
        </a:spcBef>
        <a:spcAft>
          <a:spcPts val="2400"/>
        </a:spcAft>
        <a:buFont typeface="Symbol" pitchFamily="18" charset="2"/>
        <a:buChar char=""/>
        <a:defRPr sz="2700" b="1" kern="1200">
          <a:solidFill>
            <a:schemeClr val="tx1"/>
          </a:solidFill>
          <a:latin typeface="+mn-lt"/>
          <a:ea typeface="+mn-ea"/>
          <a:cs typeface="+mn-cs"/>
        </a:defRPr>
      </a:lvl1pPr>
      <a:lvl2pPr marL="685800" indent="-320040" algn="l" defTabSz="1219170" rtl="0" eaLnBrk="1" latinLnBrk="0" hangingPunct="1">
        <a:lnSpc>
          <a:spcPts val="2800"/>
        </a:lnSpc>
        <a:spcBef>
          <a:spcPts val="0"/>
        </a:spcBef>
        <a:spcAft>
          <a:spcPts val="2400"/>
        </a:spcAft>
        <a:buFont typeface="Arial" pitchFamily="34" charset="0"/>
        <a:buChar char="–"/>
        <a:tabLst/>
        <a:defRPr sz="2700" b="1" kern="1200">
          <a:solidFill>
            <a:schemeClr val="tx1"/>
          </a:solidFill>
          <a:latin typeface="+mn-lt"/>
          <a:ea typeface="+mn-ea"/>
          <a:cs typeface="+mn-cs"/>
        </a:defRPr>
      </a:lvl2pPr>
      <a:lvl3pPr marL="960120" indent="-274320" algn="l" defTabSz="1219170" rtl="0" eaLnBrk="1" latinLnBrk="0" hangingPunct="1">
        <a:lnSpc>
          <a:spcPts val="2800"/>
        </a:lnSpc>
        <a:spcBef>
          <a:spcPts val="0"/>
        </a:spcBef>
        <a:spcAft>
          <a:spcPts val="2400"/>
        </a:spcAft>
        <a:buFont typeface="Calibri" pitchFamily="34" charset="0"/>
        <a:buChar char="•"/>
        <a:defRPr sz="27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science/article/pii/S0022030269865938"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ncedirect.com/science/article/pii/S0022030281825994" TargetMode="External"/><Relationship Id="rId2" Type="http://schemas.openxmlformats.org/officeDocument/2006/relationships/hyperlink" Target="https://www.sciencedirect.com/science/article/pii/S0022030281826549" TargetMode="External"/><Relationship Id="rId1" Type="http://schemas.openxmlformats.org/officeDocument/2006/relationships/slideLayout" Target="../slideLayouts/slideLayout1.xml"/><Relationship Id="rId4" Type="http://schemas.openxmlformats.org/officeDocument/2006/relationships/hyperlink" Target="https://www.journalofdairyscience.org/article/S0022-0302(81)82531-3/fulltex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ature.com/articles/nbt1078"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oi.org/10.3168/jds.2018-15407"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www.nature.com/articles/ng.608"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www.paulvanraden.com/Nutrition.htm" TargetMode="External"/><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archive.org/details/leastsquaresanal04harv/page/n7/mode/2up" TargetMode="External"/><Relationship Id="rId2" Type="http://schemas.openxmlformats.org/officeDocument/2006/relationships/hyperlink" Target="https://ia800503.us.archive.org/27/items/CAT10682917/CAT10682917.pdf" TargetMode="Externa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gsejournal.biomedcentral.com/articles/10.1186/s12711-021-00644-z" TargetMode="External"/><Relationship Id="rId2" Type="http://schemas.openxmlformats.org/officeDocument/2006/relationships/hyperlink" Target="https://aviagen.com/en/news-room/feature-focus/aviagen-group-genomics-lab-further-strengthens-genetic-selection/" TargetMode="Externa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paulvanraden.com/index.htm"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14400" y="3631450"/>
            <a:ext cx="10363200" cy="2743200"/>
          </a:xfrm>
        </p:spPr>
        <p:txBody>
          <a:bodyPr/>
          <a:lstStyle/>
          <a:p>
            <a:pPr>
              <a:lnSpc>
                <a:spcPts val="4200"/>
              </a:lnSpc>
              <a:spcAft>
                <a:spcPts val="1200"/>
              </a:spcAft>
            </a:pPr>
            <a:r>
              <a:rPr lang="en-US" sz="3600" dirty="0"/>
              <a:t>Paul </a:t>
            </a:r>
            <a:r>
              <a:rPr lang="en-US" sz="3600" dirty="0" err="1"/>
              <a:t>VanRaden</a:t>
            </a:r>
            <a:endParaRPr lang="en-US" sz="3600" dirty="0"/>
          </a:p>
          <a:p>
            <a:pPr marL="0" indent="0">
              <a:lnSpc>
                <a:spcPts val="3200"/>
              </a:lnSpc>
              <a:spcAft>
                <a:spcPts val="600"/>
              </a:spcAft>
            </a:pPr>
            <a:r>
              <a:rPr lang="en-US" sz="3200" dirty="0"/>
              <a:t>USDA, Agricultural Research Service, Animal Genomics and Improvement Laboratory, Beltsville, MD</a:t>
            </a:r>
          </a:p>
          <a:p>
            <a:pPr>
              <a:lnSpc>
                <a:spcPts val="4200"/>
              </a:lnSpc>
              <a:spcAft>
                <a:spcPts val="600"/>
              </a:spcAft>
            </a:pPr>
            <a:r>
              <a:rPr lang="en-US" sz="3200" dirty="0"/>
              <a:t>Email: </a:t>
            </a:r>
            <a:r>
              <a:rPr lang="en-US" sz="3200" dirty="0">
                <a:solidFill>
                  <a:srgbClr val="244270"/>
                </a:solidFill>
              </a:rPr>
              <a:t>paul.vanraden@usda.gov</a:t>
            </a:r>
          </a:p>
          <a:p>
            <a:pPr>
              <a:lnSpc>
                <a:spcPts val="4200"/>
              </a:lnSpc>
              <a:spcAft>
                <a:spcPts val="600"/>
              </a:spcAft>
            </a:pPr>
            <a:r>
              <a:rPr lang="en-US" sz="3200" dirty="0"/>
              <a:t>Web site: </a:t>
            </a:r>
            <a:r>
              <a:rPr lang="en-US" sz="1400" dirty="0"/>
              <a:t>https://www.ars.usda.gov/northeast-area/beltsville-md-barc/beltsville-agricultural-research-center/agil/aip/</a:t>
            </a:r>
          </a:p>
          <a:p>
            <a:pPr>
              <a:lnSpc>
                <a:spcPts val="4200"/>
              </a:lnSpc>
              <a:spcAft>
                <a:spcPts val="600"/>
              </a:spcAft>
            </a:pPr>
            <a:endParaRPr lang="en-US" sz="1400" dirty="0">
              <a:solidFill>
                <a:srgbClr val="244270"/>
              </a:solidFill>
            </a:endParaRPr>
          </a:p>
          <a:p>
            <a:pPr>
              <a:lnSpc>
                <a:spcPts val="4200"/>
              </a:lnSpc>
              <a:spcAft>
                <a:spcPts val="600"/>
              </a:spcAft>
            </a:pPr>
            <a:endParaRPr lang="en-US" sz="1400" dirty="0">
              <a:solidFill>
                <a:srgbClr val="244270"/>
              </a:solidFill>
            </a:endParaRPr>
          </a:p>
        </p:txBody>
      </p:sp>
      <p:sp>
        <p:nvSpPr>
          <p:cNvPr id="15" name="TextBox 14">
            <a:extLst>
              <a:ext uri="{FF2B5EF4-FFF2-40B4-BE49-F238E27FC236}">
                <a16:creationId xmlns:a16="http://schemas.microsoft.com/office/drawing/2014/main" id="{9A958805-EB46-4385-A71C-FFCE99322008}"/>
              </a:ext>
            </a:extLst>
          </p:cNvPr>
          <p:cNvSpPr txBox="1"/>
          <p:nvPr/>
        </p:nvSpPr>
        <p:spPr>
          <a:xfrm>
            <a:off x="805759" y="371461"/>
            <a:ext cx="9719172" cy="2292422"/>
          </a:xfrm>
          <a:prstGeom prst="rect">
            <a:avLst/>
          </a:prstGeom>
          <a:noFill/>
        </p:spPr>
        <p:txBody>
          <a:bodyPr wrap="square" rtlCol="0">
            <a:spAutoFit/>
          </a:bodyPr>
          <a:lstStyle/>
          <a:p>
            <a:pPr>
              <a:lnSpc>
                <a:spcPts val="5200"/>
              </a:lnSpc>
              <a:spcAft>
                <a:spcPts val="1800"/>
              </a:spcAft>
            </a:pPr>
            <a:r>
              <a:rPr lang="en-US" sz="5200" b="1" dirty="0">
                <a:solidFill>
                  <a:schemeClr val="bg1"/>
                </a:solidFill>
              </a:rPr>
              <a:t>U MD </a:t>
            </a:r>
            <a:r>
              <a:rPr lang="en-US" sz="5200" b="1" dirty="0" err="1">
                <a:solidFill>
                  <a:schemeClr val="bg1"/>
                </a:solidFill>
              </a:rPr>
              <a:t>LeClerg</a:t>
            </a:r>
            <a:r>
              <a:rPr lang="en-US" sz="5200" b="1" dirty="0">
                <a:solidFill>
                  <a:schemeClr val="bg1"/>
                </a:solidFill>
              </a:rPr>
              <a:t> Lecture:</a:t>
            </a:r>
          </a:p>
          <a:p>
            <a:pPr>
              <a:lnSpc>
                <a:spcPts val="5200"/>
              </a:lnSpc>
              <a:spcAft>
                <a:spcPts val="1800"/>
              </a:spcAft>
            </a:pPr>
            <a:r>
              <a:rPr lang="en-US" sz="4000" b="1" dirty="0">
                <a:solidFill>
                  <a:schemeClr val="bg1"/>
                </a:solidFill>
              </a:rPr>
              <a:t>Local selection experiments and global impacts of university genetics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1414-2830-E045-8260-3F01B87C17D4}"/>
              </a:ext>
            </a:extLst>
          </p:cNvPr>
          <p:cNvSpPr>
            <a:spLocks noGrp="1"/>
          </p:cNvSpPr>
          <p:nvPr>
            <p:ph type="title"/>
          </p:nvPr>
        </p:nvSpPr>
        <p:spPr/>
        <p:txBody>
          <a:bodyPr/>
          <a:lstStyle/>
          <a:p>
            <a:r>
              <a:rPr lang="en-US" dirty="0"/>
              <a:t>Example of extreme inbreeding</a:t>
            </a:r>
          </a:p>
        </p:txBody>
      </p:sp>
      <p:sp>
        <p:nvSpPr>
          <p:cNvPr id="3" name="Content Placeholder 2">
            <a:extLst>
              <a:ext uri="{FF2B5EF4-FFF2-40B4-BE49-F238E27FC236}">
                <a16:creationId xmlns:a16="http://schemas.microsoft.com/office/drawing/2014/main" id="{AD4341F0-28B5-55F5-166C-BE38C8F3AAB7}"/>
              </a:ext>
            </a:extLst>
          </p:cNvPr>
          <p:cNvSpPr>
            <a:spLocks noGrp="1"/>
          </p:cNvSpPr>
          <p:nvPr>
            <p:ph sz="half" idx="1"/>
          </p:nvPr>
        </p:nvSpPr>
        <p:spPr/>
        <p:txBody>
          <a:bodyPr/>
          <a:lstStyle/>
          <a:p>
            <a:r>
              <a:rPr lang="en-US" dirty="0"/>
              <a:t>Pedigree for Holstein cow A-148 </a:t>
            </a:r>
          </a:p>
          <a:p>
            <a:r>
              <a:rPr lang="en-US" dirty="0"/>
              <a:t>Sire 1 (Lad) from Minnesota appears 50 times in her pedigree</a:t>
            </a:r>
          </a:p>
          <a:p>
            <a:r>
              <a:rPr lang="en-US" dirty="0"/>
              <a:t>64.6% inbreeding coefficient</a:t>
            </a:r>
          </a:p>
        </p:txBody>
      </p:sp>
      <p:pic>
        <p:nvPicPr>
          <p:cNvPr id="5" name="Content Placeholder 4">
            <a:extLst>
              <a:ext uri="{FF2B5EF4-FFF2-40B4-BE49-F238E27FC236}">
                <a16:creationId xmlns:a16="http://schemas.microsoft.com/office/drawing/2014/main" id="{B8D3A3D8-0A68-FBDF-9737-77E4F2B6F0F0}"/>
              </a:ext>
            </a:extLst>
          </p:cNvPr>
          <p:cNvPicPr>
            <a:picLocks noGrp="1" noChangeAspect="1"/>
          </p:cNvPicPr>
          <p:nvPr>
            <p:ph sz="half" idx="2"/>
          </p:nvPr>
        </p:nvPicPr>
        <p:blipFill>
          <a:blip r:embed="rId2"/>
          <a:stretch>
            <a:fillRect/>
          </a:stretch>
        </p:blipFill>
        <p:spPr>
          <a:xfrm>
            <a:off x="6548827" y="965715"/>
            <a:ext cx="4928798" cy="5587485"/>
          </a:xfrm>
          <a:prstGeom prst="rect">
            <a:avLst/>
          </a:prstGeom>
        </p:spPr>
      </p:pic>
    </p:spTree>
    <p:extLst>
      <p:ext uri="{BB962C8B-B14F-4D97-AF65-F5344CB8AC3E}">
        <p14:creationId xmlns:p14="http://schemas.microsoft.com/office/powerpoint/2010/main" val="1739162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3">
            <a:extLst>
              <a:ext uri="{FF2B5EF4-FFF2-40B4-BE49-F238E27FC236}">
                <a16:creationId xmlns:a16="http://schemas.microsoft.com/office/drawing/2014/main" id="{C76DF38C-61C0-ED0E-B2A2-0EAE4CE0D844}"/>
              </a:ext>
            </a:extLst>
          </p:cNvPr>
          <p:cNvSpPr>
            <a:spLocks noChangeShapeType="1"/>
          </p:cNvSpPr>
          <p:nvPr/>
        </p:nvSpPr>
        <p:spPr bwMode="auto">
          <a:xfrm>
            <a:off x="2286000" y="31242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1" name="Line 4">
            <a:extLst>
              <a:ext uri="{FF2B5EF4-FFF2-40B4-BE49-F238E27FC236}">
                <a16:creationId xmlns:a16="http://schemas.microsoft.com/office/drawing/2014/main" id="{46805FA0-05DD-0820-1F8B-A5C4EEA29F07}"/>
              </a:ext>
            </a:extLst>
          </p:cNvPr>
          <p:cNvSpPr>
            <a:spLocks noChangeShapeType="1"/>
          </p:cNvSpPr>
          <p:nvPr/>
        </p:nvSpPr>
        <p:spPr bwMode="auto">
          <a:xfrm>
            <a:off x="2971800" y="25146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2" name="Line 5">
            <a:extLst>
              <a:ext uri="{FF2B5EF4-FFF2-40B4-BE49-F238E27FC236}">
                <a16:creationId xmlns:a16="http://schemas.microsoft.com/office/drawing/2014/main" id="{006A0891-4F1F-0F4A-5C00-B6703EA5D99D}"/>
              </a:ext>
            </a:extLst>
          </p:cNvPr>
          <p:cNvSpPr>
            <a:spLocks noChangeShapeType="1"/>
          </p:cNvSpPr>
          <p:nvPr/>
        </p:nvSpPr>
        <p:spPr bwMode="auto">
          <a:xfrm>
            <a:off x="2971800" y="39624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3" name="Line 6">
            <a:extLst>
              <a:ext uri="{FF2B5EF4-FFF2-40B4-BE49-F238E27FC236}">
                <a16:creationId xmlns:a16="http://schemas.microsoft.com/office/drawing/2014/main" id="{047D58B4-A49F-E2BA-B74D-5B18185481A4}"/>
              </a:ext>
            </a:extLst>
          </p:cNvPr>
          <p:cNvSpPr>
            <a:spLocks noChangeShapeType="1"/>
          </p:cNvSpPr>
          <p:nvPr/>
        </p:nvSpPr>
        <p:spPr bwMode="auto">
          <a:xfrm>
            <a:off x="3657600" y="31242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4" name="Line 7">
            <a:extLst>
              <a:ext uri="{FF2B5EF4-FFF2-40B4-BE49-F238E27FC236}">
                <a16:creationId xmlns:a16="http://schemas.microsoft.com/office/drawing/2014/main" id="{4B7142D1-E698-6A8D-12A5-291602825FFB}"/>
              </a:ext>
            </a:extLst>
          </p:cNvPr>
          <p:cNvSpPr>
            <a:spLocks noChangeShapeType="1"/>
          </p:cNvSpPr>
          <p:nvPr/>
        </p:nvSpPr>
        <p:spPr bwMode="auto">
          <a:xfrm>
            <a:off x="3657600" y="50292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5" name="Line 8">
            <a:extLst>
              <a:ext uri="{FF2B5EF4-FFF2-40B4-BE49-F238E27FC236}">
                <a16:creationId xmlns:a16="http://schemas.microsoft.com/office/drawing/2014/main" id="{C020EE9B-DE2D-8FDB-EFB6-6F4C81AC1237}"/>
              </a:ext>
            </a:extLst>
          </p:cNvPr>
          <p:cNvSpPr>
            <a:spLocks noChangeShapeType="1"/>
          </p:cNvSpPr>
          <p:nvPr/>
        </p:nvSpPr>
        <p:spPr bwMode="auto">
          <a:xfrm>
            <a:off x="3657600" y="31242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6" name="Line 9">
            <a:extLst>
              <a:ext uri="{FF2B5EF4-FFF2-40B4-BE49-F238E27FC236}">
                <a16:creationId xmlns:a16="http://schemas.microsoft.com/office/drawing/2014/main" id="{FBB3FCFC-4002-7C64-9441-9EC4C7D84120}"/>
              </a:ext>
            </a:extLst>
          </p:cNvPr>
          <p:cNvSpPr>
            <a:spLocks noChangeShapeType="1"/>
          </p:cNvSpPr>
          <p:nvPr/>
        </p:nvSpPr>
        <p:spPr bwMode="auto">
          <a:xfrm>
            <a:off x="4343400" y="3962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7" name="Line 10">
            <a:extLst>
              <a:ext uri="{FF2B5EF4-FFF2-40B4-BE49-F238E27FC236}">
                <a16:creationId xmlns:a16="http://schemas.microsoft.com/office/drawing/2014/main" id="{E0EFAE60-B509-DE76-DE17-FBABA1DE5F2F}"/>
              </a:ext>
            </a:extLst>
          </p:cNvPr>
          <p:cNvSpPr>
            <a:spLocks noChangeShapeType="1"/>
          </p:cNvSpPr>
          <p:nvPr/>
        </p:nvSpPr>
        <p:spPr bwMode="auto">
          <a:xfrm>
            <a:off x="4343400" y="59436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8" name="Line 11">
            <a:extLst>
              <a:ext uri="{FF2B5EF4-FFF2-40B4-BE49-F238E27FC236}">
                <a16:creationId xmlns:a16="http://schemas.microsoft.com/office/drawing/2014/main" id="{2B90420C-4F8F-2981-DB8A-F9496769969E}"/>
              </a:ext>
            </a:extLst>
          </p:cNvPr>
          <p:cNvSpPr>
            <a:spLocks noChangeShapeType="1"/>
          </p:cNvSpPr>
          <p:nvPr/>
        </p:nvSpPr>
        <p:spPr bwMode="auto">
          <a:xfrm>
            <a:off x="4343400" y="39624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9" name="Line 12">
            <a:extLst>
              <a:ext uri="{FF2B5EF4-FFF2-40B4-BE49-F238E27FC236}">
                <a16:creationId xmlns:a16="http://schemas.microsoft.com/office/drawing/2014/main" id="{FED61B3E-5EF0-D121-EAD4-A56E10E382AC}"/>
              </a:ext>
            </a:extLst>
          </p:cNvPr>
          <p:cNvSpPr>
            <a:spLocks noChangeShapeType="1"/>
          </p:cNvSpPr>
          <p:nvPr/>
        </p:nvSpPr>
        <p:spPr bwMode="auto">
          <a:xfrm flipV="1">
            <a:off x="5105400" y="31242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0" name="Line 13">
            <a:extLst>
              <a:ext uri="{FF2B5EF4-FFF2-40B4-BE49-F238E27FC236}">
                <a16:creationId xmlns:a16="http://schemas.microsoft.com/office/drawing/2014/main" id="{6BE69E79-A2B5-1956-8182-A67285367AA5}"/>
              </a:ext>
            </a:extLst>
          </p:cNvPr>
          <p:cNvSpPr>
            <a:spLocks noChangeShapeType="1"/>
          </p:cNvSpPr>
          <p:nvPr/>
        </p:nvSpPr>
        <p:spPr bwMode="auto">
          <a:xfrm>
            <a:off x="5105400" y="47244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1" name="Line 14">
            <a:extLst>
              <a:ext uri="{FF2B5EF4-FFF2-40B4-BE49-F238E27FC236}">
                <a16:creationId xmlns:a16="http://schemas.microsoft.com/office/drawing/2014/main" id="{4EE5A35F-3143-A13D-BF50-210CECD4DA78}"/>
              </a:ext>
            </a:extLst>
          </p:cNvPr>
          <p:cNvSpPr>
            <a:spLocks noChangeShapeType="1"/>
          </p:cNvSpPr>
          <p:nvPr/>
        </p:nvSpPr>
        <p:spPr bwMode="auto">
          <a:xfrm>
            <a:off x="2971800" y="2438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2" name="Line 15">
            <a:extLst>
              <a:ext uri="{FF2B5EF4-FFF2-40B4-BE49-F238E27FC236}">
                <a16:creationId xmlns:a16="http://schemas.microsoft.com/office/drawing/2014/main" id="{7AF71BFC-4E24-D5FE-256C-C94EFE18722C}"/>
              </a:ext>
            </a:extLst>
          </p:cNvPr>
          <p:cNvSpPr>
            <a:spLocks noChangeShapeType="1"/>
          </p:cNvSpPr>
          <p:nvPr/>
        </p:nvSpPr>
        <p:spPr bwMode="auto">
          <a:xfrm>
            <a:off x="2971800" y="25146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3" name="Line 16">
            <a:extLst>
              <a:ext uri="{FF2B5EF4-FFF2-40B4-BE49-F238E27FC236}">
                <a16:creationId xmlns:a16="http://schemas.microsoft.com/office/drawing/2014/main" id="{E7ADE329-25D3-DFB3-F1EA-87B9414F8710}"/>
              </a:ext>
            </a:extLst>
          </p:cNvPr>
          <p:cNvSpPr>
            <a:spLocks noChangeShapeType="1"/>
          </p:cNvSpPr>
          <p:nvPr/>
        </p:nvSpPr>
        <p:spPr bwMode="auto">
          <a:xfrm>
            <a:off x="5105400" y="31242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4" name="Line 17">
            <a:extLst>
              <a:ext uri="{FF2B5EF4-FFF2-40B4-BE49-F238E27FC236}">
                <a16:creationId xmlns:a16="http://schemas.microsoft.com/office/drawing/2014/main" id="{205B1B59-4484-2CB8-7980-2183F05D6C57}"/>
              </a:ext>
            </a:extLst>
          </p:cNvPr>
          <p:cNvSpPr>
            <a:spLocks noChangeShapeType="1"/>
          </p:cNvSpPr>
          <p:nvPr/>
        </p:nvSpPr>
        <p:spPr bwMode="auto">
          <a:xfrm>
            <a:off x="5791200" y="25146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5" name="Line 18">
            <a:extLst>
              <a:ext uri="{FF2B5EF4-FFF2-40B4-BE49-F238E27FC236}">
                <a16:creationId xmlns:a16="http://schemas.microsoft.com/office/drawing/2014/main" id="{BB88C7FD-5A9B-3971-2816-8D3ED46F1F75}"/>
              </a:ext>
            </a:extLst>
          </p:cNvPr>
          <p:cNvSpPr>
            <a:spLocks noChangeShapeType="1"/>
          </p:cNvSpPr>
          <p:nvPr/>
        </p:nvSpPr>
        <p:spPr bwMode="auto">
          <a:xfrm>
            <a:off x="5791200" y="25146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6" name="Line 19">
            <a:extLst>
              <a:ext uri="{FF2B5EF4-FFF2-40B4-BE49-F238E27FC236}">
                <a16:creationId xmlns:a16="http://schemas.microsoft.com/office/drawing/2014/main" id="{7F7A5AC5-885A-1FC3-F43C-A1E8E5CBDC75}"/>
              </a:ext>
            </a:extLst>
          </p:cNvPr>
          <p:cNvSpPr>
            <a:spLocks noChangeShapeType="1"/>
          </p:cNvSpPr>
          <p:nvPr/>
        </p:nvSpPr>
        <p:spPr bwMode="auto">
          <a:xfrm>
            <a:off x="5791200" y="38100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7" name="Line 20">
            <a:extLst>
              <a:ext uri="{FF2B5EF4-FFF2-40B4-BE49-F238E27FC236}">
                <a16:creationId xmlns:a16="http://schemas.microsoft.com/office/drawing/2014/main" id="{BEBB5165-CE7E-303E-8B7E-E2ADAB6AA2AF}"/>
              </a:ext>
            </a:extLst>
          </p:cNvPr>
          <p:cNvSpPr>
            <a:spLocks noChangeShapeType="1"/>
          </p:cNvSpPr>
          <p:nvPr/>
        </p:nvSpPr>
        <p:spPr bwMode="auto">
          <a:xfrm>
            <a:off x="6477000" y="3124200"/>
            <a:ext cx="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8" name="Line 21">
            <a:extLst>
              <a:ext uri="{FF2B5EF4-FFF2-40B4-BE49-F238E27FC236}">
                <a16:creationId xmlns:a16="http://schemas.microsoft.com/office/drawing/2014/main" id="{AB933F45-74BC-545D-25AE-74A7C7477405}"/>
              </a:ext>
            </a:extLst>
          </p:cNvPr>
          <p:cNvSpPr>
            <a:spLocks noChangeShapeType="1"/>
          </p:cNvSpPr>
          <p:nvPr/>
        </p:nvSpPr>
        <p:spPr bwMode="auto">
          <a:xfrm>
            <a:off x="6477000" y="31242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9" name="Line 22">
            <a:extLst>
              <a:ext uri="{FF2B5EF4-FFF2-40B4-BE49-F238E27FC236}">
                <a16:creationId xmlns:a16="http://schemas.microsoft.com/office/drawing/2014/main" id="{B48926B4-77A5-8E01-9702-ECD4707231E1}"/>
              </a:ext>
            </a:extLst>
          </p:cNvPr>
          <p:cNvSpPr>
            <a:spLocks noChangeShapeType="1"/>
          </p:cNvSpPr>
          <p:nvPr/>
        </p:nvSpPr>
        <p:spPr bwMode="auto">
          <a:xfrm>
            <a:off x="6477000" y="44958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0" name="Line 23">
            <a:extLst>
              <a:ext uri="{FF2B5EF4-FFF2-40B4-BE49-F238E27FC236}">
                <a16:creationId xmlns:a16="http://schemas.microsoft.com/office/drawing/2014/main" id="{92190081-E36C-46B0-FF8C-E1DA7EE131FE}"/>
              </a:ext>
            </a:extLst>
          </p:cNvPr>
          <p:cNvSpPr>
            <a:spLocks noChangeShapeType="1"/>
          </p:cNvSpPr>
          <p:nvPr/>
        </p:nvSpPr>
        <p:spPr bwMode="auto">
          <a:xfrm>
            <a:off x="7239000" y="2590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1" name="Line 24">
            <a:extLst>
              <a:ext uri="{FF2B5EF4-FFF2-40B4-BE49-F238E27FC236}">
                <a16:creationId xmlns:a16="http://schemas.microsoft.com/office/drawing/2014/main" id="{43230EAC-4918-86DA-BA89-D83984289103}"/>
              </a:ext>
            </a:extLst>
          </p:cNvPr>
          <p:cNvSpPr>
            <a:spLocks noChangeShapeType="1"/>
          </p:cNvSpPr>
          <p:nvPr/>
        </p:nvSpPr>
        <p:spPr bwMode="auto">
          <a:xfrm>
            <a:off x="7315200" y="41910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2" name="Line 25">
            <a:extLst>
              <a:ext uri="{FF2B5EF4-FFF2-40B4-BE49-F238E27FC236}">
                <a16:creationId xmlns:a16="http://schemas.microsoft.com/office/drawing/2014/main" id="{EED6FBA4-65EA-7379-4FAA-B052C59388C7}"/>
              </a:ext>
            </a:extLst>
          </p:cNvPr>
          <p:cNvSpPr>
            <a:spLocks noChangeShapeType="1"/>
          </p:cNvSpPr>
          <p:nvPr/>
        </p:nvSpPr>
        <p:spPr bwMode="auto">
          <a:xfrm>
            <a:off x="7239000" y="25908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3" name="Line 26">
            <a:extLst>
              <a:ext uri="{FF2B5EF4-FFF2-40B4-BE49-F238E27FC236}">
                <a16:creationId xmlns:a16="http://schemas.microsoft.com/office/drawing/2014/main" id="{C571FCB2-7E41-4AEE-60AC-1A573686E2DE}"/>
              </a:ext>
            </a:extLst>
          </p:cNvPr>
          <p:cNvSpPr>
            <a:spLocks noChangeShapeType="1"/>
          </p:cNvSpPr>
          <p:nvPr/>
        </p:nvSpPr>
        <p:spPr bwMode="auto">
          <a:xfrm>
            <a:off x="7239000" y="35052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4" name="Line 27">
            <a:extLst>
              <a:ext uri="{FF2B5EF4-FFF2-40B4-BE49-F238E27FC236}">
                <a16:creationId xmlns:a16="http://schemas.microsoft.com/office/drawing/2014/main" id="{BA102578-6C80-6051-CCCF-046903B10A64}"/>
              </a:ext>
            </a:extLst>
          </p:cNvPr>
          <p:cNvSpPr>
            <a:spLocks noChangeShapeType="1"/>
          </p:cNvSpPr>
          <p:nvPr/>
        </p:nvSpPr>
        <p:spPr bwMode="auto">
          <a:xfrm>
            <a:off x="7315200" y="41910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5" name="Line 28">
            <a:extLst>
              <a:ext uri="{FF2B5EF4-FFF2-40B4-BE49-F238E27FC236}">
                <a16:creationId xmlns:a16="http://schemas.microsoft.com/office/drawing/2014/main" id="{23523CE4-FAEA-9D4A-2B15-E716695AC436}"/>
              </a:ext>
            </a:extLst>
          </p:cNvPr>
          <p:cNvSpPr>
            <a:spLocks noChangeShapeType="1"/>
          </p:cNvSpPr>
          <p:nvPr/>
        </p:nvSpPr>
        <p:spPr bwMode="auto">
          <a:xfrm>
            <a:off x="7315200" y="51816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6" name="Line 29">
            <a:extLst>
              <a:ext uri="{FF2B5EF4-FFF2-40B4-BE49-F238E27FC236}">
                <a16:creationId xmlns:a16="http://schemas.microsoft.com/office/drawing/2014/main" id="{0D839A52-ECC4-4C65-217A-872F6C4E3747}"/>
              </a:ext>
            </a:extLst>
          </p:cNvPr>
          <p:cNvSpPr>
            <a:spLocks noChangeShapeType="1"/>
          </p:cNvSpPr>
          <p:nvPr/>
        </p:nvSpPr>
        <p:spPr bwMode="auto">
          <a:xfrm>
            <a:off x="8077200" y="48768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7" name="Line 30">
            <a:extLst>
              <a:ext uri="{FF2B5EF4-FFF2-40B4-BE49-F238E27FC236}">
                <a16:creationId xmlns:a16="http://schemas.microsoft.com/office/drawing/2014/main" id="{1B38ADBD-CBB2-0D7B-7F33-86FCD071915F}"/>
              </a:ext>
            </a:extLst>
          </p:cNvPr>
          <p:cNvSpPr>
            <a:spLocks noChangeShapeType="1"/>
          </p:cNvSpPr>
          <p:nvPr/>
        </p:nvSpPr>
        <p:spPr bwMode="auto">
          <a:xfrm>
            <a:off x="8001000" y="3048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8" name="Line 31">
            <a:extLst>
              <a:ext uri="{FF2B5EF4-FFF2-40B4-BE49-F238E27FC236}">
                <a16:creationId xmlns:a16="http://schemas.microsoft.com/office/drawing/2014/main" id="{2DC12A47-B9D1-E897-4442-44FA3F224887}"/>
              </a:ext>
            </a:extLst>
          </p:cNvPr>
          <p:cNvSpPr>
            <a:spLocks noChangeShapeType="1"/>
          </p:cNvSpPr>
          <p:nvPr/>
        </p:nvSpPr>
        <p:spPr bwMode="auto">
          <a:xfrm>
            <a:off x="8001000" y="30480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9" name="Line 32">
            <a:extLst>
              <a:ext uri="{FF2B5EF4-FFF2-40B4-BE49-F238E27FC236}">
                <a16:creationId xmlns:a16="http://schemas.microsoft.com/office/drawing/2014/main" id="{4BE290C6-5E8D-BD7D-AE70-93E696849A83}"/>
              </a:ext>
            </a:extLst>
          </p:cNvPr>
          <p:cNvSpPr>
            <a:spLocks noChangeShapeType="1"/>
          </p:cNvSpPr>
          <p:nvPr/>
        </p:nvSpPr>
        <p:spPr bwMode="auto">
          <a:xfrm>
            <a:off x="8001000" y="373380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0" name="Line 33">
            <a:extLst>
              <a:ext uri="{FF2B5EF4-FFF2-40B4-BE49-F238E27FC236}">
                <a16:creationId xmlns:a16="http://schemas.microsoft.com/office/drawing/2014/main" id="{8462592A-0CED-32F0-C068-6888C83CCC92}"/>
              </a:ext>
            </a:extLst>
          </p:cNvPr>
          <p:cNvSpPr>
            <a:spLocks noChangeShapeType="1"/>
          </p:cNvSpPr>
          <p:nvPr/>
        </p:nvSpPr>
        <p:spPr bwMode="auto">
          <a:xfrm>
            <a:off x="8763000" y="33528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1" name="Line 34">
            <a:extLst>
              <a:ext uri="{FF2B5EF4-FFF2-40B4-BE49-F238E27FC236}">
                <a16:creationId xmlns:a16="http://schemas.microsoft.com/office/drawing/2014/main" id="{0D5C18E1-0641-508E-784C-1C9F091B2E5B}"/>
              </a:ext>
            </a:extLst>
          </p:cNvPr>
          <p:cNvSpPr>
            <a:spLocks noChangeShapeType="1"/>
          </p:cNvSpPr>
          <p:nvPr/>
        </p:nvSpPr>
        <p:spPr bwMode="auto">
          <a:xfrm>
            <a:off x="8763000" y="33528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2" name="Line 35">
            <a:extLst>
              <a:ext uri="{FF2B5EF4-FFF2-40B4-BE49-F238E27FC236}">
                <a16:creationId xmlns:a16="http://schemas.microsoft.com/office/drawing/2014/main" id="{46E9BD30-C06B-1119-3F63-E7644122A6E8}"/>
              </a:ext>
            </a:extLst>
          </p:cNvPr>
          <p:cNvSpPr>
            <a:spLocks noChangeShapeType="1"/>
          </p:cNvSpPr>
          <p:nvPr/>
        </p:nvSpPr>
        <p:spPr bwMode="auto">
          <a:xfrm>
            <a:off x="8763000" y="40386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3" name="Line 36">
            <a:extLst>
              <a:ext uri="{FF2B5EF4-FFF2-40B4-BE49-F238E27FC236}">
                <a16:creationId xmlns:a16="http://schemas.microsoft.com/office/drawing/2014/main" id="{46356519-7873-607A-4647-B67F0E3F333E}"/>
              </a:ext>
            </a:extLst>
          </p:cNvPr>
          <p:cNvSpPr>
            <a:spLocks noChangeShapeType="1"/>
          </p:cNvSpPr>
          <p:nvPr/>
        </p:nvSpPr>
        <p:spPr bwMode="auto">
          <a:xfrm>
            <a:off x="8077200" y="48768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4" name="Line 37">
            <a:extLst>
              <a:ext uri="{FF2B5EF4-FFF2-40B4-BE49-F238E27FC236}">
                <a16:creationId xmlns:a16="http://schemas.microsoft.com/office/drawing/2014/main" id="{0CE64A06-C11F-8478-F27F-9190A8A7EBCE}"/>
              </a:ext>
            </a:extLst>
          </p:cNvPr>
          <p:cNvSpPr>
            <a:spLocks noChangeShapeType="1"/>
          </p:cNvSpPr>
          <p:nvPr/>
        </p:nvSpPr>
        <p:spPr bwMode="auto">
          <a:xfrm>
            <a:off x="8077200" y="56388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5" name="Text Box 38">
            <a:extLst>
              <a:ext uri="{FF2B5EF4-FFF2-40B4-BE49-F238E27FC236}">
                <a16:creationId xmlns:a16="http://schemas.microsoft.com/office/drawing/2014/main" id="{A4BC61FB-C561-AA92-07FE-D797A9805CAA}"/>
              </a:ext>
            </a:extLst>
          </p:cNvPr>
          <p:cNvSpPr txBox="1">
            <a:spLocks noChangeArrowheads="1"/>
          </p:cNvSpPr>
          <p:nvPr/>
        </p:nvSpPr>
        <p:spPr bwMode="auto">
          <a:xfrm>
            <a:off x="3124200" y="19812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0000"/>
                </a:solidFill>
              </a:rPr>
              <a:t>6</a:t>
            </a:r>
          </a:p>
        </p:txBody>
      </p:sp>
      <p:sp>
        <p:nvSpPr>
          <p:cNvPr id="12326" name="Text Box 39">
            <a:extLst>
              <a:ext uri="{FF2B5EF4-FFF2-40B4-BE49-F238E27FC236}">
                <a16:creationId xmlns:a16="http://schemas.microsoft.com/office/drawing/2014/main" id="{AFA6D197-DDF0-7826-F825-92DB636835E7}"/>
              </a:ext>
            </a:extLst>
          </p:cNvPr>
          <p:cNvSpPr txBox="1">
            <a:spLocks noChangeArrowheads="1"/>
          </p:cNvSpPr>
          <p:nvPr/>
        </p:nvSpPr>
        <p:spPr bwMode="auto">
          <a:xfrm>
            <a:off x="3810000" y="2590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0000"/>
                </a:solidFill>
              </a:rPr>
              <a:t>6</a:t>
            </a:r>
          </a:p>
        </p:txBody>
      </p:sp>
      <p:sp>
        <p:nvSpPr>
          <p:cNvPr id="12327" name="Text Box 40">
            <a:extLst>
              <a:ext uri="{FF2B5EF4-FFF2-40B4-BE49-F238E27FC236}">
                <a16:creationId xmlns:a16="http://schemas.microsoft.com/office/drawing/2014/main" id="{C20077B3-EC29-47B0-AC46-0DE8F580ACDC}"/>
              </a:ext>
            </a:extLst>
          </p:cNvPr>
          <p:cNvSpPr txBox="1">
            <a:spLocks noChangeArrowheads="1"/>
          </p:cNvSpPr>
          <p:nvPr/>
        </p:nvSpPr>
        <p:spPr bwMode="auto">
          <a:xfrm>
            <a:off x="4495800" y="3429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l" eaLnBrk="1" hangingPunct="1">
              <a:spcBef>
                <a:spcPct val="50000"/>
              </a:spcBef>
            </a:pPr>
            <a:r>
              <a:rPr lang="en-US" altLang="en-US" sz="2400" b="1">
                <a:solidFill>
                  <a:srgbClr val="FF0000"/>
                </a:solidFill>
              </a:rPr>
              <a:t>6</a:t>
            </a:r>
          </a:p>
        </p:txBody>
      </p:sp>
      <p:sp>
        <p:nvSpPr>
          <p:cNvPr id="12328" name="Text Box 41">
            <a:extLst>
              <a:ext uri="{FF2B5EF4-FFF2-40B4-BE49-F238E27FC236}">
                <a16:creationId xmlns:a16="http://schemas.microsoft.com/office/drawing/2014/main" id="{BE68AD90-1506-D191-ED81-6CFA0ABBA19E}"/>
              </a:ext>
            </a:extLst>
          </p:cNvPr>
          <p:cNvSpPr txBox="1">
            <a:spLocks noChangeArrowheads="1"/>
          </p:cNvSpPr>
          <p:nvPr/>
        </p:nvSpPr>
        <p:spPr bwMode="auto">
          <a:xfrm>
            <a:off x="5943600" y="19812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solidFill>
                  <a:srgbClr val="00CCFF"/>
                </a:solidFill>
              </a:rPr>
              <a:t>2</a:t>
            </a:r>
          </a:p>
        </p:txBody>
      </p:sp>
      <p:sp>
        <p:nvSpPr>
          <p:cNvPr id="12329" name="Text Box 42">
            <a:extLst>
              <a:ext uri="{FF2B5EF4-FFF2-40B4-BE49-F238E27FC236}">
                <a16:creationId xmlns:a16="http://schemas.microsoft.com/office/drawing/2014/main" id="{97C65AC1-F93D-37D8-BB50-F5191363D66F}"/>
              </a:ext>
            </a:extLst>
          </p:cNvPr>
          <p:cNvSpPr txBox="1">
            <a:spLocks noChangeArrowheads="1"/>
          </p:cNvSpPr>
          <p:nvPr/>
        </p:nvSpPr>
        <p:spPr bwMode="auto">
          <a:xfrm>
            <a:off x="5257800" y="2590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9900"/>
                </a:solidFill>
              </a:rPr>
              <a:t>3</a:t>
            </a:r>
          </a:p>
        </p:txBody>
      </p:sp>
      <p:sp>
        <p:nvSpPr>
          <p:cNvPr id="12330" name="Text Box 43">
            <a:extLst>
              <a:ext uri="{FF2B5EF4-FFF2-40B4-BE49-F238E27FC236}">
                <a16:creationId xmlns:a16="http://schemas.microsoft.com/office/drawing/2014/main" id="{E20C1FA8-EB78-AD7C-74D5-3A7611C8AE4F}"/>
              </a:ext>
            </a:extLst>
          </p:cNvPr>
          <p:cNvSpPr txBox="1">
            <a:spLocks noChangeArrowheads="1"/>
          </p:cNvSpPr>
          <p:nvPr/>
        </p:nvSpPr>
        <p:spPr bwMode="auto">
          <a:xfrm>
            <a:off x="7391400" y="2057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t>1</a:t>
            </a:r>
          </a:p>
        </p:txBody>
      </p:sp>
      <p:sp>
        <p:nvSpPr>
          <p:cNvPr id="12331" name="Text Box 44">
            <a:extLst>
              <a:ext uri="{FF2B5EF4-FFF2-40B4-BE49-F238E27FC236}">
                <a16:creationId xmlns:a16="http://schemas.microsoft.com/office/drawing/2014/main" id="{1AD0177D-F0BC-0FB1-C3E3-500B03AD103E}"/>
              </a:ext>
            </a:extLst>
          </p:cNvPr>
          <p:cNvSpPr txBox="1">
            <a:spLocks noChangeArrowheads="1"/>
          </p:cNvSpPr>
          <p:nvPr/>
        </p:nvSpPr>
        <p:spPr bwMode="auto">
          <a:xfrm>
            <a:off x="8229600" y="2514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t>1</a:t>
            </a:r>
          </a:p>
        </p:txBody>
      </p:sp>
      <p:sp>
        <p:nvSpPr>
          <p:cNvPr id="12332" name="Text Box 45">
            <a:extLst>
              <a:ext uri="{FF2B5EF4-FFF2-40B4-BE49-F238E27FC236}">
                <a16:creationId xmlns:a16="http://schemas.microsoft.com/office/drawing/2014/main" id="{54C5789C-8870-A83B-D3BD-C15F2BFF3E4C}"/>
              </a:ext>
            </a:extLst>
          </p:cNvPr>
          <p:cNvSpPr txBox="1">
            <a:spLocks noChangeArrowheads="1"/>
          </p:cNvSpPr>
          <p:nvPr/>
        </p:nvSpPr>
        <p:spPr bwMode="auto">
          <a:xfrm>
            <a:off x="9067800" y="2819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t>1</a:t>
            </a:r>
          </a:p>
        </p:txBody>
      </p:sp>
      <p:sp>
        <p:nvSpPr>
          <p:cNvPr id="12333" name="Text Box 46">
            <a:extLst>
              <a:ext uri="{FF2B5EF4-FFF2-40B4-BE49-F238E27FC236}">
                <a16:creationId xmlns:a16="http://schemas.microsoft.com/office/drawing/2014/main" id="{2ED713C7-6B42-0CB0-95AB-4720A620A5E0}"/>
              </a:ext>
            </a:extLst>
          </p:cNvPr>
          <p:cNvSpPr txBox="1">
            <a:spLocks noChangeArrowheads="1"/>
          </p:cNvSpPr>
          <p:nvPr/>
        </p:nvSpPr>
        <p:spPr bwMode="auto">
          <a:xfrm>
            <a:off x="4495800" y="5410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00FF"/>
                </a:solidFill>
              </a:rPr>
              <a:t>A26</a:t>
            </a:r>
          </a:p>
        </p:txBody>
      </p:sp>
      <p:sp>
        <p:nvSpPr>
          <p:cNvPr id="12334" name="Text Box 47">
            <a:extLst>
              <a:ext uri="{FF2B5EF4-FFF2-40B4-BE49-F238E27FC236}">
                <a16:creationId xmlns:a16="http://schemas.microsoft.com/office/drawing/2014/main" id="{DABE3462-A759-4274-42D7-3CB2011760FA}"/>
              </a:ext>
            </a:extLst>
          </p:cNvPr>
          <p:cNvSpPr txBox="1">
            <a:spLocks noChangeArrowheads="1"/>
          </p:cNvSpPr>
          <p:nvPr/>
        </p:nvSpPr>
        <p:spPr bwMode="auto">
          <a:xfrm>
            <a:off x="5181600" y="419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00FF"/>
                </a:solidFill>
              </a:rPr>
              <a:t>A26</a:t>
            </a:r>
          </a:p>
        </p:txBody>
      </p:sp>
      <p:sp>
        <p:nvSpPr>
          <p:cNvPr id="12335" name="Text Box 48">
            <a:extLst>
              <a:ext uri="{FF2B5EF4-FFF2-40B4-BE49-F238E27FC236}">
                <a16:creationId xmlns:a16="http://schemas.microsoft.com/office/drawing/2014/main" id="{0B2002F3-383A-2A59-CE7D-7A5DB975BEB0}"/>
              </a:ext>
            </a:extLst>
          </p:cNvPr>
          <p:cNvSpPr txBox="1">
            <a:spLocks noChangeArrowheads="1"/>
          </p:cNvSpPr>
          <p:nvPr/>
        </p:nvSpPr>
        <p:spPr bwMode="auto">
          <a:xfrm>
            <a:off x="5715000" y="3276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00FF"/>
                </a:solidFill>
              </a:rPr>
              <a:t>A26</a:t>
            </a:r>
          </a:p>
        </p:txBody>
      </p:sp>
      <p:sp>
        <p:nvSpPr>
          <p:cNvPr id="12336" name="Text Box 49">
            <a:extLst>
              <a:ext uri="{FF2B5EF4-FFF2-40B4-BE49-F238E27FC236}">
                <a16:creationId xmlns:a16="http://schemas.microsoft.com/office/drawing/2014/main" id="{0F3D47FB-6DBF-96F4-0E45-296BA6C19217}"/>
              </a:ext>
            </a:extLst>
          </p:cNvPr>
          <p:cNvSpPr txBox="1">
            <a:spLocks noChangeArrowheads="1"/>
          </p:cNvSpPr>
          <p:nvPr/>
        </p:nvSpPr>
        <p:spPr bwMode="auto">
          <a:xfrm>
            <a:off x="7467600" y="3657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t>1</a:t>
            </a:r>
          </a:p>
        </p:txBody>
      </p:sp>
      <p:sp>
        <p:nvSpPr>
          <p:cNvPr id="12337" name="Text Box 50">
            <a:extLst>
              <a:ext uri="{FF2B5EF4-FFF2-40B4-BE49-F238E27FC236}">
                <a16:creationId xmlns:a16="http://schemas.microsoft.com/office/drawing/2014/main" id="{FDF3C9D7-CC3D-F9BF-015F-B1596734BDAF}"/>
              </a:ext>
            </a:extLst>
          </p:cNvPr>
          <p:cNvSpPr txBox="1">
            <a:spLocks noChangeArrowheads="1"/>
          </p:cNvSpPr>
          <p:nvPr/>
        </p:nvSpPr>
        <p:spPr bwMode="auto">
          <a:xfrm>
            <a:off x="8305800" y="4343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t>1</a:t>
            </a:r>
          </a:p>
        </p:txBody>
      </p:sp>
      <p:sp>
        <p:nvSpPr>
          <p:cNvPr id="12338" name="Text Box 51">
            <a:extLst>
              <a:ext uri="{FF2B5EF4-FFF2-40B4-BE49-F238E27FC236}">
                <a16:creationId xmlns:a16="http://schemas.microsoft.com/office/drawing/2014/main" id="{5E5B6B90-BC18-3D2E-A822-70BEB271760B}"/>
              </a:ext>
            </a:extLst>
          </p:cNvPr>
          <p:cNvSpPr txBox="1">
            <a:spLocks noChangeArrowheads="1"/>
          </p:cNvSpPr>
          <p:nvPr/>
        </p:nvSpPr>
        <p:spPr bwMode="auto">
          <a:xfrm>
            <a:off x="6705600" y="2590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1200">
                <a:solidFill>
                  <a:schemeClr val="tx1"/>
                </a:solidFill>
                <a:latin typeface="Arial" panose="020B0604020202020204" pitchFamily="34" charset="0"/>
              </a:defRPr>
            </a:lvl1pPr>
            <a:lvl2pPr marL="742950" indent="-285750" algn="r">
              <a:defRPr sz="1200">
                <a:solidFill>
                  <a:schemeClr val="tx1"/>
                </a:solidFill>
                <a:latin typeface="Arial" panose="020B0604020202020204" pitchFamily="34" charset="0"/>
              </a:defRPr>
            </a:lvl2pPr>
            <a:lvl3pPr marL="1143000" indent="-228600" algn="r">
              <a:defRPr sz="1200">
                <a:solidFill>
                  <a:schemeClr val="tx1"/>
                </a:solidFill>
                <a:latin typeface="Arial" panose="020B0604020202020204" pitchFamily="34" charset="0"/>
              </a:defRPr>
            </a:lvl3pPr>
            <a:lvl4pPr marL="1600200" indent="-228600" algn="r">
              <a:defRPr sz="1200">
                <a:solidFill>
                  <a:schemeClr val="tx1"/>
                </a:solidFill>
                <a:latin typeface="Arial" panose="020B0604020202020204" pitchFamily="34" charset="0"/>
              </a:defRPr>
            </a:lvl4pPr>
            <a:lvl5pPr marL="2057400" indent="-228600" algn="r">
              <a:defRPr sz="1200">
                <a:solidFill>
                  <a:schemeClr val="tx1"/>
                </a:solidFill>
                <a:latin typeface="Arial" panose="020B0604020202020204" pitchFamily="34" charset="0"/>
              </a:defRPr>
            </a:lvl5pPr>
            <a:lvl6pPr marL="2514600" indent="-228600" algn="r" eaLnBrk="0" fontAlgn="base" hangingPunct="0">
              <a:spcBef>
                <a:spcPct val="0"/>
              </a:spcBef>
              <a:spcAft>
                <a:spcPct val="0"/>
              </a:spcAft>
              <a:defRPr sz="1200">
                <a:solidFill>
                  <a:schemeClr val="tx1"/>
                </a:solidFill>
                <a:latin typeface="Arial" panose="020B0604020202020204" pitchFamily="34" charset="0"/>
              </a:defRPr>
            </a:lvl6pPr>
            <a:lvl7pPr marL="2971800" indent="-228600" algn="r" eaLnBrk="0" fontAlgn="base" hangingPunct="0">
              <a:spcBef>
                <a:spcPct val="0"/>
              </a:spcBef>
              <a:spcAft>
                <a:spcPct val="0"/>
              </a:spcAft>
              <a:defRPr sz="1200">
                <a:solidFill>
                  <a:schemeClr val="tx1"/>
                </a:solidFill>
                <a:latin typeface="Arial" panose="020B0604020202020204" pitchFamily="34" charset="0"/>
              </a:defRPr>
            </a:lvl7pPr>
            <a:lvl8pPr marL="3429000" indent="-228600" algn="r" eaLnBrk="0" fontAlgn="base" hangingPunct="0">
              <a:spcBef>
                <a:spcPct val="0"/>
              </a:spcBef>
              <a:spcAft>
                <a:spcPct val="0"/>
              </a:spcAft>
              <a:defRPr sz="1200">
                <a:solidFill>
                  <a:schemeClr val="tx1"/>
                </a:solidFill>
                <a:latin typeface="Arial" panose="020B0604020202020204" pitchFamily="34" charset="0"/>
              </a:defRPr>
            </a:lvl8pPr>
            <a:lvl9pPr marL="3886200" indent="-228600" algn="r"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2400" b="1">
                <a:solidFill>
                  <a:srgbClr val="00CCFF"/>
                </a:solidFill>
              </a:rPr>
              <a:t>2</a:t>
            </a:r>
          </a:p>
        </p:txBody>
      </p:sp>
      <p:sp>
        <p:nvSpPr>
          <p:cNvPr id="340020" name="Rectangle 52">
            <a:extLst>
              <a:ext uri="{FF2B5EF4-FFF2-40B4-BE49-F238E27FC236}">
                <a16:creationId xmlns:a16="http://schemas.microsoft.com/office/drawing/2014/main" id="{DD7DE3C8-EBC3-E934-C55D-131D82CB5177}"/>
              </a:ext>
            </a:extLst>
          </p:cNvPr>
          <p:cNvSpPr>
            <a:spLocks noGrp="1" noChangeArrowheads="1"/>
          </p:cNvSpPr>
          <p:nvPr>
            <p:ph type="title"/>
          </p:nvPr>
        </p:nvSpPr>
        <p:spPr/>
        <p:txBody>
          <a:bodyPr/>
          <a:lstStyle/>
          <a:p>
            <a:pPr eaLnBrk="1" hangingPunct="1">
              <a:defRPr/>
            </a:pPr>
            <a:r>
              <a:rPr lang="en-US" altLang="en-US"/>
              <a:t>Most inbred cow ever (F = 75.1%)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Text Box 2050">
            <a:extLst>
              <a:ext uri="{FF2B5EF4-FFF2-40B4-BE49-F238E27FC236}">
                <a16:creationId xmlns:a16="http://schemas.microsoft.com/office/drawing/2014/main" id="{F5E3E58A-3A89-3639-9265-D2E1AFD3C93D}"/>
              </a:ext>
            </a:extLst>
          </p:cNvPr>
          <p:cNvSpPr txBox="1">
            <a:spLocks noChangeArrowheads="1"/>
          </p:cNvSpPr>
          <p:nvPr/>
        </p:nvSpPr>
        <p:spPr bwMode="auto">
          <a:xfrm>
            <a:off x="9105900" y="1300213"/>
            <a:ext cx="24765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i="1" dirty="0">
                <a:solidFill>
                  <a:schemeClr val="accent3">
                    <a:lumMod val="50000"/>
                  </a:schemeClr>
                </a:solidFill>
              </a:rPr>
              <a:t>USDA Yearbook of Agriculture 1947</a:t>
            </a:r>
          </a:p>
        </p:txBody>
      </p:sp>
      <p:sp>
        <p:nvSpPr>
          <p:cNvPr id="614404" name="Rectangle 2052">
            <a:extLst>
              <a:ext uri="{FF2B5EF4-FFF2-40B4-BE49-F238E27FC236}">
                <a16:creationId xmlns:a16="http://schemas.microsoft.com/office/drawing/2014/main" id="{A74A0DE7-2EDE-E085-095E-BD5B29B2D5F5}"/>
              </a:ext>
            </a:extLst>
          </p:cNvPr>
          <p:cNvSpPr>
            <a:spLocks noGrp="1" noChangeArrowheads="1"/>
          </p:cNvSpPr>
          <p:nvPr>
            <p:ph type="title"/>
          </p:nvPr>
        </p:nvSpPr>
        <p:spPr>
          <a:xfrm>
            <a:off x="681036" y="121920"/>
            <a:ext cx="11023284" cy="639763"/>
          </a:xfrm>
        </p:spPr>
        <p:txBody>
          <a:bodyPr anchor="b"/>
          <a:lstStyle/>
          <a:p>
            <a:pPr algn="l"/>
            <a:r>
              <a:rPr lang="en-US" altLang="en-US" sz="4400" dirty="0"/>
              <a:t>Jersey </a:t>
            </a:r>
            <a:r>
              <a:rPr lang="en-US" altLang="en-US" sz="4400" dirty="0">
                <a:sym typeface="Symbol" panose="05050102010706020507" pitchFamily="18" charset="2"/>
              </a:rPr>
              <a:t> Holstein F1 crossbreds </a:t>
            </a:r>
            <a:r>
              <a:rPr lang="en-US" altLang="en-US" sz="4400" dirty="0">
                <a:solidFill>
                  <a:schemeClr val="accent1">
                    <a:lumMod val="40000"/>
                    <a:lumOff val="60000"/>
                  </a:schemeClr>
                </a:solidFill>
                <a:sym typeface="Symbol" panose="05050102010706020507" pitchFamily="18" charset="2"/>
              </a:rPr>
              <a:t>(9 cows)</a:t>
            </a:r>
            <a:endParaRPr lang="en-US" altLang="en-US" sz="4400" dirty="0">
              <a:solidFill>
                <a:schemeClr val="accent1">
                  <a:lumMod val="40000"/>
                  <a:lumOff val="60000"/>
                </a:schemeClr>
              </a:solidFill>
            </a:endParaRPr>
          </a:p>
        </p:txBody>
      </p:sp>
      <p:pic>
        <p:nvPicPr>
          <p:cNvPr id="614403" name="Picture 2051">
            <a:extLst>
              <a:ext uri="{FF2B5EF4-FFF2-40B4-BE49-F238E27FC236}">
                <a16:creationId xmlns:a16="http://schemas.microsoft.com/office/drawing/2014/main" id="{207E1DE9-FD11-C9E4-CC4C-8FA12345B8B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t="6149"/>
          <a:stretch>
            <a:fillRect/>
          </a:stretch>
        </p:blipFill>
        <p:spPr>
          <a:xfrm>
            <a:off x="681036" y="883388"/>
            <a:ext cx="8229600" cy="2979737"/>
          </a:xfr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14472" name="Group 2120">
            <a:extLst>
              <a:ext uri="{FF2B5EF4-FFF2-40B4-BE49-F238E27FC236}">
                <a16:creationId xmlns:a16="http://schemas.microsoft.com/office/drawing/2014/main" id="{B5F507D1-3694-1E9B-BF80-A23C6C73B112}"/>
              </a:ext>
            </a:extLst>
          </p:cNvPr>
          <p:cNvGraphicFramePr>
            <a:graphicFrameLocks noGrp="1"/>
          </p:cNvGraphicFramePr>
          <p:nvPr/>
        </p:nvGraphicFramePr>
        <p:xfrm>
          <a:off x="1714499" y="4181476"/>
          <a:ext cx="6162675" cy="2352674"/>
        </p:xfrm>
        <a:graphic>
          <a:graphicData uri="http://schemas.openxmlformats.org/drawingml/2006/table">
            <a:tbl>
              <a:tblPr/>
              <a:tblGrid>
                <a:gridCol w="986028">
                  <a:extLst>
                    <a:ext uri="{9D8B030D-6E8A-4147-A177-3AD203B41FA5}">
                      <a16:colId xmlns:a16="http://schemas.microsoft.com/office/drawing/2014/main" val="3779607480"/>
                    </a:ext>
                  </a:extLst>
                </a:gridCol>
                <a:gridCol w="1972056">
                  <a:extLst>
                    <a:ext uri="{9D8B030D-6E8A-4147-A177-3AD203B41FA5}">
                      <a16:colId xmlns:a16="http://schemas.microsoft.com/office/drawing/2014/main" val="2710144924"/>
                    </a:ext>
                  </a:extLst>
                </a:gridCol>
                <a:gridCol w="1479042">
                  <a:extLst>
                    <a:ext uri="{9D8B030D-6E8A-4147-A177-3AD203B41FA5}">
                      <a16:colId xmlns:a16="http://schemas.microsoft.com/office/drawing/2014/main" val="3382013978"/>
                    </a:ext>
                  </a:extLst>
                </a:gridCol>
                <a:gridCol w="1725549">
                  <a:extLst>
                    <a:ext uri="{9D8B030D-6E8A-4147-A177-3AD203B41FA5}">
                      <a16:colId xmlns:a16="http://schemas.microsoft.com/office/drawing/2014/main" val="4082678433"/>
                    </a:ext>
                  </a:extLst>
                </a:gridCol>
              </a:tblGrid>
              <a:tr h="758353">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hlink"/>
                          </a:solidFill>
                          <a:effectLst/>
                          <a:latin typeface="Arial" panose="020B0604020202020204" pitchFamily="34" charset="0"/>
                        </a:rPr>
                        <a:t>Cow #</a:t>
                      </a:r>
                    </a:p>
                  </a:txBody>
                  <a:tcPr marT="9144" marB="9144" anchor="b" horzOverflow="overflow">
                    <a:lnL cap="flat">
                      <a:noFill/>
                    </a:lnL>
                    <a:lnR>
                      <a:noFill/>
                    </a:lnR>
                    <a:lnT cap="flat">
                      <a:noFill/>
                    </a:lnT>
                    <a:lnB>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dirty="0">
                          <a:ln>
                            <a:noFill/>
                          </a:ln>
                          <a:solidFill>
                            <a:schemeClr val="hlink"/>
                          </a:solidFill>
                          <a:effectLst/>
                          <a:latin typeface="Arial" panose="020B0604020202020204" pitchFamily="34" charset="0"/>
                        </a:rPr>
                        <a:t>Pounds of Milk</a:t>
                      </a:r>
                    </a:p>
                  </a:txBody>
                  <a:tcPr marT="9144" marB="9144" anchor="b" horzOverflow="overflow">
                    <a:lnL>
                      <a:noFill/>
                    </a:lnL>
                    <a:lnR>
                      <a:noFill/>
                    </a:lnR>
                    <a:lnT cap="flat">
                      <a:noFill/>
                    </a:lnT>
                    <a:lnB>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hlink"/>
                          </a:solidFill>
                          <a:effectLst/>
                          <a:latin typeface="Arial" panose="020B0604020202020204" pitchFamily="34" charset="0"/>
                        </a:rPr>
                        <a:t>% Butterfat</a:t>
                      </a:r>
                    </a:p>
                  </a:txBody>
                  <a:tcPr marT="9144" marB="9144" anchor="b" horzOverflow="overflow">
                    <a:lnL>
                      <a:noFill/>
                    </a:lnL>
                    <a:lnR>
                      <a:noFill/>
                    </a:lnR>
                    <a:lnT cap="flat">
                      <a:noFill/>
                    </a:lnT>
                    <a:lnB>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hlink"/>
                          </a:solidFill>
                          <a:effectLst/>
                          <a:latin typeface="Arial" panose="020B0604020202020204" pitchFamily="34" charset="0"/>
                        </a:rPr>
                        <a:t>Pounds of Butterfat</a:t>
                      </a:r>
                    </a:p>
                  </a:txBody>
                  <a:tcPr marT="9144" marB="9144"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3323232681"/>
                  </a:ext>
                </a:extLst>
              </a:tr>
              <a:tr h="531108">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 X-1</a:t>
                      </a:r>
                    </a:p>
                  </a:txBody>
                  <a:tcPr marT="9144" marB="9144" anchor="ctr" horzOverflow="overflow">
                    <a:lnL cap="flat">
                      <a:noFill/>
                    </a:lnL>
                    <a:lnR>
                      <a:noFill/>
                    </a:lnR>
                    <a:lnT>
                      <a:noFill/>
                    </a:lnT>
                    <a:lnB>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dirty="0">
                          <a:ln>
                            <a:noFill/>
                          </a:ln>
                          <a:solidFill>
                            <a:schemeClr val="tx1"/>
                          </a:solidFill>
                          <a:effectLst/>
                          <a:latin typeface="Arial" panose="020B0604020202020204" pitchFamily="34" charset="0"/>
                        </a:rPr>
                        <a:t>  9,784</a:t>
                      </a:r>
                    </a:p>
                  </a:txBody>
                  <a:tcPr marT="9144" marB="9144" anchor="ctr" horzOverflow="overflow">
                    <a:lnL>
                      <a:noFill/>
                    </a:lnL>
                    <a:lnR>
                      <a:noFill/>
                    </a:lnR>
                    <a:lnT>
                      <a:noFill/>
                    </a:lnT>
                    <a:lnB>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dirty="0">
                          <a:ln>
                            <a:noFill/>
                          </a:ln>
                          <a:solidFill>
                            <a:schemeClr val="tx1"/>
                          </a:solidFill>
                          <a:effectLst/>
                          <a:latin typeface="Arial" panose="020B0604020202020204" pitchFamily="34" charset="0"/>
                        </a:rPr>
                        <a:t>4.85</a:t>
                      </a:r>
                    </a:p>
                  </a:txBody>
                  <a:tcPr marT="9144" marB="9144" anchor="ctr" horzOverflow="overflow">
                    <a:lnL>
                      <a:noFill/>
                    </a:lnL>
                    <a:lnR>
                      <a:noFill/>
                    </a:lnR>
                    <a:lnT>
                      <a:noFill/>
                    </a:lnT>
                    <a:lnB>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475</a:t>
                      </a:r>
                    </a:p>
                  </a:txBody>
                  <a:tcPr marT="9144" marB="914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534414223"/>
                  </a:ext>
                </a:extLst>
              </a:tr>
              <a:tr h="390220">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 X-3</a:t>
                      </a:r>
                    </a:p>
                  </a:txBody>
                  <a:tcPr marT="9144" marB="9144" anchor="ctr" horzOverflow="overflow">
                    <a:lnL cap="flat">
                      <a:noFill/>
                    </a:lnL>
                    <a:lnR>
                      <a:noFill/>
                    </a:lnR>
                    <a:lnT>
                      <a:noFill/>
                    </a:lnT>
                    <a:lnB>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13,065</a:t>
                      </a:r>
                    </a:p>
                  </a:txBody>
                  <a:tcPr marT="9144" marB="9144" anchor="ctr" horzOverflow="overflow">
                    <a:lnL>
                      <a:noFill/>
                    </a:lnL>
                    <a:lnR>
                      <a:noFill/>
                    </a:lnR>
                    <a:lnT>
                      <a:noFill/>
                    </a:lnT>
                    <a:lnB>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4.71</a:t>
                      </a:r>
                    </a:p>
                  </a:txBody>
                  <a:tcPr marT="9144" marB="9144" anchor="ctr" horzOverflow="overflow">
                    <a:lnL>
                      <a:noFill/>
                    </a:lnL>
                    <a:lnR>
                      <a:noFill/>
                    </a:lnR>
                    <a:lnT>
                      <a:noFill/>
                    </a:lnT>
                    <a:lnB>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615</a:t>
                      </a:r>
                    </a:p>
                  </a:txBody>
                  <a:tcPr marT="9144" marB="914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898390933"/>
                  </a:ext>
                </a:extLst>
              </a:tr>
              <a:tr h="672993">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X-17</a:t>
                      </a:r>
                    </a:p>
                  </a:txBody>
                  <a:tcPr marT="9144" marB="9144" anchor="ctr" horzOverflow="overflow">
                    <a:lnL cap="flat">
                      <a:noFill/>
                    </a:lnL>
                    <a:lnR>
                      <a:noFill/>
                    </a:lnR>
                    <a:lnT>
                      <a:noFill/>
                    </a:lnT>
                    <a:lnB cap="flat">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13,837</a:t>
                      </a:r>
                    </a:p>
                  </a:txBody>
                  <a:tcPr marT="9144" marB="9144" anchor="ctr" horzOverflow="overflow">
                    <a:lnL>
                      <a:noFill/>
                    </a:lnL>
                    <a:lnR>
                      <a:noFill/>
                    </a:lnR>
                    <a:lnT>
                      <a:noFill/>
                    </a:lnT>
                    <a:lnB cap="flat">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Arial" panose="020B0604020202020204" pitchFamily="34" charset="0"/>
                        </a:rPr>
                        <a:t>3.85</a:t>
                      </a:r>
                    </a:p>
                  </a:txBody>
                  <a:tcPr marT="9144" marB="9144" anchor="ctr" horzOverflow="overflow">
                    <a:lnL>
                      <a:noFill/>
                    </a:lnL>
                    <a:lnR>
                      <a:noFill/>
                    </a:lnR>
                    <a:lnT>
                      <a:noFill/>
                    </a:lnT>
                    <a:lnB cap="flat">
                      <a:noFill/>
                    </a:lnB>
                    <a:lnTlToBr>
                      <a:noFill/>
                    </a:lnTlToBr>
                    <a:lnBlToTr>
                      <a:noFill/>
                    </a:lnBlToTr>
                    <a:noFill/>
                  </a:tcPr>
                </a:tc>
                <a:tc>
                  <a:txBody>
                    <a:bodyPr/>
                    <a:lstStyle>
                      <a:lvl1pPr>
                        <a:spcBef>
                          <a:spcPct val="40000"/>
                        </a:spcBef>
                        <a:buClr>
                          <a:schemeClr val="accent1"/>
                        </a:buClr>
                        <a:buSzPct val="60000"/>
                        <a:buFont typeface="Wingdings" panose="05000000000000000000" pitchFamily="2" charset="2"/>
                        <a:defRPr sz="2800" b="1">
                          <a:solidFill>
                            <a:schemeClr val="tx1"/>
                          </a:solidFill>
                          <a:latin typeface="Arial" panose="020B0604020202020204" pitchFamily="34" charset="0"/>
                        </a:defRPr>
                      </a:lvl1pPr>
                      <a:lvl2pPr>
                        <a:spcBef>
                          <a:spcPct val="20000"/>
                        </a:spcBef>
                        <a:buClr>
                          <a:schemeClr val="tx1"/>
                        </a:buClr>
                        <a:buSzPct val="75000"/>
                        <a:defRPr sz="2400" b="1">
                          <a:solidFill>
                            <a:schemeClr val="tx1"/>
                          </a:solidFill>
                          <a:latin typeface="Arial" panose="020B0604020202020204" pitchFamily="34" charset="0"/>
                        </a:defRPr>
                      </a:lvl2pPr>
                      <a:lvl3pPr>
                        <a:spcBef>
                          <a:spcPct val="5000"/>
                        </a:spcBef>
                        <a:buClr>
                          <a:schemeClr val="accent1"/>
                        </a:buClr>
                        <a:buSzPct val="75000"/>
                        <a:defRPr sz="2000" b="1">
                          <a:solidFill>
                            <a:schemeClr val="accent1"/>
                          </a:solidFill>
                          <a:effectLst>
                            <a:outerShdw blurRad="38100" dist="38100" dir="2700000" algn="tl">
                              <a:srgbClr val="000000"/>
                            </a:outerShdw>
                          </a:effectLst>
                          <a:latin typeface="Arial" panose="020B0604020202020204" pitchFamily="34" charset="0"/>
                        </a:defRPr>
                      </a:lvl3pPr>
                      <a:lvl4pPr>
                        <a:spcBef>
                          <a:spcPct val="5000"/>
                        </a:spcBef>
                        <a:buClr>
                          <a:schemeClr val="accent1"/>
                        </a:buClr>
                        <a:buSzPct val="70000"/>
                        <a:defRPr b="1">
                          <a:solidFill>
                            <a:schemeClr val="accent1"/>
                          </a:solidFill>
                          <a:latin typeface="Arial" panose="020B0604020202020204" pitchFamily="34" charset="0"/>
                        </a:defRPr>
                      </a:lvl4pPr>
                      <a:lvl5pPr>
                        <a:spcBef>
                          <a:spcPct val="5000"/>
                        </a:spcBef>
                        <a:buClr>
                          <a:schemeClr val="accent1"/>
                        </a:buClr>
                        <a:buSzPct val="70000"/>
                        <a:defRPr b="1">
                          <a:solidFill>
                            <a:schemeClr val="accent1"/>
                          </a:solidFill>
                          <a:latin typeface="Arial" panose="020B0604020202020204" pitchFamily="34" charset="0"/>
                        </a:defRPr>
                      </a:lvl5pPr>
                      <a:lvl6pPr fontAlgn="base">
                        <a:spcBef>
                          <a:spcPct val="5000"/>
                        </a:spcBef>
                        <a:spcAft>
                          <a:spcPct val="0"/>
                        </a:spcAft>
                        <a:buClr>
                          <a:schemeClr val="accent1"/>
                        </a:buClr>
                        <a:buSzPct val="70000"/>
                        <a:defRPr b="1">
                          <a:solidFill>
                            <a:schemeClr val="accent1"/>
                          </a:solidFill>
                          <a:latin typeface="Arial" panose="020B0604020202020204" pitchFamily="34" charset="0"/>
                        </a:defRPr>
                      </a:lvl6pPr>
                      <a:lvl7pPr fontAlgn="base">
                        <a:spcBef>
                          <a:spcPct val="5000"/>
                        </a:spcBef>
                        <a:spcAft>
                          <a:spcPct val="0"/>
                        </a:spcAft>
                        <a:buClr>
                          <a:schemeClr val="accent1"/>
                        </a:buClr>
                        <a:buSzPct val="70000"/>
                        <a:defRPr b="1">
                          <a:solidFill>
                            <a:schemeClr val="accent1"/>
                          </a:solidFill>
                          <a:latin typeface="Arial" panose="020B0604020202020204" pitchFamily="34" charset="0"/>
                        </a:defRPr>
                      </a:lvl7pPr>
                      <a:lvl8pPr fontAlgn="base">
                        <a:spcBef>
                          <a:spcPct val="5000"/>
                        </a:spcBef>
                        <a:spcAft>
                          <a:spcPct val="0"/>
                        </a:spcAft>
                        <a:buClr>
                          <a:schemeClr val="accent1"/>
                        </a:buClr>
                        <a:buSzPct val="70000"/>
                        <a:defRPr b="1">
                          <a:solidFill>
                            <a:schemeClr val="accent1"/>
                          </a:solidFill>
                          <a:latin typeface="Arial" panose="020B0604020202020204" pitchFamily="34" charset="0"/>
                        </a:defRPr>
                      </a:lvl8pPr>
                      <a:lvl9pPr fontAlgn="base">
                        <a:spcBef>
                          <a:spcPct val="5000"/>
                        </a:spcBef>
                        <a:spcAft>
                          <a:spcPct val="0"/>
                        </a:spcAft>
                        <a:buClr>
                          <a:schemeClr val="accent1"/>
                        </a:buClr>
                        <a:buSzPct val="70000"/>
                        <a:defRPr b="1">
                          <a:solidFill>
                            <a:schemeClr val="accent1"/>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anose="05000000000000000000" pitchFamily="2" charset="2"/>
                        <a:buNone/>
                        <a:tabLst/>
                      </a:pPr>
                      <a:r>
                        <a:rPr kumimoji="0" lang="en-US" altLang="en-US" sz="2400" b="1" i="0" u="none" strike="noStrike" cap="none" normalizeH="0" baseline="0" dirty="0">
                          <a:ln>
                            <a:noFill/>
                          </a:ln>
                          <a:solidFill>
                            <a:schemeClr val="tx1"/>
                          </a:solidFill>
                          <a:effectLst/>
                          <a:latin typeface="Arial" panose="020B0604020202020204" pitchFamily="34" charset="0"/>
                        </a:rPr>
                        <a:t>533</a:t>
                      </a:r>
                    </a:p>
                  </a:txBody>
                  <a:tcPr marT="9144" marB="9144"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221476878"/>
                  </a:ext>
                </a:extLst>
              </a:tr>
            </a:tbl>
          </a:graphicData>
        </a:graphic>
      </p:graphicFrame>
      <p:sp>
        <p:nvSpPr>
          <p:cNvPr id="614473" name="Text Box 2121">
            <a:extLst>
              <a:ext uri="{FF2B5EF4-FFF2-40B4-BE49-F238E27FC236}">
                <a16:creationId xmlns:a16="http://schemas.microsoft.com/office/drawing/2014/main" id="{CC515BA2-34EA-9AC2-4A18-BB2DF56BB5D0}"/>
              </a:ext>
            </a:extLst>
          </p:cNvPr>
          <p:cNvSpPr txBox="1">
            <a:spLocks noChangeArrowheads="1"/>
          </p:cNvSpPr>
          <p:nvPr/>
        </p:nvSpPr>
        <p:spPr bwMode="auto">
          <a:xfrm>
            <a:off x="9182100" y="3417159"/>
            <a:ext cx="24003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b="1" dirty="0"/>
              <a:t>From USDA research herd at Beltsville, MD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6450" name="Rectangle 2050">
            <a:extLst>
              <a:ext uri="{FF2B5EF4-FFF2-40B4-BE49-F238E27FC236}">
                <a16:creationId xmlns:a16="http://schemas.microsoft.com/office/drawing/2014/main" id="{4D7BBD96-3F11-ED55-A21C-3963EFAF66C5}"/>
              </a:ext>
            </a:extLst>
          </p:cNvPr>
          <p:cNvSpPr>
            <a:spLocks noGrp="1" noChangeArrowheads="1"/>
          </p:cNvSpPr>
          <p:nvPr>
            <p:ph type="body" sz="half" idx="2"/>
          </p:nvPr>
        </p:nvSpPr>
        <p:spPr>
          <a:xfrm>
            <a:off x="866775" y="4191000"/>
            <a:ext cx="8229600" cy="2286000"/>
          </a:xfrm>
        </p:spPr>
        <p:txBody>
          <a:bodyPr/>
          <a:lstStyle/>
          <a:p>
            <a:pPr marL="165100" indent="-165100">
              <a:buNone/>
            </a:pPr>
            <a:r>
              <a:rPr lang="en-US" altLang="en-US" sz="2800" dirty="0">
                <a:sym typeface="Symbol" panose="05050102010706020507" pitchFamily="18" charset="2"/>
              </a:rPr>
              <a:t>Crossbreds averaged </a:t>
            </a:r>
            <a:r>
              <a:rPr lang="en-US" altLang="en-US" sz="2800" dirty="0">
                <a:solidFill>
                  <a:schemeClr val="hlink"/>
                </a:solidFill>
                <a:sym typeface="Symbol" panose="05050102010706020507" pitchFamily="18" charset="2"/>
              </a:rPr>
              <a:t>12,904</a:t>
            </a:r>
            <a:r>
              <a:rPr lang="en-US" altLang="en-US" sz="2800" dirty="0">
                <a:sym typeface="Symbol" panose="05050102010706020507" pitchFamily="18" charset="2"/>
              </a:rPr>
              <a:t> pounds of milk and </a:t>
            </a:r>
            <a:r>
              <a:rPr lang="en-US" altLang="en-US" sz="2800" dirty="0">
                <a:solidFill>
                  <a:schemeClr val="tx2">
                    <a:lumMod val="75000"/>
                  </a:schemeClr>
                </a:solidFill>
                <a:sym typeface="Symbol" panose="05050102010706020507" pitchFamily="18" charset="2"/>
              </a:rPr>
              <a:t>588</a:t>
            </a:r>
            <a:r>
              <a:rPr lang="en-US" altLang="en-US" sz="2800" dirty="0">
                <a:sym typeface="Symbol" panose="05050102010706020507" pitchFamily="18" charset="2"/>
              </a:rPr>
              <a:t> pounds of butterfat, outperforming dams by more than sire proof predictions (Fohrman,1947).</a:t>
            </a:r>
          </a:p>
          <a:p>
            <a:pPr marL="165100" indent="-165100">
              <a:buNone/>
            </a:pPr>
            <a:r>
              <a:rPr lang="en-US" altLang="en-US" sz="2800" dirty="0">
                <a:sym typeface="Symbol" panose="05050102010706020507" pitchFamily="18" charset="2"/>
              </a:rPr>
              <a:t>Advanced register Holsteins averaged </a:t>
            </a:r>
            <a:r>
              <a:rPr lang="en-US" altLang="en-US" sz="2800" dirty="0">
                <a:solidFill>
                  <a:schemeClr val="hlink"/>
                </a:solidFill>
                <a:sym typeface="Symbol" panose="05050102010706020507" pitchFamily="18" charset="2"/>
              </a:rPr>
              <a:t>13,833</a:t>
            </a:r>
            <a:r>
              <a:rPr lang="en-US" altLang="en-US" sz="2800" dirty="0">
                <a:sym typeface="Symbol" panose="05050102010706020507" pitchFamily="18" charset="2"/>
              </a:rPr>
              <a:t> pounds of milk and </a:t>
            </a:r>
            <a:r>
              <a:rPr lang="en-US" altLang="en-US" sz="2800" dirty="0">
                <a:solidFill>
                  <a:schemeClr val="tx2">
                    <a:lumMod val="75000"/>
                  </a:schemeClr>
                </a:solidFill>
                <a:sym typeface="Symbol" panose="05050102010706020507" pitchFamily="18" charset="2"/>
              </a:rPr>
              <a:t>493</a:t>
            </a:r>
            <a:r>
              <a:rPr lang="en-US" altLang="en-US" sz="2800" dirty="0">
                <a:sym typeface="Symbol" panose="05050102010706020507" pitchFamily="18" charset="2"/>
              </a:rPr>
              <a:t> pounds of fat in 1945. </a:t>
            </a:r>
          </a:p>
        </p:txBody>
      </p:sp>
      <p:sp>
        <p:nvSpPr>
          <p:cNvPr id="616452" name="Rectangle 2052">
            <a:extLst>
              <a:ext uri="{FF2B5EF4-FFF2-40B4-BE49-F238E27FC236}">
                <a16:creationId xmlns:a16="http://schemas.microsoft.com/office/drawing/2014/main" id="{8BFD61C2-2EFE-1A87-0431-FAFC11719C17}"/>
              </a:ext>
            </a:extLst>
          </p:cNvPr>
          <p:cNvSpPr>
            <a:spLocks noGrp="1" noChangeArrowheads="1"/>
          </p:cNvSpPr>
          <p:nvPr>
            <p:ph type="title"/>
          </p:nvPr>
        </p:nvSpPr>
        <p:spPr>
          <a:xfrm>
            <a:off x="1981200" y="3200400"/>
            <a:ext cx="8229600" cy="457200"/>
          </a:xfrm>
          <a:noFill/>
          <a:ln/>
        </p:spPr>
        <p:txBody>
          <a:bodyPr anchor="b"/>
          <a:lstStyle/>
          <a:p>
            <a:pPr algn="l"/>
            <a:r>
              <a:rPr lang="en-US" altLang="en-US" sz="2400"/>
              <a:t>Red Dane </a:t>
            </a:r>
            <a:r>
              <a:rPr lang="en-US" altLang="en-US" sz="2400">
                <a:sym typeface="Symbol" panose="05050102010706020507" pitchFamily="18" charset="2"/>
              </a:rPr>
              <a:t> Jersey</a:t>
            </a:r>
            <a:endParaRPr lang="en-US" altLang="en-US"/>
          </a:p>
        </p:txBody>
      </p:sp>
      <p:pic>
        <p:nvPicPr>
          <p:cNvPr id="616453" name="Picture 2053">
            <a:extLst>
              <a:ext uri="{FF2B5EF4-FFF2-40B4-BE49-F238E27FC236}">
                <a16:creationId xmlns:a16="http://schemas.microsoft.com/office/drawing/2014/main" id="{B54EF3B3-8498-BB56-75DE-69FE536DEAC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29884" b="16872"/>
          <a:stretch>
            <a:fillRect/>
          </a:stretch>
        </p:blipFill>
        <p:spPr>
          <a:xfrm>
            <a:off x="735014" y="904875"/>
            <a:ext cx="8142287" cy="2971800"/>
          </a:xfr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2121">
            <a:extLst>
              <a:ext uri="{FF2B5EF4-FFF2-40B4-BE49-F238E27FC236}">
                <a16:creationId xmlns:a16="http://schemas.microsoft.com/office/drawing/2014/main" id="{8BC17FE6-515C-71E3-1C12-2A4500058B76}"/>
              </a:ext>
            </a:extLst>
          </p:cNvPr>
          <p:cNvSpPr txBox="1">
            <a:spLocks noChangeArrowheads="1"/>
          </p:cNvSpPr>
          <p:nvPr/>
        </p:nvSpPr>
        <p:spPr bwMode="auto">
          <a:xfrm>
            <a:off x="9182100" y="3417159"/>
            <a:ext cx="24003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b="1" dirty="0"/>
              <a:t>From USDA research herd at Beltsville, MD</a:t>
            </a:r>
          </a:p>
        </p:txBody>
      </p:sp>
      <p:sp>
        <p:nvSpPr>
          <p:cNvPr id="3" name="TextBox 2">
            <a:extLst>
              <a:ext uri="{FF2B5EF4-FFF2-40B4-BE49-F238E27FC236}">
                <a16:creationId xmlns:a16="http://schemas.microsoft.com/office/drawing/2014/main" id="{B821E5F9-D29A-9FD2-4927-556E75CD8405}"/>
              </a:ext>
            </a:extLst>
          </p:cNvPr>
          <p:cNvSpPr txBox="1"/>
          <p:nvPr/>
        </p:nvSpPr>
        <p:spPr>
          <a:xfrm>
            <a:off x="735014" y="123825"/>
            <a:ext cx="10161586" cy="769441"/>
          </a:xfrm>
          <a:prstGeom prst="rect">
            <a:avLst/>
          </a:prstGeom>
          <a:noFill/>
        </p:spPr>
        <p:txBody>
          <a:bodyPr wrap="square" rtlCol="0">
            <a:spAutoFit/>
          </a:bodyPr>
          <a:lstStyle/>
          <a:p>
            <a:r>
              <a:rPr lang="en-US" sz="4400" b="1" dirty="0">
                <a:solidFill>
                  <a:schemeClr val="bg1"/>
                </a:solidFill>
              </a:rPr>
              <a:t>Red Dane </a:t>
            </a:r>
            <a:r>
              <a:rPr kumimoji="0" lang="en-US" altLang="en-US" sz="4000" b="1" i="0" u="none" strike="noStrike" kern="1200" cap="none" spc="0" normalizeH="0" baseline="0" noProof="0" dirty="0">
                <a:ln>
                  <a:noFill/>
                </a:ln>
                <a:solidFill>
                  <a:prstClr val="white"/>
                </a:solidFill>
                <a:effectLst/>
                <a:uLnTx/>
                <a:uFillTx/>
                <a:latin typeface="Calibri"/>
                <a:ea typeface="+mj-ea"/>
                <a:cs typeface="+mj-cs"/>
                <a:sym typeface="Symbol" panose="05050102010706020507" pitchFamily="18" charset="2"/>
              </a:rPr>
              <a:t> </a:t>
            </a:r>
            <a:r>
              <a:rPr lang="en-US" sz="4400" b="1" dirty="0">
                <a:solidFill>
                  <a:schemeClr val="bg1"/>
                </a:solidFill>
              </a:rPr>
              <a:t>Jersey crossbreds </a:t>
            </a:r>
            <a:r>
              <a:rPr lang="en-US" sz="4400" b="1" dirty="0">
                <a:solidFill>
                  <a:schemeClr val="accent1">
                    <a:lumMod val="40000"/>
                    <a:lumOff val="60000"/>
                  </a:schemeClr>
                </a:solidFill>
              </a:rPr>
              <a:t>(7 cows)</a:t>
            </a:r>
          </a:p>
        </p:txBody>
      </p:sp>
      <p:sp>
        <p:nvSpPr>
          <p:cNvPr id="4" name="Text Box 2050">
            <a:extLst>
              <a:ext uri="{FF2B5EF4-FFF2-40B4-BE49-F238E27FC236}">
                <a16:creationId xmlns:a16="http://schemas.microsoft.com/office/drawing/2014/main" id="{D3AE0471-6354-44FA-36FC-90A4A1929C5F}"/>
              </a:ext>
            </a:extLst>
          </p:cNvPr>
          <p:cNvSpPr txBox="1">
            <a:spLocks noChangeArrowheads="1"/>
          </p:cNvSpPr>
          <p:nvPr/>
        </p:nvSpPr>
        <p:spPr bwMode="auto">
          <a:xfrm>
            <a:off x="9105900" y="1300213"/>
            <a:ext cx="24765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i="1" dirty="0">
                <a:solidFill>
                  <a:schemeClr val="accent3">
                    <a:lumMod val="50000"/>
                  </a:schemeClr>
                </a:solidFill>
              </a:rPr>
              <a:t>USDA Yearbook of Agriculture 1947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616450"/>
                                        </p:tgtEl>
                                        <p:attrNameLst>
                                          <p:attrName>style.visibility</p:attrName>
                                        </p:attrNameLst>
                                      </p:cBhvr>
                                      <p:to>
                                        <p:strVal val="visible"/>
                                      </p:to>
                                    </p:set>
                                    <p:animEffect transition="in" filter="strips(downRight)">
                                      <p:cBhvr>
                                        <p:cTn id="7" dur="500"/>
                                        <p:tgtEl>
                                          <p:spTgt spid="616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8498" name="Rectangle 2">
            <a:extLst>
              <a:ext uri="{FF2B5EF4-FFF2-40B4-BE49-F238E27FC236}">
                <a16:creationId xmlns:a16="http://schemas.microsoft.com/office/drawing/2014/main" id="{5FBF33C6-9F59-6019-B483-AF7AB0426D6A}"/>
              </a:ext>
            </a:extLst>
          </p:cNvPr>
          <p:cNvSpPr>
            <a:spLocks noGrp="1" noChangeArrowheads="1"/>
          </p:cNvSpPr>
          <p:nvPr>
            <p:ph type="body" sz="half" idx="2"/>
          </p:nvPr>
        </p:nvSpPr>
        <p:spPr>
          <a:xfrm>
            <a:off x="857250" y="4381500"/>
            <a:ext cx="8248650" cy="1981200"/>
          </a:xfrm>
        </p:spPr>
        <p:txBody>
          <a:bodyPr/>
          <a:lstStyle/>
          <a:p>
            <a:pPr marL="165100" indent="-165100">
              <a:spcBef>
                <a:spcPct val="50000"/>
              </a:spcBef>
              <a:spcAft>
                <a:spcPts val="400"/>
              </a:spcAft>
              <a:buNone/>
            </a:pPr>
            <a:r>
              <a:rPr lang="en-US" altLang="en-US" sz="2800" dirty="0">
                <a:sym typeface="Symbol" panose="05050102010706020507" pitchFamily="18" charset="2"/>
              </a:rPr>
              <a:t>Butterfat yield of three breed crosses was greater than from their F</a:t>
            </a:r>
            <a:r>
              <a:rPr lang="en-US" altLang="en-US" sz="2800" baseline="-25000" dirty="0">
                <a:sym typeface="Symbol" panose="05050102010706020507" pitchFamily="18" charset="2"/>
              </a:rPr>
              <a:t>1</a:t>
            </a:r>
            <a:r>
              <a:rPr lang="en-US" altLang="en-US" sz="2800" dirty="0">
                <a:sym typeface="Symbol" panose="05050102010706020507" pitchFamily="18" charset="2"/>
              </a:rPr>
              <a:t> crossbred dams.</a:t>
            </a:r>
          </a:p>
          <a:p>
            <a:pPr marL="165100" indent="-165100">
              <a:spcBef>
                <a:spcPct val="50000"/>
              </a:spcBef>
              <a:spcAft>
                <a:spcPts val="400"/>
              </a:spcAft>
              <a:buNone/>
            </a:pPr>
            <a:r>
              <a:rPr lang="en-US" altLang="en-US" sz="2800" dirty="0">
                <a:sym typeface="Symbol" panose="05050102010706020507" pitchFamily="18" charset="2"/>
              </a:rPr>
              <a:t>Three breed crosses averaged </a:t>
            </a:r>
            <a:r>
              <a:rPr lang="en-US" altLang="en-US" sz="2800" dirty="0">
                <a:solidFill>
                  <a:schemeClr val="hlink"/>
                </a:solidFill>
                <a:sym typeface="Symbol" panose="05050102010706020507" pitchFamily="18" charset="2"/>
              </a:rPr>
              <a:t>14,927</a:t>
            </a:r>
            <a:r>
              <a:rPr lang="en-US" altLang="en-US" sz="2800" dirty="0">
                <a:sym typeface="Symbol" panose="05050102010706020507" pitchFamily="18" charset="2"/>
              </a:rPr>
              <a:t> pounds of milk and </a:t>
            </a:r>
            <a:r>
              <a:rPr lang="en-US" altLang="en-US" sz="2800" dirty="0">
                <a:solidFill>
                  <a:schemeClr val="hlink"/>
                </a:solidFill>
                <a:sym typeface="Symbol" panose="05050102010706020507" pitchFamily="18" charset="2"/>
              </a:rPr>
              <a:t>641</a:t>
            </a:r>
            <a:r>
              <a:rPr lang="en-US" altLang="en-US" sz="2800" dirty="0">
                <a:sym typeface="Symbol" panose="05050102010706020507" pitchFamily="18" charset="2"/>
              </a:rPr>
              <a:t> pounds of butterfat as 2-year-olds in 1947. </a:t>
            </a:r>
          </a:p>
        </p:txBody>
      </p:sp>
      <p:pic>
        <p:nvPicPr>
          <p:cNvPr id="618501" name="Picture 5">
            <a:extLst>
              <a:ext uri="{FF2B5EF4-FFF2-40B4-BE49-F238E27FC236}">
                <a16:creationId xmlns:a16="http://schemas.microsoft.com/office/drawing/2014/main" id="{A1E15044-0434-2275-2B88-68F7A84B90E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4585" b="29385"/>
          <a:stretch>
            <a:fillRect/>
          </a:stretch>
        </p:blipFill>
        <p:spPr>
          <a:xfrm>
            <a:off x="695325" y="914400"/>
            <a:ext cx="8229600" cy="2971800"/>
          </a:xfr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2">
            <a:extLst>
              <a:ext uri="{FF2B5EF4-FFF2-40B4-BE49-F238E27FC236}">
                <a16:creationId xmlns:a16="http://schemas.microsoft.com/office/drawing/2014/main" id="{56F66EAA-D982-3CAC-80CE-898DE31BB677}"/>
              </a:ext>
            </a:extLst>
          </p:cNvPr>
          <p:cNvSpPr>
            <a:spLocks noGrp="1"/>
          </p:cNvSpPr>
          <p:nvPr>
            <p:ph type="title"/>
          </p:nvPr>
        </p:nvSpPr>
        <p:spPr>
          <a:xfrm>
            <a:off x="771524" y="76200"/>
            <a:ext cx="11115675" cy="695325"/>
          </a:xfrm>
        </p:spPr>
        <p:txBody>
          <a:bodyPr/>
          <a:lstStyle/>
          <a:p>
            <a:r>
              <a:rPr lang="en-US" dirty="0"/>
              <a:t>3-way crosses:</a:t>
            </a:r>
            <a:r>
              <a:rPr lang="en-US" altLang="en-US" sz="4000" dirty="0"/>
              <a:t> Jersey </a:t>
            </a:r>
            <a:r>
              <a:rPr lang="en-US" altLang="en-US" dirty="0">
                <a:sym typeface="Symbol" panose="05050102010706020507" pitchFamily="18" charset="2"/>
              </a:rPr>
              <a:t> Red Dane  Holstein </a:t>
            </a:r>
            <a:r>
              <a:rPr lang="en-US" altLang="en-US" sz="3200" dirty="0">
                <a:solidFill>
                  <a:schemeClr val="accent1">
                    <a:lumMod val="40000"/>
                    <a:lumOff val="60000"/>
                  </a:schemeClr>
                </a:solidFill>
                <a:sym typeface="Symbol" panose="05050102010706020507" pitchFamily="18" charset="2"/>
              </a:rPr>
              <a:t>(42 cows)</a:t>
            </a:r>
            <a:endParaRPr lang="en-US" sz="3200" dirty="0">
              <a:solidFill>
                <a:schemeClr val="accent1">
                  <a:lumMod val="40000"/>
                  <a:lumOff val="60000"/>
                </a:schemeClr>
              </a:solidFill>
            </a:endParaRPr>
          </a:p>
        </p:txBody>
      </p:sp>
      <p:sp>
        <p:nvSpPr>
          <p:cNvPr id="4" name="Text Box 2050">
            <a:extLst>
              <a:ext uri="{FF2B5EF4-FFF2-40B4-BE49-F238E27FC236}">
                <a16:creationId xmlns:a16="http://schemas.microsoft.com/office/drawing/2014/main" id="{4B77A82F-100C-4673-80CF-87CB77FFCEDB}"/>
              </a:ext>
            </a:extLst>
          </p:cNvPr>
          <p:cNvSpPr txBox="1">
            <a:spLocks noChangeArrowheads="1"/>
          </p:cNvSpPr>
          <p:nvPr/>
        </p:nvSpPr>
        <p:spPr bwMode="auto">
          <a:xfrm>
            <a:off x="9182100" y="1319263"/>
            <a:ext cx="24765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i="1" dirty="0">
                <a:solidFill>
                  <a:schemeClr val="accent3">
                    <a:lumMod val="50000"/>
                  </a:schemeClr>
                </a:solidFill>
              </a:rPr>
              <a:t>USDA Yearbook of Agriculture 1947</a:t>
            </a:r>
          </a:p>
        </p:txBody>
      </p:sp>
      <p:sp>
        <p:nvSpPr>
          <p:cNvPr id="5" name="Text Box 2121">
            <a:extLst>
              <a:ext uri="{FF2B5EF4-FFF2-40B4-BE49-F238E27FC236}">
                <a16:creationId xmlns:a16="http://schemas.microsoft.com/office/drawing/2014/main" id="{0F2D493C-C74C-4531-4E5D-7B3116047585}"/>
              </a:ext>
            </a:extLst>
          </p:cNvPr>
          <p:cNvSpPr txBox="1">
            <a:spLocks noChangeArrowheads="1"/>
          </p:cNvSpPr>
          <p:nvPr/>
        </p:nvSpPr>
        <p:spPr bwMode="auto">
          <a:xfrm>
            <a:off x="9182100" y="3417159"/>
            <a:ext cx="24003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b="1" dirty="0"/>
              <a:t>From USDA research herd at Beltsville, MD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618498"/>
                                        </p:tgtEl>
                                        <p:attrNameLst>
                                          <p:attrName>style.visibility</p:attrName>
                                        </p:attrNameLst>
                                      </p:cBhvr>
                                      <p:to>
                                        <p:strVal val="visible"/>
                                      </p:to>
                                    </p:set>
                                    <p:animEffect transition="in" filter="strips(downRight)">
                                      <p:cBhvr>
                                        <p:cTn id="7" dur="500"/>
                                        <p:tgtEl>
                                          <p:spTgt spid="618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477B-9808-3FE5-8C31-6D490DEB5588}"/>
              </a:ext>
            </a:extLst>
          </p:cNvPr>
          <p:cNvSpPr>
            <a:spLocks noGrp="1"/>
          </p:cNvSpPr>
          <p:nvPr>
            <p:ph type="title"/>
          </p:nvPr>
        </p:nvSpPr>
        <p:spPr/>
        <p:txBody>
          <a:bodyPr/>
          <a:lstStyle/>
          <a:p>
            <a:r>
              <a:rPr lang="en-US" dirty="0"/>
              <a:t>Review of crossbreeding </a:t>
            </a:r>
            <a:r>
              <a:rPr lang="en-US" dirty="0">
                <a:solidFill>
                  <a:schemeClr val="accent6">
                    <a:lumMod val="40000"/>
                    <a:lumOff val="60000"/>
                  </a:schemeClr>
                </a:solidFill>
              </a:rPr>
              <a:t>1939-1954</a:t>
            </a:r>
            <a:r>
              <a:rPr lang="en-US" dirty="0"/>
              <a:t> </a:t>
            </a:r>
          </a:p>
        </p:txBody>
      </p:sp>
      <p:sp>
        <p:nvSpPr>
          <p:cNvPr id="3" name="Content Placeholder 2">
            <a:extLst>
              <a:ext uri="{FF2B5EF4-FFF2-40B4-BE49-F238E27FC236}">
                <a16:creationId xmlns:a16="http://schemas.microsoft.com/office/drawing/2014/main" id="{A11A6BA3-E50D-A6F8-3453-49ECFAC1FD7D}"/>
              </a:ext>
            </a:extLst>
          </p:cNvPr>
          <p:cNvSpPr>
            <a:spLocks noGrp="1"/>
          </p:cNvSpPr>
          <p:nvPr>
            <p:ph sz="half" idx="1"/>
          </p:nvPr>
        </p:nvSpPr>
        <p:spPr/>
        <p:txBody>
          <a:bodyPr/>
          <a:lstStyle/>
          <a:p>
            <a:pPr marL="0">
              <a:lnSpc>
                <a:spcPct val="107000"/>
              </a:lnSpc>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“When production-proved sires are used for crossbreeding in a 3- or 4-breed rotation, a big increase in milk and butterfat production can be expected in the first cross, and slight increases in subsequent crosses</a:t>
            </a:r>
            <a:r>
              <a:rPr lang="en-US" sz="2800" kern="100" dirty="0">
                <a:latin typeface="Aptos" panose="020B0004020202020204" pitchFamily="34" charset="0"/>
                <a:ea typeface="Aptos" panose="020B0004020202020204" pitchFamily="34" charset="0"/>
                <a:cs typeface="Times New Roman" panose="02020603050405020304" pitchFamily="18" charset="0"/>
              </a:rPr>
              <a:t>” </a:t>
            </a:r>
            <a:r>
              <a:rPr lang="en-US" sz="2800" kern="100" dirty="0" err="1">
                <a:latin typeface="Aptos" panose="020B0004020202020204" pitchFamily="34" charset="0"/>
                <a:ea typeface="Aptos" panose="020B0004020202020204" pitchFamily="34" charset="0"/>
                <a:cs typeface="Times New Roman" panose="02020603050405020304" pitchFamily="18" charset="0"/>
              </a:rPr>
              <a:t>Fohrman</a:t>
            </a:r>
            <a:r>
              <a:rPr lang="en-US" sz="2800" kern="100" dirty="0">
                <a:latin typeface="Aptos" panose="020B0004020202020204" pitchFamily="34" charset="0"/>
                <a:ea typeface="Aptos" panose="020B0004020202020204" pitchFamily="34" charset="0"/>
                <a:cs typeface="Times New Roman" panose="02020603050405020304" pitchFamily="18" charset="0"/>
              </a:rPr>
              <a:t> et al., 1954, USDA Tech. Bull. 1074 (127 pages)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411480" lvl="1">
              <a:lnSpc>
                <a:spcPct val="107000"/>
              </a:lnSpc>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Results from 55 foundation purebred cows, 55 2-breed crosses, 58 3-breed crosses, and 23 4-breed crosses. </a:t>
            </a:r>
          </a:p>
          <a:p>
            <a:pPr marL="411480" lvl="1">
              <a:lnSpc>
                <a:spcPct val="107000"/>
              </a:lnSpc>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Statistical comparisons used the daughter-dam method, not contemporary purebred Holsteins. </a:t>
            </a:r>
          </a:p>
          <a:p>
            <a:pPr marL="0" marR="0">
              <a:lnSpc>
                <a:spcPct val="107000"/>
              </a:lnSpc>
              <a:spcBef>
                <a:spcPts val="0"/>
              </a:spcBef>
              <a:spcAft>
                <a:spcPts val="800"/>
              </a:spcAft>
            </a:pPr>
            <a:r>
              <a:rPr lang="en-US" sz="2800" kern="100" dirty="0" err="1">
                <a:effectLst/>
                <a:latin typeface="Aptos" panose="020B0004020202020204" pitchFamily="34" charset="0"/>
                <a:ea typeface="Aptos" panose="020B0004020202020204" pitchFamily="34" charset="0"/>
                <a:cs typeface="Times New Roman" panose="02020603050405020304" pitchFamily="18" charset="0"/>
              </a:rPr>
              <a:t>Touchberry</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(1992) said “Few things in the entire history of dairy cattle breeding have evoked such a heated response as… the publications of </a:t>
            </a:r>
            <a:r>
              <a:rPr lang="en-US" sz="2800" kern="100" dirty="0" err="1">
                <a:effectLst/>
                <a:latin typeface="Aptos" panose="020B0004020202020204" pitchFamily="34" charset="0"/>
                <a:ea typeface="Aptos" panose="020B0004020202020204" pitchFamily="34" charset="0"/>
                <a:cs typeface="Times New Roman" panose="02020603050405020304" pitchFamily="18" charset="0"/>
              </a:rPr>
              <a:t>Fohrman</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552187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D4CC-5506-A8B2-B06F-F19A0B5BF0C2}"/>
              </a:ext>
            </a:extLst>
          </p:cNvPr>
          <p:cNvSpPr>
            <a:spLocks noGrp="1"/>
          </p:cNvSpPr>
          <p:nvPr>
            <p:ph type="title"/>
          </p:nvPr>
        </p:nvSpPr>
        <p:spPr/>
        <p:txBody>
          <a:bodyPr/>
          <a:lstStyle/>
          <a:p>
            <a:r>
              <a:rPr lang="en-US" dirty="0"/>
              <a:t>Feed efficiency of different breeds </a:t>
            </a:r>
            <a:r>
              <a:rPr lang="en-US" dirty="0">
                <a:solidFill>
                  <a:schemeClr val="accent6">
                    <a:lumMod val="40000"/>
                    <a:lumOff val="60000"/>
                  </a:schemeClr>
                </a:solidFill>
              </a:rPr>
              <a:t>1957-1969</a:t>
            </a:r>
          </a:p>
        </p:txBody>
      </p:sp>
      <p:sp>
        <p:nvSpPr>
          <p:cNvPr id="3" name="Content Placeholder 2">
            <a:extLst>
              <a:ext uri="{FF2B5EF4-FFF2-40B4-BE49-F238E27FC236}">
                <a16:creationId xmlns:a16="http://schemas.microsoft.com/office/drawing/2014/main" id="{1A313823-69DD-4D0F-C009-2314133131B2}"/>
              </a:ext>
            </a:extLst>
          </p:cNvPr>
          <p:cNvSpPr>
            <a:spLocks noGrp="1"/>
          </p:cNvSpPr>
          <p:nvPr>
            <p:ph sz="half" idx="1"/>
          </p:nvPr>
        </p:nvSpPr>
        <p:spPr/>
        <p:txBody>
          <a:bodyPr/>
          <a:lstStyle/>
          <a:p>
            <a:r>
              <a:rPr lang="en-US" sz="3200" dirty="0"/>
              <a:t>57 Ayrshire, 68 Brown Swiss, and 57 Holstein cows</a:t>
            </a:r>
          </a:p>
          <a:p>
            <a:r>
              <a:rPr lang="en-US" sz="3200" dirty="0"/>
              <a:t>“Holsteins were more efficient than Brown Swiss, with Ayrshires intermediate.”</a:t>
            </a:r>
          </a:p>
          <a:p>
            <a:r>
              <a:rPr lang="en-US" sz="3200" dirty="0"/>
              <a:t>“High positive relation between efficiency and various measures of production and income, and uniformly negative relations between efficiency and mean body weight, gain in weight, and four measures of body size.”</a:t>
            </a:r>
          </a:p>
          <a:p>
            <a:pPr marL="0" marR="0" indent="0">
              <a:lnSpc>
                <a:spcPct val="100000"/>
              </a:lnSpc>
              <a:spcBef>
                <a:spcPts val="0"/>
              </a:spcBef>
              <a:spcAft>
                <a:spcPts val="0"/>
              </a:spcAft>
            </a:pPr>
            <a:r>
              <a:rPr lang="en-US" sz="3200" kern="100" dirty="0">
                <a:effectLst/>
                <a:ea typeface="Aptos" panose="020B0004020202020204" pitchFamily="34" charset="0"/>
                <a:cs typeface="Times New Roman" panose="02020603050405020304" pitchFamily="18" charset="0"/>
              </a:rPr>
              <a:t> Dickinson, F.N., B.T. McDaniel, R.E. McDowell. 1969. </a:t>
            </a:r>
            <a:r>
              <a:rPr lang="en-US" sz="3200" u="sng" kern="100" dirty="0">
                <a:solidFill>
                  <a:srgbClr val="467886"/>
                </a:solidFill>
                <a:effectLst/>
                <a:ea typeface="Aptos" panose="020B0004020202020204" pitchFamily="34" charset="0"/>
                <a:cs typeface="Times New Roman" panose="02020603050405020304" pitchFamily="18" charset="0"/>
                <a:hlinkClick r:id="rId3"/>
              </a:rPr>
              <a:t>Comparative efficiency of feed utilization during first lactation of Ayrshire, Brown Swiss, and Holstein cows</a:t>
            </a:r>
            <a:r>
              <a:rPr lang="en-US" sz="3200" kern="100" dirty="0">
                <a:effectLst/>
                <a:ea typeface="Aptos" panose="020B0004020202020204" pitchFamily="34" charset="0"/>
                <a:cs typeface="Times New Roman" panose="02020603050405020304" pitchFamily="18" charset="0"/>
              </a:rPr>
              <a:t>. J. Dairy Sci., 52:489-497</a:t>
            </a:r>
          </a:p>
          <a:p>
            <a:endParaRPr lang="en-US" dirty="0"/>
          </a:p>
          <a:p>
            <a:endParaRPr lang="en-US" dirty="0"/>
          </a:p>
        </p:txBody>
      </p:sp>
    </p:spTree>
    <p:extLst>
      <p:ext uri="{BB962C8B-B14F-4D97-AF65-F5344CB8AC3E}">
        <p14:creationId xmlns:p14="http://schemas.microsoft.com/office/powerpoint/2010/main" val="1821556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C691-851A-F39C-55F7-2835F319F6D3}"/>
              </a:ext>
            </a:extLst>
          </p:cNvPr>
          <p:cNvSpPr>
            <a:spLocks noGrp="1"/>
          </p:cNvSpPr>
          <p:nvPr>
            <p:ph type="title"/>
          </p:nvPr>
        </p:nvSpPr>
        <p:spPr/>
        <p:txBody>
          <a:bodyPr/>
          <a:lstStyle/>
          <a:p>
            <a:r>
              <a:rPr lang="en-US" dirty="0"/>
              <a:t>Selection for milk only vs net merit </a:t>
            </a:r>
            <a:r>
              <a:rPr lang="en-US" dirty="0">
                <a:solidFill>
                  <a:schemeClr val="accent1">
                    <a:lumMod val="40000"/>
                    <a:lumOff val="60000"/>
                  </a:schemeClr>
                </a:solidFill>
              </a:rPr>
              <a:t>(163 cows)</a:t>
            </a:r>
            <a:endParaRPr lang="en-US" sz="3200" dirty="0">
              <a:solidFill>
                <a:schemeClr val="accent1">
                  <a:lumMod val="40000"/>
                  <a:lumOff val="60000"/>
                </a:schemeClr>
              </a:solidFill>
            </a:endParaRPr>
          </a:p>
        </p:txBody>
      </p:sp>
      <p:sp>
        <p:nvSpPr>
          <p:cNvPr id="3" name="Content Placeholder 2">
            <a:extLst>
              <a:ext uri="{FF2B5EF4-FFF2-40B4-BE49-F238E27FC236}">
                <a16:creationId xmlns:a16="http://schemas.microsoft.com/office/drawing/2014/main" id="{BCEFD54F-21D2-6C62-ED87-FE7B9CC7B479}"/>
              </a:ext>
            </a:extLst>
          </p:cNvPr>
          <p:cNvSpPr>
            <a:spLocks noGrp="1"/>
          </p:cNvSpPr>
          <p:nvPr>
            <p:ph sz="half" idx="1"/>
          </p:nvPr>
        </p:nvSpPr>
        <p:spPr/>
        <p:txBody>
          <a:bodyPr/>
          <a:lstStyle/>
          <a:p>
            <a:pPr>
              <a:spcAft>
                <a:spcPts val="800"/>
              </a:spcAft>
            </a:pPr>
            <a:r>
              <a:rPr lang="en-US" sz="2400" kern="100" dirty="0">
                <a:solidFill>
                  <a:schemeClr val="accent6">
                    <a:lumMod val="50000"/>
                  </a:schemeClr>
                </a:solidFill>
                <a:latin typeface="Aptos" panose="020B0004020202020204" pitchFamily="34" charset="0"/>
                <a:ea typeface="Aptos" panose="020B0004020202020204" pitchFamily="34" charset="0"/>
                <a:cs typeface="Times New Roman" panose="02020603050405020304" pitchFamily="18" charset="0"/>
              </a:rPr>
              <a:t>1969-1983:</a:t>
            </a:r>
            <a:r>
              <a:rPr lang="en-US" sz="2400" kern="100" dirty="0">
                <a:latin typeface="Aptos" panose="020B0004020202020204" pitchFamily="34" charset="0"/>
                <a:ea typeface="Aptos" panose="020B0004020202020204" pitchFamily="34" charset="0"/>
                <a:cs typeface="Times New Roman" panose="02020603050405020304" pitchFamily="18" charset="0"/>
              </a:rPr>
              <a:t> Merit defined as fat-corrected milk yield, percent daughters culled in first lactation, and udder conformation of daughters.</a:t>
            </a:r>
          </a:p>
          <a:p>
            <a:pPr>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No significant difference in overall profit between the 2 lines.</a:t>
            </a:r>
            <a:endParaRPr lang="en-US" sz="2000" kern="100" dirty="0">
              <a:ea typeface="Aptos" panose="020B0004020202020204" pitchFamily="34" charset="0"/>
              <a:cs typeface="Times New Roman" panose="02020603050405020304" pitchFamily="18" charset="0"/>
            </a:endParaRPr>
          </a:p>
          <a:p>
            <a:pPr marL="411480" lvl="1">
              <a:lnSpc>
                <a:spcPct val="107000"/>
              </a:lnSpc>
              <a:spcAft>
                <a:spcPts val="800"/>
              </a:spcAft>
            </a:pPr>
            <a:r>
              <a:rPr lang="en-US" sz="2000" kern="100" dirty="0" err="1">
                <a:ea typeface="Aptos" panose="020B0004020202020204" pitchFamily="34" charset="0"/>
                <a:cs typeface="Times New Roman" panose="02020603050405020304" pitchFamily="18" charset="0"/>
              </a:rPr>
              <a:t>Balaine</a:t>
            </a:r>
            <a:r>
              <a:rPr lang="en-US" sz="2000" kern="100" dirty="0">
                <a:ea typeface="Aptos" panose="020B0004020202020204" pitchFamily="34" charset="0"/>
                <a:cs typeface="Times New Roman" panose="02020603050405020304" pitchFamily="18" charset="0"/>
              </a:rPr>
              <a:t>, D.S., R.E. Pearson, and R.H. Miller. 1981. </a:t>
            </a:r>
            <a:r>
              <a:rPr lang="en-US" sz="2000" u="sng" kern="100" dirty="0">
                <a:solidFill>
                  <a:srgbClr val="467886"/>
                </a:solidFill>
                <a:ea typeface="Aptos" panose="020B0004020202020204" pitchFamily="34" charset="0"/>
                <a:cs typeface="Times New Roman" panose="02020603050405020304" pitchFamily="18" charset="0"/>
                <a:hlinkClick r:id="" action="ppaction://noaction"/>
              </a:rPr>
              <a:t>Profit Functions in Dairy Cattle and Effect of Measures of Efficiency and Prices</a:t>
            </a:r>
            <a:r>
              <a:rPr lang="en-US" sz="2000" kern="100" dirty="0">
                <a:ea typeface="Aptos" panose="020B0004020202020204" pitchFamily="34" charset="0"/>
                <a:cs typeface="Times New Roman" panose="02020603050405020304" pitchFamily="18" charset="0"/>
              </a:rPr>
              <a:t>. </a:t>
            </a:r>
            <a:r>
              <a:rPr lang="en-US" sz="2000" i="1" kern="100" dirty="0">
                <a:solidFill>
                  <a:schemeClr val="accent3">
                    <a:lumMod val="50000"/>
                  </a:schemeClr>
                </a:solidFill>
                <a:ea typeface="Aptos" panose="020B0004020202020204" pitchFamily="34" charset="0"/>
                <a:cs typeface="Times New Roman" panose="02020603050405020304" pitchFamily="18" charset="0"/>
              </a:rPr>
              <a:t>[Origin of Net Merit formula]</a:t>
            </a:r>
            <a:endParaRPr lang="en-US" sz="2000" kern="100" dirty="0">
              <a:effectLst/>
              <a:ea typeface="Aptos" panose="020B0004020202020204" pitchFamily="34" charset="0"/>
              <a:cs typeface="Times New Roman" panose="02020603050405020304" pitchFamily="18" charset="0"/>
            </a:endParaRPr>
          </a:p>
          <a:p>
            <a:pPr marL="411480" lvl="1">
              <a:lnSpc>
                <a:spcPct val="107000"/>
              </a:lnSpc>
              <a:spcAft>
                <a:spcPts val="800"/>
              </a:spcAft>
            </a:pPr>
            <a:r>
              <a:rPr lang="en-US" sz="2000" kern="100" dirty="0">
                <a:effectLst/>
                <a:ea typeface="Aptos" panose="020B0004020202020204" pitchFamily="34" charset="0"/>
                <a:cs typeface="Times New Roman" panose="02020603050405020304" pitchFamily="18" charset="0"/>
              </a:rPr>
              <a:t>Miller, R.H., R.E. Pearson, M.F. Rothschild, and L.A. Fulton. 1981. </a:t>
            </a:r>
            <a:r>
              <a:rPr lang="en-US" sz="2000" u="sng" kern="100" dirty="0">
                <a:solidFill>
                  <a:srgbClr val="467886"/>
                </a:solidFill>
                <a:effectLst/>
                <a:ea typeface="Aptos" panose="020B0004020202020204" pitchFamily="34" charset="0"/>
                <a:cs typeface="Times New Roman" panose="02020603050405020304" pitchFamily="18" charset="0"/>
                <a:hlinkClick r:id="rId2"/>
              </a:rPr>
              <a:t>Comparison of Single and Multiple-Trait selected Sires. Response in Mastitis Traits, - ScienceDirect</a:t>
            </a:r>
            <a:r>
              <a:rPr lang="en-US" sz="2000" kern="100" dirty="0">
                <a:effectLst/>
                <a:ea typeface="Aptos" panose="020B0004020202020204" pitchFamily="34" charset="0"/>
                <a:cs typeface="Times New Roman" panose="02020603050405020304" pitchFamily="18" charset="0"/>
              </a:rPr>
              <a:t> </a:t>
            </a:r>
          </a:p>
          <a:p>
            <a:pPr marL="411480" lvl="1">
              <a:lnSpc>
                <a:spcPct val="107000"/>
              </a:lnSpc>
              <a:spcAft>
                <a:spcPts val="800"/>
              </a:spcAft>
            </a:pPr>
            <a:r>
              <a:rPr lang="en-US" sz="2000" kern="100" dirty="0">
                <a:effectLst/>
                <a:ea typeface="Aptos" panose="020B0004020202020204" pitchFamily="34" charset="0"/>
                <a:cs typeface="Times New Roman" panose="02020603050405020304" pitchFamily="18" charset="0"/>
              </a:rPr>
              <a:t>Rothschild, M.F., R.H. Miller, and R.E. Pearson. 1983. </a:t>
            </a:r>
            <a:r>
              <a:rPr lang="en-US" sz="2000" u="sng" kern="100" dirty="0">
                <a:solidFill>
                  <a:srgbClr val="467886"/>
                </a:solidFill>
                <a:effectLst/>
                <a:ea typeface="Aptos" panose="020B0004020202020204" pitchFamily="34" charset="0"/>
                <a:cs typeface="Times New Roman" panose="02020603050405020304" pitchFamily="18" charset="0"/>
                <a:hlinkClick r:id="rId3"/>
              </a:rPr>
              <a:t>Reproductive Performance from Daughters of Single and Multiple Trait Selected Sires - ScienceDirect</a:t>
            </a:r>
            <a:r>
              <a:rPr lang="en-US" sz="2000" kern="100" dirty="0">
                <a:effectLst/>
                <a:ea typeface="Aptos" panose="020B0004020202020204" pitchFamily="34" charset="0"/>
                <a:cs typeface="Times New Roman" panose="02020603050405020304" pitchFamily="18" charset="0"/>
              </a:rPr>
              <a:t> </a:t>
            </a:r>
          </a:p>
          <a:p>
            <a:pPr marL="411480" lvl="1">
              <a:lnSpc>
                <a:spcPct val="107000"/>
              </a:lnSpc>
              <a:spcAft>
                <a:spcPts val="800"/>
              </a:spcAft>
            </a:pPr>
            <a:r>
              <a:rPr lang="en-US" sz="2000" kern="100" dirty="0">
                <a:effectLst/>
                <a:ea typeface="Aptos" panose="020B0004020202020204" pitchFamily="34" charset="0"/>
                <a:cs typeface="Times New Roman" panose="02020603050405020304" pitchFamily="18" charset="0"/>
              </a:rPr>
              <a:t>Pearson, R. E., R. H. Miller, J. W. Smith, L. A. Fulton, M. F. Rothschild, D. S. </a:t>
            </a:r>
            <a:r>
              <a:rPr lang="en-US" sz="2000" kern="100" dirty="0" err="1">
                <a:effectLst/>
                <a:ea typeface="Aptos" panose="020B0004020202020204" pitchFamily="34" charset="0"/>
                <a:cs typeface="Times New Roman" panose="02020603050405020304" pitchFamily="18" charset="0"/>
              </a:rPr>
              <a:t>Balaine</a:t>
            </a:r>
            <a:r>
              <a:rPr lang="en-US" sz="2000" kern="100" dirty="0">
                <a:effectLst/>
                <a:ea typeface="Aptos" panose="020B0004020202020204" pitchFamily="34" charset="0"/>
                <a:cs typeface="Times New Roman" panose="02020603050405020304" pitchFamily="18" charset="0"/>
              </a:rPr>
              <a:t>, and E. M. Coffey. 1981. </a:t>
            </a:r>
            <a:r>
              <a:rPr lang="en-US" sz="2000" u="sng" kern="100" dirty="0">
                <a:solidFill>
                  <a:srgbClr val="467886"/>
                </a:solidFill>
                <a:effectLst/>
                <a:ea typeface="Aptos" panose="020B0004020202020204" pitchFamily="34" charset="0"/>
                <a:cs typeface="Times New Roman" panose="02020603050405020304" pitchFamily="18" charset="0"/>
                <a:hlinkClick r:id="rId4"/>
              </a:rPr>
              <a:t>Single and multiple trait sire selection. First lactation milk yield and composition, conformation, feed intake, efficiency, and net income.</a:t>
            </a:r>
            <a:r>
              <a:rPr lang="en-US" sz="2000" kern="100" dirty="0">
                <a:effectLst/>
                <a:ea typeface="Aptos" panose="020B0004020202020204" pitchFamily="34" charset="0"/>
                <a:cs typeface="Times New Roman" panose="02020603050405020304" pitchFamily="18" charset="0"/>
              </a:rPr>
              <a:t> J. Dairy Sci. 64:77.</a:t>
            </a:r>
          </a:p>
        </p:txBody>
      </p:sp>
    </p:spTree>
    <p:extLst>
      <p:ext uri="{BB962C8B-B14F-4D97-AF65-F5344CB8AC3E}">
        <p14:creationId xmlns:p14="http://schemas.microsoft.com/office/powerpoint/2010/main" val="978176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CA88-CF8A-F770-BF4E-878A984CC649}"/>
              </a:ext>
            </a:extLst>
          </p:cNvPr>
          <p:cNvSpPr>
            <a:spLocks noGrp="1"/>
          </p:cNvSpPr>
          <p:nvPr>
            <p:ph type="title"/>
          </p:nvPr>
        </p:nvSpPr>
        <p:spPr/>
        <p:txBody>
          <a:bodyPr/>
          <a:lstStyle/>
          <a:p>
            <a:r>
              <a:rPr lang="en-US" dirty="0"/>
              <a:t>Mastitis resistant cows </a:t>
            </a:r>
            <a:r>
              <a:rPr lang="en-US" dirty="0">
                <a:solidFill>
                  <a:schemeClr val="accent6">
                    <a:lumMod val="40000"/>
                    <a:lumOff val="60000"/>
                  </a:schemeClr>
                </a:solidFill>
              </a:rPr>
              <a:t>2000-2005</a:t>
            </a:r>
          </a:p>
        </p:txBody>
      </p:sp>
      <p:sp>
        <p:nvSpPr>
          <p:cNvPr id="3" name="Content Placeholder 2">
            <a:extLst>
              <a:ext uri="{FF2B5EF4-FFF2-40B4-BE49-F238E27FC236}">
                <a16:creationId xmlns:a16="http://schemas.microsoft.com/office/drawing/2014/main" id="{FECD96C2-8AD5-6B40-30EF-D7D8880697F6}"/>
              </a:ext>
            </a:extLst>
          </p:cNvPr>
          <p:cNvSpPr>
            <a:spLocks noGrp="1"/>
          </p:cNvSpPr>
          <p:nvPr>
            <p:ph sz="half" idx="1"/>
          </p:nvPr>
        </p:nvSpPr>
        <p:spPr/>
        <p:txBody>
          <a:bodyPr/>
          <a:lstStyle/>
          <a:p>
            <a:endParaRPr lang="en-US" sz="2800" dirty="0"/>
          </a:p>
          <a:p>
            <a:r>
              <a:rPr lang="en-US" sz="2800" dirty="0"/>
              <a:t>Produced 3 transgenic Jersey cows.</a:t>
            </a:r>
          </a:p>
          <a:p>
            <a:r>
              <a:rPr lang="en-US" sz="2800" dirty="0"/>
              <a:t>Transgenic cows secreting over 3 </a:t>
            </a:r>
            <a:r>
              <a:rPr lang="en-US" sz="2800" dirty="0" err="1"/>
              <a:t>μg</a:t>
            </a:r>
            <a:r>
              <a:rPr lang="en-US" sz="2800" dirty="0"/>
              <a:t> of lysostaphin/ mL of milk are protected against mastitis caused by Staphylococcus aureus.</a:t>
            </a:r>
          </a:p>
          <a:p>
            <a:r>
              <a:rPr lang="en-US" sz="2800" dirty="0"/>
              <a:t>Our results indicate that genetic engineering can provide a viable tool for enhancing resistance to disease and improve the well-being of livestock.</a:t>
            </a:r>
          </a:p>
          <a:p>
            <a:pPr marL="0" marR="0">
              <a:lnSpc>
                <a:spcPct val="107000"/>
              </a:lnSpc>
              <a:spcBef>
                <a:spcPts val="0"/>
              </a:spcBef>
              <a:spcAft>
                <a:spcPts val="800"/>
              </a:spcAft>
            </a:pPr>
            <a:r>
              <a:rPr lang="en-US" sz="2800" kern="100" dirty="0">
                <a:effectLst/>
                <a:latin typeface="+mj-lt"/>
                <a:ea typeface="Aptos" panose="020B0004020202020204" pitchFamily="34" charset="0"/>
                <a:cs typeface="Times New Roman" panose="02020603050405020304" pitchFamily="18" charset="0"/>
              </a:rPr>
              <a:t>Wall, Robert J., Anne M Powell, Max J </a:t>
            </a:r>
            <a:r>
              <a:rPr lang="en-US" sz="2800" kern="100" dirty="0" err="1">
                <a:effectLst/>
                <a:latin typeface="+mj-lt"/>
                <a:ea typeface="Aptos" panose="020B0004020202020204" pitchFamily="34" charset="0"/>
                <a:cs typeface="Times New Roman" panose="02020603050405020304" pitchFamily="18" charset="0"/>
              </a:rPr>
              <a:t>Paape</a:t>
            </a:r>
            <a:r>
              <a:rPr lang="en-US" sz="2800" kern="100" dirty="0">
                <a:effectLst/>
                <a:latin typeface="+mj-lt"/>
                <a:ea typeface="Aptos" panose="020B0004020202020204" pitchFamily="34" charset="0"/>
                <a:cs typeface="Times New Roman" panose="02020603050405020304" pitchFamily="18" charset="0"/>
              </a:rPr>
              <a:t>, David E Kerr, Douglas D Bannerman, Vernon G </a:t>
            </a:r>
            <a:r>
              <a:rPr lang="en-US" sz="2800" kern="100" dirty="0" err="1">
                <a:effectLst/>
                <a:latin typeface="+mj-lt"/>
                <a:ea typeface="Aptos" panose="020B0004020202020204" pitchFamily="34" charset="0"/>
                <a:cs typeface="Times New Roman" panose="02020603050405020304" pitchFamily="18" charset="0"/>
              </a:rPr>
              <a:t>Pursel</a:t>
            </a:r>
            <a:r>
              <a:rPr lang="en-US" sz="2800" kern="100" dirty="0">
                <a:effectLst/>
                <a:latin typeface="+mj-lt"/>
                <a:ea typeface="Aptos" panose="020B0004020202020204" pitchFamily="34" charset="0"/>
                <a:cs typeface="Times New Roman" panose="02020603050405020304" pitchFamily="18" charset="0"/>
              </a:rPr>
              <a:t>, Kevin D Wells, Neil Talbot &amp; Harold W Hawk. 2005. </a:t>
            </a:r>
            <a:r>
              <a:rPr lang="en-US" sz="2800" u="sng" kern="100" dirty="0">
                <a:solidFill>
                  <a:srgbClr val="467886"/>
                </a:solidFill>
                <a:effectLst/>
                <a:latin typeface="+mj-lt"/>
                <a:ea typeface="Aptos" panose="020B0004020202020204" pitchFamily="34" charset="0"/>
                <a:cs typeface="Times New Roman" panose="02020603050405020304" pitchFamily="18" charset="0"/>
                <a:hlinkClick r:id="rId2"/>
              </a:rPr>
              <a:t>Genetically enhanced cows resist intramammary Staphylococcus aureus infection</a:t>
            </a:r>
            <a:r>
              <a:rPr lang="en-US" sz="2800" kern="100" dirty="0">
                <a:effectLst/>
                <a:latin typeface="+mj-lt"/>
                <a:ea typeface="Aptos" panose="020B0004020202020204" pitchFamily="34" charset="0"/>
                <a:cs typeface="Times New Roman" panose="02020603050405020304" pitchFamily="18" charset="0"/>
              </a:rPr>
              <a:t>. Nature Biotechnology 23:445–451.</a:t>
            </a:r>
          </a:p>
          <a:p>
            <a:endParaRPr lang="en-US" dirty="0"/>
          </a:p>
        </p:txBody>
      </p:sp>
      <p:pic>
        <p:nvPicPr>
          <p:cNvPr id="5" name="Picture 4">
            <a:extLst>
              <a:ext uri="{FF2B5EF4-FFF2-40B4-BE49-F238E27FC236}">
                <a16:creationId xmlns:a16="http://schemas.microsoft.com/office/drawing/2014/main" id="{E64A9854-0D7D-D01E-3E24-CD71BC149BD3}"/>
              </a:ext>
            </a:extLst>
          </p:cNvPr>
          <p:cNvPicPr>
            <a:picLocks noChangeAspect="1"/>
          </p:cNvPicPr>
          <p:nvPr/>
        </p:nvPicPr>
        <p:blipFill>
          <a:blip r:embed="rId3"/>
          <a:stretch>
            <a:fillRect/>
          </a:stretch>
        </p:blipFill>
        <p:spPr>
          <a:xfrm>
            <a:off x="8633992" y="-28893"/>
            <a:ext cx="3558008" cy="2362517"/>
          </a:xfrm>
          <a:prstGeom prst="rect">
            <a:avLst/>
          </a:prstGeom>
        </p:spPr>
      </p:pic>
    </p:spTree>
    <p:extLst>
      <p:ext uri="{BB962C8B-B14F-4D97-AF65-F5344CB8AC3E}">
        <p14:creationId xmlns:p14="http://schemas.microsoft.com/office/powerpoint/2010/main" val="2294784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1780-90E6-8C02-0367-4FAEF1915790}"/>
              </a:ext>
            </a:extLst>
          </p:cNvPr>
          <p:cNvSpPr>
            <a:spLocks noGrp="1"/>
          </p:cNvSpPr>
          <p:nvPr>
            <p:ph type="title"/>
          </p:nvPr>
        </p:nvSpPr>
        <p:spPr/>
        <p:txBody>
          <a:bodyPr/>
          <a:lstStyle/>
          <a:p>
            <a:r>
              <a:rPr lang="en-US" dirty="0"/>
              <a:t>High vs. low residual feed intake </a:t>
            </a:r>
            <a:r>
              <a:rPr lang="en-US" dirty="0">
                <a:solidFill>
                  <a:schemeClr val="accent1">
                    <a:lumMod val="40000"/>
                    <a:lumOff val="60000"/>
                  </a:schemeClr>
                </a:solidFill>
              </a:rPr>
              <a:t>(RFI)</a:t>
            </a:r>
          </a:p>
        </p:txBody>
      </p:sp>
      <p:sp>
        <p:nvSpPr>
          <p:cNvPr id="3" name="Content Placeholder 2">
            <a:extLst>
              <a:ext uri="{FF2B5EF4-FFF2-40B4-BE49-F238E27FC236}">
                <a16:creationId xmlns:a16="http://schemas.microsoft.com/office/drawing/2014/main" id="{71035C07-3F15-6928-DF67-189ADC2D4C6B}"/>
              </a:ext>
            </a:extLst>
          </p:cNvPr>
          <p:cNvSpPr>
            <a:spLocks noGrp="1"/>
          </p:cNvSpPr>
          <p:nvPr>
            <p:ph sz="half" idx="1"/>
          </p:nvPr>
        </p:nvSpPr>
        <p:spPr/>
        <p:txBody>
          <a:bodyPr/>
          <a:lstStyle/>
          <a:p>
            <a:r>
              <a:rPr lang="en-US" dirty="0">
                <a:solidFill>
                  <a:schemeClr val="accent6">
                    <a:lumMod val="50000"/>
                  </a:schemeClr>
                </a:solidFill>
              </a:rPr>
              <a:t>2018-2024:</a:t>
            </a:r>
            <a:r>
              <a:rPr lang="en-US" dirty="0"/>
              <a:t> Cows with high PTA for RFI mated to high RFI sires, and low RFI cows mated to low RFI sires</a:t>
            </a:r>
          </a:p>
          <a:p>
            <a:r>
              <a:rPr lang="en-US" dirty="0"/>
              <a:t>Beltsville was only USA research station measuring heifer RFI (226 heifers):</a:t>
            </a:r>
          </a:p>
          <a:p>
            <a:pPr lvl="1"/>
            <a:r>
              <a:rPr lang="en-US" dirty="0"/>
              <a:t>Connor, E. E., J. L. Hutchison, C. P. Van Tassell, and J. B. Cole. 2019. </a:t>
            </a:r>
            <a:r>
              <a:rPr lang="en-US" dirty="0">
                <a:hlinkClick r:id="rId2"/>
              </a:rPr>
              <a:t>Defining the optimal period length and stage of growth or lactation to estimate residual feed intake in dairy cows</a:t>
            </a:r>
            <a:r>
              <a:rPr lang="en-US" dirty="0"/>
              <a:t>. J Dairy Sci. 102:6131–6143.</a:t>
            </a:r>
          </a:p>
          <a:p>
            <a:pPr lvl="1"/>
            <a:r>
              <a:rPr lang="en-US" dirty="0"/>
              <a:t>Except for ST Genetics: 2014-present, &gt;7,000 heifers in Ohio</a:t>
            </a:r>
          </a:p>
          <a:p>
            <a:r>
              <a:rPr lang="en-US" dirty="0"/>
              <a:t>Beltsville was only USA research station measuring methane until 2023.</a:t>
            </a:r>
          </a:p>
          <a:p>
            <a:r>
              <a:rPr lang="en-US" dirty="0"/>
              <a:t>BDI (Bureau of Dairy Industry) is herd prefix since 1912.</a:t>
            </a:r>
          </a:p>
          <a:p>
            <a:endParaRPr lang="en-US" dirty="0"/>
          </a:p>
          <a:p>
            <a:endParaRPr lang="en-US" dirty="0"/>
          </a:p>
        </p:txBody>
      </p:sp>
      <p:pic>
        <p:nvPicPr>
          <p:cNvPr id="5" name="Picture 4">
            <a:extLst>
              <a:ext uri="{FF2B5EF4-FFF2-40B4-BE49-F238E27FC236}">
                <a16:creationId xmlns:a16="http://schemas.microsoft.com/office/drawing/2014/main" id="{D50B3CA3-553E-D0EB-5510-8CA7F6D3C791}"/>
              </a:ext>
            </a:extLst>
          </p:cNvPr>
          <p:cNvPicPr>
            <a:picLocks noChangeAspect="1"/>
          </p:cNvPicPr>
          <p:nvPr/>
        </p:nvPicPr>
        <p:blipFill>
          <a:blip r:embed="rId3"/>
          <a:stretch>
            <a:fillRect/>
          </a:stretch>
        </p:blipFill>
        <p:spPr>
          <a:xfrm>
            <a:off x="10534650" y="0"/>
            <a:ext cx="1657350" cy="1104900"/>
          </a:xfrm>
          <a:prstGeom prst="rect">
            <a:avLst/>
          </a:prstGeom>
        </p:spPr>
      </p:pic>
    </p:spTree>
    <p:extLst>
      <p:ext uri="{BB962C8B-B14F-4D97-AF65-F5344CB8AC3E}">
        <p14:creationId xmlns:p14="http://schemas.microsoft.com/office/powerpoint/2010/main" val="1944873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5A13-65FA-7ABA-8D11-C802C8939826}"/>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9A7D86AB-6BCB-27D7-D627-8905D95B1505}"/>
              </a:ext>
            </a:extLst>
          </p:cNvPr>
          <p:cNvSpPr>
            <a:spLocks noGrp="1"/>
          </p:cNvSpPr>
          <p:nvPr>
            <p:ph sz="half" idx="1"/>
          </p:nvPr>
        </p:nvSpPr>
        <p:spPr/>
        <p:txBody>
          <a:bodyPr/>
          <a:lstStyle/>
          <a:p>
            <a:r>
              <a:rPr lang="en-US" dirty="0"/>
              <a:t>Early biometrics at Beltsville</a:t>
            </a:r>
          </a:p>
          <a:p>
            <a:r>
              <a:rPr lang="en-US" dirty="0"/>
              <a:t>Genetic experiments with Beltsville dairy herd </a:t>
            </a:r>
            <a:r>
              <a:rPr lang="en-US" dirty="0">
                <a:solidFill>
                  <a:schemeClr val="accent6">
                    <a:lumMod val="50000"/>
                  </a:schemeClr>
                </a:solidFill>
              </a:rPr>
              <a:t>1912-2024</a:t>
            </a:r>
          </a:p>
          <a:p>
            <a:r>
              <a:rPr lang="en-US" dirty="0"/>
              <a:t>Examples of university research with long-lasting benefits</a:t>
            </a:r>
          </a:p>
          <a:p>
            <a:pPr lvl="1"/>
            <a:r>
              <a:rPr lang="en-US" dirty="0"/>
              <a:t>My early training </a:t>
            </a:r>
            <a:r>
              <a:rPr lang="en-US" dirty="0">
                <a:solidFill>
                  <a:schemeClr val="accent1">
                    <a:lumMod val="75000"/>
                  </a:schemeClr>
                </a:solidFill>
              </a:rPr>
              <a:t>(U IL, Iowa State), </a:t>
            </a:r>
            <a:r>
              <a:rPr lang="en-US" dirty="0"/>
              <a:t>postdoctoral research </a:t>
            </a:r>
            <a:r>
              <a:rPr lang="en-US" dirty="0">
                <a:solidFill>
                  <a:schemeClr val="accent1">
                    <a:lumMod val="75000"/>
                  </a:schemeClr>
                </a:solidFill>
              </a:rPr>
              <a:t>(U WI), </a:t>
            </a:r>
            <a:r>
              <a:rPr lang="en-US" dirty="0"/>
              <a:t>and how useful it was over the decades</a:t>
            </a:r>
          </a:p>
          <a:p>
            <a:pPr lvl="1"/>
            <a:r>
              <a:rPr lang="en-US" dirty="0"/>
              <a:t>Fellow graduate students</a:t>
            </a:r>
          </a:p>
          <a:p>
            <a:r>
              <a:rPr lang="en-US" dirty="0"/>
              <a:t>Genetic progress and global impact</a:t>
            </a:r>
          </a:p>
          <a:p>
            <a:endParaRPr lang="en-US" dirty="0"/>
          </a:p>
        </p:txBody>
      </p:sp>
    </p:spTree>
    <p:extLst>
      <p:ext uri="{BB962C8B-B14F-4D97-AF65-F5344CB8AC3E}">
        <p14:creationId xmlns:p14="http://schemas.microsoft.com/office/powerpoint/2010/main" val="3675953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F6F4-7D50-2914-FB9B-B1AE28FB7FB8}"/>
              </a:ext>
            </a:extLst>
          </p:cNvPr>
          <p:cNvSpPr>
            <a:spLocks noGrp="1"/>
          </p:cNvSpPr>
          <p:nvPr>
            <p:ph type="title"/>
          </p:nvPr>
        </p:nvSpPr>
        <p:spPr/>
        <p:txBody>
          <a:bodyPr/>
          <a:lstStyle/>
          <a:p>
            <a:r>
              <a:rPr lang="en-US" dirty="0"/>
              <a:t>Topic 2: Long term value of university education</a:t>
            </a:r>
          </a:p>
        </p:txBody>
      </p:sp>
      <p:sp>
        <p:nvSpPr>
          <p:cNvPr id="3" name="Content Placeholder 2">
            <a:extLst>
              <a:ext uri="{FF2B5EF4-FFF2-40B4-BE49-F238E27FC236}">
                <a16:creationId xmlns:a16="http://schemas.microsoft.com/office/drawing/2014/main" id="{C5B41985-2EB3-5285-EC2A-7EE2C4D9DB94}"/>
              </a:ext>
            </a:extLst>
          </p:cNvPr>
          <p:cNvSpPr>
            <a:spLocks noGrp="1"/>
          </p:cNvSpPr>
          <p:nvPr>
            <p:ph sz="half" idx="1"/>
          </p:nvPr>
        </p:nvSpPr>
        <p:spPr/>
        <p:txBody>
          <a:bodyPr/>
          <a:lstStyle/>
          <a:p>
            <a:r>
              <a:rPr lang="en-US" dirty="0"/>
              <a:t>Genomic relationship (G matrix) derivation</a:t>
            </a:r>
          </a:p>
          <a:p>
            <a:r>
              <a:rPr lang="en-US" dirty="0"/>
              <a:t>Impact of individual bulls</a:t>
            </a:r>
          </a:p>
          <a:p>
            <a:r>
              <a:rPr lang="en-US" dirty="0"/>
              <a:t>Multi-stage selection</a:t>
            </a:r>
          </a:p>
          <a:p>
            <a:r>
              <a:rPr lang="en-US" dirty="0"/>
              <a:t>Reliability of predictions</a:t>
            </a:r>
          </a:p>
          <a:p>
            <a:r>
              <a:rPr lang="en-US" dirty="0"/>
              <a:t>REML estimates of heritability and genetic correlations</a:t>
            </a:r>
          </a:p>
          <a:p>
            <a:r>
              <a:rPr lang="en-US" dirty="0"/>
              <a:t>Body size and feed cost</a:t>
            </a:r>
          </a:p>
          <a:p>
            <a:r>
              <a:rPr lang="en-US" dirty="0"/>
              <a:t>Global impact</a:t>
            </a:r>
          </a:p>
        </p:txBody>
      </p:sp>
    </p:spTree>
    <p:extLst>
      <p:ext uri="{BB962C8B-B14F-4D97-AF65-F5344CB8AC3E}">
        <p14:creationId xmlns:p14="http://schemas.microsoft.com/office/powerpoint/2010/main" val="237438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0FF8-A2BA-60D4-0D11-3A26DAA9288B}"/>
              </a:ext>
            </a:extLst>
          </p:cNvPr>
          <p:cNvSpPr>
            <a:spLocks noGrp="1"/>
          </p:cNvSpPr>
          <p:nvPr>
            <p:ph type="title"/>
          </p:nvPr>
        </p:nvSpPr>
        <p:spPr/>
        <p:txBody>
          <a:bodyPr/>
          <a:lstStyle/>
          <a:p>
            <a:r>
              <a:rPr lang="en-US" dirty="0">
                <a:solidFill>
                  <a:srgbClr val="FFFF00"/>
                </a:solidFill>
              </a:rPr>
              <a:t>2008</a:t>
            </a:r>
            <a:r>
              <a:rPr lang="en-US" dirty="0"/>
              <a:t> Derivation of genomic relationship matrix</a:t>
            </a:r>
            <a:endParaRPr lang="en-US" dirty="0">
              <a:solidFill>
                <a:schemeClr val="accent1">
                  <a:lumMod val="40000"/>
                  <a:lumOff val="60000"/>
                </a:schemeClr>
              </a:solidFill>
              <a:latin typeface="+mn-lt"/>
            </a:endParaRPr>
          </a:p>
        </p:txBody>
      </p:sp>
      <p:sp>
        <p:nvSpPr>
          <p:cNvPr id="3" name="Content Placeholder 2">
            <a:extLst>
              <a:ext uri="{FF2B5EF4-FFF2-40B4-BE49-F238E27FC236}">
                <a16:creationId xmlns:a16="http://schemas.microsoft.com/office/drawing/2014/main" id="{DE1A7568-8CCD-5435-692B-2C17FE6EE0A5}"/>
              </a:ext>
            </a:extLst>
          </p:cNvPr>
          <p:cNvSpPr>
            <a:spLocks noGrp="1"/>
          </p:cNvSpPr>
          <p:nvPr>
            <p:ph sz="half" idx="1"/>
          </p:nvPr>
        </p:nvSpPr>
        <p:spPr/>
        <p:txBody>
          <a:bodyPr/>
          <a:lstStyle/>
          <a:p>
            <a:r>
              <a:rPr lang="en-US" dirty="0"/>
              <a:t>Pages 1-3 of </a:t>
            </a:r>
            <a:r>
              <a:rPr lang="en-US" dirty="0">
                <a:highlight>
                  <a:srgbClr val="FFFF00"/>
                </a:highlight>
              </a:rPr>
              <a:t>1980</a:t>
            </a:r>
            <a:r>
              <a:rPr lang="en-US" dirty="0"/>
              <a:t> population genetics notes (U IL, Dairy Sci 316)</a:t>
            </a:r>
          </a:p>
          <a:p>
            <a:pPr lvl="1"/>
            <a:r>
              <a:rPr lang="en-US" dirty="0"/>
              <a:t>Let gene content be coded as 0, 1, or 2 copies of an allele</a:t>
            </a:r>
          </a:p>
          <a:p>
            <a:pPr lvl="1"/>
            <a:r>
              <a:rPr lang="en-US" dirty="0"/>
              <a:t>Mean of gene content is twice allele frequency = 2p</a:t>
            </a:r>
          </a:p>
          <a:p>
            <a:pPr lvl="1"/>
            <a:r>
              <a:rPr lang="en-US" dirty="0"/>
              <a:t>Variance of gene content = 2p(1-p)</a:t>
            </a:r>
          </a:p>
          <a:p>
            <a:r>
              <a:rPr lang="en-US" dirty="0"/>
              <a:t>Genomic relationship matrix algebra </a:t>
            </a:r>
            <a:r>
              <a:rPr lang="en-US" dirty="0">
                <a:highlight>
                  <a:srgbClr val="FFFF00"/>
                </a:highlight>
              </a:rPr>
              <a:t>2008</a:t>
            </a:r>
          </a:p>
          <a:p>
            <a:pPr lvl="1"/>
            <a:r>
              <a:rPr lang="en-US" dirty="0"/>
              <a:t>Define Z</a:t>
            </a:r>
            <a:r>
              <a:rPr lang="en-US" baseline="-25000" dirty="0"/>
              <a:t>ij</a:t>
            </a:r>
            <a:r>
              <a:rPr lang="en-US" dirty="0"/>
              <a:t> for locus </a:t>
            </a:r>
            <a:r>
              <a:rPr lang="en-US" dirty="0" err="1"/>
              <a:t>i</a:t>
            </a:r>
            <a:r>
              <a:rPr lang="en-US" dirty="0"/>
              <a:t>, animal j as the gene content – 2p</a:t>
            </a:r>
            <a:r>
              <a:rPr lang="en-US" baseline="-25000" dirty="0"/>
              <a:t>i</a:t>
            </a:r>
            <a:r>
              <a:rPr lang="en-US" dirty="0"/>
              <a:t> </a:t>
            </a:r>
          </a:p>
          <a:p>
            <a:pPr lvl="1"/>
            <a:r>
              <a:rPr lang="en-US" dirty="0"/>
              <a:t>Subtract mean, divide by the sum of variances = ∑ 2p</a:t>
            </a:r>
            <a:r>
              <a:rPr lang="en-US" baseline="-25000" dirty="0"/>
              <a:t>i</a:t>
            </a:r>
            <a:r>
              <a:rPr lang="en-US" dirty="0"/>
              <a:t>(1-p</a:t>
            </a:r>
            <a:r>
              <a:rPr lang="en-US" baseline="-25000" dirty="0"/>
              <a:t>i</a:t>
            </a:r>
            <a:r>
              <a:rPr lang="en-US" dirty="0"/>
              <a:t>)</a:t>
            </a:r>
            <a:endParaRPr lang="en-US" baseline="-25000" dirty="0"/>
          </a:p>
          <a:p>
            <a:pPr marL="840296" marR="0" lvl="1" indent="-380990" algn="l" defTabSz="1219170" rtl="0" eaLnBrk="1" fontAlgn="auto" latinLnBrk="0" hangingPunct="1">
              <a:lnSpc>
                <a:spcPts val="3333"/>
              </a:lnSpc>
              <a:spcBef>
                <a:spcPts val="0"/>
              </a:spcBef>
              <a:spcAft>
                <a:spcPts val="1600"/>
              </a:spcAft>
              <a:buClrTx/>
              <a:buSzTx/>
              <a:buFont typeface="Arial" pitchFamily="34" charset="0"/>
              <a:buChar char="–"/>
              <a:tabLst/>
              <a:defRPr/>
            </a:pPr>
            <a:r>
              <a:rPr lang="en-US" dirty="0"/>
              <a:t>Matrix G = Z </a:t>
            </a:r>
            <a:r>
              <a:rPr lang="en-US" dirty="0" err="1"/>
              <a:t>Z</a:t>
            </a:r>
            <a:r>
              <a:rPr lang="en-US" dirty="0"/>
              <a:t>’ / </a:t>
            </a:r>
            <a:r>
              <a:rPr kumimoji="0" lang="en-US" sz="3200" b="1" i="0" u="none" strike="noStrike" kern="1200" cap="none" spc="0" normalizeH="0" baseline="0" noProof="0" dirty="0">
                <a:ln>
                  <a:noFill/>
                </a:ln>
                <a:solidFill>
                  <a:prstClr val="black"/>
                </a:solidFill>
                <a:effectLst/>
                <a:uLnTx/>
                <a:uFillTx/>
                <a:latin typeface="Calibri"/>
                <a:ea typeface="+mn-ea"/>
                <a:cs typeface="+mn-cs"/>
              </a:rPr>
              <a:t>∑ 2p</a:t>
            </a:r>
            <a:r>
              <a:rPr kumimoji="0" lang="en-US" sz="3200" b="1" i="0" u="none" strike="noStrike" kern="1200" cap="none" spc="0" normalizeH="0" baseline="-25000" noProof="0" dirty="0">
                <a:ln>
                  <a:noFill/>
                </a:ln>
                <a:solidFill>
                  <a:prstClr val="black"/>
                </a:solidFill>
                <a:effectLst/>
                <a:uLnTx/>
                <a:uFillTx/>
                <a:latin typeface="Calibri"/>
                <a:ea typeface="+mn-ea"/>
                <a:cs typeface="+mn-cs"/>
              </a:rPr>
              <a:t>i</a:t>
            </a:r>
            <a:r>
              <a:rPr kumimoji="0" lang="en-US" sz="3200" b="1" i="0" u="none" strike="noStrike" kern="1200" cap="none" spc="0" normalizeH="0" baseline="0" noProof="0" dirty="0">
                <a:ln>
                  <a:noFill/>
                </a:ln>
                <a:solidFill>
                  <a:prstClr val="black"/>
                </a:solidFill>
                <a:effectLst/>
                <a:uLnTx/>
                <a:uFillTx/>
                <a:latin typeface="Calibri"/>
                <a:ea typeface="+mn-ea"/>
                <a:cs typeface="+mn-cs"/>
              </a:rPr>
              <a:t>(1-p</a:t>
            </a:r>
            <a:r>
              <a:rPr kumimoji="0" lang="en-US" sz="3200" b="1" i="0" u="none" strike="noStrike" kern="1200" cap="none" spc="0" normalizeH="0" baseline="-25000" noProof="0" dirty="0">
                <a:ln>
                  <a:noFill/>
                </a:ln>
                <a:solidFill>
                  <a:prstClr val="black"/>
                </a:solidFill>
                <a:effectLst/>
                <a:uLnTx/>
                <a:uFillTx/>
                <a:latin typeface="Calibri"/>
                <a:ea typeface="+mn-ea"/>
                <a:cs typeface="+mn-cs"/>
              </a:rPr>
              <a:t>i</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endParaRPr lang="en-US" dirty="0"/>
          </a:p>
          <a:p>
            <a:endParaRPr lang="en-US" dirty="0"/>
          </a:p>
        </p:txBody>
      </p:sp>
      <p:pic>
        <p:nvPicPr>
          <p:cNvPr id="4" name="Picture 3">
            <a:extLst>
              <a:ext uri="{FF2B5EF4-FFF2-40B4-BE49-F238E27FC236}">
                <a16:creationId xmlns:a16="http://schemas.microsoft.com/office/drawing/2014/main" id="{494073DE-49DF-B322-BEE6-766A272D6892}"/>
              </a:ext>
            </a:extLst>
          </p:cNvPr>
          <p:cNvPicPr>
            <a:picLocks noChangeAspect="1"/>
          </p:cNvPicPr>
          <p:nvPr/>
        </p:nvPicPr>
        <p:blipFill>
          <a:blip r:embed="rId2"/>
          <a:stretch>
            <a:fillRect/>
          </a:stretch>
        </p:blipFill>
        <p:spPr>
          <a:xfrm>
            <a:off x="10492840" y="0"/>
            <a:ext cx="1712039" cy="857663"/>
          </a:xfrm>
          <a:prstGeom prst="rect">
            <a:avLst/>
          </a:prstGeom>
        </p:spPr>
      </p:pic>
    </p:spTree>
    <p:extLst>
      <p:ext uri="{BB962C8B-B14F-4D97-AF65-F5344CB8AC3E}">
        <p14:creationId xmlns:p14="http://schemas.microsoft.com/office/powerpoint/2010/main" val="2140396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F071-B98F-217E-19EC-5ED9DB0F25D9}"/>
              </a:ext>
            </a:extLst>
          </p:cNvPr>
          <p:cNvSpPr>
            <a:spLocks noGrp="1"/>
          </p:cNvSpPr>
          <p:nvPr>
            <p:ph type="title"/>
          </p:nvPr>
        </p:nvSpPr>
        <p:spPr/>
        <p:txBody>
          <a:bodyPr/>
          <a:lstStyle/>
          <a:p>
            <a:r>
              <a:rPr lang="en-US" dirty="0"/>
              <a:t>Genomic relationship matrices: bovine vs. human</a:t>
            </a:r>
          </a:p>
        </p:txBody>
      </p:sp>
      <p:sp>
        <p:nvSpPr>
          <p:cNvPr id="3" name="Content Placeholder 2">
            <a:extLst>
              <a:ext uri="{FF2B5EF4-FFF2-40B4-BE49-F238E27FC236}">
                <a16:creationId xmlns:a16="http://schemas.microsoft.com/office/drawing/2014/main" id="{584A1151-4971-491A-D52B-3F21C82CC234}"/>
              </a:ext>
            </a:extLst>
          </p:cNvPr>
          <p:cNvSpPr>
            <a:spLocks noGrp="1"/>
          </p:cNvSpPr>
          <p:nvPr>
            <p:ph sz="half" idx="1"/>
          </p:nvPr>
        </p:nvSpPr>
        <p:spPr/>
        <p:txBody>
          <a:bodyPr/>
          <a:lstStyle/>
          <a:p>
            <a:r>
              <a:rPr lang="en-US" dirty="0"/>
              <a:t>Simple quadratic :</a:t>
            </a:r>
          </a:p>
          <a:p>
            <a:pPr lvl="1"/>
            <a:r>
              <a:rPr lang="en-US" dirty="0"/>
              <a:t>G = Z </a:t>
            </a:r>
            <a:r>
              <a:rPr lang="en-US" dirty="0" err="1"/>
              <a:t>Z</a:t>
            </a:r>
            <a:r>
              <a:rPr lang="en-US" dirty="0"/>
              <a:t>’ / Σ 2p</a:t>
            </a:r>
            <a:r>
              <a:rPr lang="en-US" baseline="-25000" dirty="0"/>
              <a:t>j</a:t>
            </a:r>
            <a:r>
              <a:rPr lang="en-US" dirty="0"/>
              <a:t>(1-p</a:t>
            </a:r>
            <a:r>
              <a:rPr lang="en-US" baseline="-25000" dirty="0"/>
              <a:t>j</a:t>
            </a:r>
            <a:r>
              <a:rPr lang="en-US" dirty="0"/>
              <a:t>)</a:t>
            </a:r>
          </a:p>
          <a:p>
            <a:pPr lvl="1"/>
            <a:r>
              <a:rPr lang="en-US" dirty="0"/>
              <a:t>Same math for each </a:t>
            </a:r>
            <a:r>
              <a:rPr lang="en-US" dirty="0" err="1"/>
              <a:t>G</a:t>
            </a:r>
            <a:r>
              <a:rPr lang="en-US" baseline="-25000" dirty="0" err="1"/>
              <a:t>ik</a:t>
            </a:r>
            <a:endParaRPr lang="en-US" dirty="0"/>
          </a:p>
          <a:p>
            <a:pPr lvl="1"/>
            <a:r>
              <a:rPr lang="en-US" dirty="0"/>
              <a:t>Clones related by 1.0</a:t>
            </a:r>
          </a:p>
          <a:p>
            <a:pPr lvl="1"/>
            <a:r>
              <a:rPr lang="en-US" dirty="0"/>
              <a:t>Positive semi-definite</a:t>
            </a:r>
          </a:p>
          <a:p>
            <a:r>
              <a:rPr lang="en-US" dirty="0"/>
              <a:t>VanRaden </a:t>
            </a:r>
            <a:r>
              <a:rPr lang="en-US" dirty="0">
                <a:highlight>
                  <a:srgbClr val="FFFF00"/>
                </a:highlight>
              </a:rPr>
              <a:t>2008</a:t>
            </a:r>
          </a:p>
          <a:p>
            <a:pPr lvl="1"/>
            <a:r>
              <a:rPr lang="en-US" dirty="0"/>
              <a:t>5300 citations</a:t>
            </a:r>
          </a:p>
          <a:p>
            <a:endParaRPr lang="en-US" dirty="0"/>
          </a:p>
        </p:txBody>
      </p:sp>
      <p:sp>
        <p:nvSpPr>
          <p:cNvPr id="4" name="Content Placeholder 3">
            <a:extLst>
              <a:ext uri="{FF2B5EF4-FFF2-40B4-BE49-F238E27FC236}">
                <a16:creationId xmlns:a16="http://schemas.microsoft.com/office/drawing/2014/main" id="{66423B8A-3B10-57B3-396C-7BD21F685270}"/>
              </a:ext>
            </a:extLst>
          </p:cNvPr>
          <p:cNvSpPr>
            <a:spLocks noGrp="1"/>
          </p:cNvSpPr>
          <p:nvPr>
            <p:ph sz="half" idx="2"/>
          </p:nvPr>
        </p:nvSpPr>
        <p:spPr/>
        <p:txBody>
          <a:bodyPr/>
          <a:lstStyle/>
          <a:p>
            <a:r>
              <a:rPr lang="en-US" dirty="0"/>
              <a:t>Different math for </a:t>
            </a:r>
            <a:r>
              <a:rPr lang="en-US" dirty="0">
                <a:solidFill>
                  <a:prstClr val="black"/>
                </a:solidFill>
                <a:latin typeface="Calibri"/>
              </a:rPr>
              <a:t>G</a:t>
            </a:r>
            <a:r>
              <a:rPr lang="en-US" baseline="-25000" dirty="0">
                <a:solidFill>
                  <a:prstClr val="black"/>
                </a:solidFill>
                <a:latin typeface="Calibri"/>
              </a:rPr>
              <a:t>ii</a:t>
            </a:r>
            <a:r>
              <a:rPr lang="en-US" dirty="0">
                <a:solidFill>
                  <a:prstClr val="black"/>
                </a:solidFill>
                <a:latin typeface="Calibri"/>
              </a:rPr>
              <a:t> vs. </a:t>
            </a:r>
            <a:r>
              <a:rPr lang="en-US" dirty="0" err="1">
                <a:solidFill>
                  <a:prstClr val="black"/>
                </a:solidFill>
                <a:latin typeface="Calibri"/>
              </a:rPr>
              <a:t>G</a:t>
            </a:r>
            <a:r>
              <a:rPr lang="en-US" baseline="-25000" dirty="0" err="1">
                <a:solidFill>
                  <a:prstClr val="black"/>
                </a:solidFill>
                <a:latin typeface="Calibri"/>
              </a:rPr>
              <a:t>ij</a:t>
            </a:r>
            <a:r>
              <a:rPr lang="en-US" dirty="0"/>
              <a:t>:</a:t>
            </a:r>
          </a:p>
          <a:p>
            <a:pPr marL="840296" marR="0" lvl="1" indent="-380990" algn="l" defTabSz="1219170" rtl="0" eaLnBrk="1" fontAlgn="auto" latinLnBrk="0" hangingPunct="1">
              <a:lnSpc>
                <a:spcPts val="3333"/>
              </a:lnSpc>
              <a:spcBef>
                <a:spcPts val="0"/>
              </a:spcBef>
              <a:spcAft>
                <a:spcPts val="1600"/>
              </a:spcAft>
              <a:buClrTx/>
              <a:buSzTx/>
              <a:buFont typeface="Arial" pitchFamily="34" charset="0"/>
              <a:buChar char="–"/>
              <a:tabLst/>
              <a:defRPr/>
            </a:pPr>
            <a:r>
              <a:rPr lang="en-US" dirty="0"/>
              <a:t>Divide Z</a:t>
            </a:r>
            <a:r>
              <a:rPr lang="en-US" baseline="-25000" dirty="0"/>
              <a:t>ij</a:t>
            </a:r>
            <a:r>
              <a:rPr lang="en-US" dirty="0"/>
              <a:t> by sqrt</a:t>
            </a:r>
            <a:r>
              <a:rPr kumimoji="0" lang="en-US" sz="3200" b="1" i="0" u="none" strike="noStrike" kern="1200" cap="none" spc="0" normalizeH="0" baseline="0" noProof="0" dirty="0">
                <a:ln>
                  <a:noFill/>
                </a:ln>
                <a:solidFill>
                  <a:prstClr val="black"/>
                </a:solidFill>
                <a:effectLst/>
                <a:uLnTx/>
                <a:uFillTx/>
                <a:latin typeface="Calibri"/>
                <a:ea typeface="+mn-ea"/>
                <a:cs typeface="+mn-cs"/>
              </a:rPr>
              <a:t> [2p</a:t>
            </a:r>
            <a:r>
              <a:rPr kumimoji="0" lang="en-US" sz="3200" b="1" i="0" u="none" strike="noStrike" kern="1200" cap="none" spc="0" normalizeH="0" baseline="-25000" noProof="0" dirty="0">
                <a:ln>
                  <a:noFill/>
                </a:ln>
                <a:solidFill>
                  <a:prstClr val="black"/>
                </a:solidFill>
                <a:effectLst/>
                <a:uLnTx/>
                <a:uFillTx/>
                <a:latin typeface="Calibri"/>
                <a:ea typeface="+mn-ea"/>
                <a:cs typeface="+mn-cs"/>
              </a:rPr>
              <a:t>j</a:t>
            </a:r>
            <a:r>
              <a:rPr kumimoji="0" lang="en-US" sz="3200" b="1" i="0" u="none" strike="noStrike" kern="1200" cap="none" spc="0" normalizeH="0" baseline="0" noProof="0" dirty="0">
                <a:ln>
                  <a:noFill/>
                </a:ln>
                <a:solidFill>
                  <a:prstClr val="black"/>
                </a:solidFill>
                <a:effectLst/>
                <a:uLnTx/>
                <a:uFillTx/>
                <a:latin typeface="Calibri"/>
                <a:ea typeface="+mn-ea"/>
                <a:cs typeface="+mn-cs"/>
              </a:rPr>
              <a:t>(1-p</a:t>
            </a:r>
            <a:r>
              <a:rPr kumimoji="0" lang="en-US" sz="3200" b="1" i="0" u="none" strike="noStrike" kern="1200" cap="none" spc="0" normalizeH="0" baseline="-25000" noProof="0" dirty="0">
                <a:ln>
                  <a:noFill/>
                </a:ln>
                <a:solidFill>
                  <a:prstClr val="black"/>
                </a:solidFill>
                <a:effectLst/>
                <a:uLnTx/>
                <a:uFillTx/>
                <a:latin typeface="Calibri"/>
                <a:ea typeface="+mn-ea"/>
                <a:cs typeface="+mn-cs"/>
              </a:rPr>
              <a:t>j</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a:p>
            <a:pPr lvl="1">
              <a:defRPr/>
            </a:pPr>
            <a:r>
              <a:rPr lang="en-US" dirty="0">
                <a:solidFill>
                  <a:prstClr val="black"/>
                </a:solidFill>
                <a:latin typeface="Calibri"/>
              </a:rPr>
              <a:t>  Diagonals G</a:t>
            </a:r>
            <a:r>
              <a:rPr lang="en-US" baseline="-25000" dirty="0">
                <a:solidFill>
                  <a:prstClr val="black"/>
                </a:solidFill>
                <a:latin typeface="Calibri"/>
              </a:rPr>
              <a:t>ii</a:t>
            </a:r>
            <a:r>
              <a:rPr lang="en-US" dirty="0">
                <a:solidFill>
                  <a:prstClr val="black"/>
                </a:solidFill>
                <a:latin typeface="Calibri"/>
              </a:rPr>
              <a:t> get a</a:t>
            </a:r>
            <a:r>
              <a:rPr lang="en-US" dirty="0">
                <a:solidFill>
                  <a:prstClr val="black"/>
                </a:solidFill>
              </a:rPr>
              <a:t>djusted</a:t>
            </a:r>
            <a:endParaRPr lang="en-US" dirty="0">
              <a:solidFill>
                <a:prstClr val="black"/>
              </a:solidFill>
              <a:latin typeface="Calibri"/>
            </a:endParaRPr>
          </a:p>
          <a:p>
            <a:pPr marL="840296" marR="0" lvl="1" indent="-380990" algn="l" defTabSz="1219170" rtl="0" eaLnBrk="1" fontAlgn="auto" latinLnBrk="0" hangingPunct="1">
              <a:lnSpc>
                <a:spcPts val="3333"/>
              </a:lnSpc>
              <a:spcBef>
                <a:spcPts val="0"/>
              </a:spcBef>
              <a:spcAft>
                <a:spcPts val="1600"/>
              </a:spcAft>
              <a:buClrTx/>
              <a:buSzTx/>
              <a:buFont typeface="Arial" pitchFamily="34" charset="0"/>
              <a:buChar char="–"/>
              <a:tabLst/>
              <a:defRPr/>
            </a:pPr>
            <a:r>
              <a:rPr kumimoji="0" lang="en-US" b="1" i="0" u="none" strike="noStrike" kern="1200" cap="none" spc="0" normalizeH="0" baseline="0" noProof="0" dirty="0">
                <a:ln>
                  <a:noFill/>
                </a:ln>
                <a:solidFill>
                  <a:prstClr val="black"/>
                </a:solidFill>
                <a:effectLst/>
                <a:uLnTx/>
                <a:uFillTx/>
                <a:latin typeface="Calibri"/>
                <a:ea typeface="+mn-ea"/>
                <a:cs typeface="+mn-cs"/>
              </a:rPr>
              <a:t>Clones not related by 1.0</a:t>
            </a:r>
          </a:p>
          <a:p>
            <a:pPr lvl="1"/>
            <a:r>
              <a:rPr lang="en-US"/>
              <a:t>  Negative </a:t>
            </a:r>
            <a:r>
              <a:rPr lang="en-US" dirty="0"/>
              <a:t>eigenvalues</a:t>
            </a:r>
          </a:p>
          <a:p>
            <a:r>
              <a:rPr lang="en-US" dirty="0"/>
              <a:t>Yang et al </a:t>
            </a:r>
            <a:r>
              <a:rPr lang="en-US" dirty="0">
                <a:highlight>
                  <a:srgbClr val="FFFF00"/>
                </a:highlight>
              </a:rPr>
              <a:t>2010</a:t>
            </a:r>
          </a:p>
          <a:p>
            <a:pPr lvl="1"/>
            <a:r>
              <a:rPr lang="en-US" dirty="0"/>
              <a:t>4700 citations</a:t>
            </a:r>
          </a:p>
          <a:p>
            <a:pPr lvl="1"/>
            <a:r>
              <a:rPr lang="en-US" sz="2000" dirty="0">
                <a:hlinkClick r:id="rId2"/>
              </a:rPr>
              <a:t>https://www.nature.com/articles/ng.608</a:t>
            </a:r>
            <a:endParaRPr lang="en-US" sz="2000" dirty="0"/>
          </a:p>
          <a:p>
            <a:endParaRPr lang="en-US" dirty="0"/>
          </a:p>
        </p:txBody>
      </p:sp>
    </p:spTree>
    <p:extLst>
      <p:ext uri="{BB962C8B-B14F-4D97-AF65-F5344CB8AC3E}">
        <p14:creationId xmlns:p14="http://schemas.microsoft.com/office/powerpoint/2010/main" val="970111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43FFCA-1EE6-E37A-14B8-7647BBDB9884}"/>
              </a:ext>
            </a:extLst>
          </p:cNvPr>
          <p:cNvSpPr>
            <a:spLocks noGrp="1"/>
          </p:cNvSpPr>
          <p:nvPr>
            <p:ph type="title"/>
          </p:nvPr>
        </p:nvSpPr>
        <p:spPr/>
        <p:txBody>
          <a:bodyPr/>
          <a:lstStyle/>
          <a:p>
            <a:r>
              <a:rPr lang="en-US" dirty="0"/>
              <a:t>Yang et al (2010) math no longer used in GCTA</a:t>
            </a:r>
            <a:endParaRPr lang="en-US" dirty="0">
              <a:solidFill>
                <a:srgbClr val="FFFFCC"/>
              </a:solidFill>
            </a:endParaRPr>
          </a:p>
        </p:txBody>
      </p:sp>
      <p:sp>
        <p:nvSpPr>
          <p:cNvPr id="8" name="Content Placeholder 7">
            <a:extLst>
              <a:ext uri="{FF2B5EF4-FFF2-40B4-BE49-F238E27FC236}">
                <a16:creationId xmlns:a16="http://schemas.microsoft.com/office/drawing/2014/main" id="{4781DA08-BC78-DA6C-D673-340F91DEE21B}"/>
              </a:ext>
            </a:extLst>
          </p:cNvPr>
          <p:cNvSpPr>
            <a:spLocks noGrp="1"/>
          </p:cNvSpPr>
          <p:nvPr>
            <p:ph sz="half" idx="1"/>
          </p:nvPr>
        </p:nvSpPr>
        <p:spPr/>
        <p:txBody>
          <a:bodyPr/>
          <a:lstStyle/>
          <a:p>
            <a:r>
              <a:rPr lang="en-US" b="0" i="0" dirty="0">
                <a:solidFill>
                  <a:srgbClr val="222222"/>
                </a:solidFill>
                <a:effectLst/>
                <a:latin typeface="Harding"/>
              </a:rPr>
              <a:t>“To obtain a genome-wide relationship, we combine </a:t>
            </a:r>
            <a:r>
              <a:rPr lang="en-US" b="0" i="1" dirty="0" err="1">
                <a:solidFill>
                  <a:srgbClr val="222222"/>
                </a:solidFill>
                <a:effectLst/>
                <a:latin typeface="Harding"/>
              </a:rPr>
              <a:t>A</a:t>
            </a:r>
            <a:r>
              <a:rPr lang="en-US" b="0" i="1" baseline="-25000" dirty="0" err="1">
                <a:solidFill>
                  <a:srgbClr val="222222"/>
                </a:solidFill>
                <a:effectLst/>
                <a:latin typeface="Harding"/>
              </a:rPr>
              <a:t>ijk</a:t>
            </a:r>
            <a:r>
              <a:rPr lang="en-US" b="0" i="0" dirty="0">
                <a:solidFill>
                  <a:srgbClr val="222222"/>
                </a:solidFill>
                <a:effectLst/>
                <a:latin typeface="Harding"/>
              </a:rPr>
              <a:t> for all of the SNPs using a common-sense weighting scheme,”</a:t>
            </a:r>
          </a:p>
          <a:p>
            <a:endParaRPr lang="en-US" b="0" dirty="0">
              <a:solidFill>
                <a:srgbClr val="222222"/>
              </a:solidFill>
              <a:latin typeface="Harding"/>
            </a:endParaRPr>
          </a:p>
          <a:p>
            <a:endParaRPr lang="en-US" b="0" i="0" dirty="0">
              <a:solidFill>
                <a:srgbClr val="222222"/>
              </a:solidFill>
              <a:effectLst/>
              <a:latin typeface="Harding"/>
            </a:endParaRPr>
          </a:p>
          <a:p>
            <a:endParaRPr lang="en-US" b="0" dirty="0">
              <a:solidFill>
                <a:srgbClr val="222222"/>
              </a:solidFill>
              <a:latin typeface="Harding"/>
            </a:endParaRPr>
          </a:p>
          <a:p>
            <a:endParaRPr lang="en-US" b="0" i="0" dirty="0">
              <a:solidFill>
                <a:srgbClr val="222222"/>
              </a:solidFill>
              <a:effectLst/>
              <a:latin typeface="Harding"/>
            </a:endParaRPr>
          </a:p>
          <a:p>
            <a:endParaRPr lang="en-US" b="0" dirty="0">
              <a:solidFill>
                <a:srgbClr val="222222"/>
              </a:solidFill>
              <a:latin typeface="Harding"/>
            </a:endParaRPr>
          </a:p>
          <a:p>
            <a:r>
              <a:rPr lang="en-US" b="0" dirty="0">
                <a:solidFill>
                  <a:srgbClr val="C00000"/>
                </a:solidFill>
                <a:latin typeface="Harding"/>
              </a:rPr>
              <a:t>NO! </a:t>
            </a:r>
            <a:r>
              <a:rPr lang="en-US" b="0" dirty="0">
                <a:solidFill>
                  <a:srgbClr val="222222"/>
                </a:solidFill>
                <a:latin typeface="Harding"/>
              </a:rPr>
              <a:t>Need to adjust off-diagonals by square root of 2 diagonals</a:t>
            </a:r>
            <a:endParaRPr lang="en-US" b="0" i="0" dirty="0">
              <a:solidFill>
                <a:srgbClr val="222222"/>
              </a:solidFill>
              <a:effectLst/>
              <a:latin typeface="Harding"/>
            </a:endParaRPr>
          </a:p>
          <a:p>
            <a:endParaRPr lang="en-US" dirty="0"/>
          </a:p>
        </p:txBody>
      </p:sp>
      <p:pic>
        <p:nvPicPr>
          <p:cNvPr id="11" name="Picture 10">
            <a:extLst>
              <a:ext uri="{FF2B5EF4-FFF2-40B4-BE49-F238E27FC236}">
                <a16:creationId xmlns:a16="http://schemas.microsoft.com/office/drawing/2014/main" id="{CB3ED039-823C-1EB9-7905-E8D0F343C876}"/>
              </a:ext>
            </a:extLst>
          </p:cNvPr>
          <p:cNvPicPr>
            <a:picLocks noChangeAspect="1"/>
          </p:cNvPicPr>
          <p:nvPr/>
        </p:nvPicPr>
        <p:blipFill>
          <a:blip r:embed="rId2"/>
          <a:stretch>
            <a:fillRect/>
          </a:stretch>
        </p:blipFill>
        <p:spPr>
          <a:xfrm>
            <a:off x="354618" y="2507434"/>
            <a:ext cx="9893642" cy="2136127"/>
          </a:xfrm>
          <a:prstGeom prst="rect">
            <a:avLst/>
          </a:prstGeom>
        </p:spPr>
      </p:pic>
    </p:spTree>
    <p:extLst>
      <p:ext uri="{BB962C8B-B14F-4D97-AF65-F5344CB8AC3E}">
        <p14:creationId xmlns:p14="http://schemas.microsoft.com/office/powerpoint/2010/main" val="1909702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66A9-DC76-2EDA-5A8D-FBE8CABC958F}"/>
              </a:ext>
            </a:extLst>
          </p:cNvPr>
          <p:cNvSpPr>
            <a:spLocks noGrp="1"/>
          </p:cNvSpPr>
          <p:nvPr>
            <p:ph type="title"/>
          </p:nvPr>
        </p:nvSpPr>
        <p:spPr/>
        <p:txBody>
          <a:bodyPr/>
          <a:lstStyle/>
          <a:p>
            <a:r>
              <a:rPr lang="en-US" dirty="0"/>
              <a:t>Make the Yang (2010) matrix positive semi-definite</a:t>
            </a:r>
          </a:p>
        </p:txBody>
      </p:sp>
      <p:sp>
        <p:nvSpPr>
          <p:cNvPr id="3" name="Content Placeholder 2">
            <a:extLst>
              <a:ext uri="{FF2B5EF4-FFF2-40B4-BE49-F238E27FC236}">
                <a16:creationId xmlns:a16="http://schemas.microsoft.com/office/drawing/2014/main" id="{E195E266-4372-2C37-FAFF-DC74268BD8AC}"/>
              </a:ext>
            </a:extLst>
          </p:cNvPr>
          <p:cNvSpPr>
            <a:spLocks noGrp="1"/>
          </p:cNvSpPr>
          <p:nvPr>
            <p:ph sz="half" idx="1"/>
          </p:nvPr>
        </p:nvSpPr>
        <p:spPr/>
        <p:txBody>
          <a:bodyPr/>
          <a:lstStyle/>
          <a:p>
            <a:r>
              <a:rPr lang="en-US" dirty="0"/>
              <a:t>Let W be a diagonal matrix with ratios of the 2 formulas</a:t>
            </a:r>
          </a:p>
          <a:p>
            <a:pPr lvl="1"/>
            <a:r>
              <a:rPr lang="en-US" dirty="0" err="1">
                <a:solidFill>
                  <a:schemeClr val="accent6">
                    <a:lumMod val="50000"/>
                  </a:schemeClr>
                </a:solidFill>
              </a:rPr>
              <a:t>W</a:t>
            </a:r>
            <a:r>
              <a:rPr lang="en-US" baseline="-25000" dirty="0" err="1">
                <a:solidFill>
                  <a:schemeClr val="accent6">
                    <a:lumMod val="50000"/>
                  </a:schemeClr>
                </a:solidFill>
              </a:rPr>
              <a:t>jj</a:t>
            </a:r>
            <a:r>
              <a:rPr lang="en-US" dirty="0">
                <a:solidFill>
                  <a:schemeClr val="accent6">
                    <a:lumMod val="50000"/>
                  </a:schemeClr>
                </a:solidFill>
              </a:rPr>
              <a:t> = ∑</a:t>
            </a:r>
            <a:r>
              <a:rPr lang="en-US" baseline="-25000" dirty="0" err="1">
                <a:solidFill>
                  <a:schemeClr val="accent6">
                    <a:lumMod val="50000"/>
                  </a:schemeClr>
                </a:solidFill>
              </a:rPr>
              <a:t>i</a:t>
            </a:r>
            <a:r>
              <a:rPr lang="en-US" dirty="0">
                <a:solidFill>
                  <a:schemeClr val="accent6">
                    <a:lumMod val="50000"/>
                  </a:schemeClr>
                </a:solidFill>
              </a:rPr>
              <a:t>(</a:t>
            </a:r>
            <a:r>
              <a:rPr kumimoji="0" lang="en-US" b="1" i="0" u="none" strike="noStrike" kern="1200" cap="none" spc="0" normalizeH="0" baseline="0" noProof="0" dirty="0" err="1">
                <a:ln>
                  <a:noFill/>
                </a:ln>
                <a:solidFill>
                  <a:schemeClr val="accent6">
                    <a:lumMod val="50000"/>
                  </a:schemeClr>
                </a:solidFill>
                <a:effectLst/>
                <a:uLnTx/>
                <a:uFillTx/>
                <a:latin typeface="Calibri"/>
                <a:ea typeface="+mn-ea"/>
                <a:cs typeface="+mn-cs"/>
              </a:rPr>
              <a:t>x</a:t>
            </a:r>
            <a:r>
              <a:rPr kumimoji="0" lang="en-US" b="1" i="0" u="none" strike="noStrike" kern="1200" cap="none" spc="0" normalizeH="0" baseline="-25000" noProof="0" dirty="0" err="1">
                <a:ln>
                  <a:noFill/>
                </a:ln>
                <a:solidFill>
                  <a:schemeClr val="accent6">
                    <a:lumMod val="50000"/>
                  </a:schemeClr>
                </a:solidFill>
                <a:effectLst/>
                <a:uLnTx/>
                <a:uFillTx/>
                <a:latin typeface="Calibri"/>
                <a:ea typeface="+mn-ea"/>
                <a:cs typeface="+mn-cs"/>
              </a:rPr>
              <a:t>ij</a:t>
            </a:r>
            <a:r>
              <a:rPr kumimoji="0" lang="en-US" b="1" i="0" u="none" strike="noStrike" kern="1200" cap="none" spc="0" normalizeH="0" baseline="0" noProof="0" dirty="0">
                <a:ln>
                  <a:noFill/>
                </a:ln>
                <a:solidFill>
                  <a:schemeClr val="accent6">
                    <a:lumMod val="50000"/>
                  </a:schemeClr>
                </a:solidFill>
                <a:effectLst/>
                <a:uLnTx/>
                <a:uFillTx/>
                <a:latin typeface="Calibri"/>
                <a:ea typeface="+mn-ea"/>
                <a:cs typeface="+mn-cs"/>
              </a:rPr>
              <a:t> – 2p</a:t>
            </a:r>
            <a:r>
              <a:rPr kumimoji="0" lang="en-US" b="1" i="0" u="none" strike="noStrike" kern="1200" cap="none" spc="0" normalizeH="0" baseline="-25000" noProof="0" dirty="0">
                <a:ln>
                  <a:noFill/>
                </a:ln>
                <a:solidFill>
                  <a:schemeClr val="accent6">
                    <a:lumMod val="50000"/>
                  </a:schemeClr>
                </a:solidFill>
                <a:effectLst/>
                <a:uLnTx/>
                <a:uFillTx/>
                <a:latin typeface="Calibri"/>
                <a:ea typeface="+mn-ea"/>
                <a:cs typeface="+mn-cs"/>
              </a:rPr>
              <a:t>j</a:t>
            </a:r>
            <a:r>
              <a:rPr kumimoji="0" lang="en-US" b="1" i="0" u="none" strike="noStrike" kern="1200" cap="none" spc="0" normalizeH="0" baseline="0" noProof="0" dirty="0">
                <a:ln>
                  <a:noFill/>
                </a:ln>
                <a:solidFill>
                  <a:schemeClr val="accent6">
                    <a:lumMod val="50000"/>
                  </a:schemeClr>
                </a:solidFill>
                <a:effectLst/>
                <a:uLnTx/>
                <a:uFillTx/>
                <a:latin typeface="Calibri"/>
                <a:ea typeface="+mn-ea"/>
                <a:cs typeface="+mn-cs"/>
              </a:rPr>
              <a:t>)</a:t>
            </a:r>
            <a:r>
              <a:rPr lang="en-US" baseline="30000" dirty="0">
                <a:solidFill>
                  <a:schemeClr val="accent6">
                    <a:lumMod val="50000"/>
                  </a:schemeClr>
                </a:solidFill>
              </a:rPr>
              <a:t>2</a:t>
            </a:r>
            <a:r>
              <a:rPr lang="en-US" dirty="0">
                <a:solidFill>
                  <a:schemeClr val="accent6">
                    <a:lumMod val="50000"/>
                  </a:schemeClr>
                </a:solidFill>
              </a:rPr>
              <a:t> / [x</a:t>
            </a:r>
            <a:r>
              <a:rPr lang="en-US" baseline="-25000" dirty="0">
                <a:solidFill>
                  <a:schemeClr val="accent6">
                    <a:lumMod val="50000"/>
                  </a:schemeClr>
                </a:solidFill>
              </a:rPr>
              <a:t>ij</a:t>
            </a:r>
            <a:r>
              <a:rPr lang="en-US" baseline="30000" dirty="0">
                <a:solidFill>
                  <a:schemeClr val="accent6">
                    <a:lumMod val="50000"/>
                  </a:schemeClr>
                </a:solidFill>
              </a:rPr>
              <a:t>2</a:t>
            </a:r>
            <a:r>
              <a:rPr lang="en-US" dirty="0">
                <a:solidFill>
                  <a:schemeClr val="accent6">
                    <a:lumMod val="50000"/>
                  </a:schemeClr>
                </a:solidFill>
              </a:rPr>
              <a:t> – (1 + 2p</a:t>
            </a:r>
            <a:r>
              <a:rPr lang="en-US" baseline="-25000" dirty="0">
                <a:solidFill>
                  <a:schemeClr val="accent6">
                    <a:lumMod val="50000"/>
                  </a:schemeClr>
                </a:solidFill>
              </a:rPr>
              <a:t>j</a:t>
            </a:r>
            <a:r>
              <a:rPr lang="en-US" dirty="0">
                <a:solidFill>
                  <a:schemeClr val="accent6">
                    <a:lumMod val="50000"/>
                  </a:schemeClr>
                </a:solidFill>
              </a:rPr>
              <a:t>)</a:t>
            </a:r>
            <a:r>
              <a:rPr lang="en-US" dirty="0" err="1">
                <a:solidFill>
                  <a:schemeClr val="accent6">
                    <a:lumMod val="50000"/>
                  </a:schemeClr>
                </a:solidFill>
              </a:rPr>
              <a:t>x</a:t>
            </a:r>
            <a:r>
              <a:rPr lang="en-US" baseline="-25000" dirty="0" err="1">
                <a:solidFill>
                  <a:schemeClr val="accent6">
                    <a:lumMod val="50000"/>
                  </a:schemeClr>
                </a:solidFill>
              </a:rPr>
              <a:t>ij</a:t>
            </a:r>
            <a:r>
              <a:rPr lang="en-US" dirty="0">
                <a:solidFill>
                  <a:schemeClr val="accent6">
                    <a:lumMod val="50000"/>
                  </a:schemeClr>
                </a:solidFill>
              </a:rPr>
              <a:t>  + 2p</a:t>
            </a:r>
            <a:r>
              <a:rPr lang="en-US" baseline="-25000" dirty="0">
                <a:solidFill>
                  <a:schemeClr val="accent6">
                    <a:lumMod val="50000"/>
                  </a:schemeClr>
                </a:solidFill>
              </a:rPr>
              <a:t>j</a:t>
            </a:r>
            <a:r>
              <a:rPr lang="en-US" baseline="30000" dirty="0">
                <a:solidFill>
                  <a:schemeClr val="accent6">
                    <a:lumMod val="50000"/>
                  </a:schemeClr>
                </a:solidFill>
              </a:rPr>
              <a:t>2</a:t>
            </a:r>
            <a:r>
              <a:rPr lang="en-US" dirty="0">
                <a:solidFill>
                  <a:schemeClr val="accent6">
                    <a:lumMod val="50000"/>
                  </a:schemeClr>
                </a:solidFill>
              </a:rPr>
              <a:t>] </a:t>
            </a:r>
          </a:p>
          <a:p>
            <a:r>
              <a:rPr lang="en-US" dirty="0"/>
              <a:t>Multiply all elements A</a:t>
            </a:r>
            <a:r>
              <a:rPr lang="en-US" baseline="-25000" dirty="0"/>
              <a:t>jk</a:t>
            </a:r>
            <a:r>
              <a:rPr lang="en-US" dirty="0"/>
              <a:t> by square roots of those ratios</a:t>
            </a:r>
          </a:p>
          <a:p>
            <a:pPr lvl="1"/>
            <a:r>
              <a:rPr kumimoji="0" lang="en-US" b="1" i="0" u="none" strike="noStrike" kern="1200" cap="none" spc="0" normalizeH="0" baseline="0" noProof="0" dirty="0" err="1">
                <a:ln>
                  <a:noFill/>
                </a:ln>
                <a:solidFill>
                  <a:schemeClr val="accent6">
                    <a:lumMod val="50000"/>
                  </a:schemeClr>
                </a:solidFill>
                <a:effectLst/>
                <a:uLnTx/>
                <a:uFillTx/>
                <a:latin typeface="Calibri"/>
                <a:ea typeface="+mn-ea"/>
                <a:cs typeface="+mn-cs"/>
              </a:rPr>
              <a:t>A</a:t>
            </a:r>
            <a:r>
              <a:rPr kumimoji="0" lang="en-US" b="1" i="0" u="none" strike="noStrike" kern="1200" cap="none" spc="0" normalizeH="0" baseline="-25000" noProof="0" dirty="0" err="1">
                <a:ln>
                  <a:noFill/>
                </a:ln>
                <a:solidFill>
                  <a:schemeClr val="accent6">
                    <a:lumMod val="50000"/>
                  </a:schemeClr>
                </a:solidFill>
                <a:effectLst/>
                <a:uLnTx/>
                <a:uFillTx/>
                <a:latin typeface="Calibri"/>
                <a:ea typeface="+mn-ea"/>
                <a:cs typeface="+mn-cs"/>
              </a:rPr>
              <a:t>adjusted</a:t>
            </a:r>
            <a:r>
              <a:rPr lang="en-US" dirty="0">
                <a:solidFill>
                  <a:schemeClr val="accent6">
                    <a:lumMod val="50000"/>
                  </a:schemeClr>
                </a:solidFill>
              </a:rPr>
              <a:t> = </a:t>
            </a:r>
            <a:r>
              <a:rPr kumimoji="0" lang="en-US" b="1" i="0" u="none" strike="noStrike" kern="1200" cap="none" spc="0" normalizeH="0" baseline="0" noProof="0" dirty="0">
                <a:ln>
                  <a:noFill/>
                </a:ln>
                <a:solidFill>
                  <a:schemeClr val="accent6">
                    <a:lumMod val="50000"/>
                  </a:schemeClr>
                </a:solidFill>
                <a:effectLst/>
                <a:uLnTx/>
                <a:uFillTx/>
                <a:latin typeface="Calibri"/>
                <a:ea typeface="+mn-ea"/>
                <a:cs typeface="+mn-cs"/>
              </a:rPr>
              <a:t>W</a:t>
            </a:r>
            <a:r>
              <a:rPr kumimoji="0" lang="en-US" b="1" i="0" u="none" strike="noStrike" kern="1200" cap="none" spc="0" normalizeH="0" baseline="30000" noProof="0" dirty="0">
                <a:ln>
                  <a:noFill/>
                </a:ln>
                <a:solidFill>
                  <a:schemeClr val="accent6">
                    <a:lumMod val="50000"/>
                  </a:schemeClr>
                </a:solidFill>
                <a:effectLst/>
                <a:uLnTx/>
                <a:uFillTx/>
                <a:latin typeface="Calibri"/>
                <a:ea typeface="+mn-ea"/>
                <a:cs typeface="+mn-cs"/>
              </a:rPr>
              <a:t>.5</a:t>
            </a:r>
            <a:r>
              <a:rPr kumimoji="0" lang="en-US" b="1" i="0" u="none" strike="noStrike" kern="1200" cap="none" spc="0" normalizeH="0" baseline="0" noProof="0" dirty="0">
                <a:ln>
                  <a:noFill/>
                </a:ln>
                <a:solidFill>
                  <a:schemeClr val="accent6">
                    <a:lumMod val="50000"/>
                  </a:schemeClr>
                </a:solidFill>
                <a:effectLst/>
                <a:uLnTx/>
                <a:uFillTx/>
                <a:latin typeface="Calibri"/>
                <a:ea typeface="+mn-ea"/>
                <a:cs typeface="+mn-cs"/>
              </a:rPr>
              <a:t> (X-2P)’(X-2P) W</a:t>
            </a:r>
            <a:r>
              <a:rPr kumimoji="0" lang="en-US" b="1" i="0" u="none" strike="noStrike" kern="1200" cap="none" spc="0" normalizeH="0" baseline="30000" noProof="0" dirty="0">
                <a:ln>
                  <a:noFill/>
                </a:ln>
                <a:solidFill>
                  <a:schemeClr val="accent6">
                    <a:lumMod val="50000"/>
                  </a:schemeClr>
                </a:solidFill>
                <a:effectLst/>
                <a:uLnTx/>
                <a:uFillTx/>
                <a:latin typeface="Calibri"/>
                <a:ea typeface="+mn-ea"/>
                <a:cs typeface="+mn-cs"/>
              </a:rPr>
              <a:t>.5</a:t>
            </a:r>
            <a:r>
              <a:rPr lang="en-US" dirty="0">
                <a:solidFill>
                  <a:schemeClr val="accent6">
                    <a:lumMod val="50000"/>
                  </a:schemeClr>
                </a:solidFill>
              </a:rPr>
              <a:t>  </a:t>
            </a:r>
          </a:p>
          <a:p>
            <a:r>
              <a:rPr lang="en-US" dirty="0"/>
              <a:t>Analogous relationship matrices</a:t>
            </a:r>
          </a:p>
          <a:p>
            <a:pPr lvl="1"/>
            <a:r>
              <a:rPr lang="en-US" dirty="0"/>
              <a:t>Henderson (1975) numerator matrix </a:t>
            </a:r>
            <a:r>
              <a:rPr lang="en-US" dirty="0">
                <a:solidFill>
                  <a:schemeClr val="accent6">
                    <a:lumMod val="50000"/>
                  </a:schemeClr>
                </a:solidFill>
              </a:rPr>
              <a:t>A = L D L’ </a:t>
            </a:r>
          </a:p>
          <a:p>
            <a:pPr lvl="1"/>
            <a:r>
              <a:rPr lang="en-US" dirty="0"/>
              <a:t>Wright (1922) correlation matrix </a:t>
            </a:r>
            <a:r>
              <a:rPr lang="en-US" dirty="0" err="1">
                <a:solidFill>
                  <a:schemeClr val="accent6">
                    <a:lumMod val="50000"/>
                  </a:schemeClr>
                </a:solidFill>
              </a:rPr>
              <a:t>A</a:t>
            </a:r>
            <a:r>
              <a:rPr lang="en-US" baseline="-25000" dirty="0" err="1">
                <a:solidFill>
                  <a:schemeClr val="accent6">
                    <a:lumMod val="50000"/>
                  </a:schemeClr>
                </a:solidFill>
              </a:rPr>
              <a:t>corr</a:t>
            </a:r>
            <a:r>
              <a:rPr lang="en-US" dirty="0">
                <a:solidFill>
                  <a:schemeClr val="accent6">
                    <a:lumMod val="50000"/>
                  </a:schemeClr>
                </a:solidFill>
              </a:rPr>
              <a:t> = W</a:t>
            </a:r>
            <a:r>
              <a:rPr kumimoji="0" lang="en-US" sz="3200" b="1" i="0" u="none" strike="noStrike" kern="1200" cap="none" spc="0" normalizeH="0" baseline="30000" noProof="0" dirty="0">
                <a:ln>
                  <a:noFill/>
                </a:ln>
                <a:solidFill>
                  <a:schemeClr val="accent6">
                    <a:lumMod val="50000"/>
                  </a:schemeClr>
                </a:solidFill>
                <a:effectLst/>
                <a:uLnTx/>
                <a:uFillTx/>
                <a:latin typeface="Calibri"/>
                <a:ea typeface="+mn-ea"/>
                <a:cs typeface="+mn-cs"/>
              </a:rPr>
              <a:t>.5</a:t>
            </a:r>
            <a:r>
              <a:rPr kumimoji="0" lang="en-US" sz="3200" b="1" i="0" u="none" strike="noStrike" kern="1200" cap="none" spc="0" normalizeH="0" baseline="0" noProof="0" dirty="0">
                <a:ln>
                  <a:noFill/>
                </a:ln>
                <a:solidFill>
                  <a:schemeClr val="accent6">
                    <a:lumMod val="50000"/>
                  </a:schemeClr>
                </a:solidFill>
                <a:effectLst/>
                <a:uLnTx/>
                <a:uFillTx/>
                <a:latin typeface="Calibri"/>
                <a:ea typeface="+mn-ea"/>
                <a:cs typeface="+mn-cs"/>
              </a:rPr>
              <a:t> A </a:t>
            </a:r>
            <a:r>
              <a:rPr kumimoji="0" lang="en-US" sz="3200" b="1" i="0" u="none" strike="noStrike" kern="1200" cap="none" spc="0" normalizeH="0" baseline="0" noProof="0" dirty="0">
                <a:ln>
                  <a:noFill/>
                </a:ln>
                <a:solidFill>
                  <a:srgbClr val="F79646">
                    <a:lumMod val="50000"/>
                  </a:srgbClr>
                </a:solidFill>
                <a:effectLst/>
                <a:uLnTx/>
                <a:uFillTx/>
                <a:latin typeface="Calibri"/>
                <a:ea typeface="+mn-ea"/>
                <a:cs typeface="+mn-cs"/>
              </a:rPr>
              <a:t>W</a:t>
            </a:r>
            <a:r>
              <a:rPr kumimoji="0" lang="en-US" sz="3200" b="1" i="0" u="none" strike="noStrike" kern="1200" cap="none" spc="0" normalizeH="0" baseline="30000" noProof="0" dirty="0">
                <a:ln>
                  <a:noFill/>
                </a:ln>
                <a:solidFill>
                  <a:schemeClr val="accent6">
                    <a:lumMod val="50000"/>
                  </a:schemeClr>
                </a:solidFill>
                <a:effectLst/>
                <a:uLnTx/>
                <a:uFillTx/>
                <a:latin typeface="Calibri"/>
                <a:ea typeface="+mn-ea"/>
                <a:cs typeface="+mn-cs"/>
              </a:rPr>
              <a:t>.5</a:t>
            </a:r>
            <a:r>
              <a:rPr lang="en-US" dirty="0">
                <a:solidFill>
                  <a:schemeClr val="accent6">
                    <a:lumMod val="50000"/>
                  </a:schemeClr>
                </a:solidFill>
              </a:rPr>
              <a:t>, </a:t>
            </a:r>
            <a:r>
              <a:rPr lang="en-US" dirty="0"/>
              <a:t>where </a:t>
            </a:r>
            <a:r>
              <a:rPr kumimoji="0" lang="en-US" sz="3200" b="1" i="0" u="none" strike="noStrike" kern="1200" cap="none" spc="0" normalizeH="0" baseline="0" noProof="0" dirty="0">
                <a:ln>
                  <a:noFill/>
                </a:ln>
                <a:solidFill>
                  <a:srgbClr val="F79646">
                    <a:lumMod val="50000"/>
                  </a:srgbClr>
                </a:solidFill>
                <a:effectLst/>
                <a:uLnTx/>
                <a:uFillTx/>
                <a:latin typeface="Calibri"/>
                <a:ea typeface="+mn-ea"/>
                <a:cs typeface="+mn-cs"/>
              </a:rPr>
              <a:t>W</a:t>
            </a:r>
            <a:r>
              <a:rPr kumimoji="0" lang="en-US" sz="3200" b="1" i="0" u="none" strike="noStrike" kern="1200" cap="none" spc="0" normalizeH="0" baseline="-25000" noProof="0" dirty="0">
                <a:ln>
                  <a:noFill/>
                </a:ln>
                <a:solidFill>
                  <a:srgbClr val="F79646">
                    <a:lumMod val="50000"/>
                  </a:srgbClr>
                </a:solidFill>
                <a:effectLst/>
                <a:uLnTx/>
                <a:uFillTx/>
                <a:latin typeface="Calibri"/>
                <a:ea typeface="+mn-ea"/>
                <a:cs typeface="+mn-cs"/>
              </a:rPr>
              <a:t>ii</a:t>
            </a:r>
            <a:r>
              <a:rPr lang="en-US"/>
              <a:t> is 1 </a:t>
            </a:r>
            <a:r>
              <a:rPr lang="en-US" dirty="0"/>
              <a:t>/ diagonal </a:t>
            </a:r>
            <a:r>
              <a:rPr lang="en-US" dirty="0" err="1">
                <a:solidFill>
                  <a:schemeClr val="accent6">
                    <a:lumMod val="50000"/>
                  </a:schemeClr>
                </a:solidFill>
              </a:rPr>
              <a:t>A</a:t>
            </a:r>
            <a:r>
              <a:rPr lang="en-US" baseline="-25000" dirty="0" err="1">
                <a:solidFill>
                  <a:schemeClr val="accent6">
                    <a:lumMod val="50000"/>
                  </a:schemeClr>
                </a:solidFill>
              </a:rPr>
              <a:t>ii</a:t>
            </a:r>
            <a:endParaRPr lang="en-US" dirty="0">
              <a:solidFill>
                <a:schemeClr val="accent6">
                  <a:lumMod val="50000"/>
                </a:schemeClr>
              </a:solidFill>
            </a:endParaRPr>
          </a:p>
          <a:p>
            <a:endParaRPr lang="en-US" dirty="0"/>
          </a:p>
        </p:txBody>
      </p:sp>
    </p:spTree>
    <p:extLst>
      <p:ext uri="{BB962C8B-B14F-4D97-AF65-F5344CB8AC3E}">
        <p14:creationId xmlns:p14="http://schemas.microsoft.com/office/powerpoint/2010/main" val="1956761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F8F5-AE6D-7694-B54A-8A698186DF82}"/>
              </a:ext>
            </a:extLst>
          </p:cNvPr>
          <p:cNvSpPr>
            <a:spLocks noGrp="1"/>
          </p:cNvSpPr>
          <p:nvPr>
            <p:ph type="title"/>
          </p:nvPr>
        </p:nvSpPr>
        <p:spPr/>
        <p:txBody>
          <a:bodyPr/>
          <a:lstStyle/>
          <a:p>
            <a:r>
              <a:rPr lang="en-US" dirty="0"/>
              <a:t>Impact of individual bulls</a:t>
            </a:r>
          </a:p>
        </p:txBody>
      </p:sp>
      <p:sp>
        <p:nvSpPr>
          <p:cNvPr id="3" name="Content Placeholder 2">
            <a:extLst>
              <a:ext uri="{FF2B5EF4-FFF2-40B4-BE49-F238E27FC236}">
                <a16:creationId xmlns:a16="http://schemas.microsoft.com/office/drawing/2014/main" id="{DC41E827-0685-D2B4-9B9E-693F34CCDFB5}"/>
              </a:ext>
            </a:extLst>
          </p:cNvPr>
          <p:cNvSpPr>
            <a:spLocks noGrp="1"/>
          </p:cNvSpPr>
          <p:nvPr>
            <p:ph sz="half" idx="1"/>
          </p:nvPr>
        </p:nvSpPr>
        <p:spPr>
          <a:xfrm>
            <a:off x="487680" y="1571348"/>
            <a:ext cx="5364480" cy="4768492"/>
          </a:xfrm>
        </p:spPr>
        <p:txBody>
          <a:bodyPr/>
          <a:lstStyle/>
          <a:p>
            <a:r>
              <a:rPr lang="en-US" dirty="0">
                <a:highlight>
                  <a:srgbClr val="FFFF00"/>
                </a:highlight>
              </a:rPr>
              <a:t>1980</a:t>
            </a:r>
            <a:r>
              <a:rPr lang="en-US" dirty="0"/>
              <a:t> undergrad term paper on bull Pawnee Farm Arlinda Chief:</a:t>
            </a:r>
          </a:p>
          <a:p>
            <a:r>
              <a:rPr lang="en-US" dirty="0"/>
              <a:t>“Only rarely does a bull come along… likely to have a tremendous influence on the breed” and I hand-calculated impact of each bull</a:t>
            </a:r>
          </a:p>
          <a:p>
            <a:r>
              <a:rPr lang="en-US" dirty="0">
                <a:highlight>
                  <a:srgbClr val="FFFF00"/>
                </a:highlight>
              </a:rPr>
              <a:t>1988</a:t>
            </a:r>
            <a:r>
              <a:rPr lang="en-US" dirty="0"/>
              <a:t> with Holstein USA, automated the top ancestor list still published</a:t>
            </a:r>
          </a:p>
        </p:txBody>
      </p:sp>
      <p:sp>
        <p:nvSpPr>
          <p:cNvPr id="4" name="Content Placeholder 3">
            <a:extLst>
              <a:ext uri="{FF2B5EF4-FFF2-40B4-BE49-F238E27FC236}">
                <a16:creationId xmlns:a16="http://schemas.microsoft.com/office/drawing/2014/main" id="{32B3C850-D4F6-D3F9-5E1F-43B4E3170E3C}"/>
              </a:ext>
            </a:extLst>
          </p:cNvPr>
          <p:cNvSpPr>
            <a:spLocks noGrp="1"/>
          </p:cNvSpPr>
          <p:nvPr>
            <p:ph sz="half" idx="2"/>
          </p:nvPr>
        </p:nvSpPr>
        <p:spPr>
          <a:xfrm>
            <a:off x="6339840" y="1571348"/>
            <a:ext cx="5364480" cy="4768492"/>
          </a:xfrm>
        </p:spPr>
        <p:txBody>
          <a:bodyPr/>
          <a:lstStyle/>
          <a:p>
            <a:pPr marL="378875" marR="0" lvl="0" indent="-378875" algn="l" defTabSz="1219170" rtl="0" eaLnBrk="1" fontAlgn="auto" latinLnBrk="0" hangingPunct="1">
              <a:lnSpc>
                <a:spcPts val="3333"/>
              </a:lnSpc>
              <a:spcBef>
                <a:spcPts val="0"/>
              </a:spcBef>
              <a:spcAft>
                <a:spcPts val="1600"/>
              </a:spcAft>
              <a:buClrTx/>
              <a:buSzTx/>
              <a:buFont typeface="Symbol" pitchFamily="18" charset="2"/>
              <a:buChar char=""/>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Calibri"/>
                <a:ea typeface="+mn-ea"/>
                <a:cs typeface="+mn-cs"/>
              </a:rPr>
              <a:t>2011</a:t>
            </a:r>
            <a:r>
              <a:rPr kumimoji="0" lang="en-US" sz="3200" b="1" i="0" u="none" strike="noStrike" kern="1200" cap="none" spc="0" normalizeH="0" baseline="0" noProof="0" dirty="0">
                <a:ln>
                  <a:noFill/>
                </a:ln>
                <a:solidFill>
                  <a:prstClr val="black"/>
                </a:solidFill>
                <a:effectLst/>
                <a:uLnTx/>
                <a:uFillTx/>
                <a:latin typeface="Calibri"/>
                <a:ea typeface="+mn-ea"/>
                <a:cs typeface="+mn-cs"/>
              </a:rPr>
              <a:t>, with U IL, found a recessive mutation in Chief causing abortions (HH1)</a:t>
            </a:r>
          </a:p>
          <a:p>
            <a:pPr marL="378875" marR="0" lvl="0" indent="-378875" algn="l" defTabSz="1219170" rtl="0" eaLnBrk="1" fontAlgn="auto" latinLnBrk="0" hangingPunct="1">
              <a:lnSpc>
                <a:spcPts val="3333"/>
              </a:lnSpc>
              <a:spcBef>
                <a:spcPts val="0"/>
              </a:spcBef>
              <a:spcAft>
                <a:spcPts val="1600"/>
              </a:spcAft>
              <a:buClrTx/>
              <a:buSzTx/>
              <a:buFont typeface="Symbol" pitchFamily="18" charset="2"/>
              <a:buChar char=""/>
              <a:tabLst/>
              <a:defRPr/>
            </a:pPr>
            <a:r>
              <a:rPr lang="en-US" dirty="0">
                <a:solidFill>
                  <a:prstClr val="black"/>
                </a:solidFill>
                <a:latin typeface="Calibri"/>
              </a:rPr>
              <a:t>Global benefit of extra milk from 14% Chief genes was </a:t>
            </a:r>
            <a:r>
              <a:rPr lang="en-US" dirty="0">
                <a:solidFill>
                  <a:schemeClr val="accent3">
                    <a:lumMod val="50000"/>
                  </a:schemeClr>
                </a:solidFill>
                <a:latin typeface="Calibri"/>
              </a:rPr>
              <a:t>$30 billion </a:t>
            </a:r>
            <a:r>
              <a:rPr lang="en-US" dirty="0">
                <a:solidFill>
                  <a:prstClr val="black"/>
                </a:solidFill>
                <a:latin typeface="Calibri"/>
              </a:rPr>
              <a:t>vs. </a:t>
            </a:r>
            <a:r>
              <a:rPr lang="en-US" dirty="0">
                <a:solidFill>
                  <a:srgbClr val="C00000"/>
                </a:solidFill>
                <a:latin typeface="Calibri"/>
              </a:rPr>
              <a:t>$420 million </a:t>
            </a:r>
            <a:r>
              <a:rPr lang="en-US" dirty="0">
                <a:solidFill>
                  <a:prstClr val="black"/>
                </a:solidFill>
                <a:latin typeface="Calibri"/>
              </a:rPr>
              <a:t>cost of extra abortions</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378875" marR="0" lvl="0" indent="-378875" algn="l" defTabSz="1219170" rtl="0" eaLnBrk="1" fontAlgn="auto" latinLnBrk="0" hangingPunct="1">
              <a:lnSpc>
                <a:spcPts val="3333"/>
              </a:lnSpc>
              <a:spcBef>
                <a:spcPts val="0"/>
              </a:spcBef>
              <a:spcAft>
                <a:spcPts val="1600"/>
              </a:spcAft>
              <a:buClrTx/>
              <a:buSzTx/>
              <a:buFont typeface="Symbol" pitchFamily="18" charset="2"/>
              <a:buChar char=""/>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Calibri"/>
                <a:ea typeface="+mn-ea"/>
                <a:cs typeface="+mn-cs"/>
              </a:rPr>
              <a:t>2024</a:t>
            </a:r>
            <a:r>
              <a:rPr kumimoji="0" lang="en-US" sz="3200" b="1" i="0" u="none" strike="noStrike" kern="1200" cap="none" spc="0" normalizeH="0" baseline="0" noProof="0" dirty="0">
                <a:ln>
                  <a:noFill/>
                </a:ln>
                <a:solidFill>
                  <a:prstClr val="black"/>
                </a:solidFill>
                <a:effectLst/>
                <a:uLnTx/>
                <a:uFillTx/>
                <a:latin typeface="Calibri"/>
                <a:ea typeface="+mn-ea"/>
                <a:cs typeface="+mn-cs"/>
              </a:rPr>
              <a:t>: Frequency of HH1 carriers decreased by selection from 4.2% in 2011 to 0.5% today</a:t>
            </a:r>
          </a:p>
          <a:p>
            <a:endParaRPr lang="en-US" dirty="0"/>
          </a:p>
        </p:txBody>
      </p:sp>
      <p:pic>
        <p:nvPicPr>
          <p:cNvPr id="6" name="Picture 5">
            <a:extLst>
              <a:ext uri="{FF2B5EF4-FFF2-40B4-BE49-F238E27FC236}">
                <a16:creationId xmlns:a16="http://schemas.microsoft.com/office/drawing/2014/main" id="{C8D79700-FDFE-BBF4-3E65-9ABB310FD54B}"/>
              </a:ext>
            </a:extLst>
          </p:cNvPr>
          <p:cNvPicPr>
            <a:picLocks noChangeAspect="1"/>
          </p:cNvPicPr>
          <p:nvPr/>
        </p:nvPicPr>
        <p:blipFill>
          <a:blip r:embed="rId2"/>
          <a:stretch>
            <a:fillRect/>
          </a:stretch>
        </p:blipFill>
        <p:spPr>
          <a:xfrm>
            <a:off x="10259736" y="1"/>
            <a:ext cx="1932264" cy="1382776"/>
          </a:xfrm>
          <a:prstGeom prst="rect">
            <a:avLst/>
          </a:prstGeom>
        </p:spPr>
      </p:pic>
    </p:spTree>
    <p:extLst>
      <p:ext uri="{BB962C8B-B14F-4D97-AF65-F5344CB8AC3E}">
        <p14:creationId xmlns:p14="http://schemas.microsoft.com/office/powerpoint/2010/main" val="354986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256F-AEF3-7409-1BC0-BDDFFEF4E857}"/>
              </a:ext>
            </a:extLst>
          </p:cNvPr>
          <p:cNvSpPr>
            <a:spLocks noGrp="1"/>
          </p:cNvSpPr>
          <p:nvPr>
            <p:ph type="title"/>
          </p:nvPr>
        </p:nvSpPr>
        <p:spPr/>
        <p:txBody>
          <a:bodyPr/>
          <a:lstStyle/>
          <a:p>
            <a:r>
              <a:rPr lang="en-US">
                <a:solidFill>
                  <a:srgbClr val="FFFF00"/>
                </a:solidFill>
              </a:rPr>
              <a:t>1984</a:t>
            </a:r>
            <a:r>
              <a:rPr lang="en-US"/>
              <a:t> journal paper </a:t>
            </a:r>
            <a:r>
              <a:rPr lang="en-US">
                <a:solidFill>
                  <a:srgbClr val="FFFFCC"/>
                </a:solidFill>
              </a:rPr>
              <a:t>(my first one)</a:t>
            </a:r>
          </a:p>
        </p:txBody>
      </p:sp>
      <p:sp>
        <p:nvSpPr>
          <p:cNvPr id="3" name="Content Placeholder 2">
            <a:extLst>
              <a:ext uri="{FF2B5EF4-FFF2-40B4-BE49-F238E27FC236}">
                <a16:creationId xmlns:a16="http://schemas.microsoft.com/office/drawing/2014/main" id="{6DC2483A-9A35-9E90-DBD6-38C90BE1187A}"/>
              </a:ext>
            </a:extLst>
          </p:cNvPr>
          <p:cNvSpPr>
            <a:spLocks noGrp="1"/>
          </p:cNvSpPr>
          <p:nvPr>
            <p:ph sz="half" idx="1"/>
          </p:nvPr>
        </p:nvSpPr>
        <p:spPr/>
        <p:txBody>
          <a:bodyPr/>
          <a:lstStyle/>
          <a:p>
            <a:r>
              <a:rPr lang="en-US" dirty="0"/>
              <a:t>Maximizing genetic gain under multiple-stage selection:</a:t>
            </a:r>
          </a:p>
          <a:p>
            <a:pPr lvl="1"/>
            <a:r>
              <a:rPr lang="en-US" dirty="0"/>
              <a:t>Choose animals with less mean but more variance</a:t>
            </a:r>
          </a:p>
          <a:p>
            <a:pPr lvl="1"/>
            <a:r>
              <a:rPr lang="en-US" dirty="0" err="1"/>
              <a:t>VanRaden,</a:t>
            </a:r>
            <a:r>
              <a:rPr lang="en-US" dirty="0"/>
              <a:t> P.M., A E. Freeman, and M.F. Rothschild. </a:t>
            </a:r>
            <a:r>
              <a:rPr lang="en-US" dirty="0">
                <a:highlight>
                  <a:srgbClr val="FFFF00"/>
                </a:highlight>
              </a:rPr>
              <a:t>1984</a:t>
            </a:r>
            <a:r>
              <a:rPr lang="en-US" dirty="0"/>
              <a:t>. J. Dairy Sci. 67:1761–1766.</a:t>
            </a:r>
          </a:p>
          <a:p>
            <a:pPr lvl="1"/>
            <a:r>
              <a:rPr lang="en-US" dirty="0"/>
              <a:t>C.R. Henderson said our conclusions were wrong</a:t>
            </a:r>
          </a:p>
          <a:p>
            <a:r>
              <a:rPr lang="en-US" dirty="0"/>
              <a:t>Published more papers on that topic over the decades:</a:t>
            </a:r>
          </a:p>
          <a:p>
            <a:pPr lvl="1"/>
            <a:r>
              <a:rPr lang="en-US" dirty="0"/>
              <a:t>Choose animals less inbred (</a:t>
            </a:r>
            <a:r>
              <a:rPr lang="en-US" dirty="0">
                <a:highlight>
                  <a:srgbClr val="FFFF00"/>
                </a:highlight>
              </a:rPr>
              <a:t>2006</a:t>
            </a:r>
            <a:r>
              <a:rPr lang="en-US" dirty="0"/>
              <a:t>), with rare favorable alleles (</a:t>
            </a:r>
            <a:r>
              <a:rPr lang="en-US" dirty="0">
                <a:highlight>
                  <a:srgbClr val="FFFF00"/>
                </a:highlight>
              </a:rPr>
              <a:t>2014</a:t>
            </a:r>
            <a:r>
              <a:rPr lang="en-US" dirty="0"/>
              <a:t>), or with more Mendelian Sampling variance (</a:t>
            </a:r>
            <a:r>
              <a:rPr lang="en-US" dirty="0">
                <a:highlight>
                  <a:srgbClr val="FFFF00"/>
                </a:highlight>
              </a:rPr>
              <a:t>2019</a:t>
            </a:r>
            <a:r>
              <a:rPr lang="en-US" dirty="0"/>
              <a:t>)</a:t>
            </a:r>
          </a:p>
          <a:p>
            <a:endParaRPr lang="en-US" dirty="0"/>
          </a:p>
          <a:p>
            <a:endParaRPr lang="en-US" dirty="0"/>
          </a:p>
        </p:txBody>
      </p:sp>
    </p:spTree>
    <p:extLst>
      <p:ext uri="{BB962C8B-B14F-4D97-AF65-F5344CB8AC3E}">
        <p14:creationId xmlns:p14="http://schemas.microsoft.com/office/powerpoint/2010/main" val="2939254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0053-3067-2721-1BBF-1ADC5B2D8E67}"/>
              </a:ext>
            </a:extLst>
          </p:cNvPr>
          <p:cNvSpPr>
            <a:spLocks noGrp="1"/>
          </p:cNvSpPr>
          <p:nvPr>
            <p:ph type="title"/>
          </p:nvPr>
        </p:nvSpPr>
        <p:spPr/>
        <p:txBody>
          <a:bodyPr/>
          <a:lstStyle/>
          <a:p>
            <a:r>
              <a:rPr lang="en-US" dirty="0">
                <a:solidFill>
                  <a:srgbClr val="FFFF00"/>
                </a:solidFill>
              </a:rPr>
              <a:t>1984</a:t>
            </a:r>
            <a:r>
              <a:rPr lang="en-US" dirty="0"/>
              <a:t> reliability estimation</a:t>
            </a:r>
          </a:p>
        </p:txBody>
      </p:sp>
      <p:sp>
        <p:nvSpPr>
          <p:cNvPr id="3" name="Content Placeholder 2">
            <a:extLst>
              <a:ext uri="{FF2B5EF4-FFF2-40B4-BE49-F238E27FC236}">
                <a16:creationId xmlns:a16="http://schemas.microsoft.com/office/drawing/2014/main" id="{3F1C33CC-85F9-0C63-433C-FFB5476E617E}"/>
              </a:ext>
            </a:extLst>
          </p:cNvPr>
          <p:cNvSpPr>
            <a:spLocks noGrp="1"/>
          </p:cNvSpPr>
          <p:nvPr>
            <p:ph sz="half" idx="1"/>
          </p:nvPr>
        </p:nvSpPr>
        <p:spPr/>
        <p:txBody>
          <a:bodyPr/>
          <a:lstStyle/>
          <a:p>
            <a:r>
              <a:rPr lang="en-US" dirty="0"/>
              <a:t>Establishing bounds on the accuracies of predictions of breeding value. Master’s Thesis, ISU</a:t>
            </a:r>
          </a:p>
          <a:p>
            <a:r>
              <a:rPr lang="en-US" dirty="0"/>
              <a:t>Similar projects:</a:t>
            </a:r>
          </a:p>
          <a:p>
            <a:pPr lvl="1"/>
            <a:r>
              <a:rPr lang="en-US" dirty="0"/>
              <a:t>Daughter equivalents in “Derivation, calculation, and use of national animal model information”, </a:t>
            </a:r>
            <a:r>
              <a:rPr lang="en-US" dirty="0">
                <a:highlight>
                  <a:srgbClr val="FFFF00"/>
                </a:highlight>
              </a:rPr>
              <a:t>1991</a:t>
            </a:r>
          </a:p>
          <a:p>
            <a:pPr lvl="1"/>
            <a:r>
              <a:rPr lang="en-US" dirty="0"/>
              <a:t>“Reliability of genomic predictions for North American Holstein bulls”, </a:t>
            </a:r>
            <a:r>
              <a:rPr lang="en-US" dirty="0">
                <a:highlight>
                  <a:srgbClr val="FFFF00"/>
                </a:highlight>
              </a:rPr>
              <a:t>2009</a:t>
            </a:r>
          </a:p>
          <a:p>
            <a:r>
              <a:rPr lang="en-US" dirty="0"/>
              <a:t>Interbull Genomic Reliability Working Group, member </a:t>
            </a:r>
            <a:r>
              <a:rPr lang="en-US" dirty="0">
                <a:highlight>
                  <a:srgbClr val="FFFF00"/>
                </a:highlight>
              </a:rPr>
              <a:t>2013-2024</a:t>
            </a:r>
          </a:p>
        </p:txBody>
      </p:sp>
    </p:spTree>
    <p:extLst>
      <p:ext uri="{BB962C8B-B14F-4D97-AF65-F5344CB8AC3E}">
        <p14:creationId xmlns:p14="http://schemas.microsoft.com/office/powerpoint/2010/main" val="2288615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399CD-B958-DCE2-A3A5-3689EDE55824}"/>
              </a:ext>
            </a:extLst>
          </p:cNvPr>
          <p:cNvSpPr>
            <a:spLocks noGrp="1"/>
          </p:cNvSpPr>
          <p:nvPr>
            <p:ph type="title"/>
          </p:nvPr>
        </p:nvSpPr>
        <p:spPr/>
        <p:txBody>
          <a:bodyPr/>
          <a:lstStyle/>
          <a:p>
            <a:r>
              <a:rPr lang="en-US">
                <a:solidFill>
                  <a:srgbClr val="FFFF00"/>
                </a:solidFill>
              </a:rPr>
              <a:t>1986</a:t>
            </a:r>
            <a:r>
              <a:rPr lang="en-US"/>
              <a:t> REML variance estimation programs</a:t>
            </a:r>
          </a:p>
        </p:txBody>
      </p:sp>
      <p:sp>
        <p:nvSpPr>
          <p:cNvPr id="3" name="Content Placeholder 2">
            <a:extLst>
              <a:ext uri="{FF2B5EF4-FFF2-40B4-BE49-F238E27FC236}">
                <a16:creationId xmlns:a16="http://schemas.microsoft.com/office/drawing/2014/main" id="{CA561C00-E450-83FA-0C9A-AD396D7B582D}"/>
              </a:ext>
            </a:extLst>
          </p:cNvPr>
          <p:cNvSpPr>
            <a:spLocks noGrp="1"/>
          </p:cNvSpPr>
          <p:nvPr>
            <p:ph sz="half" idx="1"/>
          </p:nvPr>
        </p:nvSpPr>
        <p:spPr/>
        <p:txBody>
          <a:bodyPr/>
          <a:lstStyle/>
          <a:p>
            <a:r>
              <a:rPr lang="en-US" dirty="0"/>
              <a:t>Computational strategies for estimation of variance components. PhD thesis, ISU</a:t>
            </a:r>
          </a:p>
          <a:p>
            <a:r>
              <a:rPr lang="en-US" dirty="0"/>
              <a:t>Fortran programs used for:</a:t>
            </a:r>
          </a:p>
          <a:p>
            <a:pPr lvl="1"/>
            <a:r>
              <a:rPr lang="en-US" dirty="0"/>
              <a:t>Angus carcass trait EPDs (</a:t>
            </a:r>
            <a:r>
              <a:rPr lang="en-US" dirty="0">
                <a:highlight>
                  <a:srgbClr val="FFFF00"/>
                </a:highlight>
              </a:rPr>
              <a:t>1986-1997</a:t>
            </a:r>
            <a:r>
              <a:rPr lang="en-US" dirty="0"/>
              <a:t>)</a:t>
            </a:r>
          </a:p>
          <a:p>
            <a:pPr lvl="1"/>
            <a:r>
              <a:rPr lang="en-US" dirty="0"/>
              <a:t>Holstein productive life heritability (</a:t>
            </a:r>
            <a:r>
              <a:rPr lang="en-US" dirty="0">
                <a:highlight>
                  <a:srgbClr val="FFFF00"/>
                </a:highlight>
              </a:rPr>
              <a:t>1994</a:t>
            </a:r>
            <a:r>
              <a:rPr lang="en-US" dirty="0"/>
              <a:t>)</a:t>
            </a:r>
          </a:p>
          <a:p>
            <a:pPr lvl="1"/>
            <a:r>
              <a:rPr lang="en-US" dirty="0"/>
              <a:t>Fertility and type </a:t>
            </a:r>
            <a:r>
              <a:rPr lang="en-US" dirty="0" err="1"/>
              <a:t>heritabilities</a:t>
            </a:r>
            <a:r>
              <a:rPr lang="en-US" dirty="0"/>
              <a:t> and correlations (</a:t>
            </a:r>
            <a:r>
              <a:rPr lang="en-US" dirty="0">
                <a:highlight>
                  <a:srgbClr val="FFFF00"/>
                </a:highlight>
              </a:rPr>
              <a:t>2004, 2016</a:t>
            </a:r>
            <a:r>
              <a:rPr lang="en-US" dirty="0"/>
              <a:t>)</a:t>
            </a:r>
          </a:p>
          <a:p>
            <a:pPr lvl="1"/>
            <a:r>
              <a:rPr lang="en-US" dirty="0"/>
              <a:t>Heifer livability and abortion h</a:t>
            </a:r>
            <a:r>
              <a:rPr lang="en-US" baseline="30000" dirty="0"/>
              <a:t>2</a:t>
            </a:r>
            <a:r>
              <a:rPr lang="en-US" dirty="0"/>
              <a:t> (Neupane et al, </a:t>
            </a:r>
            <a:r>
              <a:rPr lang="en-US" dirty="0">
                <a:highlight>
                  <a:srgbClr val="FFFF00"/>
                </a:highlight>
              </a:rPr>
              <a:t>2021, 2023</a:t>
            </a:r>
            <a:r>
              <a:rPr lang="en-US" dirty="0"/>
              <a:t>)</a:t>
            </a:r>
          </a:p>
          <a:p>
            <a:r>
              <a:rPr lang="en-US" dirty="0"/>
              <a:t>Sire model still useful for many millions of records</a:t>
            </a:r>
          </a:p>
        </p:txBody>
      </p:sp>
    </p:spTree>
    <p:extLst>
      <p:ext uri="{BB962C8B-B14F-4D97-AF65-F5344CB8AC3E}">
        <p14:creationId xmlns:p14="http://schemas.microsoft.com/office/powerpoint/2010/main" val="328432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CA00-D2CA-56D3-16A2-600A0AAB9E20}"/>
              </a:ext>
            </a:extLst>
          </p:cNvPr>
          <p:cNvSpPr>
            <a:spLocks noGrp="1"/>
          </p:cNvSpPr>
          <p:nvPr>
            <p:ph type="title"/>
          </p:nvPr>
        </p:nvSpPr>
        <p:spPr/>
        <p:txBody>
          <a:bodyPr/>
          <a:lstStyle/>
          <a:p>
            <a:r>
              <a:rPr lang="en-US" dirty="0"/>
              <a:t>“Cloud” computing, </a:t>
            </a:r>
            <a:r>
              <a:rPr lang="en-US" dirty="0">
                <a:solidFill>
                  <a:srgbClr val="FFFF00"/>
                </a:solidFill>
              </a:rPr>
              <a:t>1988</a:t>
            </a:r>
          </a:p>
        </p:txBody>
      </p:sp>
      <p:sp>
        <p:nvSpPr>
          <p:cNvPr id="3" name="Content Placeholder 2">
            <a:extLst>
              <a:ext uri="{FF2B5EF4-FFF2-40B4-BE49-F238E27FC236}">
                <a16:creationId xmlns:a16="http://schemas.microsoft.com/office/drawing/2014/main" id="{833E8AEE-C9AE-4E05-3CA0-A726F023E5E7}"/>
              </a:ext>
            </a:extLst>
          </p:cNvPr>
          <p:cNvSpPr>
            <a:spLocks noGrp="1"/>
          </p:cNvSpPr>
          <p:nvPr>
            <p:ph sz="half" idx="1"/>
          </p:nvPr>
        </p:nvSpPr>
        <p:spPr/>
        <p:txBody>
          <a:bodyPr/>
          <a:lstStyle/>
          <a:p>
            <a:r>
              <a:rPr lang="en-US" dirty="0"/>
              <a:t>Holstein staff flew data to Madison twice per year</a:t>
            </a:r>
          </a:p>
          <a:p>
            <a:r>
              <a:rPr lang="en-US" dirty="0"/>
              <a:t>“On-time delivery of PTAs is more important than better accuracy” (Holstein CEO)</a:t>
            </a:r>
          </a:p>
          <a:p>
            <a:r>
              <a:rPr lang="en-US" dirty="0"/>
              <a:t>MT sire model tested at IBM Research Center, Los Angeles</a:t>
            </a:r>
          </a:p>
          <a:p>
            <a:r>
              <a:rPr lang="en-US" dirty="0"/>
              <a:t>Research on memory sharing</a:t>
            </a:r>
          </a:p>
          <a:p>
            <a:r>
              <a:rPr lang="en-US" dirty="0"/>
              <a:t>Replaced by animal model of Ignacy Misztal in </a:t>
            </a:r>
            <a:r>
              <a:rPr lang="en-US" dirty="0">
                <a:highlight>
                  <a:srgbClr val="FFFF00"/>
                </a:highlight>
              </a:rPr>
              <a:t>1992</a:t>
            </a:r>
            <a:r>
              <a:rPr lang="en-US" dirty="0"/>
              <a:t> (U GA)</a:t>
            </a:r>
          </a:p>
        </p:txBody>
      </p:sp>
      <p:pic>
        <p:nvPicPr>
          <p:cNvPr id="5" name="Content Placeholder 4">
            <a:extLst>
              <a:ext uri="{FF2B5EF4-FFF2-40B4-BE49-F238E27FC236}">
                <a16:creationId xmlns:a16="http://schemas.microsoft.com/office/drawing/2014/main" id="{9663E394-957B-A758-42BE-3537790D6BAB}"/>
              </a:ext>
            </a:extLst>
          </p:cNvPr>
          <p:cNvPicPr>
            <a:picLocks noGrp="1" noChangeAspect="1"/>
          </p:cNvPicPr>
          <p:nvPr>
            <p:ph sz="half" idx="2"/>
          </p:nvPr>
        </p:nvPicPr>
        <p:blipFill>
          <a:blip r:embed="rId2"/>
          <a:stretch>
            <a:fillRect/>
          </a:stretch>
        </p:blipFill>
        <p:spPr>
          <a:xfrm>
            <a:off x="7264865" y="1227574"/>
            <a:ext cx="3514987" cy="5103953"/>
          </a:xfrm>
          <a:prstGeom prst="rect">
            <a:avLst/>
          </a:prstGeom>
        </p:spPr>
      </p:pic>
    </p:spTree>
    <p:extLst>
      <p:ext uri="{BB962C8B-B14F-4D97-AF65-F5344CB8AC3E}">
        <p14:creationId xmlns:p14="http://schemas.microsoft.com/office/powerpoint/2010/main" val="346969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8CC9-6B1E-4E13-BD25-9A1FF951B190}"/>
              </a:ext>
            </a:extLst>
          </p:cNvPr>
          <p:cNvSpPr>
            <a:spLocks noGrp="1"/>
          </p:cNvSpPr>
          <p:nvPr>
            <p:ph type="title"/>
          </p:nvPr>
        </p:nvSpPr>
        <p:spPr/>
        <p:txBody>
          <a:bodyPr/>
          <a:lstStyle/>
          <a:p>
            <a:r>
              <a:rPr lang="en-US" dirty="0"/>
              <a:t>Erwin Louis </a:t>
            </a:r>
            <a:r>
              <a:rPr lang="en-US" dirty="0" err="1"/>
              <a:t>LeClerg</a:t>
            </a:r>
            <a:r>
              <a:rPr lang="en-US" dirty="0"/>
              <a:t> </a:t>
            </a:r>
            <a:r>
              <a:rPr lang="en-US" dirty="0">
                <a:solidFill>
                  <a:schemeClr val="accent6">
                    <a:lumMod val="40000"/>
                    <a:lumOff val="60000"/>
                  </a:schemeClr>
                </a:solidFill>
              </a:rPr>
              <a:t>1901-1981</a:t>
            </a:r>
          </a:p>
        </p:txBody>
      </p:sp>
      <p:sp>
        <p:nvSpPr>
          <p:cNvPr id="3" name="Content Placeholder 2">
            <a:extLst>
              <a:ext uri="{FF2B5EF4-FFF2-40B4-BE49-F238E27FC236}">
                <a16:creationId xmlns:a16="http://schemas.microsoft.com/office/drawing/2014/main" id="{8CA863C6-DD12-F0E1-D165-7C0355D24A5B}"/>
              </a:ext>
            </a:extLst>
          </p:cNvPr>
          <p:cNvSpPr>
            <a:spLocks noGrp="1"/>
          </p:cNvSpPr>
          <p:nvPr>
            <p:ph sz="half" idx="1"/>
          </p:nvPr>
        </p:nvSpPr>
        <p:spPr/>
        <p:txBody>
          <a:bodyPr/>
          <a:lstStyle/>
          <a:p>
            <a:r>
              <a:rPr lang="en-US" dirty="0">
                <a:solidFill>
                  <a:schemeClr val="accent6">
                    <a:lumMod val="50000"/>
                  </a:schemeClr>
                </a:solidFill>
              </a:rPr>
              <a:t>1901</a:t>
            </a:r>
            <a:r>
              <a:rPr lang="en-US" dirty="0"/>
              <a:t>, Born</a:t>
            </a:r>
          </a:p>
          <a:p>
            <a:r>
              <a:rPr lang="en-US" dirty="0">
                <a:solidFill>
                  <a:schemeClr val="accent6">
                    <a:lumMod val="50000"/>
                  </a:schemeClr>
                </a:solidFill>
              </a:rPr>
              <a:t>1924</a:t>
            </a:r>
            <a:r>
              <a:rPr lang="en-US" dirty="0"/>
              <a:t>, USDA-ARS, Plant Pathologist</a:t>
            </a:r>
          </a:p>
          <a:p>
            <a:r>
              <a:rPr lang="en-US" dirty="0">
                <a:solidFill>
                  <a:schemeClr val="accent6">
                    <a:lumMod val="50000"/>
                  </a:schemeClr>
                </a:solidFill>
              </a:rPr>
              <a:t>1954</a:t>
            </a:r>
            <a:r>
              <a:rPr lang="en-US" dirty="0"/>
              <a:t>, USDA-ARS, Director of Biometrical Services Staff, Beltsville, MD</a:t>
            </a:r>
          </a:p>
          <a:p>
            <a:r>
              <a:rPr lang="en-US" dirty="0">
                <a:solidFill>
                  <a:schemeClr val="accent6">
                    <a:lumMod val="50000"/>
                  </a:schemeClr>
                </a:solidFill>
              </a:rPr>
              <a:t>1964</a:t>
            </a:r>
            <a:r>
              <a:rPr lang="en-US" dirty="0"/>
              <a:t>, Retired but continued working with The Biometric Society</a:t>
            </a:r>
          </a:p>
          <a:p>
            <a:r>
              <a:rPr lang="en-US" dirty="0">
                <a:solidFill>
                  <a:schemeClr val="accent6">
                    <a:lumMod val="50000"/>
                  </a:schemeClr>
                </a:solidFill>
              </a:rPr>
              <a:t>1981</a:t>
            </a:r>
            <a:r>
              <a:rPr lang="en-US" dirty="0"/>
              <a:t>, Died in Silver Spring of cancer, age 80.</a:t>
            </a:r>
          </a:p>
        </p:txBody>
      </p:sp>
      <p:pic>
        <p:nvPicPr>
          <p:cNvPr id="4" name="Picture 3" descr="Erwin L. LeClerg, USDA-ARS Biometrical Services, 1954-64">
            <a:extLst>
              <a:ext uri="{FF2B5EF4-FFF2-40B4-BE49-F238E27FC236}">
                <a16:creationId xmlns:a16="http://schemas.microsoft.com/office/drawing/2014/main" id="{89A703F9-B6AF-92BE-DFFD-B51D19CB5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6245" y="-13800"/>
            <a:ext cx="3060096" cy="2281957"/>
          </a:xfrm>
          <a:prstGeom prst="rect">
            <a:avLst/>
          </a:prstGeom>
        </p:spPr>
      </p:pic>
    </p:spTree>
    <p:extLst>
      <p:ext uri="{BB962C8B-B14F-4D97-AF65-F5344CB8AC3E}">
        <p14:creationId xmlns:p14="http://schemas.microsoft.com/office/powerpoint/2010/main" val="4216769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85B9-0F8D-186A-6F82-32911EA9052C}"/>
              </a:ext>
            </a:extLst>
          </p:cNvPr>
          <p:cNvSpPr>
            <a:spLocks noGrp="1"/>
          </p:cNvSpPr>
          <p:nvPr>
            <p:ph type="title"/>
          </p:nvPr>
        </p:nvSpPr>
        <p:spPr/>
        <p:txBody>
          <a:bodyPr/>
          <a:lstStyle/>
          <a:p>
            <a:r>
              <a:rPr lang="en-US"/>
              <a:t>Cow size: First slide from my </a:t>
            </a:r>
            <a:r>
              <a:rPr lang="en-US">
                <a:solidFill>
                  <a:srgbClr val="FFFF00"/>
                </a:solidFill>
              </a:rPr>
              <a:t>1988</a:t>
            </a:r>
            <a:r>
              <a:rPr lang="en-US"/>
              <a:t> ADSA talk</a:t>
            </a:r>
          </a:p>
        </p:txBody>
      </p:sp>
      <p:pic>
        <p:nvPicPr>
          <p:cNvPr id="4" name="Content Placeholder 3">
            <a:extLst>
              <a:ext uri="{FF2B5EF4-FFF2-40B4-BE49-F238E27FC236}">
                <a16:creationId xmlns:a16="http://schemas.microsoft.com/office/drawing/2014/main" id="{827BA3DF-D5C6-E9D8-100B-9424D7286408}"/>
              </a:ext>
            </a:extLst>
          </p:cNvPr>
          <p:cNvPicPr>
            <a:picLocks noGrp="1" noChangeAspect="1"/>
          </p:cNvPicPr>
          <p:nvPr>
            <p:ph sz="half" idx="1"/>
          </p:nvPr>
        </p:nvPicPr>
        <p:blipFill>
          <a:blip r:embed="rId2"/>
          <a:stretch>
            <a:fillRect/>
          </a:stretch>
        </p:blipFill>
        <p:spPr>
          <a:xfrm>
            <a:off x="2790477" y="1081549"/>
            <a:ext cx="6925869" cy="5161936"/>
          </a:xfrm>
          <a:prstGeom prst="rect">
            <a:avLst/>
          </a:prstGeom>
        </p:spPr>
      </p:pic>
    </p:spTree>
    <p:extLst>
      <p:ext uri="{BB962C8B-B14F-4D97-AF65-F5344CB8AC3E}">
        <p14:creationId xmlns:p14="http://schemas.microsoft.com/office/powerpoint/2010/main" val="2434682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45A4E-38C5-5137-3DAB-E52488451C8D}"/>
              </a:ext>
            </a:extLst>
          </p:cNvPr>
          <p:cNvSpPr>
            <a:spLocks noGrp="1"/>
          </p:cNvSpPr>
          <p:nvPr>
            <p:ph type="title"/>
          </p:nvPr>
        </p:nvSpPr>
        <p:spPr/>
        <p:txBody>
          <a:bodyPr/>
          <a:lstStyle/>
          <a:p>
            <a:r>
              <a:rPr lang="en-US"/>
              <a:t>Cow size: Conclusions from my </a:t>
            </a:r>
            <a:r>
              <a:rPr lang="en-US">
                <a:solidFill>
                  <a:srgbClr val="FFFF00"/>
                </a:solidFill>
              </a:rPr>
              <a:t>1988</a:t>
            </a:r>
            <a:r>
              <a:rPr lang="en-US"/>
              <a:t> ADSA talk </a:t>
            </a:r>
          </a:p>
        </p:txBody>
      </p:sp>
      <p:sp>
        <p:nvSpPr>
          <p:cNvPr id="3" name="Content Placeholder 2">
            <a:extLst>
              <a:ext uri="{FF2B5EF4-FFF2-40B4-BE49-F238E27FC236}">
                <a16:creationId xmlns:a16="http://schemas.microsoft.com/office/drawing/2014/main" id="{4B77FF20-2383-0ADE-8D88-FA780663C8DE}"/>
              </a:ext>
            </a:extLst>
          </p:cNvPr>
          <p:cNvSpPr>
            <a:spLocks noGrp="1"/>
          </p:cNvSpPr>
          <p:nvPr>
            <p:ph sz="half" idx="1"/>
          </p:nvPr>
        </p:nvSpPr>
        <p:spPr/>
        <p:txBody>
          <a:bodyPr/>
          <a:lstStyle/>
          <a:p>
            <a:r>
              <a:rPr lang="en-US" dirty="0"/>
              <a:t>If a cow is bigger and gives more milk, that is good     (</a:t>
            </a:r>
            <a:r>
              <a:rPr lang="en-US" dirty="0">
                <a:solidFill>
                  <a:schemeClr val="accent3">
                    <a:lumMod val="50000"/>
                  </a:schemeClr>
                </a:solidFill>
              </a:rPr>
              <a:t>profitable</a:t>
            </a:r>
            <a:r>
              <a:rPr lang="en-US" dirty="0"/>
              <a:t>).</a:t>
            </a:r>
          </a:p>
          <a:p>
            <a:r>
              <a:rPr lang="en-US" dirty="0"/>
              <a:t>If a cow is bigger but does not give more milk, that is bad (</a:t>
            </a:r>
            <a:r>
              <a:rPr lang="en-US" dirty="0">
                <a:solidFill>
                  <a:srgbClr val="C00000"/>
                </a:solidFill>
              </a:rPr>
              <a:t>unprofitable</a:t>
            </a:r>
            <a:r>
              <a:rPr lang="en-US" dirty="0"/>
              <a:t>).</a:t>
            </a:r>
          </a:p>
          <a:p>
            <a:r>
              <a:rPr lang="en-US" dirty="0"/>
              <a:t>Relative emphasis should be 5 to -1 for production vs. body size.</a:t>
            </a:r>
          </a:p>
          <a:p>
            <a:r>
              <a:rPr lang="en-US" dirty="0"/>
              <a:t>Holstein Association should replace PTA Type with Body Size Composite (from U MN research).</a:t>
            </a:r>
          </a:p>
          <a:p>
            <a:pPr marL="378875" marR="0" lvl="0" indent="-378875" algn="l" defTabSz="1219170" rtl="0" eaLnBrk="1" fontAlgn="auto" latinLnBrk="0" hangingPunct="1">
              <a:lnSpc>
                <a:spcPts val="3333"/>
              </a:lnSpc>
              <a:spcBef>
                <a:spcPts val="0"/>
              </a:spcBef>
              <a:spcAft>
                <a:spcPts val="1600"/>
              </a:spcAft>
              <a:buClrTx/>
              <a:buSzTx/>
              <a:buFont typeface="Symbol" pitchFamily="18" charset="2"/>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[ADSA abstract presented in Edmonton, Alberta, Canada]</a:t>
            </a:r>
          </a:p>
          <a:p>
            <a:pPr marL="840296" marR="0" lvl="1" indent="-380990" algn="l" defTabSz="1219170" rtl="0" eaLnBrk="1" fontAlgn="auto" latinLnBrk="0" hangingPunct="1">
              <a:lnSpc>
                <a:spcPts val="3333"/>
              </a:lnSpc>
              <a:spcBef>
                <a:spcPts val="0"/>
              </a:spcBef>
              <a:spcAft>
                <a:spcPts val="1600"/>
              </a:spcAft>
              <a:buClrTx/>
              <a:buSzTx/>
              <a:buFont typeface="Arial" pitchFamily="34" charset="0"/>
              <a:buChar char="–"/>
              <a:tabLst/>
              <a:defRPr/>
            </a:pPr>
            <a:r>
              <a:rPr kumimoji="0" lang="en-US" sz="3200" b="1" i="0" u="none" strike="noStrike" kern="1200" cap="none" spc="0" normalizeH="0" baseline="0" noProof="0" dirty="0">
                <a:ln>
                  <a:noFill/>
                </a:ln>
                <a:solidFill>
                  <a:srgbClr val="4F81BD">
                    <a:lumMod val="50000"/>
                  </a:srgbClr>
                </a:solidFill>
                <a:effectLst/>
                <a:uLnTx/>
                <a:uFillTx/>
                <a:latin typeface="Calibri"/>
                <a:ea typeface="+mn-ea"/>
                <a:cs typeface="+mn-cs"/>
              </a:rPr>
              <a:t>P.M. </a:t>
            </a:r>
            <a:r>
              <a:rPr kumimoji="0" lang="en-US" sz="3200" b="1" i="0" u="none" strike="noStrike" kern="1200" cap="none" spc="0" normalizeH="0" baseline="0" noProof="0" dirty="0" err="1">
                <a:ln>
                  <a:noFill/>
                </a:ln>
                <a:solidFill>
                  <a:srgbClr val="4F81BD">
                    <a:lumMod val="50000"/>
                  </a:srgbClr>
                </a:solidFill>
                <a:effectLst/>
                <a:uLnTx/>
                <a:uFillTx/>
                <a:latin typeface="Calibri"/>
                <a:ea typeface="+mn-ea"/>
                <a:cs typeface="+mn-cs"/>
              </a:rPr>
              <a:t>VanRaden,</a:t>
            </a:r>
            <a:r>
              <a:rPr kumimoji="0" lang="en-US" sz="3200" b="1" i="0" u="none" strike="noStrike" kern="1200" cap="none" spc="0" normalizeH="0" baseline="0" noProof="0" dirty="0">
                <a:ln>
                  <a:noFill/>
                </a:ln>
                <a:solidFill>
                  <a:srgbClr val="4F81BD">
                    <a:lumMod val="50000"/>
                  </a:srgbClr>
                </a:solidFill>
                <a:effectLst/>
                <a:uLnTx/>
                <a:uFillTx/>
                <a:latin typeface="Calibri"/>
                <a:ea typeface="+mn-ea"/>
                <a:cs typeface="+mn-cs"/>
              </a:rPr>
              <a:t> J Dairy Sci 71(Suppl. 1):238</a:t>
            </a:r>
          </a:p>
          <a:p>
            <a:endParaRPr lang="en-US" dirty="0"/>
          </a:p>
          <a:p>
            <a:endParaRPr lang="en-US" dirty="0"/>
          </a:p>
        </p:txBody>
      </p:sp>
    </p:spTree>
    <p:extLst>
      <p:ext uri="{BB962C8B-B14F-4D97-AF65-F5344CB8AC3E}">
        <p14:creationId xmlns:p14="http://schemas.microsoft.com/office/powerpoint/2010/main" val="2772425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CDD5-5BDF-4615-01C4-50F0DF6D4536}"/>
              </a:ext>
            </a:extLst>
          </p:cNvPr>
          <p:cNvSpPr>
            <a:spLocks noGrp="1"/>
          </p:cNvSpPr>
          <p:nvPr>
            <p:ph type="title"/>
          </p:nvPr>
        </p:nvSpPr>
        <p:spPr/>
        <p:txBody>
          <a:bodyPr/>
          <a:lstStyle/>
          <a:p>
            <a:r>
              <a:rPr lang="en-US"/>
              <a:t>Economic value of body size in Holsteins</a:t>
            </a:r>
          </a:p>
        </p:txBody>
      </p:sp>
      <p:sp>
        <p:nvSpPr>
          <p:cNvPr id="3" name="Content Placeholder 2">
            <a:extLst>
              <a:ext uri="{FF2B5EF4-FFF2-40B4-BE49-F238E27FC236}">
                <a16:creationId xmlns:a16="http://schemas.microsoft.com/office/drawing/2014/main" id="{9CCEB6F7-0665-0B58-5403-6C9387570E17}"/>
              </a:ext>
            </a:extLst>
          </p:cNvPr>
          <p:cNvSpPr>
            <a:spLocks noGrp="1"/>
          </p:cNvSpPr>
          <p:nvPr>
            <p:ph sz="half" idx="1"/>
          </p:nvPr>
        </p:nvSpPr>
        <p:spPr/>
        <p:txBody>
          <a:bodyPr/>
          <a:lstStyle/>
          <a:p>
            <a:r>
              <a:rPr lang="en-US" dirty="0">
                <a:highlight>
                  <a:srgbClr val="FFFF00"/>
                </a:highlight>
              </a:rPr>
              <a:t>1988</a:t>
            </a:r>
            <a:r>
              <a:rPr lang="en-US" dirty="0"/>
              <a:t>: ADSA research suggested 5 to -1 emphasis</a:t>
            </a:r>
          </a:p>
          <a:p>
            <a:r>
              <a:rPr lang="en-US" dirty="0">
                <a:highlight>
                  <a:srgbClr val="FFFF00"/>
                </a:highlight>
              </a:rPr>
              <a:t>2000</a:t>
            </a:r>
            <a:r>
              <a:rPr lang="en-US" dirty="0"/>
              <a:t>: Net Merit $ had 15 to -1 emphasis on yield : cow size</a:t>
            </a:r>
          </a:p>
          <a:p>
            <a:r>
              <a:rPr lang="en-US" dirty="0">
                <a:highlight>
                  <a:srgbClr val="FFFF00"/>
                </a:highlight>
              </a:rPr>
              <a:t>2018</a:t>
            </a:r>
            <a:r>
              <a:rPr lang="en-US" dirty="0"/>
              <a:t>: Body size composite updated to body weight composite</a:t>
            </a:r>
          </a:p>
          <a:p>
            <a:pPr lvl="1"/>
            <a:r>
              <a:rPr lang="en-US" dirty="0">
                <a:solidFill>
                  <a:schemeClr val="accent1">
                    <a:lumMod val="50000"/>
                  </a:schemeClr>
                </a:solidFill>
              </a:rPr>
              <a:t>Formula used data from 5 research herds (previously U MN)</a:t>
            </a:r>
          </a:p>
          <a:p>
            <a:r>
              <a:rPr lang="en-US" dirty="0">
                <a:highlight>
                  <a:srgbClr val="FFFF00"/>
                </a:highlight>
              </a:rPr>
              <a:t>2021</a:t>
            </a:r>
            <a:r>
              <a:rPr lang="en-US" dirty="0"/>
              <a:t>: NM$ penalty now 5 to -1 on yield : cow size, also Residual Feed Intake (RFI)</a:t>
            </a:r>
          </a:p>
          <a:p>
            <a:r>
              <a:rPr lang="en-US" dirty="0">
                <a:highlight>
                  <a:srgbClr val="FFFF00"/>
                </a:highlight>
              </a:rPr>
              <a:t>2021</a:t>
            </a:r>
            <a:r>
              <a:rPr lang="en-US" dirty="0"/>
              <a:t>: TPI includes small 29 to -1 penalty on cow size, some RFI</a:t>
            </a:r>
          </a:p>
          <a:p>
            <a:r>
              <a:rPr lang="en-US" dirty="0">
                <a:highlight>
                  <a:srgbClr val="FFFF00"/>
                </a:highlight>
              </a:rPr>
              <a:t>2023</a:t>
            </a:r>
            <a:r>
              <a:rPr lang="en-US" dirty="0"/>
              <a:t>: Canada still does not penalize large cows in their LPI index</a:t>
            </a:r>
          </a:p>
        </p:txBody>
      </p:sp>
    </p:spTree>
    <p:extLst>
      <p:ext uri="{BB962C8B-B14F-4D97-AF65-F5344CB8AC3E}">
        <p14:creationId xmlns:p14="http://schemas.microsoft.com/office/powerpoint/2010/main" val="1430945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21C9-D72B-4E26-A747-0518B1E6A78D}"/>
              </a:ext>
            </a:extLst>
          </p:cNvPr>
          <p:cNvSpPr>
            <a:spLocks noGrp="1"/>
          </p:cNvSpPr>
          <p:nvPr>
            <p:ph type="title"/>
          </p:nvPr>
        </p:nvSpPr>
        <p:spPr/>
        <p:txBody>
          <a:bodyPr/>
          <a:lstStyle/>
          <a:p>
            <a:r>
              <a:rPr kumimoji="0" lang="en-US" sz="4000" b="1" i="0" u="none" strike="noStrike" kern="1200" cap="none" spc="0" normalizeH="0" baseline="0" noProof="0" dirty="0">
                <a:ln>
                  <a:noFill/>
                </a:ln>
                <a:solidFill>
                  <a:srgbClr val="FFFF00"/>
                </a:solidFill>
                <a:effectLst/>
                <a:uLnTx/>
                <a:uFillTx/>
                <a:latin typeface="Calibri"/>
                <a:ea typeface="+mj-ea"/>
                <a:cs typeface="+mj-cs"/>
              </a:rPr>
              <a:t>1987</a:t>
            </a:r>
            <a:r>
              <a:rPr kumimoji="0" lang="en-US" sz="4000" b="1" i="0" u="none" strike="noStrike" kern="1200" cap="none" spc="0" normalizeH="0" baseline="0" noProof="0" dirty="0">
                <a:ln>
                  <a:noFill/>
                </a:ln>
                <a:solidFill>
                  <a:prstClr val="white"/>
                </a:solidFill>
                <a:effectLst/>
                <a:uLnTx/>
                <a:uFillTx/>
                <a:latin typeface="Calibri"/>
                <a:ea typeface="+mj-ea"/>
                <a:cs typeface="+mj-cs"/>
              </a:rPr>
              <a:t> Least Cost Ration experiment</a:t>
            </a:r>
            <a:endParaRPr lang="en-US" dirty="0"/>
          </a:p>
        </p:txBody>
      </p:sp>
      <p:sp>
        <p:nvSpPr>
          <p:cNvPr id="3" name="Content Placeholder 2">
            <a:extLst>
              <a:ext uri="{FF2B5EF4-FFF2-40B4-BE49-F238E27FC236}">
                <a16:creationId xmlns:a16="http://schemas.microsoft.com/office/drawing/2014/main" id="{BC9136C3-8169-487F-8095-52F2D9897EE6}"/>
              </a:ext>
            </a:extLst>
          </p:cNvPr>
          <p:cNvSpPr>
            <a:spLocks noGrp="1"/>
          </p:cNvSpPr>
          <p:nvPr>
            <p:ph sz="half" idx="1"/>
          </p:nvPr>
        </p:nvSpPr>
        <p:spPr/>
        <p:txBody>
          <a:bodyPr/>
          <a:lstStyle/>
          <a:p>
            <a:r>
              <a:rPr lang="en-US" sz="2800" dirty="0"/>
              <a:t>Human least cost ration, every day for 37 years.</a:t>
            </a:r>
          </a:p>
          <a:p>
            <a:r>
              <a:rPr lang="en-US" sz="2800" dirty="0"/>
              <a:t>Invented by me in </a:t>
            </a:r>
            <a:r>
              <a:rPr lang="en-US" sz="2800" dirty="0">
                <a:highlight>
                  <a:srgbClr val="FFFF00"/>
                </a:highlight>
              </a:rPr>
              <a:t>1987</a:t>
            </a:r>
            <a:r>
              <a:rPr lang="en-US" sz="2800" dirty="0"/>
              <a:t> at Kohl’s food store (Metro Market), Madison, WI</a:t>
            </a:r>
          </a:p>
          <a:p>
            <a:r>
              <a:rPr lang="en-US" sz="2800" dirty="0"/>
              <a:t>Costs </a:t>
            </a:r>
            <a:r>
              <a:rPr lang="en-US" sz="2800" dirty="0">
                <a:solidFill>
                  <a:srgbClr val="00B050"/>
                </a:solidFill>
              </a:rPr>
              <a:t>$2.54 / day </a:t>
            </a:r>
            <a:r>
              <a:rPr lang="en-US" sz="2800" dirty="0"/>
              <a:t>for food, drink, and snacks</a:t>
            </a:r>
          </a:p>
          <a:p>
            <a:pPr lvl="1"/>
            <a:r>
              <a:rPr lang="en-US" sz="2800" dirty="0"/>
              <a:t>Breakfast: 3-day rotation of cheapest cereals + whole milk</a:t>
            </a:r>
          </a:p>
          <a:p>
            <a:pPr lvl="1"/>
            <a:r>
              <a:rPr lang="en-US" sz="2800" dirty="0"/>
              <a:t>Lunch: every day a bologna and peanut butter sandwich</a:t>
            </a:r>
          </a:p>
          <a:p>
            <a:pPr lvl="1"/>
            <a:r>
              <a:rPr lang="en-US" sz="2800" dirty="0"/>
              <a:t>Dinner: 4-day rotation of macaroni, spaghetti, rice, noodles</a:t>
            </a:r>
          </a:p>
          <a:p>
            <a:pPr lvl="1"/>
            <a:r>
              <a:rPr lang="en-US" sz="2800" dirty="0"/>
              <a:t>Dessert: every day ice cream</a:t>
            </a:r>
          </a:p>
          <a:p>
            <a:r>
              <a:rPr lang="en-US" sz="2800" dirty="0"/>
              <a:t>Prevents both starvation and obesity (100% successful so far)</a:t>
            </a:r>
          </a:p>
          <a:p>
            <a:endParaRPr lang="en-US" dirty="0"/>
          </a:p>
        </p:txBody>
      </p:sp>
      <p:pic>
        <p:nvPicPr>
          <p:cNvPr id="4" name="Picture 3" descr="dollar.jpg">
            <a:extLst>
              <a:ext uri="{FF2B5EF4-FFF2-40B4-BE49-F238E27FC236}">
                <a16:creationId xmlns:a16="http://schemas.microsoft.com/office/drawing/2014/main" id="{ABFBF628-761B-4231-87CA-7A392CC151B8}"/>
              </a:ext>
            </a:extLst>
          </p:cNvPr>
          <p:cNvPicPr>
            <a:picLocks noChangeAspect="1"/>
          </p:cNvPicPr>
          <p:nvPr/>
        </p:nvPicPr>
        <p:blipFill>
          <a:blip r:embed="rId2" cstate="print"/>
          <a:stretch>
            <a:fillRect/>
          </a:stretch>
        </p:blipFill>
        <p:spPr>
          <a:xfrm>
            <a:off x="11268365" y="0"/>
            <a:ext cx="923635" cy="923635"/>
          </a:xfrm>
          <a:prstGeom prst="rect">
            <a:avLst/>
          </a:prstGeom>
        </p:spPr>
      </p:pic>
    </p:spTree>
    <p:extLst>
      <p:ext uri="{BB962C8B-B14F-4D97-AF65-F5344CB8AC3E}">
        <p14:creationId xmlns:p14="http://schemas.microsoft.com/office/powerpoint/2010/main" val="1472799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90D3-1D0C-A9BA-02B2-29A19D246B6E}"/>
              </a:ext>
            </a:extLst>
          </p:cNvPr>
          <p:cNvSpPr>
            <a:spLocks noGrp="1"/>
          </p:cNvSpPr>
          <p:nvPr>
            <p:ph type="title"/>
          </p:nvPr>
        </p:nvSpPr>
        <p:spPr/>
        <p:txBody>
          <a:bodyPr/>
          <a:lstStyle/>
          <a:p>
            <a:r>
              <a:rPr lang="en-US"/>
              <a:t>Daily food cost actual US$ or adjusted for inflation</a:t>
            </a:r>
          </a:p>
        </p:txBody>
      </p:sp>
      <p:pic>
        <p:nvPicPr>
          <p:cNvPr id="1026" name="Picture 2">
            <a:extLst>
              <a:ext uri="{FF2B5EF4-FFF2-40B4-BE49-F238E27FC236}">
                <a16:creationId xmlns:a16="http://schemas.microsoft.com/office/drawing/2014/main" id="{64EDF043-41FE-0DEA-B65F-5F31E6D4437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149" y="1603268"/>
            <a:ext cx="10515702" cy="4353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0C2040-0C37-EEF3-2FB8-511BC0901855}"/>
              </a:ext>
            </a:extLst>
          </p:cNvPr>
          <p:cNvSpPr txBox="1"/>
          <p:nvPr/>
        </p:nvSpPr>
        <p:spPr>
          <a:xfrm>
            <a:off x="3257049" y="997809"/>
            <a:ext cx="5677901" cy="369332"/>
          </a:xfrm>
          <a:prstGeom prst="rect">
            <a:avLst/>
          </a:prstGeom>
          <a:noFill/>
        </p:spPr>
        <p:txBody>
          <a:bodyPr wrap="none" rtlCol="0">
            <a:spAutoFit/>
          </a:bodyPr>
          <a:lstStyle/>
          <a:p>
            <a:r>
              <a:rPr lang="en-US"/>
              <a:t>Available at </a:t>
            </a:r>
            <a:r>
              <a:rPr lang="en-US">
                <a:hlinkClick r:id="rId3"/>
              </a:rPr>
              <a:t>http://www.paulvanraden.com/Nutrition.htm</a:t>
            </a:r>
            <a:r>
              <a:rPr lang="en-US"/>
              <a:t> </a:t>
            </a:r>
          </a:p>
        </p:txBody>
      </p:sp>
      <p:pic>
        <p:nvPicPr>
          <p:cNvPr id="3" name="Picture 2" descr="dollar.jpg">
            <a:extLst>
              <a:ext uri="{FF2B5EF4-FFF2-40B4-BE49-F238E27FC236}">
                <a16:creationId xmlns:a16="http://schemas.microsoft.com/office/drawing/2014/main" id="{4EB06488-6753-94CD-213B-DD9763BAF8C6}"/>
              </a:ext>
            </a:extLst>
          </p:cNvPr>
          <p:cNvPicPr>
            <a:picLocks noChangeAspect="1"/>
          </p:cNvPicPr>
          <p:nvPr/>
        </p:nvPicPr>
        <p:blipFill>
          <a:blip r:embed="rId4" cstate="print"/>
          <a:stretch>
            <a:fillRect/>
          </a:stretch>
        </p:blipFill>
        <p:spPr>
          <a:xfrm>
            <a:off x="11268365" y="0"/>
            <a:ext cx="923635" cy="923635"/>
          </a:xfrm>
          <a:prstGeom prst="rect">
            <a:avLst/>
          </a:prstGeom>
        </p:spPr>
      </p:pic>
    </p:spTree>
    <p:extLst>
      <p:ext uri="{BB962C8B-B14F-4D97-AF65-F5344CB8AC3E}">
        <p14:creationId xmlns:p14="http://schemas.microsoft.com/office/powerpoint/2010/main" val="2350758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EF8E-84D5-4589-E435-D0B3F88DAF3B}"/>
              </a:ext>
            </a:extLst>
          </p:cNvPr>
          <p:cNvSpPr>
            <a:spLocks noGrp="1"/>
          </p:cNvSpPr>
          <p:nvPr>
            <p:ph type="title"/>
          </p:nvPr>
        </p:nvSpPr>
        <p:spPr/>
        <p:txBody>
          <a:bodyPr/>
          <a:lstStyle/>
          <a:p>
            <a:r>
              <a:rPr lang="en-US" b="1" dirty="0">
                <a:solidFill>
                  <a:srgbClr val="FFFF00"/>
                </a:solidFill>
              </a:rPr>
              <a:t>2020-2023</a:t>
            </a:r>
            <a:r>
              <a:rPr lang="en-US" b="1" dirty="0"/>
              <a:t> Weekly body weight history</a:t>
            </a:r>
            <a:endParaRPr lang="en-US" dirty="0"/>
          </a:p>
        </p:txBody>
      </p:sp>
      <p:graphicFrame>
        <p:nvGraphicFramePr>
          <p:cNvPr id="6" name="Content Placeholder 5">
            <a:extLst>
              <a:ext uri="{FF2B5EF4-FFF2-40B4-BE49-F238E27FC236}">
                <a16:creationId xmlns:a16="http://schemas.microsoft.com/office/drawing/2014/main" id="{9F6CE7B6-EC97-97CA-7D60-3D301D0270CE}"/>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dollar.jpg">
            <a:extLst>
              <a:ext uri="{FF2B5EF4-FFF2-40B4-BE49-F238E27FC236}">
                <a16:creationId xmlns:a16="http://schemas.microsoft.com/office/drawing/2014/main" id="{760705B7-8905-1134-CA7F-646956F90385}"/>
              </a:ext>
            </a:extLst>
          </p:cNvPr>
          <p:cNvPicPr>
            <a:picLocks noChangeAspect="1"/>
          </p:cNvPicPr>
          <p:nvPr/>
        </p:nvPicPr>
        <p:blipFill>
          <a:blip r:embed="rId3" cstate="print"/>
          <a:stretch>
            <a:fillRect/>
          </a:stretch>
        </p:blipFill>
        <p:spPr>
          <a:xfrm>
            <a:off x="11268365" y="0"/>
            <a:ext cx="923635" cy="923635"/>
          </a:xfrm>
          <a:prstGeom prst="rect">
            <a:avLst/>
          </a:prstGeom>
        </p:spPr>
      </p:pic>
    </p:spTree>
    <p:extLst>
      <p:ext uri="{BB962C8B-B14F-4D97-AF65-F5344CB8AC3E}">
        <p14:creationId xmlns:p14="http://schemas.microsoft.com/office/powerpoint/2010/main" val="3519326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074B-BEE4-75C6-045C-8D86D28D964F}"/>
              </a:ext>
            </a:extLst>
          </p:cNvPr>
          <p:cNvSpPr>
            <a:spLocks noGrp="1"/>
          </p:cNvSpPr>
          <p:nvPr>
            <p:ph type="title"/>
          </p:nvPr>
        </p:nvSpPr>
        <p:spPr/>
        <p:txBody>
          <a:bodyPr/>
          <a:lstStyle/>
          <a:p>
            <a:r>
              <a:rPr lang="en-US" dirty="0"/>
              <a:t>Some of my fellow grad students</a:t>
            </a:r>
          </a:p>
        </p:txBody>
      </p:sp>
      <p:graphicFrame>
        <p:nvGraphicFramePr>
          <p:cNvPr id="4" name="Content Placeholder 3">
            <a:extLst>
              <a:ext uri="{FF2B5EF4-FFF2-40B4-BE49-F238E27FC236}">
                <a16:creationId xmlns:a16="http://schemas.microsoft.com/office/drawing/2014/main" id="{B5F40E22-DCEB-F26C-770F-227C53E2DF0A}"/>
              </a:ext>
            </a:extLst>
          </p:cNvPr>
          <p:cNvGraphicFramePr>
            <a:graphicFrameLocks noGrp="1"/>
          </p:cNvGraphicFramePr>
          <p:nvPr>
            <p:ph sz="half" idx="1"/>
          </p:nvPr>
        </p:nvGraphicFramePr>
        <p:xfrm>
          <a:off x="488272" y="1341438"/>
          <a:ext cx="11216363" cy="5120640"/>
        </p:xfrm>
        <a:graphic>
          <a:graphicData uri="http://schemas.openxmlformats.org/drawingml/2006/table">
            <a:tbl>
              <a:tblPr firstRow="1" bandRow="1">
                <a:tableStyleId>{5C22544A-7EE6-4342-B048-85BDC9FD1C3A}</a:tableStyleId>
              </a:tblPr>
              <a:tblGrid>
                <a:gridCol w="3320248">
                  <a:extLst>
                    <a:ext uri="{9D8B030D-6E8A-4147-A177-3AD203B41FA5}">
                      <a16:colId xmlns:a16="http://schemas.microsoft.com/office/drawing/2014/main" val="707343301"/>
                    </a:ext>
                  </a:extLst>
                </a:gridCol>
                <a:gridCol w="4669655">
                  <a:extLst>
                    <a:ext uri="{9D8B030D-6E8A-4147-A177-3AD203B41FA5}">
                      <a16:colId xmlns:a16="http://schemas.microsoft.com/office/drawing/2014/main" val="1467994631"/>
                    </a:ext>
                  </a:extLst>
                </a:gridCol>
                <a:gridCol w="1562470">
                  <a:extLst>
                    <a:ext uri="{9D8B030D-6E8A-4147-A177-3AD203B41FA5}">
                      <a16:colId xmlns:a16="http://schemas.microsoft.com/office/drawing/2014/main" val="3538349473"/>
                    </a:ext>
                  </a:extLst>
                </a:gridCol>
                <a:gridCol w="1663990">
                  <a:extLst>
                    <a:ext uri="{9D8B030D-6E8A-4147-A177-3AD203B41FA5}">
                      <a16:colId xmlns:a16="http://schemas.microsoft.com/office/drawing/2014/main" val="934588613"/>
                    </a:ext>
                  </a:extLst>
                </a:gridCol>
              </a:tblGrid>
              <a:tr h="370840">
                <a:tc>
                  <a:txBody>
                    <a:bodyPr/>
                    <a:lstStyle/>
                    <a:p>
                      <a:r>
                        <a:rPr lang="en-US" sz="2200" dirty="0"/>
                        <a:t>Student</a:t>
                      </a:r>
                    </a:p>
                  </a:txBody>
                  <a:tcPr/>
                </a:tc>
                <a:tc>
                  <a:txBody>
                    <a:bodyPr/>
                    <a:lstStyle/>
                    <a:p>
                      <a:r>
                        <a:rPr lang="en-US" sz="2200" dirty="0"/>
                        <a:t>Later position</a:t>
                      </a:r>
                    </a:p>
                  </a:txBody>
                  <a:tcPr/>
                </a:tc>
                <a:tc>
                  <a:txBody>
                    <a:bodyPr/>
                    <a:lstStyle/>
                    <a:p>
                      <a:pPr algn="ctr"/>
                      <a:r>
                        <a:rPr lang="en-US" sz="2200" dirty="0"/>
                        <a:t>Country</a:t>
                      </a:r>
                    </a:p>
                  </a:txBody>
                  <a:tcPr/>
                </a:tc>
                <a:tc>
                  <a:txBody>
                    <a:bodyPr/>
                    <a:lstStyle/>
                    <a:p>
                      <a:pPr algn="ctr"/>
                      <a:r>
                        <a:rPr lang="en-US" sz="2200" dirty="0"/>
                        <a:t>Years</a:t>
                      </a:r>
                    </a:p>
                  </a:txBody>
                  <a:tcPr/>
                </a:tc>
                <a:extLst>
                  <a:ext uri="{0D108BD9-81ED-4DB2-BD59-A6C34878D82A}">
                    <a16:rowId xmlns:a16="http://schemas.microsoft.com/office/drawing/2014/main" val="2684781838"/>
                  </a:ext>
                </a:extLst>
              </a:tr>
              <a:tr h="370840">
                <a:tc>
                  <a:txBody>
                    <a:bodyPr/>
                    <a:lstStyle/>
                    <a:p>
                      <a:r>
                        <a:rPr lang="en-US" sz="2200" dirty="0"/>
                        <a:t>Bassam al-Safadi</a:t>
                      </a:r>
                    </a:p>
                  </a:txBody>
                  <a:tcPr/>
                </a:tc>
                <a:tc>
                  <a:txBody>
                    <a:bodyPr/>
                    <a:lstStyle/>
                    <a:p>
                      <a:r>
                        <a:rPr lang="en-US" sz="2200" dirty="0"/>
                        <a:t>Head, Biotechnology Research (govt)</a:t>
                      </a:r>
                    </a:p>
                  </a:txBody>
                  <a:tcPr/>
                </a:tc>
                <a:tc>
                  <a:txBody>
                    <a:bodyPr/>
                    <a:lstStyle/>
                    <a:p>
                      <a:pPr algn="ctr"/>
                      <a:r>
                        <a:rPr lang="en-US" sz="2200" dirty="0"/>
                        <a:t>Syria</a:t>
                      </a:r>
                    </a:p>
                  </a:txBody>
                  <a:tcPr/>
                </a:tc>
                <a:tc>
                  <a:txBody>
                    <a:bodyPr/>
                    <a:lstStyle/>
                    <a:p>
                      <a:pPr algn="ctr"/>
                      <a:r>
                        <a:rPr lang="en-US" sz="2200" dirty="0"/>
                        <a:t>2018-</a:t>
                      </a:r>
                    </a:p>
                  </a:txBody>
                  <a:tcPr/>
                </a:tc>
                <a:extLst>
                  <a:ext uri="{0D108BD9-81ED-4DB2-BD59-A6C34878D82A}">
                    <a16:rowId xmlns:a16="http://schemas.microsoft.com/office/drawing/2014/main" val="1549109528"/>
                  </a:ext>
                </a:extLst>
              </a:tr>
              <a:tr h="370840">
                <a:tc>
                  <a:txBody>
                    <a:bodyPr/>
                    <a:lstStyle/>
                    <a:p>
                      <a:r>
                        <a:rPr lang="en-US" sz="2200" dirty="0"/>
                        <a:t>Sawsan </a:t>
                      </a:r>
                      <a:r>
                        <a:rPr lang="en-US" sz="2200" dirty="0" err="1"/>
                        <a:t>Magid</a:t>
                      </a:r>
                      <a:r>
                        <a:rPr lang="en-US" sz="2200" dirty="0"/>
                        <a:t> (al-Sharifi)</a:t>
                      </a:r>
                    </a:p>
                  </a:txBody>
                  <a:tcPr/>
                </a:tc>
                <a:tc>
                  <a:txBody>
                    <a:bodyPr/>
                    <a:lstStyle/>
                    <a:p>
                      <a:r>
                        <a:rPr lang="en-US" sz="2200" dirty="0"/>
                        <a:t>Minister of Agriculture (govt)</a:t>
                      </a:r>
                    </a:p>
                  </a:txBody>
                  <a:tcPr/>
                </a:tc>
                <a:tc>
                  <a:txBody>
                    <a:bodyPr/>
                    <a:lstStyle/>
                    <a:p>
                      <a:pPr algn="ctr"/>
                      <a:r>
                        <a:rPr lang="en-US" sz="2200" dirty="0"/>
                        <a:t>Iraq</a:t>
                      </a:r>
                    </a:p>
                  </a:txBody>
                  <a:tcPr/>
                </a:tc>
                <a:tc>
                  <a:txBody>
                    <a:bodyPr/>
                    <a:lstStyle/>
                    <a:p>
                      <a:pPr algn="ctr"/>
                      <a:r>
                        <a:rPr lang="en-US" sz="2200" dirty="0"/>
                        <a:t>2004-5</a:t>
                      </a:r>
                    </a:p>
                  </a:txBody>
                  <a:tcPr/>
                </a:tc>
                <a:extLst>
                  <a:ext uri="{0D108BD9-81ED-4DB2-BD59-A6C34878D82A}">
                    <a16:rowId xmlns:a16="http://schemas.microsoft.com/office/drawing/2014/main" val="4009324044"/>
                  </a:ext>
                </a:extLst>
              </a:tr>
              <a:tr h="370840">
                <a:tc>
                  <a:txBody>
                    <a:bodyPr/>
                    <a:lstStyle/>
                    <a:p>
                      <a:r>
                        <a:rPr lang="en-US" sz="2200" dirty="0" err="1"/>
                        <a:t>M’Naouer</a:t>
                      </a:r>
                      <a:r>
                        <a:rPr lang="en-US" sz="2200" dirty="0"/>
                        <a:t> Djemali</a:t>
                      </a:r>
                    </a:p>
                  </a:txBody>
                  <a:tcPr/>
                </a:tc>
                <a:tc>
                  <a:txBody>
                    <a:bodyPr/>
                    <a:lstStyle/>
                    <a:p>
                      <a:r>
                        <a:rPr lang="en-US" sz="2200" dirty="0"/>
                        <a:t>Director of National Gene Bank</a:t>
                      </a:r>
                    </a:p>
                  </a:txBody>
                  <a:tcPr/>
                </a:tc>
                <a:tc>
                  <a:txBody>
                    <a:bodyPr/>
                    <a:lstStyle/>
                    <a:p>
                      <a:pPr algn="ctr"/>
                      <a:r>
                        <a:rPr lang="en-US" sz="2200" dirty="0"/>
                        <a:t>Tunisia</a:t>
                      </a:r>
                    </a:p>
                  </a:txBody>
                  <a:tcPr/>
                </a:tc>
                <a:tc>
                  <a:txBody>
                    <a:bodyPr/>
                    <a:lstStyle/>
                    <a:p>
                      <a:pPr algn="ctr"/>
                      <a:r>
                        <a:rPr lang="en-US" sz="2200" dirty="0"/>
                        <a:t>2006-12</a:t>
                      </a:r>
                    </a:p>
                  </a:txBody>
                  <a:tcPr/>
                </a:tc>
                <a:extLst>
                  <a:ext uri="{0D108BD9-81ED-4DB2-BD59-A6C34878D82A}">
                    <a16:rowId xmlns:a16="http://schemas.microsoft.com/office/drawing/2014/main" val="3360049933"/>
                  </a:ext>
                </a:extLst>
              </a:tr>
              <a:tr h="370840">
                <a:tc>
                  <a:txBody>
                    <a:bodyPr/>
                    <a:lstStyle/>
                    <a:p>
                      <a:r>
                        <a:rPr lang="en-US" sz="2200" dirty="0"/>
                        <a:t>Hiroshi Takahashi</a:t>
                      </a:r>
                    </a:p>
                  </a:txBody>
                  <a:tcPr/>
                </a:tc>
                <a:tc>
                  <a:txBody>
                    <a:bodyPr/>
                    <a:lstStyle/>
                    <a:p>
                      <a:r>
                        <a:rPr lang="en-US" sz="2200" dirty="0"/>
                        <a:t>Manager, Global Pig Farms</a:t>
                      </a:r>
                    </a:p>
                  </a:txBody>
                  <a:tcPr/>
                </a:tc>
                <a:tc>
                  <a:txBody>
                    <a:bodyPr/>
                    <a:lstStyle/>
                    <a:p>
                      <a:pPr algn="ctr"/>
                      <a:r>
                        <a:rPr lang="en-US" sz="2200" dirty="0"/>
                        <a:t>Japan</a:t>
                      </a:r>
                    </a:p>
                  </a:txBody>
                  <a:tcPr/>
                </a:tc>
                <a:tc>
                  <a:txBody>
                    <a:bodyPr/>
                    <a:lstStyle/>
                    <a:p>
                      <a:pPr algn="ctr"/>
                      <a:r>
                        <a:rPr lang="en-US" sz="2200" dirty="0"/>
                        <a:t>2000-</a:t>
                      </a:r>
                    </a:p>
                  </a:txBody>
                  <a:tcPr/>
                </a:tc>
                <a:extLst>
                  <a:ext uri="{0D108BD9-81ED-4DB2-BD59-A6C34878D82A}">
                    <a16:rowId xmlns:a16="http://schemas.microsoft.com/office/drawing/2014/main" val="2240110722"/>
                  </a:ext>
                </a:extLst>
              </a:tr>
              <a:tr h="370840">
                <a:tc>
                  <a:txBody>
                    <a:bodyPr/>
                    <a:lstStyle/>
                    <a:p>
                      <a:r>
                        <a:rPr lang="en-US" sz="2200" dirty="0"/>
                        <a:t>Sompop </a:t>
                      </a:r>
                      <a:r>
                        <a:rPr lang="en-US" sz="2200" dirty="0" err="1"/>
                        <a:t>Kassumma</a:t>
                      </a:r>
                      <a:endParaRPr lang="en-US" sz="2200" dirty="0"/>
                    </a:p>
                  </a:txBody>
                  <a:tcPr/>
                </a:tc>
                <a:tc>
                  <a:txBody>
                    <a:bodyPr/>
                    <a:lstStyle/>
                    <a:p>
                      <a:r>
                        <a:rPr lang="en-US" sz="2200" dirty="0"/>
                        <a:t>Senior Officer, Livestock </a:t>
                      </a:r>
                      <a:r>
                        <a:rPr lang="en-US" sz="2200" dirty="0" err="1"/>
                        <a:t>Dvlp</a:t>
                      </a:r>
                      <a:r>
                        <a:rPr lang="en-US" sz="2200" dirty="0"/>
                        <a:t> (govt)</a:t>
                      </a:r>
                    </a:p>
                  </a:txBody>
                  <a:tcPr/>
                </a:tc>
                <a:tc>
                  <a:txBody>
                    <a:bodyPr/>
                    <a:lstStyle/>
                    <a:p>
                      <a:pPr algn="ctr"/>
                      <a:r>
                        <a:rPr lang="en-US" sz="2200" dirty="0"/>
                        <a:t>Thailand</a:t>
                      </a:r>
                    </a:p>
                  </a:txBody>
                  <a:tcPr/>
                </a:tc>
                <a:tc>
                  <a:txBody>
                    <a:bodyPr/>
                    <a:lstStyle/>
                    <a:p>
                      <a:pPr algn="ctr"/>
                      <a:r>
                        <a:rPr lang="en-US" sz="2200" dirty="0"/>
                        <a:t>2002-</a:t>
                      </a:r>
                    </a:p>
                  </a:txBody>
                  <a:tcPr/>
                </a:tc>
                <a:extLst>
                  <a:ext uri="{0D108BD9-81ED-4DB2-BD59-A6C34878D82A}">
                    <a16:rowId xmlns:a16="http://schemas.microsoft.com/office/drawing/2014/main" val="1951929322"/>
                  </a:ext>
                </a:extLst>
              </a:tr>
              <a:tr h="370840">
                <a:tc>
                  <a:txBody>
                    <a:bodyPr/>
                    <a:lstStyle/>
                    <a:p>
                      <a:r>
                        <a:rPr lang="en-US" sz="2200" dirty="0"/>
                        <a:t>Jay Mattison</a:t>
                      </a:r>
                    </a:p>
                  </a:txBody>
                  <a:tcPr/>
                </a:tc>
                <a:tc>
                  <a:txBody>
                    <a:bodyPr/>
                    <a:lstStyle/>
                    <a:p>
                      <a:r>
                        <a:rPr lang="en-US" sz="2200" dirty="0"/>
                        <a:t>CEO of NDHIA and Chair of ICAR</a:t>
                      </a:r>
                    </a:p>
                  </a:txBody>
                  <a:tcPr/>
                </a:tc>
                <a:tc>
                  <a:txBody>
                    <a:bodyPr/>
                    <a:lstStyle/>
                    <a:p>
                      <a:pPr algn="ctr"/>
                      <a:r>
                        <a:rPr lang="en-US" sz="2200" dirty="0"/>
                        <a:t>USA</a:t>
                      </a:r>
                    </a:p>
                  </a:txBody>
                  <a:tcPr/>
                </a:tc>
                <a:tc>
                  <a:txBody>
                    <a:bodyPr/>
                    <a:lstStyle/>
                    <a:p>
                      <a:pPr algn="ctr"/>
                      <a:r>
                        <a:rPr lang="en-US" sz="2200" dirty="0"/>
                        <a:t>2017-21</a:t>
                      </a:r>
                    </a:p>
                  </a:txBody>
                  <a:tcPr/>
                </a:tc>
                <a:extLst>
                  <a:ext uri="{0D108BD9-81ED-4DB2-BD59-A6C34878D82A}">
                    <a16:rowId xmlns:a16="http://schemas.microsoft.com/office/drawing/2014/main" val="3103579113"/>
                  </a:ext>
                </a:extLst>
              </a:tr>
              <a:tr h="370840">
                <a:tc>
                  <a:txBody>
                    <a:bodyPr/>
                    <a:lstStyle/>
                    <a:p>
                      <a:r>
                        <a:rPr lang="en-US" sz="2200" dirty="0"/>
                        <a:t>Jean Bertrand</a:t>
                      </a:r>
                    </a:p>
                  </a:txBody>
                  <a:tcPr/>
                </a:tc>
                <a:tc>
                  <a:txBody>
                    <a:bodyPr/>
                    <a:lstStyle/>
                    <a:p>
                      <a:r>
                        <a:rPr lang="en-US" sz="2200" dirty="0"/>
                        <a:t>Dean, Undergrad Studies, Clemson U</a:t>
                      </a:r>
                    </a:p>
                  </a:txBody>
                  <a:tcPr/>
                </a:tc>
                <a:tc>
                  <a:txBody>
                    <a:bodyPr/>
                    <a:lstStyle/>
                    <a:p>
                      <a:pPr algn="ctr"/>
                      <a:r>
                        <a:rPr lang="en-US" sz="2200" dirty="0"/>
                        <a:t>USA</a:t>
                      </a:r>
                    </a:p>
                  </a:txBody>
                  <a:tcPr/>
                </a:tc>
                <a:tc>
                  <a:txBody>
                    <a:bodyPr/>
                    <a:lstStyle/>
                    <a:p>
                      <a:pPr algn="ctr"/>
                      <a:r>
                        <a:rPr lang="en-US" sz="2200" dirty="0"/>
                        <a:t>2021-</a:t>
                      </a:r>
                    </a:p>
                  </a:txBody>
                  <a:tcPr/>
                </a:tc>
                <a:extLst>
                  <a:ext uri="{0D108BD9-81ED-4DB2-BD59-A6C34878D82A}">
                    <a16:rowId xmlns:a16="http://schemas.microsoft.com/office/drawing/2014/main" val="2154528265"/>
                  </a:ext>
                </a:extLst>
              </a:tr>
              <a:tr h="370840">
                <a:tc>
                  <a:txBody>
                    <a:bodyPr/>
                    <a:lstStyle/>
                    <a:p>
                      <a:r>
                        <a:rPr lang="en-US" sz="2200" dirty="0"/>
                        <a:t>Mark Boggess</a:t>
                      </a:r>
                    </a:p>
                  </a:txBody>
                  <a:tcPr/>
                </a:tc>
                <a:tc>
                  <a:txBody>
                    <a:bodyPr/>
                    <a:lstStyle/>
                    <a:p>
                      <a:r>
                        <a:rPr lang="en-US" sz="2200" dirty="0"/>
                        <a:t>Director, US Meat Animal Res. Center</a:t>
                      </a:r>
                    </a:p>
                  </a:txBody>
                  <a:tcPr/>
                </a:tc>
                <a:tc>
                  <a:txBody>
                    <a:bodyPr/>
                    <a:lstStyle/>
                    <a:p>
                      <a:pPr algn="ctr"/>
                      <a:r>
                        <a:rPr lang="en-US" sz="2200" dirty="0"/>
                        <a:t>USA</a:t>
                      </a:r>
                    </a:p>
                  </a:txBody>
                  <a:tcPr/>
                </a:tc>
                <a:tc>
                  <a:txBody>
                    <a:bodyPr/>
                    <a:lstStyle/>
                    <a:p>
                      <a:pPr algn="ctr"/>
                      <a:r>
                        <a:rPr lang="en-US" sz="2200" dirty="0"/>
                        <a:t>2018-</a:t>
                      </a:r>
                    </a:p>
                  </a:txBody>
                  <a:tcPr/>
                </a:tc>
                <a:extLst>
                  <a:ext uri="{0D108BD9-81ED-4DB2-BD59-A6C34878D82A}">
                    <a16:rowId xmlns:a16="http://schemas.microsoft.com/office/drawing/2014/main" val="4017626416"/>
                  </a:ext>
                </a:extLst>
              </a:tr>
              <a:tr h="370840">
                <a:tc>
                  <a:txBody>
                    <a:bodyPr/>
                    <a:lstStyle/>
                    <a:p>
                      <a:r>
                        <a:rPr lang="en-US" sz="2200" dirty="0"/>
                        <a:t>Georgios Banos</a:t>
                      </a:r>
                    </a:p>
                  </a:txBody>
                  <a:tcPr/>
                </a:tc>
                <a:tc>
                  <a:txBody>
                    <a:bodyPr/>
                    <a:lstStyle/>
                    <a:p>
                      <a:r>
                        <a:rPr lang="en-US" sz="2200" dirty="0"/>
                        <a:t>1</a:t>
                      </a:r>
                      <a:r>
                        <a:rPr lang="en-US" sz="2200" baseline="30000" dirty="0"/>
                        <a:t>st</a:t>
                      </a:r>
                      <a:r>
                        <a:rPr lang="en-US" sz="2200" dirty="0"/>
                        <a:t> Director, Interbull Centre</a:t>
                      </a:r>
                    </a:p>
                  </a:txBody>
                  <a:tcPr/>
                </a:tc>
                <a:tc>
                  <a:txBody>
                    <a:bodyPr/>
                    <a:lstStyle/>
                    <a:p>
                      <a:pPr algn="ctr"/>
                      <a:r>
                        <a:rPr lang="en-US" sz="2200" dirty="0"/>
                        <a:t>Sweden</a:t>
                      </a:r>
                    </a:p>
                  </a:txBody>
                  <a:tcPr/>
                </a:tc>
                <a:tc>
                  <a:txBody>
                    <a:bodyPr/>
                    <a:lstStyle/>
                    <a:p>
                      <a:pPr algn="ctr"/>
                      <a:r>
                        <a:rPr lang="en-US" sz="2200" dirty="0"/>
                        <a:t>1992-99</a:t>
                      </a:r>
                    </a:p>
                  </a:txBody>
                  <a:tcPr/>
                </a:tc>
                <a:extLst>
                  <a:ext uri="{0D108BD9-81ED-4DB2-BD59-A6C34878D82A}">
                    <a16:rowId xmlns:a16="http://schemas.microsoft.com/office/drawing/2014/main" val="731209134"/>
                  </a:ext>
                </a:extLst>
              </a:tr>
              <a:tr h="370840">
                <a:tc>
                  <a:txBody>
                    <a:bodyPr/>
                    <a:lstStyle/>
                    <a:p>
                      <a:r>
                        <a:rPr lang="en-US" sz="2200" dirty="0"/>
                        <a:t>Jack Dekkers</a:t>
                      </a:r>
                    </a:p>
                  </a:txBody>
                  <a:tcPr/>
                </a:tc>
                <a:tc>
                  <a:txBody>
                    <a:bodyPr/>
                    <a:lstStyle/>
                    <a:p>
                      <a:r>
                        <a:rPr lang="en-US" sz="2200" dirty="0"/>
                        <a:t>Distinguished Professor, Iowa State</a:t>
                      </a:r>
                    </a:p>
                  </a:txBody>
                  <a:tcPr/>
                </a:tc>
                <a:tc>
                  <a:txBody>
                    <a:bodyPr/>
                    <a:lstStyle/>
                    <a:p>
                      <a:pPr algn="ctr"/>
                      <a:r>
                        <a:rPr lang="en-US" sz="2200" dirty="0"/>
                        <a:t>USA</a:t>
                      </a:r>
                    </a:p>
                  </a:txBody>
                  <a:tcPr/>
                </a:tc>
                <a:tc>
                  <a:txBody>
                    <a:bodyPr/>
                    <a:lstStyle/>
                    <a:p>
                      <a:pPr algn="ctr"/>
                      <a:r>
                        <a:rPr lang="en-US" sz="2200" dirty="0"/>
                        <a:t>2013-</a:t>
                      </a:r>
                    </a:p>
                  </a:txBody>
                  <a:tcPr/>
                </a:tc>
                <a:extLst>
                  <a:ext uri="{0D108BD9-81ED-4DB2-BD59-A6C34878D82A}">
                    <a16:rowId xmlns:a16="http://schemas.microsoft.com/office/drawing/2014/main" val="3982277313"/>
                  </a:ext>
                </a:extLst>
              </a:tr>
              <a:tr h="370840">
                <a:tc>
                  <a:txBody>
                    <a:bodyPr/>
                    <a:lstStyle/>
                    <a:p>
                      <a:r>
                        <a:rPr lang="en-US" sz="2200" dirty="0"/>
                        <a:t>Chuck Sattler</a:t>
                      </a:r>
                    </a:p>
                  </a:txBody>
                  <a:tcPr/>
                </a:tc>
                <a:tc>
                  <a:txBody>
                    <a:bodyPr/>
                    <a:lstStyle/>
                    <a:p>
                      <a:r>
                        <a:rPr lang="en-US" sz="2200" dirty="0"/>
                        <a:t>Vice President-Genetics, Select Sires</a:t>
                      </a:r>
                    </a:p>
                  </a:txBody>
                  <a:tcPr/>
                </a:tc>
                <a:tc>
                  <a:txBody>
                    <a:bodyPr/>
                    <a:lstStyle/>
                    <a:p>
                      <a:pPr algn="ctr"/>
                      <a:r>
                        <a:rPr lang="en-US" sz="2200" dirty="0"/>
                        <a:t>USA</a:t>
                      </a:r>
                    </a:p>
                  </a:txBody>
                  <a:tcPr/>
                </a:tc>
                <a:tc>
                  <a:txBody>
                    <a:bodyPr/>
                    <a:lstStyle/>
                    <a:p>
                      <a:pPr algn="ctr"/>
                      <a:r>
                        <a:rPr lang="en-US" sz="2200" dirty="0"/>
                        <a:t>2007-</a:t>
                      </a:r>
                    </a:p>
                  </a:txBody>
                  <a:tcPr/>
                </a:tc>
                <a:extLst>
                  <a:ext uri="{0D108BD9-81ED-4DB2-BD59-A6C34878D82A}">
                    <a16:rowId xmlns:a16="http://schemas.microsoft.com/office/drawing/2014/main" val="2587159021"/>
                  </a:ext>
                </a:extLst>
              </a:tr>
            </a:tbl>
          </a:graphicData>
        </a:graphic>
      </p:graphicFrame>
      <p:sp>
        <p:nvSpPr>
          <p:cNvPr id="5" name="TextBox 4">
            <a:extLst>
              <a:ext uri="{FF2B5EF4-FFF2-40B4-BE49-F238E27FC236}">
                <a16:creationId xmlns:a16="http://schemas.microsoft.com/office/drawing/2014/main" id="{AE1A84B6-4344-3B50-9D45-81AE94374C18}"/>
              </a:ext>
            </a:extLst>
          </p:cNvPr>
          <p:cNvSpPr txBox="1"/>
          <p:nvPr/>
        </p:nvSpPr>
        <p:spPr>
          <a:xfrm>
            <a:off x="52631" y="4847208"/>
            <a:ext cx="434734" cy="600164"/>
          </a:xfrm>
          <a:prstGeom prst="rect">
            <a:avLst/>
          </a:prstGeom>
          <a:noFill/>
        </p:spPr>
        <p:txBody>
          <a:bodyPr wrap="none" rtlCol="0">
            <a:spAutoFit/>
          </a:bodyPr>
          <a:lstStyle/>
          <a:p>
            <a:r>
              <a:rPr lang="en-US" sz="1100" dirty="0"/>
              <a:t>ISU</a:t>
            </a:r>
          </a:p>
          <a:p>
            <a:r>
              <a:rPr lang="en-US" sz="1100" dirty="0"/>
              <a:t>----</a:t>
            </a:r>
          </a:p>
          <a:p>
            <a:r>
              <a:rPr lang="en-US" sz="1100" dirty="0"/>
              <a:t>UWI</a:t>
            </a:r>
          </a:p>
        </p:txBody>
      </p:sp>
    </p:spTree>
    <p:extLst>
      <p:ext uri="{BB962C8B-B14F-4D97-AF65-F5344CB8AC3E}">
        <p14:creationId xmlns:p14="http://schemas.microsoft.com/office/powerpoint/2010/main" val="4164839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DDF29-A745-58CE-C93C-804D7EB2BE7D}"/>
              </a:ext>
            </a:extLst>
          </p:cNvPr>
          <p:cNvSpPr>
            <a:spLocks noGrp="1"/>
          </p:cNvSpPr>
          <p:nvPr>
            <p:ph type="title"/>
          </p:nvPr>
        </p:nvSpPr>
        <p:spPr/>
        <p:txBody>
          <a:bodyPr/>
          <a:lstStyle/>
          <a:p>
            <a:r>
              <a:rPr kumimoji="0" lang="en-US" sz="4000" b="1" i="0" u="none" strike="noStrike" kern="1200" cap="none" spc="0" normalizeH="0" baseline="0" noProof="0" dirty="0">
                <a:ln>
                  <a:noFill/>
                </a:ln>
                <a:solidFill>
                  <a:prstClr val="white"/>
                </a:solidFill>
                <a:effectLst/>
                <a:uLnTx/>
                <a:uFillTx/>
                <a:latin typeface="Calibri"/>
                <a:ea typeface="+mj-ea"/>
                <a:cs typeface="+mj-cs"/>
              </a:rPr>
              <a:t>CDCB usable genotype counts/year by animal sex</a:t>
            </a:r>
            <a:endParaRPr lang="en-US" dirty="0"/>
          </a:p>
        </p:txBody>
      </p:sp>
      <p:pic>
        <p:nvPicPr>
          <p:cNvPr id="5" name="Content Placeholder 4" descr="A graph with red and blue squares&#10;&#10;Description automatically generated">
            <a:extLst>
              <a:ext uri="{FF2B5EF4-FFF2-40B4-BE49-F238E27FC236}">
                <a16:creationId xmlns:a16="http://schemas.microsoft.com/office/drawing/2014/main" id="{4F3DC9F1-4106-B9A7-5F83-2DF3E03B5F0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7439" y="1189038"/>
            <a:ext cx="10357123" cy="5119687"/>
          </a:xfrm>
        </p:spPr>
      </p:pic>
    </p:spTree>
    <p:extLst>
      <p:ext uri="{BB962C8B-B14F-4D97-AF65-F5344CB8AC3E}">
        <p14:creationId xmlns:p14="http://schemas.microsoft.com/office/powerpoint/2010/main" val="2420532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p:txBody>
          <a:bodyPr/>
          <a:lstStyle/>
          <a:p>
            <a:r>
              <a:rPr lang="en-US" dirty="0"/>
              <a:t>Genotype counts by region</a:t>
            </a:r>
            <a:r>
              <a:rPr lang="en-US" dirty="0">
                <a:solidFill>
                  <a:srgbClr val="FFFF00"/>
                </a:solidFill>
              </a:rPr>
              <a:t> (June 2022)</a:t>
            </a:r>
          </a:p>
        </p:txBody>
      </p:sp>
      <p:grpSp>
        <p:nvGrpSpPr>
          <p:cNvPr id="15" name="Group 14">
            <a:extLst>
              <a:ext uri="{FF2B5EF4-FFF2-40B4-BE49-F238E27FC236}">
                <a16:creationId xmlns:a16="http://schemas.microsoft.com/office/drawing/2014/main" id="{7B17A77D-53CF-878B-1D6C-BDF36E4A2EB5}"/>
              </a:ext>
            </a:extLst>
          </p:cNvPr>
          <p:cNvGrpSpPr/>
          <p:nvPr/>
        </p:nvGrpSpPr>
        <p:grpSpPr>
          <a:xfrm>
            <a:off x="746760" y="999200"/>
            <a:ext cx="10698480" cy="5500776"/>
            <a:chOff x="746760" y="999200"/>
            <a:chExt cx="10698480" cy="5500776"/>
          </a:xfrm>
        </p:grpSpPr>
        <p:pic>
          <p:nvPicPr>
            <p:cNvPr id="14" name="Picture 13" descr="Map&#10;&#10;Description automatically generated">
              <a:extLst>
                <a:ext uri="{FF2B5EF4-FFF2-40B4-BE49-F238E27FC236}">
                  <a16:creationId xmlns:a16="http://schemas.microsoft.com/office/drawing/2014/main" id="{E4127C15-5CCA-CB8D-F9AA-4236AFE234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 y="999200"/>
              <a:ext cx="10698480" cy="5500776"/>
            </a:xfrm>
            <a:prstGeom prst="rect">
              <a:avLst/>
            </a:prstGeom>
          </p:spPr>
        </p:pic>
        <p:sp>
          <p:nvSpPr>
            <p:cNvPr id="4" name="TextBox 3">
              <a:extLst>
                <a:ext uri="{FF2B5EF4-FFF2-40B4-BE49-F238E27FC236}">
                  <a16:creationId xmlns:a16="http://schemas.microsoft.com/office/drawing/2014/main" id="{459ABA0A-F950-4B18-A2B7-0F0090C8A804}"/>
                </a:ext>
              </a:extLst>
            </p:cNvPr>
            <p:cNvSpPr txBox="1"/>
            <p:nvPr/>
          </p:nvSpPr>
          <p:spPr>
            <a:xfrm>
              <a:off x="8017565" y="2027583"/>
              <a:ext cx="1974574" cy="461665"/>
            </a:xfrm>
            <a:prstGeom prst="rect">
              <a:avLst/>
            </a:prstGeom>
            <a:noFill/>
          </p:spPr>
          <p:txBody>
            <a:bodyPr wrap="square" rtlCol="0">
              <a:spAutoFit/>
            </a:bodyPr>
            <a:lstStyle/>
            <a:p>
              <a:r>
                <a:rPr lang="en-US" sz="2400" b="1" dirty="0"/>
                <a:t>68,684</a:t>
              </a:r>
            </a:p>
          </p:txBody>
        </p:sp>
        <p:sp>
          <p:nvSpPr>
            <p:cNvPr id="6" name="TextBox 5">
              <a:extLst>
                <a:ext uri="{FF2B5EF4-FFF2-40B4-BE49-F238E27FC236}">
                  <a16:creationId xmlns:a16="http://schemas.microsoft.com/office/drawing/2014/main" id="{01FF8887-8B1C-4DD4-BE02-AD216524CC61}"/>
                </a:ext>
              </a:extLst>
            </p:cNvPr>
            <p:cNvSpPr txBox="1"/>
            <p:nvPr/>
          </p:nvSpPr>
          <p:spPr>
            <a:xfrm>
              <a:off x="1630017" y="1963446"/>
              <a:ext cx="1974574" cy="461665"/>
            </a:xfrm>
            <a:prstGeom prst="rect">
              <a:avLst/>
            </a:prstGeom>
            <a:noFill/>
          </p:spPr>
          <p:txBody>
            <a:bodyPr wrap="square" rtlCol="0">
              <a:spAutoFit/>
            </a:bodyPr>
            <a:lstStyle/>
            <a:p>
              <a:r>
                <a:rPr lang="en-US" sz="2400" b="1" dirty="0"/>
                <a:t>4,974,462</a:t>
              </a:r>
            </a:p>
          </p:txBody>
        </p:sp>
        <p:sp>
          <p:nvSpPr>
            <p:cNvPr id="7" name="TextBox 6">
              <a:extLst>
                <a:ext uri="{FF2B5EF4-FFF2-40B4-BE49-F238E27FC236}">
                  <a16:creationId xmlns:a16="http://schemas.microsoft.com/office/drawing/2014/main" id="{01B8E9DB-F751-40FE-9E13-55029D738B24}"/>
                </a:ext>
              </a:extLst>
            </p:cNvPr>
            <p:cNvSpPr txBox="1"/>
            <p:nvPr/>
          </p:nvSpPr>
          <p:spPr>
            <a:xfrm>
              <a:off x="8096262" y="3043440"/>
              <a:ext cx="1974574" cy="461665"/>
            </a:xfrm>
            <a:prstGeom prst="rect">
              <a:avLst/>
            </a:prstGeom>
            <a:noFill/>
          </p:spPr>
          <p:txBody>
            <a:bodyPr wrap="square" rtlCol="0">
              <a:spAutoFit/>
            </a:bodyPr>
            <a:lstStyle/>
            <a:p>
              <a:r>
                <a:rPr lang="en-US" sz="2400" b="1" dirty="0"/>
                <a:t>420,230</a:t>
              </a:r>
            </a:p>
          </p:txBody>
        </p:sp>
        <p:sp>
          <p:nvSpPr>
            <p:cNvPr id="8" name="TextBox 7">
              <a:extLst>
                <a:ext uri="{FF2B5EF4-FFF2-40B4-BE49-F238E27FC236}">
                  <a16:creationId xmlns:a16="http://schemas.microsoft.com/office/drawing/2014/main" id="{2F570155-18DB-4DA6-B903-5BBAD1CD3907}"/>
                </a:ext>
              </a:extLst>
            </p:cNvPr>
            <p:cNvSpPr txBox="1"/>
            <p:nvPr/>
          </p:nvSpPr>
          <p:spPr>
            <a:xfrm>
              <a:off x="9208809" y="5087680"/>
              <a:ext cx="1974574" cy="461665"/>
            </a:xfrm>
            <a:prstGeom prst="rect">
              <a:avLst/>
            </a:prstGeom>
            <a:noFill/>
          </p:spPr>
          <p:txBody>
            <a:bodyPr wrap="square" rtlCol="0">
              <a:spAutoFit/>
            </a:bodyPr>
            <a:lstStyle/>
            <a:p>
              <a:r>
                <a:rPr lang="en-US" sz="2400" b="1" dirty="0"/>
                <a:t>67,465</a:t>
              </a:r>
            </a:p>
          </p:txBody>
        </p:sp>
        <p:sp>
          <p:nvSpPr>
            <p:cNvPr id="9" name="TextBox 8">
              <a:extLst>
                <a:ext uri="{FF2B5EF4-FFF2-40B4-BE49-F238E27FC236}">
                  <a16:creationId xmlns:a16="http://schemas.microsoft.com/office/drawing/2014/main" id="{9365C74E-8CEF-46C8-80B9-013CD9EE8A21}"/>
                </a:ext>
              </a:extLst>
            </p:cNvPr>
            <p:cNvSpPr txBox="1"/>
            <p:nvPr/>
          </p:nvSpPr>
          <p:spPr>
            <a:xfrm>
              <a:off x="3784610" y="4511112"/>
              <a:ext cx="1974574" cy="461665"/>
            </a:xfrm>
            <a:prstGeom prst="rect">
              <a:avLst/>
            </a:prstGeom>
            <a:noFill/>
          </p:spPr>
          <p:txBody>
            <a:bodyPr wrap="square" rtlCol="0">
              <a:spAutoFit/>
            </a:bodyPr>
            <a:lstStyle/>
            <a:p>
              <a:r>
                <a:rPr lang="en-US" sz="2400" b="1" dirty="0"/>
                <a:t>159,563</a:t>
              </a:r>
            </a:p>
          </p:txBody>
        </p:sp>
        <p:sp>
          <p:nvSpPr>
            <p:cNvPr id="10" name="TextBox 9">
              <a:extLst>
                <a:ext uri="{FF2B5EF4-FFF2-40B4-BE49-F238E27FC236}">
                  <a16:creationId xmlns:a16="http://schemas.microsoft.com/office/drawing/2014/main" id="{CC8534E6-C88C-4CCA-A2ED-1A2F293D340D}"/>
                </a:ext>
              </a:extLst>
            </p:cNvPr>
            <p:cNvSpPr txBox="1"/>
            <p:nvPr/>
          </p:nvSpPr>
          <p:spPr>
            <a:xfrm>
              <a:off x="6341165" y="5222810"/>
              <a:ext cx="1974574" cy="461665"/>
            </a:xfrm>
            <a:prstGeom prst="rect">
              <a:avLst/>
            </a:prstGeom>
            <a:noFill/>
          </p:spPr>
          <p:txBody>
            <a:bodyPr wrap="square" rtlCol="0">
              <a:spAutoFit/>
            </a:bodyPr>
            <a:lstStyle/>
            <a:p>
              <a:r>
                <a:rPr lang="en-US" sz="2400" b="1" dirty="0"/>
                <a:t>20,660</a:t>
              </a:r>
            </a:p>
          </p:txBody>
        </p:sp>
        <p:sp>
          <p:nvSpPr>
            <p:cNvPr id="11" name="TextBox 10">
              <a:extLst>
                <a:ext uri="{FF2B5EF4-FFF2-40B4-BE49-F238E27FC236}">
                  <a16:creationId xmlns:a16="http://schemas.microsoft.com/office/drawing/2014/main" id="{ACA38B4C-C052-4ACA-B7A0-3A943BA59778}"/>
                </a:ext>
              </a:extLst>
            </p:cNvPr>
            <p:cNvSpPr txBox="1"/>
            <p:nvPr/>
          </p:nvSpPr>
          <p:spPr>
            <a:xfrm>
              <a:off x="4804971" y="2659977"/>
              <a:ext cx="1974574" cy="461665"/>
            </a:xfrm>
            <a:prstGeom prst="rect">
              <a:avLst/>
            </a:prstGeom>
            <a:noFill/>
          </p:spPr>
          <p:txBody>
            <a:bodyPr wrap="square" rtlCol="0">
              <a:spAutoFit/>
            </a:bodyPr>
            <a:lstStyle/>
            <a:p>
              <a:r>
                <a:rPr lang="en-US" sz="2400" b="1" dirty="0"/>
                <a:t>447,423</a:t>
              </a:r>
            </a:p>
          </p:txBody>
        </p:sp>
      </p:grpSp>
    </p:spTree>
    <p:extLst>
      <p:ext uri="{BB962C8B-B14F-4D97-AF65-F5344CB8AC3E}">
        <p14:creationId xmlns:p14="http://schemas.microsoft.com/office/powerpoint/2010/main" val="32658505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042F9-2BF9-3F2A-DBB4-93C30106AB43}"/>
              </a:ext>
            </a:extLst>
          </p:cNvPr>
          <p:cNvSpPr>
            <a:spLocks noGrp="1"/>
          </p:cNvSpPr>
          <p:nvPr>
            <p:ph type="title"/>
          </p:nvPr>
        </p:nvSpPr>
        <p:spPr/>
        <p:txBody>
          <a:bodyPr/>
          <a:lstStyle/>
          <a:p>
            <a:r>
              <a:rPr lang="en-US" dirty="0"/>
              <a:t>Countries sending most genotypes</a:t>
            </a:r>
          </a:p>
        </p:txBody>
      </p:sp>
      <p:graphicFrame>
        <p:nvGraphicFramePr>
          <p:cNvPr id="7" name="Content Placeholder 6">
            <a:extLst>
              <a:ext uri="{FF2B5EF4-FFF2-40B4-BE49-F238E27FC236}">
                <a16:creationId xmlns:a16="http://schemas.microsoft.com/office/drawing/2014/main" id="{08E47B80-CDEF-3F5D-DFBC-59A0A97952C5}"/>
              </a:ext>
            </a:extLst>
          </p:cNvPr>
          <p:cNvGraphicFramePr>
            <a:graphicFrameLocks noGrp="1"/>
          </p:cNvGraphicFramePr>
          <p:nvPr>
            <p:ph sz="half" idx="2"/>
          </p:nvPr>
        </p:nvGraphicFramePr>
        <p:xfrm>
          <a:off x="6340475" y="1189038"/>
          <a:ext cx="5364162" cy="3657600"/>
        </p:xfrm>
        <a:graphic>
          <a:graphicData uri="http://schemas.openxmlformats.org/drawingml/2006/table">
            <a:tbl>
              <a:tblPr firstRow="1" bandRow="1">
                <a:tableStyleId>{5C22544A-7EE6-4342-B048-85BDC9FD1C3A}</a:tableStyleId>
              </a:tblPr>
              <a:tblGrid>
                <a:gridCol w="2682081">
                  <a:extLst>
                    <a:ext uri="{9D8B030D-6E8A-4147-A177-3AD203B41FA5}">
                      <a16:colId xmlns:a16="http://schemas.microsoft.com/office/drawing/2014/main" val="1716166505"/>
                    </a:ext>
                  </a:extLst>
                </a:gridCol>
                <a:gridCol w="2682081">
                  <a:extLst>
                    <a:ext uri="{9D8B030D-6E8A-4147-A177-3AD203B41FA5}">
                      <a16:colId xmlns:a16="http://schemas.microsoft.com/office/drawing/2014/main" val="1369897363"/>
                    </a:ext>
                  </a:extLst>
                </a:gridCol>
              </a:tblGrid>
              <a:tr h="370840">
                <a:tc>
                  <a:txBody>
                    <a:bodyPr/>
                    <a:lstStyle/>
                    <a:p>
                      <a:r>
                        <a:rPr lang="en-US" dirty="0"/>
                        <a:t>Country</a:t>
                      </a:r>
                    </a:p>
                  </a:txBody>
                  <a:tcPr/>
                </a:tc>
                <a:tc>
                  <a:txBody>
                    <a:bodyPr/>
                    <a:lstStyle/>
                    <a:p>
                      <a:pPr algn="ctr"/>
                      <a:r>
                        <a:rPr lang="en-US" dirty="0"/>
                        <a:t>Cows genotyped</a:t>
                      </a:r>
                    </a:p>
                  </a:txBody>
                  <a:tcPr/>
                </a:tc>
                <a:extLst>
                  <a:ext uri="{0D108BD9-81ED-4DB2-BD59-A6C34878D82A}">
                    <a16:rowId xmlns:a16="http://schemas.microsoft.com/office/drawing/2014/main" val="1631411782"/>
                  </a:ext>
                </a:extLst>
              </a:tr>
              <a:tr h="370840">
                <a:tc>
                  <a:txBody>
                    <a:bodyPr/>
                    <a:lstStyle/>
                    <a:p>
                      <a:r>
                        <a:rPr lang="en-US" dirty="0"/>
                        <a:t>United States</a:t>
                      </a:r>
                    </a:p>
                  </a:txBody>
                  <a:tcPr/>
                </a:tc>
                <a:tc>
                  <a:txBody>
                    <a:bodyPr/>
                    <a:lstStyle/>
                    <a:p>
                      <a:pPr algn="ctr"/>
                      <a:r>
                        <a:rPr lang="en-US" dirty="0"/>
                        <a:t>3,571,054</a:t>
                      </a:r>
                    </a:p>
                  </a:txBody>
                  <a:tcPr/>
                </a:tc>
                <a:extLst>
                  <a:ext uri="{0D108BD9-81ED-4DB2-BD59-A6C34878D82A}">
                    <a16:rowId xmlns:a16="http://schemas.microsoft.com/office/drawing/2014/main" val="2014922838"/>
                  </a:ext>
                </a:extLst>
              </a:tr>
              <a:tr h="370840">
                <a:tc>
                  <a:txBody>
                    <a:bodyPr/>
                    <a:lstStyle/>
                    <a:p>
                      <a:r>
                        <a:rPr lang="en-US" dirty="0"/>
                        <a:t>Canada</a:t>
                      </a:r>
                    </a:p>
                  </a:txBody>
                  <a:tcPr/>
                </a:tc>
                <a:tc>
                  <a:txBody>
                    <a:bodyPr/>
                    <a:lstStyle/>
                    <a:p>
                      <a:pPr algn="ctr"/>
                      <a:r>
                        <a:rPr lang="en-US" dirty="0"/>
                        <a:t>320,350</a:t>
                      </a:r>
                    </a:p>
                  </a:txBody>
                  <a:tcPr/>
                </a:tc>
                <a:extLst>
                  <a:ext uri="{0D108BD9-81ED-4DB2-BD59-A6C34878D82A}">
                    <a16:rowId xmlns:a16="http://schemas.microsoft.com/office/drawing/2014/main" val="2034804"/>
                  </a:ext>
                </a:extLst>
              </a:tr>
              <a:tr h="370840">
                <a:tc>
                  <a:txBody>
                    <a:bodyPr/>
                    <a:lstStyle/>
                    <a:p>
                      <a:r>
                        <a:rPr lang="en-US" dirty="0"/>
                        <a:t>Saudi Arabia</a:t>
                      </a:r>
                    </a:p>
                  </a:txBody>
                  <a:tcPr/>
                </a:tc>
                <a:tc>
                  <a:txBody>
                    <a:bodyPr/>
                    <a:lstStyle/>
                    <a:p>
                      <a:pPr algn="ctr"/>
                      <a:r>
                        <a:rPr lang="en-US" dirty="0"/>
                        <a:t>186,499</a:t>
                      </a:r>
                    </a:p>
                  </a:txBody>
                  <a:tcPr/>
                </a:tc>
                <a:extLst>
                  <a:ext uri="{0D108BD9-81ED-4DB2-BD59-A6C34878D82A}">
                    <a16:rowId xmlns:a16="http://schemas.microsoft.com/office/drawing/2014/main" val="4167675045"/>
                  </a:ext>
                </a:extLst>
              </a:tr>
              <a:tr h="370840">
                <a:tc>
                  <a:txBody>
                    <a:bodyPr/>
                    <a:lstStyle/>
                    <a:p>
                      <a:r>
                        <a:rPr lang="en-US" dirty="0"/>
                        <a:t>China</a:t>
                      </a:r>
                    </a:p>
                  </a:txBody>
                  <a:tcPr/>
                </a:tc>
                <a:tc>
                  <a:txBody>
                    <a:bodyPr/>
                    <a:lstStyle/>
                    <a:p>
                      <a:pPr algn="ctr"/>
                      <a:r>
                        <a:rPr lang="en-US" dirty="0"/>
                        <a:t>160,558</a:t>
                      </a:r>
                    </a:p>
                  </a:txBody>
                  <a:tcPr/>
                </a:tc>
                <a:extLst>
                  <a:ext uri="{0D108BD9-81ED-4DB2-BD59-A6C34878D82A}">
                    <a16:rowId xmlns:a16="http://schemas.microsoft.com/office/drawing/2014/main" val="2433319104"/>
                  </a:ext>
                </a:extLst>
              </a:tr>
              <a:tr h="370840">
                <a:tc>
                  <a:txBody>
                    <a:bodyPr/>
                    <a:lstStyle/>
                    <a:p>
                      <a:r>
                        <a:rPr lang="en-US" dirty="0"/>
                        <a:t>Japan</a:t>
                      </a:r>
                    </a:p>
                  </a:txBody>
                  <a:tcPr/>
                </a:tc>
                <a:tc>
                  <a:txBody>
                    <a:bodyPr/>
                    <a:lstStyle/>
                    <a:p>
                      <a:pPr algn="ctr"/>
                      <a:r>
                        <a:rPr lang="en-US" dirty="0"/>
                        <a:t>135,971</a:t>
                      </a:r>
                    </a:p>
                  </a:txBody>
                  <a:tcPr/>
                </a:tc>
                <a:extLst>
                  <a:ext uri="{0D108BD9-81ED-4DB2-BD59-A6C34878D82A}">
                    <a16:rowId xmlns:a16="http://schemas.microsoft.com/office/drawing/2014/main" val="3117128146"/>
                  </a:ext>
                </a:extLst>
              </a:tr>
              <a:tr h="370840">
                <a:tc>
                  <a:txBody>
                    <a:bodyPr/>
                    <a:lstStyle/>
                    <a:p>
                      <a:r>
                        <a:rPr lang="en-US" dirty="0"/>
                        <a:t>Italy</a:t>
                      </a:r>
                    </a:p>
                  </a:txBody>
                  <a:tcPr/>
                </a:tc>
                <a:tc>
                  <a:txBody>
                    <a:bodyPr/>
                    <a:lstStyle/>
                    <a:p>
                      <a:pPr algn="ctr"/>
                      <a:r>
                        <a:rPr lang="en-US" dirty="0"/>
                        <a:t>114,501</a:t>
                      </a:r>
                    </a:p>
                  </a:txBody>
                  <a:tcPr/>
                </a:tc>
                <a:extLst>
                  <a:ext uri="{0D108BD9-81ED-4DB2-BD59-A6C34878D82A}">
                    <a16:rowId xmlns:a16="http://schemas.microsoft.com/office/drawing/2014/main" val="2864031516"/>
                  </a:ext>
                </a:extLst>
              </a:tr>
              <a:tr h="370840">
                <a:tc>
                  <a:txBody>
                    <a:bodyPr/>
                    <a:lstStyle/>
                    <a:p>
                      <a:r>
                        <a:rPr lang="en-US" dirty="0"/>
                        <a:t>Brazil</a:t>
                      </a:r>
                    </a:p>
                  </a:txBody>
                  <a:tcPr/>
                </a:tc>
                <a:tc>
                  <a:txBody>
                    <a:bodyPr/>
                    <a:lstStyle/>
                    <a:p>
                      <a:pPr algn="ctr"/>
                      <a:r>
                        <a:rPr lang="en-US" dirty="0"/>
                        <a:t>102,000</a:t>
                      </a:r>
                    </a:p>
                  </a:txBody>
                  <a:tcPr/>
                </a:tc>
                <a:extLst>
                  <a:ext uri="{0D108BD9-81ED-4DB2-BD59-A6C34878D82A}">
                    <a16:rowId xmlns:a16="http://schemas.microsoft.com/office/drawing/2014/main" val="756770316"/>
                  </a:ext>
                </a:extLst>
              </a:tr>
            </a:tbl>
          </a:graphicData>
        </a:graphic>
      </p:graphicFrame>
      <p:sp>
        <p:nvSpPr>
          <p:cNvPr id="9" name="Content Placeholder 8">
            <a:extLst>
              <a:ext uri="{FF2B5EF4-FFF2-40B4-BE49-F238E27FC236}">
                <a16:creationId xmlns:a16="http://schemas.microsoft.com/office/drawing/2014/main" id="{94AC1B4F-0145-FB2A-687A-76075C1F0D1C}"/>
              </a:ext>
            </a:extLst>
          </p:cNvPr>
          <p:cNvSpPr>
            <a:spLocks noGrp="1"/>
          </p:cNvSpPr>
          <p:nvPr>
            <p:ph sz="half" idx="1"/>
          </p:nvPr>
        </p:nvSpPr>
        <p:spPr/>
        <p:txBody>
          <a:bodyPr/>
          <a:lstStyle/>
          <a:p>
            <a:r>
              <a:rPr lang="en-US" dirty="0"/>
              <a:t>Numbers of females born in latest 5 years</a:t>
            </a:r>
          </a:p>
          <a:p>
            <a:r>
              <a:rPr lang="en-US" dirty="0"/>
              <a:t>Countries with advanced breeding programs each have large databases</a:t>
            </a:r>
          </a:p>
          <a:p>
            <a:r>
              <a:rPr lang="en-US" dirty="0"/>
              <a:t>Many other countries do not have historical data to compute predictions</a:t>
            </a:r>
          </a:p>
        </p:txBody>
      </p:sp>
    </p:spTree>
    <p:extLst>
      <p:ext uri="{BB962C8B-B14F-4D97-AF65-F5344CB8AC3E}">
        <p14:creationId xmlns:p14="http://schemas.microsoft.com/office/powerpoint/2010/main" val="3300649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112A-7DEE-66EB-9F09-ACF74E4037BB}"/>
              </a:ext>
            </a:extLst>
          </p:cNvPr>
          <p:cNvSpPr>
            <a:spLocks noGrp="1"/>
          </p:cNvSpPr>
          <p:nvPr>
            <p:ph type="title"/>
          </p:nvPr>
        </p:nvSpPr>
        <p:spPr/>
        <p:txBody>
          <a:bodyPr/>
          <a:lstStyle/>
          <a:p>
            <a:r>
              <a:rPr lang="en-US" dirty="0"/>
              <a:t>Walter R. Harvey (also in Biometrics)</a:t>
            </a:r>
          </a:p>
        </p:txBody>
      </p:sp>
      <p:sp>
        <p:nvSpPr>
          <p:cNvPr id="4" name="Content Placeholder 3">
            <a:extLst>
              <a:ext uri="{FF2B5EF4-FFF2-40B4-BE49-F238E27FC236}">
                <a16:creationId xmlns:a16="http://schemas.microsoft.com/office/drawing/2014/main" id="{76A9AA15-BC8C-4DCD-D49E-57E2DDEC2A7E}"/>
              </a:ext>
            </a:extLst>
          </p:cNvPr>
          <p:cNvSpPr>
            <a:spLocks noGrp="1"/>
          </p:cNvSpPr>
          <p:nvPr>
            <p:ph sz="half" idx="1"/>
          </p:nvPr>
        </p:nvSpPr>
        <p:spPr/>
        <p:txBody>
          <a:bodyPr/>
          <a:lstStyle/>
          <a:p>
            <a:r>
              <a:rPr lang="en-US" dirty="0"/>
              <a:t>Dr. Harvey was an employee of Dr. </a:t>
            </a:r>
            <a:r>
              <a:rPr lang="en-US" dirty="0" err="1"/>
              <a:t>LeClerg</a:t>
            </a:r>
            <a:r>
              <a:rPr lang="en-US" dirty="0"/>
              <a:t> in USDA Biometrics </a:t>
            </a:r>
            <a:r>
              <a:rPr lang="en-US" dirty="0">
                <a:solidFill>
                  <a:schemeClr val="accent6">
                    <a:lumMod val="50000"/>
                  </a:schemeClr>
                </a:solidFill>
              </a:rPr>
              <a:t>1953-62</a:t>
            </a:r>
          </a:p>
          <a:p>
            <a:r>
              <a:rPr lang="en-US" dirty="0"/>
              <a:t>“What a wonderful man! When I came to Beltsville I was so grateful to find him there. Software was basically nonexistent. He is an example where the number of papers does not begin to disclose his contributions.” (Dr. Bob Miller)</a:t>
            </a:r>
          </a:p>
          <a:p>
            <a:r>
              <a:rPr lang="en-US" dirty="0">
                <a:solidFill>
                  <a:schemeClr val="accent3">
                    <a:lumMod val="50000"/>
                  </a:schemeClr>
                </a:solidFill>
              </a:rPr>
              <a:t>3,351</a:t>
            </a:r>
            <a:r>
              <a:rPr lang="en-US" dirty="0"/>
              <a:t> citations for his </a:t>
            </a:r>
            <a:r>
              <a:rPr lang="en-US" dirty="0">
                <a:solidFill>
                  <a:schemeClr val="accent6">
                    <a:lumMod val="50000"/>
                  </a:schemeClr>
                </a:solidFill>
              </a:rPr>
              <a:t>1960</a:t>
            </a:r>
            <a:r>
              <a:rPr lang="en-US" dirty="0"/>
              <a:t> LSML software </a:t>
            </a:r>
          </a:p>
        </p:txBody>
      </p:sp>
      <p:graphicFrame>
        <p:nvGraphicFramePr>
          <p:cNvPr id="8" name="Content Placeholder 7">
            <a:extLst>
              <a:ext uri="{FF2B5EF4-FFF2-40B4-BE49-F238E27FC236}">
                <a16:creationId xmlns:a16="http://schemas.microsoft.com/office/drawing/2014/main" id="{AC8C4C8E-B7F7-FDC2-9391-C36129488810}"/>
              </a:ext>
            </a:extLst>
          </p:cNvPr>
          <p:cNvGraphicFramePr>
            <a:graphicFrameLocks noGrp="1"/>
          </p:cNvGraphicFramePr>
          <p:nvPr>
            <p:ph sz="half" idx="2"/>
            <p:extLst>
              <p:ext uri="{D42A27DB-BD31-4B8C-83A1-F6EECF244321}">
                <p14:modId xmlns:p14="http://schemas.microsoft.com/office/powerpoint/2010/main" val="3497509605"/>
              </p:ext>
            </p:extLst>
          </p:nvPr>
        </p:nvGraphicFramePr>
        <p:xfrm>
          <a:off x="6340158" y="2183337"/>
          <a:ext cx="5364162" cy="4297680"/>
        </p:xfrm>
        <a:graphic>
          <a:graphicData uri="http://schemas.openxmlformats.org/drawingml/2006/table">
            <a:tbl>
              <a:tblPr firstRow="1" bandRow="1">
                <a:tableStyleId>{5C22544A-7EE6-4342-B048-85BDC9FD1C3A}</a:tableStyleId>
              </a:tblPr>
              <a:tblGrid>
                <a:gridCol w="841877">
                  <a:extLst>
                    <a:ext uri="{9D8B030D-6E8A-4147-A177-3AD203B41FA5}">
                      <a16:colId xmlns:a16="http://schemas.microsoft.com/office/drawing/2014/main" val="2619180697"/>
                    </a:ext>
                  </a:extLst>
                </a:gridCol>
                <a:gridCol w="1784412">
                  <a:extLst>
                    <a:ext uri="{9D8B030D-6E8A-4147-A177-3AD203B41FA5}">
                      <a16:colId xmlns:a16="http://schemas.microsoft.com/office/drawing/2014/main" val="4165591929"/>
                    </a:ext>
                  </a:extLst>
                </a:gridCol>
                <a:gridCol w="2737873">
                  <a:extLst>
                    <a:ext uri="{9D8B030D-6E8A-4147-A177-3AD203B41FA5}">
                      <a16:colId xmlns:a16="http://schemas.microsoft.com/office/drawing/2014/main" val="3937421438"/>
                    </a:ext>
                  </a:extLst>
                </a:gridCol>
              </a:tblGrid>
              <a:tr h="370840">
                <a:tc>
                  <a:txBody>
                    <a:bodyPr/>
                    <a:lstStyle/>
                    <a:p>
                      <a:r>
                        <a:rPr lang="en-US" dirty="0"/>
                        <a:t>Year</a:t>
                      </a:r>
                    </a:p>
                  </a:txBody>
                  <a:tcPr/>
                </a:tc>
                <a:tc>
                  <a:txBody>
                    <a:bodyPr/>
                    <a:lstStyle/>
                    <a:p>
                      <a:r>
                        <a:rPr lang="en-US" dirty="0"/>
                        <a:t>Where</a:t>
                      </a:r>
                    </a:p>
                  </a:txBody>
                  <a:tcPr/>
                </a:tc>
                <a:tc>
                  <a:txBody>
                    <a:bodyPr/>
                    <a:lstStyle/>
                    <a:p>
                      <a:r>
                        <a:rPr lang="en-US" dirty="0"/>
                        <a:t>Event</a:t>
                      </a:r>
                    </a:p>
                  </a:txBody>
                  <a:tcPr/>
                </a:tc>
                <a:extLst>
                  <a:ext uri="{0D108BD9-81ED-4DB2-BD59-A6C34878D82A}">
                    <a16:rowId xmlns:a16="http://schemas.microsoft.com/office/drawing/2014/main" val="3042815686"/>
                  </a:ext>
                </a:extLst>
              </a:tr>
              <a:tr h="370840">
                <a:tc>
                  <a:txBody>
                    <a:bodyPr/>
                    <a:lstStyle/>
                    <a:p>
                      <a:r>
                        <a:rPr lang="en-US" b="1" baseline="0" dirty="0">
                          <a:solidFill>
                            <a:schemeClr val="accent6">
                              <a:lumMod val="50000"/>
                            </a:schemeClr>
                          </a:solidFill>
                        </a:rPr>
                        <a:t>1919</a:t>
                      </a:r>
                    </a:p>
                  </a:txBody>
                  <a:tcPr/>
                </a:tc>
                <a:tc>
                  <a:txBody>
                    <a:bodyPr/>
                    <a:lstStyle/>
                    <a:p>
                      <a:r>
                        <a:rPr lang="en-US" dirty="0"/>
                        <a:t>New Mexico</a:t>
                      </a:r>
                    </a:p>
                  </a:txBody>
                  <a:tcPr/>
                </a:tc>
                <a:tc>
                  <a:txBody>
                    <a:bodyPr/>
                    <a:lstStyle/>
                    <a:p>
                      <a:r>
                        <a:rPr lang="en-US" dirty="0"/>
                        <a:t>Born</a:t>
                      </a:r>
                    </a:p>
                  </a:txBody>
                  <a:tcPr/>
                </a:tc>
                <a:extLst>
                  <a:ext uri="{0D108BD9-81ED-4DB2-BD59-A6C34878D82A}">
                    <a16:rowId xmlns:a16="http://schemas.microsoft.com/office/drawing/2014/main" val="3647178780"/>
                  </a:ext>
                </a:extLst>
              </a:tr>
              <a:tr h="370840">
                <a:tc>
                  <a:txBody>
                    <a:bodyPr/>
                    <a:lstStyle/>
                    <a:p>
                      <a:r>
                        <a:rPr lang="en-US" b="1" baseline="0" dirty="0">
                          <a:solidFill>
                            <a:schemeClr val="accent6">
                              <a:lumMod val="50000"/>
                            </a:schemeClr>
                          </a:solidFill>
                        </a:rPr>
                        <a:t>1952</a:t>
                      </a:r>
                    </a:p>
                  </a:txBody>
                  <a:tcPr/>
                </a:tc>
                <a:tc>
                  <a:txBody>
                    <a:bodyPr/>
                    <a:lstStyle/>
                    <a:p>
                      <a:r>
                        <a:rPr lang="en-US" dirty="0"/>
                        <a:t>Iowa State</a:t>
                      </a:r>
                    </a:p>
                  </a:txBody>
                  <a:tcPr/>
                </a:tc>
                <a:tc>
                  <a:txBody>
                    <a:bodyPr/>
                    <a:lstStyle/>
                    <a:p>
                      <a:r>
                        <a:rPr lang="en-US" dirty="0"/>
                        <a:t>PhD, Animal Breeding (with Lush)</a:t>
                      </a:r>
                    </a:p>
                  </a:txBody>
                  <a:tcPr/>
                </a:tc>
                <a:extLst>
                  <a:ext uri="{0D108BD9-81ED-4DB2-BD59-A6C34878D82A}">
                    <a16:rowId xmlns:a16="http://schemas.microsoft.com/office/drawing/2014/main" val="3848166856"/>
                  </a:ext>
                </a:extLst>
              </a:tr>
              <a:tr h="370840">
                <a:tc>
                  <a:txBody>
                    <a:bodyPr/>
                    <a:lstStyle/>
                    <a:p>
                      <a:r>
                        <a:rPr lang="en-US" b="1" baseline="0" dirty="0">
                          <a:solidFill>
                            <a:schemeClr val="accent6">
                              <a:lumMod val="50000"/>
                            </a:schemeClr>
                          </a:solidFill>
                        </a:rPr>
                        <a:t>1955</a:t>
                      </a:r>
                    </a:p>
                  </a:txBody>
                  <a:tcPr/>
                </a:tc>
                <a:tc>
                  <a:txBody>
                    <a:bodyPr/>
                    <a:lstStyle/>
                    <a:p>
                      <a:r>
                        <a:rPr lang="en-US" dirty="0"/>
                        <a:t>USDA-ARS Beltsville</a:t>
                      </a:r>
                    </a:p>
                  </a:txBody>
                  <a:tcPr/>
                </a:tc>
                <a:tc>
                  <a:txBody>
                    <a:bodyPr/>
                    <a:lstStyle/>
                    <a:p>
                      <a:r>
                        <a:rPr lang="en-US" dirty="0">
                          <a:hlinkClick r:id="rId2"/>
                        </a:rPr>
                        <a:t>Electrical computing in agriculture</a:t>
                      </a:r>
                      <a:endParaRPr lang="en-US" dirty="0"/>
                    </a:p>
                  </a:txBody>
                  <a:tcPr/>
                </a:tc>
                <a:extLst>
                  <a:ext uri="{0D108BD9-81ED-4DB2-BD59-A6C34878D82A}">
                    <a16:rowId xmlns:a16="http://schemas.microsoft.com/office/drawing/2014/main" val="283629760"/>
                  </a:ext>
                </a:extLst>
              </a:tr>
              <a:tr h="370840">
                <a:tc>
                  <a:txBody>
                    <a:bodyPr/>
                    <a:lstStyle/>
                    <a:p>
                      <a:r>
                        <a:rPr lang="en-US" b="1" baseline="0" dirty="0">
                          <a:solidFill>
                            <a:schemeClr val="accent6">
                              <a:lumMod val="50000"/>
                            </a:schemeClr>
                          </a:solidFill>
                        </a:rPr>
                        <a:t>1960</a:t>
                      </a:r>
                    </a:p>
                  </a:txBody>
                  <a:tcPr/>
                </a:tc>
                <a:tc>
                  <a:txBody>
                    <a:bodyPr/>
                    <a:lstStyle/>
                    <a:p>
                      <a:r>
                        <a:rPr lang="en-US" dirty="0"/>
                        <a:t>USDA-ARS Beltsville</a:t>
                      </a:r>
                    </a:p>
                  </a:txBody>
                  <a:tcPr/>
                </a:tc>
                <a:tc>
                  <a:txBody>
                    <a:bodyPr/>
                    <a:lstStyle/>
                    <a:p>
                      <a:r>
                        <a:rPr lang="en-US" dirty="0">
                          <a:hlinkClick r:id="rId3"/>
                        </a:rPr>
                        <a:t>Least Squares Analysis of Data</a:t>
                      </a:r>
                      <a:endParaRPr lang="en-US" dirty="0"/>
                    </a:p>
                  </a:txBody>
                  <a:tcPr/>
                </a:tc>
                <a:extLst>
                  <a:ext uri="{0D108BD9-81ED-4DB2-BD59-A6C34878D82A}">
                    <a16:rowId xmlns:a16="http://schemas.microsoft.com/office/drawing/2014/main" val="3810186655"/>
                  </a:ext>
                </a:extLst>
              </a:tr>
              <a:tr h="370840">
                <a:tc>
                  <a:txBody>
                    <a:bodyPr/>
                    <a:lstStyle/>
                    <a:p>
                      <a:r>
                        <a:rPr lang="en-US" b="1" baseline="0" dirty="0">
                          <a:solidFill>
                            <a:schemeClr val="accent6">
                              <a:lumMod val="50000"/>
                            </a:schemeClr>
                          </a:solidFill>
                        </a:rPr>
                        <a:t>1963</a:t>
                      </a:r>
                    </a:p>
                  </a:txBody>
                  <a:tcPr/>
                </a:tc>
                <a:tc>
                  <a:txBody>
                    <a:bodyPr/>
                    <a:lstStyle/>
                    <a:p>
                      <a:r>
                        <a:rPr lang="en-US" dirty="0"/>
                        <a:t>Ohio State</a:t>
                      </a:r>
                    </a:p>
                  </a:txBody>
                  <a:tcPr/>
                </a:tc>
                <a:tc>
                  <a:txBody>
                    <a:bodyPr/>
                    <a:lstStyle/>
                    <a:p>
                      <a:r>
                        <a:rPr lang="en-US" dirty="0"/>
                        <a:t>Professor</a:t>
                      </a:r>
                    </a:p>
                  </a:txBody>
                  <a:tcPr/>
                </a:tc>
                <a:extLst>
                  <a:ext uri="{0D108BD9-81ED-4DB2-BD59-A6C34878D82A}">
                    <a16:rowId xmlns:a16="http://schemas.microsoft.com/office/drawing/2014/main" val="3490686152"/>
                  </a:ext>
                </a:extLst>
              </a:tr>
              <a:tr h="370840">
                <a:tc>
                  <a:txBody>
                    <a:bodyPr/>
                    <a:lstStyle/>
                    <a:p>
                      <a:r>
                        <a:rPr lang="en-US" b="1" baseline="0" dirty="0">
                          <a:solidFill>
                            <a:schemeClr val="accent6">
                              <a:lumMod val="50000"/>
                            </a:schemeClr>
                          </a:solidFill>
                        </a:rPr>
                        <a:t>2015</a:t>
                      </a:r>
                    </a:p>
                  </a:txBody>
                  <a:tcPr/>
                </a:tc>
                <a:tc>
                  <a:txBody>
                    <a:bodyPr/>
                    <a:lstStyle/>
                    <a:p>
                      <a:r>
                        <a:rPr lang="en-US" dirty="0"/>
                        <a:t>Columbus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Died, age 95</a:t>
                      </a:r>
                    </a:p>
                  </a:txBody>
                  <a:tcPr/>
                </a:tc>
                <a:extLst>
                  <a:ext uri="{0D108BD9-81ED-4DB2-BD59-A6C34878D82A}">
                    <a16:rowId xmlns:a16="http://schemas.microsoft.com/office/drawing/2014/main" val="2042584166"/>
                  </a:ext>
                </a:extLst>
              </a:tr>
            </a:tbl>
          </a:graphicData>
        </a:graphic>
      </p:graphicFrame>
      <p:pic>
        <p:nvPicPr>
          <p:cNvPr id="10" name="Picture 9" descr="A person wearing glasses and a suit&#10;&#10;Description automatically generated">
            <a:extLst>
              <a:ext uri="{FF2B5EF4-FFF2-40B4-BE49-F238E27FC236}">
                <a16:creationId xmlns:a16="http://schemas.microsoft.com/office/drawing/2014/main" id="{5230241B-479A-4EF5-CEFE-4ED8BF0F6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316" y="11096"/>
            <a:ext cx="1879848" cy="1879848"/>
          </a:xfrm>
          <a:prstGeom prst="rect">
            <a:avLst/>
          </a:prstGeom>
        </p:spPr>
      </p:pic>
    </p:spTree>
    <p:extLst>
      <p:ext uri="{BB962C8B-B14F-4D97-AF65-F5344CB8AC3E}">
        <p14:creationId xmlns:p14="http://schemas.microsoft.com/office/powerpoint/2010/main" val="864318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14DA-6BE3-E28B-233B-8B4933E80037}"/>
              </a:ext>
            </a:extLst>
          </p:cNvPr>
          <p:cNvSpPr>
            <a:spLocks noGrp="1"/>
          </p:cNvSpPr>
          <p:nvPr>
            <p:ph type="title"/>
          </p:nvPr>
        </p:nvSpPr>
        <p:spPr/>
        <p:txBody>
          <a:bodyPr/>
          <a:lstStyle/>
          <a:p>
            <a:r>
              <a:rPr lang="en-US" dirty="0"/>
              <a:t>Genetic progress </a:t>
            </a:r>
            <a:r>
              <a:rPr lang="en-US" dirty="0">
                <a:solidFill>
                  <a:srgbClr val="FFFF00"/>
                </a:solidFill>
              </a:rPr>
              <a:t>(Holstein)</a:t>
            </a:r>
            <a:endParaRPr lang="en-US" dirty="0"/>
          </a:p>
        </p:txBody>
      </p:sp>
      <p:pic>
        <p:nvPicPr>
          <p:cNvPr id="5" name="Content Placeholder 4" descr="A graph of a graph with different colored bars&#10;&#10;Description automatically generated with medium confidence">
            <a:extLst>
              <a:ext uri="{FF2B5EF4-FFF2-40B4-BE49-F238E27FC236}">
                <a16:creationId xmlns:a16="http://schemas.microsoft.com/office/drawing/2014/main" id="{8AE353F6-C5E9-D683-161F-38DA8E83487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7946" y="1189038"/>
            <a:ext cx="10896108" cy="5119687"/>
          </a:xfrm>
        </p:spPr>
      </p:pic>
      <p:pic>
        <p:nvPicPr>
          <p:cNvPr id="6" name="Picture 5" descr="http://www.holsteinplaza.com/common/assets/images/dam/46375-scaled-120x90.jpg">
            <a:extLst>
              <a:ext uri="{FF2B5EF4-FFF2-40B4-BE49-F238E27FC236}">
                <a16:creationId xmlns:a16="http://schemas.microsoft.com/office/drawing/2014/main" id="{17526761-8436-9E1E-4788-F591758F9CCA}"/>
              </a:ext>
            </a:extLst>
          </p:cNvPr>
          <p:cNvPicPr>
            <a:picLocks noChangeAspect="1" noChangeArrowheads="1"/>
          </p:cNvPicPr>
          <p:nvPr/>
        </p:nvPicPr>
        <p:blipFill>
          <a:blip r:embed="rId3" cstate="print"/>
          <a:srcRect/>
          <a:stretch>
            <a:fillRect/>
          </a:stretch>
        </p:blipFill>
        <p:spPr bwMode="auto">
          <a:xfrm>
            <a:off x="10976087" y="0"/>
            <a:ext cx="1213461" cy="859536"/>
          </a:xfrm>
          <a:prstGeom prst="rect">
            <a:avLst/>
          </a:prstGeom>
          <a:noFill/>
        </p:spPr>
      </p:pic>
    </p:spTree>
    <p:extLst>
      <p:ext uri="{BB962C8B-B14F-4D97-AF65-F5344CB8AC3E}">
        <p14:creationId xmlns:p14="http://schemas.microsoft.com/office/powerpoint/2010/main" val="3562386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73B4-9725-4B33-AD87-26EC220C760C}"/>
              </a:ext>
            </a:extLst>
          </p:cNvPr>
          <p:cNvSpPr>
            <a:spLocks noGrp="1"/>
          </p:cNvSpPr>
          <p:nvPr>
            <p:ph type="title"/>
          </p:nvPr>
        </p:nvSpPr>
        <p:spPr/>
        <p:txBody>
          <a:bodyPr/>
          <a:lstStyle/>
          <a:p>
            <a:r>
              <a:rPr lang="en-US" dirty="0"/>
              <a:t>Predict 50 years of genetic progress </a:t>
            </a:r>
            <a:r>
              <a:rPr lang="en-US" dirty="0">
                <a:solidFill>
                  <a:srgbClr val="FFFF00"/>
                </a:solidFill>
              </a:rPr>
              <a:t>(Cole, 2018) </a:t>
            </a:r>
          </a:p>
        </p:txBody>
      </p:sp>
      <p:graphicFrame>
        <p:nvGraphicFramePr>
          <p:cNvPr id="4" name="Content Placeholder 3">
            <a:extLst>
              <a:ext uri="{FF2B5EF4-FFF2-40B4-BE49-F238E27FC236}">
                <a16:creationId xmlns:a16="http://schemas.microsoft.com/office/drawing/2014/main" id="{45697048-3709-4AB3-9736-E1AE1755A601}"/>
              </a:ext>
            </a:extLst>
          </p:cNvPr>
          <p:cNvGraphicFramePr>
            <a:graphicFrameLocks noGrp="1"/>
          </p:cNvGraphicFramePr>
          <p:nvPr>
            <p:ph sz="half" idx="1"/>
          </p:nvPr>
        </p:nvGraphicFramePr>
        <p:xfrm>
          <a:off x="1315616" y="1166327"/>
          <a:ext cx="9638525" cy="5326234"/>
        </p:xfrm>
        <a:graphic>
          <a:graphicData uri="http://schemas.openxmlformats.org/drawingml/2006/table">
            <a:tbl>
              <a:tblPr firstRow="1" bandRow="1">
                <a:tableStyleId>{69012ECD-51FC-41F1-AA8D-1B2483CD663E}</a:tableStyleId>
              </a:tblPr>
              <a:tblGrid>
                <a:gridCol w="3561486">
                  <a:extLst>
                    <a:ext uri="{9D8B030D-6E8A-4147-A177-3AD203B41FA5}">
                      <a16:colId xmlns:a16="http://schemas.microsoft.com/office/drawing/2014/main" val="963468235"/>
                    </a:ext>
                  </a:extLst>
                </a:gridCol>
                <a:gridCol w="2398831">
                  <a:extLst>
                    <a:ext uri="{9D8B030D-6E8A-4147-A177-3AD203B41FA5}">
                      <a16:colId xmlns:a16="http://schemas.microsoft.com/office/drawing/2014/main" val="2400673874"/>
                    </a:ext>
                  </a:extLst>
                </a:gridCol>
                <a:gridCol w="1839104">
                  <a:extLst>
                    <a:ext uri="{9D8B030D-6E8A-4147-A177-3AD203B41FA5}">
                      <a16:colId xmlns:a16="http://schemas.microsoft.com/office/drawing/2014/main" val="2878285255"/>
                    </a:ext>
                  </a:extLst>
                </a:gridCol>
                <a:gridCol w="1839104">
                  <a:extLst>
                    <a:ext uri="{9D8B030D-6E8A-4147-A177-3AD203B41FA5}">
                      <a16:colId xmlns:a16="http://schemas.microsoft.com/office/drawing/2014/main" val="573120797"/>
                    </a:ext>
                  </a:extLst>
                </a:gridCol>
              </a:tblGrid>
              <a:tr h="505074">
                <a:tc>
                  <a:txBody>
                    <a:bodyPr/>
                    <a:lstStyle/>
                    <a:p>
                      <a:r>
                        <a:rPr lang="en-US" dirty="0"/>
                        <a:t>Trait</a:t>
                      </a:r>
                      <a:endParaRPr lang="en-US" b="1" dirty="0">
                        <a:solidFill>
                          <a:schemeClr val="bg1"/>
                        </a:solidFill>
                      </a:endParaRPr>
                    </a:p>
                  </a:txBody>
                  <a:tcPr marL="137160" marR="137160" marT="64008" marB="73152"/>
                </a:tc>
                <a:tc>
                  <a:txBody>
                    <a:bodyPr/>
                    <a:lstStyle/>
                    <a:p>
                      <a:pPr algn="ctr"/>
                      <a:r>
                        <a:rPr lang="en-US" dirty="0"/>
                        <a:t>50-year progress</a:t>
                      </a:r>
                      <a:endParaRPr lang="en-US" b="1" dirty="0">
                        <a:solidFill>
                          <a:schemeClr val="bg1"/>
                        </a:solidFill>
                      </a:endParaRPr>
                    </a:p>
                  </a:txBody>
                  <a:tcPr marL="137160" marR="137160" marT="64008" marB="73152"/>
                </a:tc>
                <a:tc>
                  <a:txBody>
                    <a:bodyPr/>
                    <a:lstStyle/>
                    <a:p>
                      <a:pPr algn="ctr"/>
                      <a:r>
                        <a:rPr lang="en-US" dirty="0"/>
                        <a:t>2017 mean</a:t>
                      </a:r>
                      <a:endParaRPr lang="en-US" b="1" dirty="0">
                        <a:solidFill>
                          <a:schemeClr val="bg1"/>
                        </a:solidFill>
                      </a:endParaRPr>
                    </a:p>
                  </a:txBody>
                  <a:tcPr marL="137160" marR="137160" marT="64008" marB="73152"/>
                </a:tc>
                <a:tc>
                  <a:txBody>
                    <a:bodyPr/>
                    <a:lstStyle/>
                    <a:p>
                      <a:pPr algn="ctr"/>
                      <a:r>
                        <a:rPr lang="en-US" dirty="0"/>
                        <a:t>2067 mean</a:t>
                      </a:r>
                      <a:endParaRPr lang="en-US" b="1" dirty="0">
                        <a:solidFill>
                          <a:schemeClr val="bg1"/>
                        </a:solidFill>
                      </a:endParaRPr>
                    </a:p>
                  </a:txBody>
                  <a:tcPr marL="137160" marR="137160" marT="64008" marB="73152"/>
                </a:tc>
                <a:extLst>
                  <a:ext uri="{0D108BD9-81ED-4DB2-BD59-A6C34878D82A}">
                    <a16:rowId xmlns:a16="http://schemas.microsoft.com/office/drawing/2014/main" val="2408021007"/>
                  </a:ext>
                </a:extLst>
              </a:tr>
              <a:tr h="505074">
                <a:tc>
                  <a:txBody>
                    <a:bodyPr/>
                    <a:lstStyle/>
                    <a:p>
                      <a:r>
                        <a:rPr lang="en-US" dirty="0"/>
                        <a:t>Milk </a:t>
                      </a:r>
                      <a:r>
                        <a:rPr lang="en-US" sz="1800" dirty="0">
                          <a:solidFill>
                            <a:srgbClr val="00523C"/>
                          </a:solidFill>
                        </a:rPr>
                        <a:t>(pounds)</a:t>
                      </a:r>
                      <a:endParaRPr lang="en-US" sz="1800" b="1" dirty="0">
                        <a:solidFill>
                          <a:srgbClr val="00523C"/>
                        </a:solidFill>
                      </a:endParaRPr>
                    </a:p>
                  </a:txBody>
                  <a:tcPr marL="137160" marR="137160" marT="64008" marB="73152"/>
                </a:tc>
                <a:tc>
                  <a:txBody>
                    <a:bodyPr/>
                    <a:lstStyle/>
                    <a:p>
                      <a:pPr algn="r"/>
                      <a:r>
                        <a:rPr lang="en-US" dirty="0"/>
                        <a:t>+9,329</a:t>
                      </a:r>
                      <a:endParaRPr lang="en-US" b="1" dirty="0">
                        <a:solidFill>
                          <a:schemeClr val="bg1"/>
                        </a:solidFill>
                      </a:endParaRPr>
                    </a:p>
                  </a:txBody>
                  <a:tcPr marL="137160" marR="960120" marT="64008" marB="73152"/>
                </a:tc>
                <a:tc>
                  <a:txBody>
                    <a:bodyPr/>
                    <a:lstStyle/>
                    <a:p>
                      <a:pPr algn="r"/>
                      <a:r>
                        <a:rPr lang="en-US" dirty="0"/>
                        <a:t>27,055</a:t>
                      </a:r>
                      <a:endParaRPr lang="en-US" b="1" dirty="0">
                        <a:solidFill>
                          <a:schemeClr val="bg1"/>
                        </a:solidFill>
                      </a:endParaRPr>
                    </a:p>
                  </a:txBody>
                  <a:tcPr marL="137160" marR="594360" marT="64008" marB="73152"/>
                </a:tc>
                <a:tc>
                  <a:txBody>
                    <a:bodyPr/>
                    <a:lstStyle/>
                    <a:p>
                      <a:pPr algn="r"/>
                      <a:r>
                        <a:rPr lang="en-US" dirty="0"/>
                        <a:t>36,384</a:t>
                      </a:r>
                      <a:endParaRPr lang="en-US" b="1" dirty="0">
                        <a:solidFill>
                          <a:schemeClr val="bg1"/>
                        </a:solidFill>
                      </a:endParaRPr>
                    </a:p>
                  </a:txBody>
                  <a:tcPr marL="137160" marR="594360" marT="64008" marB="73152"/>
                </a:tc>
                <a:extLst>
                  <a:ext uri="{0D108BD9-81ED-4DB2-BD59-A6C34878D82A}">
                    <a16:rowId xmlns:a16="http://schemas.microsoft.com/office/drawing/2014/main" val="3163862185"/>
                  </a:ext>
                </a:extLst>
              </a:tr>
              <a:tr h="505074">
                <a:tc>
                  <a:txBody>
                    <a:bodyPr/>
                    <a:lstStyle/>
                    <a:p>
                      <a:r>
                        <a:rPr lang="en-US" dirty="0"/>
                        <a:t>Fat </a:t>
                      </a:r>
                      <a:r>
                        <a:rPr lang="en-US" sz="1800" dirty="0">
                          <a:solidFill>
                            <a:srgbClr val="00523C"/>
                          </a:solidFill>
                        </a:rPr>
                        <a:t>(pounds)</a:t>
                      </a:r>
                      <a:endParaRPr lang="en-US" sz="1800" b="1" dirty="0">
                        <a:solidFill>
                          <a:srgbClr val="00523C"/>
                        </a:solidFill>
                      </a:endParaRPr>
                    </a:p>
                  </a:txBody>
                  <a:tcPr marL="137160" marR="137160" marT="64008" marB="73152"/>
                </a:tc>
                <a:tc>
                  <a:txBody>
                    <a:bodyPr/>
                    <a:lstStyle/>
                    <a:p>
                      <a:pPr algn="r"/>
                      <a:r>
                        <a:rPr lang="en-US" dirty="0"/>
                        <a:t>+531</a:t>
                      </a:r>
                      <a:endParaRPr lang="en-US" b="1" dirty="0">
                        <a:solidFill>
                          <a:schemeClr val="bg1"/>
                        </a:solidFill>
                      </a:endParaRPr>
                    </a:p>
                  </a:txBody>
                  <a:tcPr marL="137160" marR="960120" marT="64008" marB="73152"/>
                </a:tc>
                <a:tc>
                  <a:txBody>
                    <a:bodyPr/>
                    <a:lstStyle/>
                    <a:p>
                      <a:pPr algn="r"/>
                      <a:r>
                        <a:rPr lang="en-US" dirty="0"/>
                        <a:t>1,008</a:t>
                      </a:r>
                      <a:endParaRPr lang="en-US" b="1" dirty="0">
                        <a:solidFill>
                          <a:schemeClr val="bg1"/>
                        </a:solidFill>
                      </a:endParaRPr>
                    </a:p>
                  </a:txBody>
                  <a:tcPr marL="137160" marR="594360" marT="64008" marB="73152"/>
                </a:tc>
                <a:tc>
                  <a:txBody>
                    <a:bodyPr/>
                    <a:lstStyle/>
                    <a:p>
                      <a:pPr algn="r"/>
                      <a:r>
                        <a:rPr lang="en-US" dirty="0"/>
                        <a:t>1,539</a:t>
                      </a:r>
                      <a:endParaRPr lang="en-US" b="1" dirty="0">
                        <a:solidFill>
                          <a:schemeClr val="bg1"/>
                        </a:solidFill>
                      </a:endParaRPr>
                    </a:p>
                  </a:txBody>
                  <a:tcPr marL="137160" marR="594360" marT="64008" marB="73152"/>
                </a:tc>
                <a:extLst>
                  <a:ext uri="{0D108BD9-81ED-4DB2-BD59-A6C34878D82A}">
                    <a16:rowId xmlns:a16="http://schemas.microsoft.com/office/drawing/2014/main" val="660422748"/>
                  </a:ext>
                </a:extLst>
              </a:tr>
              <a:tr h="505074">
                <a:tc>
                  <a:txBody>
                    <a:bodyPr/>
                    <a:lstStyle/>
                    <a:p>
                      <a:r>
                        <a:rPr lang="en-US" dirty="0"/>
                        <a:t>Protein </a:t>
                      </a:r>
                      <a:r>
                        <a:rPr lang="en-US" sz="1800" dirty="0">
                          <a:solidFill>
                            <a:srgbClr val="00523C"/>
                          </a:solidFill>
                        </a:rPr>
                        <a:t>(pounds)</a:t>
                      </a:r>
                      <a:endParaRPr lang="en-US" sz="1800" b="1" dirty="0">
                        <a:solidFill>
                          <a:srgbClr val="00523C"/>
                        </a:solidFill>
                      </a:endParaRPr>
                    </a:p>
                  </a:txBody>
                  <a:tcPr marL="137160" marR="137160" marT="64008" marB="73152"/>
                </a:tc>
                <a:tc>
                  <a:txBody>
                    <a:bodyPr/>
                    <a:lstStyle/>
                    <a:p>
                      <a:pPr algn="r"/>
                      <a:r>
                        <a:rPr lang="en-US" dirty="0"/>
                        <a:t>+342</a:t>
                      </a:r>
                      <a:endParaRPr lang="en-US" b="1" dirty="0">
                        <a:solidFill>
                          <a:schemeClr val="bg1"/>
                        </a:solidFill>
                      </a:endParaRPr>
                    </a:p>
                  </a:txBody>
                  <a:tcPr marL="137160" marR="960120" marT="64008" marB="73152"/>
                </a:tc>
                <a:tc>
                  <a:txBody>
                    <a:bodyPr/>
                    <a:lstStyle/>
                    <a:p>
                      <a:pPr algn="r"/>
                      <a:r>
                        <a:rPr lang="en-US" dirty="0"/>
                        <a:t>825</a:t>
                      </a:r>
                      <a:endParaRPr lang="en-US" b="1" dirty="0">
                        <a:solidFill>
                          <a:schemeClr val="bg1"/>
                        </a:solidFill>
                      </a:endParaRPr>
                    </a:p>
                  </a:txBody>
                  <a:tcPr marL="137160" marR="594360" marT="64008" marB="73152"/>
                </a:tc>
                <a:tc>
                  <a:txBody>
                    <a:bodyPr/>
                    <a:lstStyle/>
                    <a:p>
                      <a:pPr algn="r"/>
                      <a:r>
                        <a:rPr lang="en-US" dirty="0"/>
                        <a:t>1,167</a:t>
                      </a:r>
                      <a:endParaRPr lang="en-US" b="1" dirty="0">
                        <a:solidFill>
                          <a:schemeClr val="bg1"/>
                        </a:solidFill>
                      </a:endParaRPr>
                    </a:p>
                  </a:txBody>
                  <a:tcPr marL="137160" marR="594360" marT="64008" marB="73152"/>
                </a:tc>
                <a:extLst>
                  <a:ext uri="{0D108BD9-81ED-4DB2-BD59-A6C34878D82A}">
                    <a16:rowId xmlns:a16="http://schemas.microsoft.com/office/drawing/2014/main" val="2173488811"/>
                  </a:ext>
                </a:extLst>
              </a:tr>
              <a:tr h="505074">
                <a:tc>
                  <a:txBody>
                    <a:bodyPr/>
                    <a:lstStyle/>
                    <a:p>
                      <a:r>
                        <a:rPr lang="en-US" dirty="0"/>
                        <a:t>Productive life </a:t>
                      </a:r>
                      <a:r>
                        <a:rPr lang="en-US" sz="1800" dirty="0">
                          <a:solidFill>
                            <a:srgbClr val="00523C"/>
                          </a:solidFill>
                        </a:rPr>
                        <a:t>(months)</a:t>
                      </a:r>
                      <a:endParaRPr lang="en-US" sz="1800" b="1" dirty="0">
                        <a:solidFill>
                          <a:srgbClr val="00523C"/>
                        </a:solidFill>
                      </a:endParaRPr>
                    </a:p>
                  </a:txBody>
                  <a:tcPr marL="137160" marR="137160" marT="64008" marB="73152"/>
                </a:tc>
                <a:tc>
                  <a:txBody>
                    <a:bodyPr/>
                    <a:lstStyle/>
                    <a:p>
                      <a:pPr algn="r"/>
                      <a:r>
                        <a:rPr lang="en-US" dirty="0"/>
                        <a:t>+65</a:t>
                      </a:r>
                      <a:endParaRPr lang="en-US" b="1" dirty="0">
                        <a:solidFill>
                          <a:schemeClr val="bg1"/>
                        </a:solidFill>
                      </a:endParaRPr>
                    </a:p>
                  </a:txBody>
                  <a:tcPr marL="137160" marR="960120" marT="64008" marB="73152"/>
                </a:tc>
                <a:tc>
                  <a:txBody>
                    <a:bodyPr/>
                    <a:lstStyle/>
                    <a:p>
                      <a:pPr algn="r"/>
                      <a:r>
                        <a:rPr lang="en-US" dirty="0"/>
                        <a:t>26</a:t>
                      </a:r>
                      <a:endParaRPr lang="en-US" b="1" dirty="0">
                        <a:solidFill>
                          <a:schemeClr val="bg1"/>
                        </a:solidFill>
                      </a:endParaRPr>
                    </a:p>
                  </a:txBody>
                  <a:tcPr marL="137160" marR="594360" marT="64008" marB="73152"/>
                </a:tc>
                <a:tc>
                  <a:txBody>
                    <a:bodyPr/>
                    <a:lstStyle/>
                    <a:p>
                      <a:pPr algn="r"/>
                      <a:r>
                        <a:rPr lang="en-US" dirty="0"/>
                        <a:t>91</a:t>
                      </a:r>
                      <a:endParaRPr lang="en-US" b="1" dirty="0">
                        <a:solidFill>
                          <a:schemeClr val="bg1"/>
                        </a:solidFill>
                      </a:endParaRPr>
                    </a:p>
                  </a:txBody>
                  <a:tcPr marL="137160" marR="594360" marT="64008" marB="73152"/>
                </a:tc>
                <a:extLst>
                  <a:ext uri="{0D108BD9-81ED-4DB2-BD59-A6C34878D82A}">
                    <a16:rowId xmlns:a16="http://schemas.microsoft.com/office/drawing/2014/main" val="2306238383"/>
                  </a:ext>
                </a:extLst>
              </a:tr>
              <a:tr h="505074">
                <a:tc>
                  <a:txBody>
                    <a:bodyPr/>
                    <a:lstStyle/>
                    <a:p>
                      <a:r>
                        <a:rPr lang="en-US" dirty="0"/>
                        <a:t>Body size </a:t>
                      </a:r>
                      <a:r>
                        <a:rPr lang="en-US" sz="1800" dirty="0">
                          <a:solidFill>
                            <a:srgbClr val="00523C"/>
                          </a:solidFill>
                        </a:rPr>
                        <a:t>(pounds)</a:t>
                      </a:r>
                      <a:endParaRPr lang="en-US" sz="1800" b="1" dirty="0">
                        <a:solidFill>
                          <a:srgbClr val="00523C"/>
                        </a:solidFill>
                      </a:endParaRPr>
                    </a:p>
                  </a:txBody>
                  <a:tcPr marL="137160" marR="137160" marT="64008" marB="73152"/>
                </a:tc>
                <a:tc>
                  <a:txBody>
                    <a:bodyPr/>
                    <a:lstStyle/>
                    <a:p>
                      <a:pPr algn="r"/>
                      <a:r>
                        <a:rPr lang="en-US" dirty="0"/>
                        <a:t>–230</a:t>
                      </a:r>
                      <a:endParaRPr lang="en-US" b="1" dirty="0">
                        <a:solidFill>
                          <a:schemeClr val="bg1"/>
                        </a:solidFill>
                      </a:endParaRPr>
                    </a:p>
                  </a:txBody>
                  <a:tcPr marL="137160" marR="960120" marT="64008" marB="73152"/>
                </a:tc>
                <a:tc>
                  <a:txBody>
                    <a:bodyPr/>
                    <a:lstStyle/>
                    <a:p>
                      <a:pPr algn="r"/>
                      <a:r>
                        <a:rPr lang="en-US" dirty="0"/>
                        <a:t>1,500</a:t>
                      </a:r>
                      <a:endParaRPr lang="en-US" b="1" dirty="0">
                        <a:solidFill>
                          <a:schemeClr val="bg1"/>
                        </a:solidFill>
                      </a:endParaRPr>
                    </a:p>
                  </a:txBody>
                  <a:tcPr marL="137160" marR="594360" marT="64008" marB="73152"/>
                </a:tc>
                <a:tc>
                  <a:txBody>
                    <a:bodyPr/>
                    <a:lstStyle/>
                    <a:p>
                      <a:pPr algn="r"/>
                      <a:r>
                        <a:rPr lang="en-US" dirty="0"/>
                        <a:t>1,230</a:t>
                      </a:r>
                      <a:endParaRPr lang="en-US" b="1" dirty="0">
                        <a:solidFill>
                          <a:schemeClr val="bg1"/>
                        </a:solidFill>
                      </a:endParaRPr>
                    </a:p>
                  </a:txBody>
                  <a:tcPr marL="137160" marR="594360" marT="64008" marB="73152"/>
                </a:tc>
                <a:extLst>
                  <a:ext uri="{0D108BD9-81ED-4DB2-BD59-A6C34878D82A}">
                    <a16:rowId xmlns:a16="http://schemas.microsoft.com/office/drawing/2014/main" val="1566520729"/>
                  </a:ext>
                </a:extLst>
              </a:tr>
              <a:tr h="505074">
                <a:tc>
                  <a:txBody>
                    <a:bodyPr/>
                    <a:lstStyle/>
                    <a:p>
                      <a:r>
                        <a:rPr lang="en-US" dirty="0"/>
                        <a:t>Udder composite</a:t>
                      </a:r>
                      <a:endParaRPr lang="en-US" b="1" dirty="0">
                        <a:solidFill>
                          <a:schemeClr val="bg1"/>
                        </a:solidFill>
                      </a:endParaRPr>
                    </a:p>
                  </a:txBody>
                  <a:tcPr marL="137160" marR="137160" marT="64008" marB="73152"/>
                </a:tc>
                <a:tc>
                  <a:txBody>
                    <a:bodyPr/>
                    <a:lstStyle/>
                    <a:p>
                      <a:pPr algn="r"/>
                      <a:r>
                        <a:rPr lang="en-US" dirty="0"/>
                        <a:t>+2.65</a:t>
                      </a:r>
                      <a:endParaRPr lang="en-US" b="1" dirty="0">
                        <a:solidFill>
                          <a:schemeClr val="bg1"/>
                        </a:solidFill>
                      </a:endParaRPr>
                    </a:p>
                  </a:txBody>
                  <a:tcPr marL="137160" marR="960120" marT="64008" marB="73152"/>
                </a:tc>
                <a:tc>
                  <a:txBody>
                    <a:bodyPr/>
                    <a:lstStyle/>
                    <a:p>
                      <a:pPr algn="r"/>
                      <a:r>
                        <a:rPr lang="en-US" dirty="0"/>
                        <a:t>0</a:t>
                      </a:r>
                      <a:endParaRPr lang="en-US" b="1" dirty="0">
                        <a:solidFill>
                          <a:schemeClr val="bg1"/>
                        </a:solidFill>
                      </a:endParaRPr>
                    </a:p>
                  </a:txBody>
                  <a:tcPr marL="137160" marR="594360" marT="64008" marB="73152"/>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dirty="0"/>
                        <a:t>2.65</a:t>
                      </a:r>
                      <a:endParaRPr lang="en-US" b="1" dirty="0">
                        <a:solidFill>
                          <a:schemeClr val="bg1"/>
                        </a:solidFill>
                      </a:endParaRPr>
                    </a:p>
                  </a:txBody>
                  <a:tcPr marL="137160" marR="594360" marT="64008" marB="73152"/>
                </a:tc>
                <a:extLst>
                  <a:ext uri="{0D108BD9-81ED-4DB2-BD59-A6C34878D82A}">
                    <a16:rowId xmlns:a16="http://schemas.microsoft.com/office/drawing/2014/main" val="2666449828"/>
                  </a:ext>
                </a:extLst>
              </a:tr>
              <a:tr h="780568">
                <a:tc>
                  <a:txBody>
                    <a:bodyPr/>
                    <a:lstStyle/>
                    <a:p>
                      <a:r>
                        <a:rPr lang="en-US" dirty="0"/>
                        <a:t>Daughter pregnancy rate </a:t>
                      </a:r>
                      <a:r>
                        <a:rPr lang="en-US" sz="1800" dirty="0">
                          <a:solidFill>
                            <a:srgbClr val="00523C"/>
                          </a:solidFill>
                        </a:rPr>
                        <a:t>(%)</a:t>
                      </a:r>
                      <a:endParaRPr lang="en-US" sz="1800" b="1" dirty="0">
                        <a:solidFill>
                          <a:srgbClr val="00523C"/>
                        </a:solidFill>
                      </a:endParaRPr>
                    </a:p>
                  </a:txBody>
                  <a:tcPr marL="137160" marR="137160" marT="64008" marB="73152"/>
                </a:tc>
                <a:tc>
                  <a:txBody>
                    <a:bodyPr/>
                    <a:lstStyle/>
                    <a:p>
                      <a:pPr algn="r"/>
                      <a:r>
                        <a:rPr lang="en-US" dirty="0"/>
                        <a:t>+26</a:t>
                      </a:r>
                      <a:endParaRPr lang="en-US" b="1" dirty="0">
                        <a:solidFill>
                          <a:schemeClr val="bg1"/>
                        </a:solidFill>
                      </a:endParaRPr>
                    </a:p>
                  </a:txBody>
                  <a:tcPr marL="137160" marR="960120" marT="64008" marB="73152"/>
                </a:tc>
                <a:tc>
                  <a:txBody>
                    <a:bodyPr/>
                    <a:lstStyle/>
                    <a:p>
                      <a:pPr algn="r"/>
                      <a:r>
                        <a:rPr lang="en-US" dirty="0"/>
                        <a:t>29</a:t>
                      </a:r>
                      <a:endParaRPr lang="en-US" b="1" dirty="0">
                        <a:solidFill>
                          <a:schemeClr val="bg1"/>
                        </a:solidFill>
                      </a:endParaRPr>
                    </a:p>
                  </a:txBody>
                  <a:tcPr marL="137160" marR="594360" marT="64008" marB="73152"/>
                </a:tc>
                <a:tc>
                  <a:txBody>
                    <a:bodyPr/>
                    <a:lstStyle/>
                    <a:p>
                      <a:pPr algn="r"/>
                      <a:r>
                        <a:rPr lang="en-US" dirty="0"/>
                        <a:t>55</a:t>
                      </a:r>
                      <a:endParaRPr lang="en-US" b="1" dirty="0">
                        <a:solidFill>
                          <a:schemeClr val="bg1"/>
                        </a:solidFill>
                      </a:endParaRPr>
                    </a:p>
                  </a:txBody>
                  <a:tcPr marL="137160" marR="594360" marT="64008" marB="73152"/>
                </a:tc>
                <a:extLst>
                  <a:ext uri="{0D108BD9-81ED-4DB2-BD59-A6C34878D82A}">
                    <a16:rowId xmlns:a16="http://schemas.microsoft.com/office/drawing/2014/main" val="4206957752"/>
                  </a:ext>
                </a:extLst>
              </a:tr>
              <a:tr h="505074">
                <a:tc>
                  <a:txBody>
                    <a:bodyPr/>
                    <a:lstStyle/>
                    <a:p>
                      <a:r>
                        <a:rPr lang="en-US" dirty="0"/>
                        <a:t>Cow conception rate </a:t>
                      </a:r>
                      <a:r>
                        <a:rPr lang="en-US" sz="1800" dirty="0">
                          <a:solidFill>
                            <a:srgbClr val="00523C"/>
                          </a:solidFill>
                        </a:rPr>
                        <a:t>(%)</a:t>
                      </a:r>
                      <a:endParaRPr lang="en-US" sz="1800" b="1" dirty="0">
                        <a:solidFill>
                          <a:srgbClr val="00523C"/>
                        </a:solidFill>
                      </a:endParaRPr>
                    </a:p>
                  </a:txBody>
                  <a:tcPr marL="137160" marR="137160" marT="64008" marB="73152"/>
                </a:tc>
                <a:tc>
                  <a:txBody>
                    <a:bodyPr/>
                    <a:lstStyle/>
                    <a:p>
                      <a:pPr algn="r"/>
                      <a:r>
                        <a:rPr lang="en-US" dirty="0"/>
                        <a:t>+42</a:t>
                      </a:r>
                      <a:endParaRPr lang="en-US" b="1" dirty="0">
                        <a:solidFill>
                          <a:schemeClr val="bg1"/>
                        </a:solidFill>
                      </a:endParaRPr>
                    </a:p>
                  </a:txBody>
                  <a:tcPr marL="137160" marR="960120" marT="64008" marB="73152"/>
                </a:tc>
                <a:tc>
                  <a:txBody>
                    <a:bodyPr/>
                    <a:lstStyle/>
                    <a:p>
                      <a:pPr algn="r"/>
                      <a:r>
                        <a:rPr lang="en-US" dirty="0"/>
                        <a:t>35</a:t>
                      </a:r>
                      <a:endParaRPr lang="en-US" b="1" dirty="0">
                        <a:solidFill>
                          <a:schemeClr val="bg1"/>
                        </a:solidFill>
                      </a:endParaRPr>
                    </a:p>
                  </a:txBody>
                  <a:tcPr marL="137160" marR="594360" marT="64008" marB="73152"/>
                </a:tc>
                <a:tc>
                  <a:txBody>
                    <a:bodyPr/>
                    <a:lstStyle/>
                    <a:p>
                      <a:pPr algn="r"/>
                      <a:r>
                        <a:rPr lang="en-US" dirty="0"/>
                        <a:t>77</a:t>
                      </a:r>
                      <a:endParaRPr lang="en-US" b="1" dirty="0">
                        <a:solidFill>
                          <a:schemeClr val="bg1"/>
                        </a:solidFill>
                      </a:endParaRPr>
                    </a:p>
                  </a:txBody>
                  <a:tcPr marL="137160" marR="594360" marT="64008" marB="73152"/>
                </a:tc>
                <a:extLst>
                  <a:ext uri="{0D108BD9-81ED-4DB2-BD59-A6C34878D82A}">
                    <a16:rowId xmlns:a16="http://schemas.microsoft.com/office/drawing/2014/main" val="3168673510"/>
                  </a:ext>
                </a:extLst>
              </a:tr>
              <a:tr h="505074">
                <a:tc>
                  <a:txBody>
                    <a:bodyPr/>
                    <a:lstStyle/>
                    <a:p>
                      <a:r>
                        <a:rPr lang="en-US" dirty="0"/>
                        <a:t>Heifer conception rate </a:t>
                      </a:r>
                      <a:r>
                        <a:rPr lang="en-US" sz="1800" dirty="0">
                          <a:solidFill>
                            <a:srgbClr val="00523C"/>
                          </a:solidFill>
                        </a:rPr>
                        <a:t>(%)</a:t>
                      </a:r>
                      <a:endParaRPr lang="en-US" sz="1800" b="1" dirty="0">
                        <a:solidFill>
                          <a:srgbClr val="00523C"/>
                        </a:solidFill>
                      </a:endParaRPr>
                    </a:p>
                  </a:txBody>
                  <a:tcPr marL="137160" marR="137160" marT="64008" marB="73152"/>
                </a:tc>
                <a:tc>
                  <a:txBody>
                    <a:bodyPr/>
                    <a:lstStyle/>
                    <a:p>
                      <a:pPr algn="r"/>
                      <a:r>
                        <a:rPr lang="en-US" dirty="0"/>
                        <a:t>+21</a:t>
                      </a:r>
                      <a:endParaRPr lang="en-US" b="1" dirty="0">
                        <a:solidFill>
                          <a:schemeClr val="bg1"/>
                        </a:solidFill>
                      </a:endParaRPr>
                    </a:p>
                  </a:txBody>
                  <a:tcPr marL="137160" marR="960120" marT="64008" marB="73152"/>
                </a:tc>
                <a:tc>
                  <a:txBody>
                    <a:bodyPr/>
                    <a:lstStyle/>
                    <a:p>
                      <a:pPr algn="r"/>
                      <a:r>
                        <a:rPr lang="en-US" dirty="0"/>
                        <a:t>57</a:t>
                      </a:r>
                      <a:endParaRPr lang="en-US" b="1" dirty="0">
                        <a:solidFill>
                          <a:schemeClr val="bg1"/>
                        </a:solidFill>
                      </a:endParaRPr>
                    </a:p>
                  </a:txBody>
                  <a:tcPr marL="137160" marR="594360" marT="64008" marB="73152"/>
                </a:tc>
                <a:tc>
                  <a:txBody>
                    <a:bodyPr/>
                    <a:lstStyle/>
                    <a:p>
                      <a:pPr algn="r"/>
                      <a:r>
                        <a:rPr lang="en-US" dirty="0"/>
                        <a:t>78</a:t>
                      </a:r>
                      <a:endParaRPr lang="en-US" b="1" dirty="0">
                        <a:solidFill>
                          <a:schemeClr val="bg1"/>
                        </a:solidFill>
                      </a:endParaRPr>
                    </a:p>
                  </a:txBody>
                  <a:tcPr marL="137160" marR="594360" marT="64008" marB="73152"/>
                </a:tc>
                <a:extLst>
                  <a:ext uri="{0D108BD9-81ED-4DB2-BD59-A6C34878D82A}">
                    <a16:rowId xmlns:a16="http://schemas.microsoft.com/office/drawing/2014/main" val="3952640121"/>
                  </a:ext>
                </a:extLst>
              </a:tr>
            </a:tbl>
          </a:graphicData>
        </a:graphic>
      </p:graphicFrame>
    </p:spTree>
    <p:extLst>
      <p:ext uri="{BB962C8B-B14F-4D97-AF65-F5344CB8AC3E}">
        <p14:creationId xmlns:p14="http://schemas.microsoft.com/office/powerpoint/2010/main" val="1812578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9B21-D00B-C439-C251-817C93D2B98F}"/>
              </a:ext>
            </a:extLst>
          </p:cNvPr>
          <p:cNvSpPr>
            <a:spLocks noGrp="1"/>
          </p:cNvSpPr>
          <p:nvPr>
            <p:ph type="title"/>
          </p:nvPr>
        </p:nvSpPr>
        <p:spPr/>
        <p:txBody>
          <a:bodyPr/>
          <a:lstStyle/>
          <a:p>
            <a:r>
              <a:rPr lang="en-US" dirty="0"/>
              <a:t>Genotyping in other species</a:t>
            </a:r>
          </a:p>
        </p:txBody>
      </p:sp>
      <p:sp>
        <p:nvSpPr>
          <p:cNvPr id="3" name="Content Placeholder 2">
            <a:extLst>
              <a:ext uri="{FF2B5EF4-FFF2-40B4-BE49-F238E27FC236}">
                <a16:creationId xmlns:a16="http://schemas.microsoft.com/office/drawing/2014/main" id="{BDD6EA73-2F84-A51E-A87C-84A7CD251EB8}"/>
              </a:ext>
            </a:extLst>
          </p:cNvPr>
          <p:cNvSpPr>
            <a:spLocks noGrp="1"/>
          </p:cNvSpPr>
          <p:nvPr>
            <p:ph sz="half" idx="1"/>
          </p:nvPr>
        </p:nvSpPr>
        <p:spPr/>
        <p:txBody>
          <a:bodyPr/>
          <a:lstStyle/>
          <a:p>
            <a:r>
              <a:rPr lang="en-US" dirty="0">
                <a:solidFill>
                  <a:schemeClr val="accent6">
                    <a:lumMod val="50000"/>
                  </a:schemeClr>
                </a:solidFill>
              </a:rPr>
              <a:t>Poultry</a:t>
            </a:r>
            <a:r>
              <a:rPr lang="en-US" dirty="0"/>
              <a:t>: Several million per year, Aviagen, Scotland, 2022</a:t>
            </a:r>
          </a:p>
          <a:p>
            <a:pPr lvl="1"/>
            <a:r>
              <a:rPr lang="en-US" dirty="0">
                <a:hlinkClick r:id="rId2"/>
              </a:rPr>
              <a:t>Aviagen Group genomics lab further strengthens genetic selection</a:t>
            </a:r>
            <a:endParaRPr lang="en-US" dirty="0"/>
          </a:p>
          <a:p>
            <a:pPr lvl="1"/>
            <a:r>
              <a:rPr lang="en-US" dirty="0"/>
              <a:t>Lab chief </a:t>
            </a:r>
            <a:r>
              <a:rPr lang="en-US" dirty="0" err="1"/>
              <a:t>Alfons</a:t>
            </a:r>
            <a:r>
              <a:rPr lang="en-US" dirty="0"/>
              <a:t> </a:t>
            </a:r>
            <a:r>
              <a:rPr lang="en-US" dirty="0" err="1"/>
              <a:t>Koerhuis</a:t>
            </a:r>
            <a:r>
              <a:rPr lang="en-US" dirty="0"/>
              <a:t> was student intern here in 1990</a:t>
            </a:r>
          </a:p>
          <a:p>
            <a:r>
              <a:rPr lang="en-US" dirty="0">
                <a:solidFill>
                  <a:schemeClr val="accent6">
                    <a:lumMod val="50000"/>
                  </a:schemeClr>
                </a:solidFill>
              </a:rPr>
              <a:t>Beef</a:t>
            </a:r>
            <a:r>
              <a:rPr lang="en-US" dirty="0"/>
              <a:t>: ~ 1 million total, American Angus, 2021</a:t>
            </a:r>
          </a:p>
          <a:p>
            <a:pPr lvl="1"/>
            <a:r>
              <a:rPr lang="en-US" dirty="0">
                <a:hlinkClick r:id="rId3"/>
              </a:rPr>
              <a:t>Trends in genetic diversity and the effect of inbreeding in American Angus cattle under genomic selection | Genetics Selection Evolution</a:t>
            </a:r>
            <a:endParaRPr lang="en-US" dirty="0"/>
          </a:p>
          <a:p>
            <a:r>
              <a:rPr lang="en-US" dirty="0">
                <a:solidFill>
                  <a:schemeClr val="accent6">
                    <a:lumMod val="50000"/>
                  </a:schemeClr>
                </a:solidFill>
              </a:rPr>
              <a:t>Swine</a:t>
            </a:r>
            <a:r>
              <a:rPr lang="en-US" dirty="0"/>
              <a:t>: 400,000 total, Pig Improvement Corporation, 2019</a:t>
            </a:r>
          </a:p>
          <a:p>
            <a:r>
              <a:rPr lang="en-US" dirty="0">
                <a:solidFill>
                  <a:schemeClr val="accent6">
                    <a:lumMod val="50000"/>
                  </a:schemeClr>
                </a:solidFill>
              </a:rPr>
              <a:t>All major and many minor crops</a:t>
            </a:r>
          </a:p>
          <a:p>
            <a:endParaRPr lang="en-US" dirty="0"/>
          </a:p>
        </p:txBody>
      </p:sp>
      <p:pic>
        <p:nvPicPr>
          <p:cNvPr id="4" name="Picture 3">
            <a:extLst>
              <a:ext uri="{FF2B5EF4-FFF2-40B4-BE49-F238E27FC236}">
                <a16:creationId xmlns:a16="http://schemas.microsoft.com/office/drawing/2014/main" id="{2F4CD8F2-4F3F-F674-DD25-C526B8D1E9CC}"/>
              </a:ext>
            </a:extLst>
          </p:cNvPr>
          <p:cNvPicPr>
            <a:picLocks noChangeAspect="1"/>
          </p:cNvPicPr>
          <p:nvPr/>
        </p:nvPicPr>
        <p:blipFill>
          <a:blip r:embed="rId4"/>
          <a:stretch>
            <a:fillRect/>
          </a:stretch>
        </p:blipFill>
        <p:spPr>
          <a:xfrm>
            <a:off x="11266415" y="-3240"/>
            <a:ext cx="925585" cy="1456722"/>
          </a:xfrm>
          <a:prstGeom prst="rect">
            <a:avLst/>
          </a:prstGeom>
        </p:spPr>
      </p:pic>
      <p:pic>
        <p:nvPicPr>
          <p:cNvPr id="5" name="Picture 4">
            <a:extLst>
              <a:ext uri="{FF2B5EF4-FFF2-40B4-BE49-F238E27FC236}">
                <a16:creationId xmlns:a16="http://schemas.microsoft.com/office/drawing/2014/main" id="{0818D346-0146-2ABA-FC43-479428838B62}"/>
              </a:ext>
            </a:extLst>
          </p:cNvPr>
          <p:cNvPicPr>
            <a:picLocks noChangeAspect="1"/>
          </p:cNvPicPr>
          <p:nvPr/>
        </p:nvPicPr>
        <p:blipFill>
          <a:blip r:embed="rId5"/>
          <a:stretch>
            <a:fillRect/>
          </a:stretch>
        </p:blipFill>
        <p:spPr>
          <a:xfrm>
            <a:off x="10884400" y="3659903"/>
            <a:ext cx="1303090" cy="1956198"/>
          </a:xfrm>
          <a:prstGeom prst="rect">
            <a:avLst/>
          </a:prstGeom>
        </p:spPr>
      </p:pic>
      <p:pic>
        <p:nvPicPr>
          <p:cNvPr id="6" name="Picture 5">
            <a:extLst>
              <a:ext uri="{FF2B5EF4-FFF2-40B4-BE49-F238E27FC236}">
                <a16:creationId xmlns:a16="http://schemas.microsoft.com/office/drawing/2014/main" id="{872EB919-EF6D-A173-6815-B64C8FD93AD5}"/>
              </a:ext>
            </a:extLst>
          </p:cNvPr>
          <p:cNvPicPr>
            <a:picLocks noChangeAspect="1"/>
          </p:cNvPicPr>
          <p:nvPr/>
        </p:nvPicPr>
        <p:blipFill>
          <a:blip r:embed="rId6"/>
          <a:stretch>
            <a:fillRect/>
          </a:stretch>
        </p:blipFill>
        <p:spPr>
          <a:xfrm>
            <a:off x="10745126" y="1880066"/>
            <a:ext cx="1581639" cy="1318032"/>
          </a:xfrm>
          <a:prstGeom prst="rect">
            <a:avLst/>
          </a:prstGeom>
        </p:spPr>
      </p:pic>
    </p:spTree>
    <p:extLst>
      <p:ext uri="{BB962C8B-B14F-4D97-AF65-F5344CB8AC3E}">
        <p14:creationId xmlns:p14="http://schemas.microsoft.com/office/powerpoint/2010/main" val="956451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96A8B-DC3E-488F-8A49-A97DD682798A}"/>
              </a:ext>
            </a:extLst>
          </p:cNvPr>
          <p:cNvSpPr>
            <a:spLocks noGrp="1"/>
          </p:cNvSpPr>
          <p:nvPr>
            <p:ph type="title"/>
          </p:nvPr>
        </p:nvSpPr>
        <p:spPr>
          <a:xfrm>
            <a:off x="487680" y="121920"/>
            <a:ext cx="11486606" cy="639763"/>
          </a:xfrm>
        </p:spPr>
        <p:txBody>
          <a:bodyPr/>
          <a:lstStyle/>
          <a:p>
            <a:r>
              <a:rPr lang="en-US" dirty="0"/>
              <a:t>Human genotyping and sequencing </a:t>
            </a:r>
            <a:r>
              <a:rPr lang="en-US" dirty="0">
                <a:solidFill>
                  <a:srgbClr val="FFFF00"/>
                </a:solidFill>
              </a:rPr>
              <a:t>(2024)</a:t>
            </a:r>
          </a:p>
        </p:txBody>
      </p:sp>
      <p:graphicFrame>
        <p:nvGraphicFramePr>
          <p:cNvPr id="4" name="Content Placeholder 3">
            <a:extLst>
              <a:ext uri="{FF2B5EF4-FFF2-40B4-BE49-F238E27FC236}">
                <a16:creationId xmlns:a16="http://schemas.microsoft.com/office/drawing/2014/main" id="{96C690F5-560B-43DA-BB92-66F60DBB7E42}"/>
              </a:ext>
            </a:extLst>
          </p:cNvPr>
          <p:cNvGraphicFramePr>
            <a:graphicFrameLocks noGrp="1"/>
          </p:cNvGraphicFramePr>
          <p:nvPr>
            <p:ph sz="half" idx="1"/>
          </p:nvPr>
        </p:nvGraphicFramePr>
        <p:xfrm>
          <a:off x="487362" y="1127760"/>
          <a:ext cx="11216956" cy="3688080"/>
        </p:xfrm>
        <a:graphic>
          <a:graphicData uri="http://schemas.openxmlformats.org/drawingml/2006/table">
            <a:tbl>
              <a:tblPr firstRow="1" bandRow="1">
                <a:tableStyleId>{69012ECD-51FC-41F1-AA8D-1B2483CD663E}</a:tableStyleId>
              </a:tblPr>
              <a:tblGrid>
                <a:gridCol w="3916687">
                  <a:extLst>
                    <a:ext uri="{9D8B030D-6E8A-4147-A177-3AD203B41FA5}">
                      <a16:colId xmlns:a16="http://schemas.microsoft.com/office/drawing/2014/main" val="2368854646"/>
                    </a:ext>
                  </a:extLst>
                </a:gridCol>
                <a:gridCol w="3255183">
                  <a:extLst>
                    <a:ext uri="{9D8B030D-6E8A-4147-A177-3AD203B41FA5}">
                      <a16:colId xmlns:a16="http://schemas.microsoft.com/office/drawing/2014/main" val="769459861"/>
                    </a:ext>
                  </a:extLst>
                </a:gridCol>
                <a:gridCol w="1991762">
                  <a:extLst>
                    <a:ext uri="{9D8B030D-6E8A-4147-A177-3AD203B41FA5}">
                      <a16:colId xmlns:a16="http://schemas.microsoft.com/office/drawing/2014/main" val="796408490"/>
                    </a:ext>
                  </a:extLst>
                </a:gridCol>
                <a:gridCol w="2053324">
                  <a:extLst>
                    <a:ext uri="{9D8B030D-6E8A-4147-A177-3AD203B41FA5}">
                      <a16:colId xmlns:a16="http://schemas.microsoft.com/office/drawing/2014/main" val="57440393"/>
                    </a:ext>
                  </a:extLst>
                </a:gridCol>
              </a:tblGrid>
              <a:tr h="0">
                <a:tc>
                  <a:txBody>
                    <a:bodyPr/>
                    <a:lstStyle/>
                    <a:p>
                      <a:pPr>
                        <a:lnSpc>
                          <a:spcPts val="2700"/>
                        </a:lnSpc>
                      </a:pPr>
                      <a:r>
                        <a:rPr lang="en-US" sz="2500" dirty="0"/>
                        <a:t>Technology</a:t>
                      </a:r>
                      <a:endParaRPr lang="en-US" sz="2500" b="1" dirty="0">
                        <a:solidFill>
                          <a:schemeClr val="bg1"/>
                        </a:solidFill>
                      </a:endParaRPr>
                    </a:p>
                  </a:txBody>
                  <a:tcPr marL="137160" marR="137160" marT="91440" marB="91440" anchor="b"/>
                </a:tc>
                <a:tc>
                  <a:txBody>
                    <a:bodyPr/>
                    <a:lstStyle/>
                    <a:p>
                      <a:pPr>
                        <a:lnSpc>
                          <a:spcPts val="2700"/>
                        </a:lnSpc>
                      </a:pPr>
                      <a:r>
                        <a:rPr lang="en-US" sz="2500" dirty="0"/>
                        <a:t>Database</a:t>
                      </a:r>
                      <a:endParaRPr lang="en-US" sz="2500" b="1" dirty="0">
                        <a:solidFill>
                          <a:schemeClr val="bg1"/>
                        </a:solidFill>
                      </a:endParaRPr>
                    </a:p>
                  </a:txBody>
                  <a:tcPr marL="137160" marR="137160" marT="91440" marB="91440" anchor="b"/>
                </a:tc>
                <a:tc>
                  <a:txBody>
                    <a:bodyPr/>
                    <a:lstStyle/>
                    <a:p>
                      <a:pPr algn="ctr">
                        <a:lnSpc>
                          <a:spcPts val="2700"/>
                        </a:lnSpc>
                      </a:pPr>
                      <a:r>
                        <a:rPr lang="en-US" sz="2500" dirty="0"/>
                        <a:t>People </a:t>
                      </a:r>
                    </a:p>
                    <a:p>
                      <a:pPr algn="ctr">
                        <a:lnSpc>
                          <a:spcPts val="2700"/>
                        </a:lnSpc>
                      </a:pPr>
                      <a:r>
                        <a:rPr lang="en-US" sz="2500" dirty="0"/>
                        <a:t>genotyped</a:t>
                      </a:r>
                      <a:endParaRPr lang="en-US" sz="2500" b="1" dirty="0">
                        <a:solidFill>
                          <a:schemeClr val="bg1"/>
                        </a:solidFill>
                      </a:endParaRPr>
                    </a:p>
                  </a:txBody>
                  <a:tcPr marL="137160" marR="137160" marT="91440" marB="91440" anchor="b"/>
                </a:tc>
                <a:tc>
                  <a:txBody>
                    <a:bodyPr/>
                    <a:lstStyle/>
                    <a:p>
                      <a:pPr algn="ctr">
                        <a:lnSpc>
                          <a:spcPts val="2700"/>
                        </a:lnSpc>
                      </a:pPr>
                      <a:r>
                        <a:rPr lang="en-US" sz="2500" dirty="0"/>
                        <a:t>Variants</a:t>
                      </a:r>
                    </a:p>
                    <a:p>
                      <a:pPr algn="ctr">
                        <a:lnSpc>
                          <a:spcPts val="2700"/>
                        </a:lnSpc>
                      </a:pPr>
                      <a:r>
                        <a:rPr lang="en-US" sz="2500" dirty="0"/>
                        <a:t>genotyped</a:t>
                      </a:r>
                      <a:endParaRPr lang="en-US" sz="2500" b="1" dirty="0">
                        <a:solidFill>
                          <a:schemeClr val="bg1"/>
                        </a:solidFill>
                      </a:endParaRPr>
                    </a:p>
                  </a:txBody>
                  <a:tcPr marL="137160" marR="137160" marT="91440" marB="91440"/>
                </a:tc>
                <a:extLst>
                  <a:ext uri="{0D108BD9-81ED-4DB2-BD59-A6C34878D82A}">
                    <a16:rowId xmlns:a16="http://schemas.microsoft.com/office/drawing/2014/main" val="229479062"/>
                  </a:ext>
                </a:extLst>
              </a:tr>
              <a:tr h="0">
                <a:tc rowSpan="2">
                  <a:txBody>
                    <a:bodyPr/>
                    <a:lstStyle/>
                    <a:p>
                      <a:pPr>
                        <a:lnSpc>
                          <a:spcPct val="100000"/>
                        </a:lnSpc>
                      </a:pPr>
                      <a:r>
                        <a:rPr lang="en-US" sz="2500" dirty="0"/>
                        <a:t>High-density (HD) SNP chip</a:t>
                      </a:r>
                      <a:endParaRPr lang="en-US" sz="2500" b="1" dirty="0">
                        <a:solidFill>
                          <a:schemeClr val="bg1"/>
                        </a:solidFill>
                      </a:endParaRPr>
                    </a:p>
                  </a:txBody>
                  <a:tcPr marL="137160" marR="137160" marT="91440" marB="91440"/>
                </a:tc>
                <a:tc>
                  <a:txBody>
                    <a:bodyPr/>
                    <a:lstStyle/>
                    <a:p>
                      <a:pPr>
                        <a:lnSpc>
                          <a:spcPct val="100000"/>
                        </a:lnSpc>
                      </a:pPr>
                      <a:r>
                        <a:rPr lang="en-US" sz="2500" dirty="0"/>
                        <a:t>Ancestry.com</a:t>
                      </a:r>
                      <a:endParaRPr lang="en-US" sz="2500" b="1" dirty="0">
                        <a:solidFill>
                          <a:schemeClr val="bg1"/>
                        </a:solidFill>
                      </a:endParaRPr>
                    </a:p>
                  </a:txBody>
                  <a:tcPr marL="137160" marR="137160" marT="91440" marB="91440"/>
                </a:tc>
                <a:tc>
                  <a:txBody>
                    <a:bodyPr/>
                    <a:lstStyle/>
                    <a:p>
                      <a:pPr algn="ctr">
                        <a:lnSpc>
                          <a:spcPct val="100000"/>
                        </a:lnSpc>
                      </a:pPr>
                      <a:r>
                        <a:rPr lang="en-US" sz="2500" dirty="0"/>
                        <a:t>~25 million</a:t>
                      </a:r>
                      <a:endParaRPr lang="en-US" sz="2500" b="1" dirty="0">
                        <a:solidFill>
                          <a:schemeClr val="bg1"/>
                        </a:solidFill>
                      </a:endParaRPr>
                    </a:p>
                  </a:txBody>
                  <a:tcPr marL="137160" marR="137160" marT="91440" marB="91440"/>
                </a:tc>
                <a:tc>
                  <a:txBody>
                    <a:bodyPr/>
                    <a:lstStyle/>
                    <a:p>
                      <a:pPr algn="ctr">
                        <a:lnSpc>
                          <a:spcPct val="100000"/>
                        </a:lnSpc>
                      </a:pPr>
                      <a:r>
                        <a:rPr lang="en-US" sz="2500" dirty="0"/>
                        <a:t>700,000</a:t>
                      </a:r>
                      <a:endParaRPr lang="en-US" sz="2500" b="1" dirty="0">
                        <a:solidFill>
                          <a:schemeClr val="bg1"/>
                        </a:solidFill>
                      </a:endParaRPr>
                    </a:p>
                  </a:txBody>
                  <a:tcPr marL="137160" marR="137160" marT="91440" marB="91440"/>
                </a:tc>
                <a:extLst>
                  <a:ext uri="{0D108BD9-81ED-4DB2-BD59-A6C34878D82A}">
                    <a16:rowId xmlns:a16="http://schemas.microsoft.com/office/drawing/2014/main" val="2805896613"/>
                  </a:ext>
                </a:extLst>
              </a:tr>
              <a:tr h="0">
                <a:tc vMerge="1">
                  <a:txBody>
                    <a:bodyPr/>
                    <a:lstStyle/>
                    <a:p>
                      <a:pPr>
                        <a:lnSpc>
                          <a:spcPct val="100000"/>
                        </a:lnSpc>
                      </a:pPr>
                      <a:endParaRPr lang="en-US" sz="2600" b="1" dirty="0">
                        <a:solidFill>
                          <a:schemeClr val="bg1"/>
                        </a:solidFill>
                      </a:endParaRPr>
                    </a:p>
                  </a:txBody>
                  <a:tcPr marL="137160" marR="137160" marT="64008" marB="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E5D"/>
                    </a:solidFill>
                  </a:tcPr>
                </a:tc>
                <a:tc>
                  <a:txBody>
                    <a:bodyPr/>
                    <a:lstStyle/>
                    <a:p>
                      <a:pPr>
                        <a:lnSpc>
                          <a:spcPct val="100000"/>
                        </a:lnSpc>
                      </a:pPr>
                      <a:r>
                        <a:rPr lang="en-US" sz="2500" dirty="0"/>
                        <a:t>23andMe</a:t>
                      </a:r>
                      <a:endParaRPr lang="en-US" sz="2500" b="1" dirty="0">
                        <a:solidFill>
                          <a:schemeClr val="bg1"/>
                        </a:solidFill>
                      </a:endParaRPr>
                    </a:p>
                  </a:txBody>
                  <a:tcPr marL="137160" marR="137160" marT="91440" marB="91440"/>
                </a:tc>
                <a:tc>
                  <a:txBody>
                    <a:bodyPr/>
                    <a:lstStyle/>
                    <a:p>
                      <a:pPr algn="ctr">
                        <a:lnSpc>
                          <a:spcPct val="100000"/>
                        </a:lnSpc>
                      </a:pPr>
                      <a:r>
                        <a:rPr lang="en-US" sz="2500" dirty="0"/>
                        <a:t>~15 million</a:t>
                      </a:r>
                      <a:endParaRPr lang="en-US" sz="2500" b="1" dirty="0">
                        <a:solidFill>
                          <a:schemeClr val="bg1"/>
                        </a:solidFill>
                      </a:endParaRPr>
                    </a:p>
                  </a:txBody>
                  <a:tcPr marL="137160" marR="137160" marT="91440" marB="91440"/>
                </a:tc>
                <a:tc>
                  <a:txBody>
                    <a:bodyPr/>
                    <a:lstStyle/>
                    <a:p>
                      <a:pPr algn="ctr">
                        <a:lnSpc>
                          <a:spcPct val="100000"/>
                        </a:lnSpc>
                      </a:pPr>
                      <a:r>
                        <a:rPr lang="en-US" sz="2500" dirty="0"/>
                        <a:t>700,000</a:t>
                      </a:r>
                      <a:endParaRPr lang="en-US" sz="2500" b="1" dirty="0">
                        <a:solidFill>
                          <a:schemeClr val="bg1"/>
                        </a:solidFill>
                      </a:endParaRPr>
                    </a:p>
                  </a:txBody>
                  <a:tcPr marL="137160" marR="137160" marT="91440" marB="91440"/>
                </a:tc>
                <a:extLst>
                  <a:ext uri="{0D108BD9-81ED-4DB2-BD59-A6C34878D82A}">
                    <a16:rowId xmlns:a16="http://schemas.microsoft.com/office/drawing/2014/main" val="1630896959"/>
                  </a:ext>
                </a:extLst>
              </a:tr>
              <a:tr h="0">
                <a:tc rowSpan="2">
                  <a:txBody>
                    <a:bodyPr/>
                    <a:lstStyle/>
                    <a:p>
                      <a:pPr>
                        <a:lnSpc>
                          <a:spcPct val="100000"/>
                        </a:lnSpc>
                      </a:pPr>
                      <a:r>
                        <a:rPr lang="en-US" sz="2500" dirty="0"/>
                        <a:t>Whole genome sequence</a:t>
                      </a:r>
                      <a:endParaRPr lang="en-US" sz="2500" b="1" dirty="0">
                        <a:solidFill>
                          <a:schemeClr val="bg1"/>
                        </a:solidFill>
                      </a:endParaRPr>
                    </a:p>
                  </a:txBody>
                  <a:tcPr marL="137160" marR="137160" marT="91440" marB="91440"/>
                </a:tc>
                <a:tc>
                  <a:txBody>
                    <a:bodyPr/>
                    <a:lstStyle/>
                    <a:p>
                      <a:pPr>
                        <a:lnSpc>
                          <a:spcPct val="100000"/>
                        </a:lnSpc>
                      </a:pPr>
                      <a:r>
                        <a:rPr lang="en-US" sz="2500" dirty="0" err="1"/>
                        <a:t>TopMed</a:t>
                      </a:r>
                      <a:r>
                        <a:rPr lang="en-US" sz="2500" dirty="0"/>
                        <a:t> (U. Michigan)</a:t>
                      </a:r>
                      <a:endParaRPr lang="en-US" sz="2500" b="1" dirty="0">
                        <a:solidFill>
                          <a:schemeClr val="bg1"/>
                        </a:solidFill>
                      </a:endParaRPr>
                    </a:p>
                  </a:txBody>
                  <a:tcPr marL="137160" marR="137160" marT="91440" marB="91440"/>
                </a:tc>
                <a:tc>
                  <a:txBody>
                    <a:bodyPr/>
                    <a:lstStyle/>
                    <a:p>
                      <a:pPr algn="ctr">
                        <a:lnSpc>
                          <a:spcPct val="100000"/>
                        </a:lnSpc>
                      </a:pPr>
                      <a:r>
                        <a:rPr lang="en-US" sz="2500" dirty="0"/>
                        <a:t>160,000</a:t>
                      </a:r>
                      <a:endParaRPr lang="en-US" sz="2500" b="1" dirty="0">
                        <a:solidFill>
                          <a:schemeClr val="bg1"/>
                        </a:solidFill>
                      </a:endParaRPr>
                    </a:p>
                  </a:txBody>
                  <a:tcPr marL="137160" marR="137160" marT="91440" marB="91440"/>
                </a:tc>
                <a:tc>
                  <a:txBody>
                    <a:bodyPr/>
                    <a:lstStyle/>
                    <a:p>
                      <a:pPr algn="ctr">
                        <a:lnSpc>
                          <a:spcPct val="100000"/>
                        </a:lnSpc>
                      </a:pPr>
                      <a:r>
                        <a:rPr lang="en-US" sz="2500" dirty="0"/>
                        <a:t>840 million</a:t>
                      </a:r>
                      <a:endParaRPr lang="en-US" sz="2500" b="1" dirty="0">
                        <a:solidFill>
                          <a:schemeClr val="bg1"/>
                        </a:solidFill>
                      </a:endParaRPr>
                    </a:p>
                  </a:txBody>
                  <a:tcPr marL="137160" marR="137160" marT="91440" marB="91440"/>
                </a:tc>
                <a:extLst>
                  <a:ext uri="{0D108BD9-81ED-4DB2-BD59-A6C34878D82A}">
                    <a16:rowId xmlns:a16="http://schemas.microsoft.com/office/drawing/2014/main" val="3042626772"/>
                  </a:ext>
                </a:extLst>
              </a:tr>
              <a:tr h="0">
                <a:tc vMerge="1">
                  <a:txBody>
                    <a:bodyPr/>
                    <a:lstStyle/>
                    <a:p>
                      <a:pPr>
                        <a:lnSpc>
                          <a:spcPct val="100000"/>
                        </a:lnSpc>
                      </a:pPr>
                      <a:endParaRPr lang="en-US" sz="2600" b="1" dirty="0">
                        <a:solidFill>
                          <a:schemeClr val="bg1"/>
                        </a:solidFill>
                      </a:endParaRPr>
                    </a:p>
                  </a:txBody>
                  <a:tcPr marL="137160" marR="137160" marT="64008" marB="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E5D"/>
                    </a:solidFill>
                  </a:tcPr>
                </a:tc>
                <a:tc>
                  <a:txBody>
                    <a:bodyPr/>
                    <a:lstStyle/>
                    <a:p>
                      <a:pPr>
                        <a:lnSpc>
                          <a:spcPct val="100000"/>
                        </a:lnSpc>
                      </a:pPr>
                      <a:r>
                        <a:rPr lang="en-US" sz="2500" dirty="0"/>
                        <a:t>Illumina</a:t>
                      </a:r>
                      <a:endParaRPr lang="en-US" sz="2500" b="1" dirty="0">
                        <a:solidFill>
                          <a:schemeClr val="bg1"/>
                        </a:solidFill>
                      </a:endParaRPr>
                    </a:p>
                  </a:txBody>
                  <a:tcPr marL="137160" marR="137160" marT="91440" marB="91440"/>
                </a:tc>
                <a:tc>
                  <a:txBody>
                    <a:bodyPr/>
                    <a:lstStyle/>
                    <a:p>
                      <a:pPr algn="ctr">
                        <a:lnSpc>
                          <a:spcPct val="100000"/>
                        </a:lnSpc>
                      </a:pPr>
                      <a:r>
                        <a:rPr lang="en-US" sz="2500" dirty="0"/>
                        <a:t>600,000</a:t>
                      </a:r>
                      <a:endParaRPr lang="en-US" sz="2500" b="1" dirty="0">
                        <a:solidFill>
                          <a:schemeClr val="bg1"/>
                        </a:solidFill>
                      </a:endParaRPr>
                    </a:p>
                  </a:txBody>
                  <a:tcPr marL="137160" marR="137160" marT="91440" marB="91440"/>
                </a:tc>
                <a:tc>
                  <a:txBody>
                    <a:bodyPr/>
                    <a:lstStyle/>
                    <a:p>
                      <a:pPr algn="ctr">
                        <a:lnSpc>
                          <a:spcPct val="100000"/>
                        </a:lnSpc>
                      </a:pPr>
                      <a:r>
                        <a:rPr lang="en-US" sz="2500" dirty="0"/>
                        <a:t>500 million</a:t>
                      </a:r>
                      <a:endParaRPr lang="en-US" sz="2500" b="1" dirty="0">
                        <a:solidFill>
                          <a:schemeClr val="bg1"/>
                        </a:solidFill>
                      </a:endParaRPr>
                    </a:p>
                  </a:txBody>
                  <a:tcPr marL="137160" marR="137160" marT="91440" marB="91440"/>
                </a:tc>
                <a:extLst>
                  <a:ext uri="{0D108BD9-81ED-4DB2-BD59-A6C34878D82A}">
                    <a16:rowId xmlns:a16="http://schemas.microsoft.com/office/drawing/2014/main" val="431080728"/>
                  </a:ext>
                </a:extLst>
              </a:tr>
              <a:tr h="0">
                <a:tc>
                  <a:txBody>
                    <a:bodyPr/>
                    <a:lstStyle/>
                    <a:p>
                      <a:pPr>
                        <a:lnSpc>
                          <a:spcPct val="100000"/>
                        </a:lnSpc>
                      </a:pPr>
                      <a:r>
                        <a:rPr lang="en-US" sz="2500" dirty="0"/>
                        <a:t>HD imputed to sequence</a:t>
                      </a:r>
                      <a:endParaRPr lang="en-US" sz="2500" b="1" dirty="0">
                        <a:solidFill>
                          <a:schemeClr val="bg1"/>
                        </a:solidFill>
                      </a:endParaRPr>
                    </a:p>
                  </a:txBody>
                  <a:tcPr marL="137160" marR="137160" marT="91440" marB="91440"/>
                </a:tc>
                <a:tc>
                  <a:txBody>
                    <a:bodyPr/>
                    <a:lstStyle/>
                    <a:p>
                      <a:pPr>
                        <a:lnSpc>
                          <a:spcPct val="100000"/>
                        </a:lnSpc>
                      </a:pPr>
                      <a:r>
                        <a:rPr lang="en-US" sz="2500" b="0" baseline="0" dirty="0">
                          <a:solidFill>
                            <a:schemeClr val="tx1"/>
                          </a:solidFill>
                        </a:rPr>
                        <a:t>NIH, Bethesda, MD</a:t>
                      </a:r>
                    </a:p>
                  </a:txBody>
                  <a:tcPr marL="137160" marR="137160" marT="91440" marB="91440"/>
                </a:tc>
                <a:tc>
                  <a:txBody>
                    <a:bodyPr/>
                    <a:lstStyle/>
                    <a:p>
                      <a:pPr algn="ctr">
                        <a:lnSpc>
                          <a:spcPct val="100000"/>
                        </a:lnSpc>
                      </a:pPr>
                      <a:r>
                        <a:rPr lang="en-US" sz="2500" dirty="0"/>
                        <a:t>58 million</a:t>
                      </a:r>
                      <a:endParaRPr lang="en-US" sz="2500" b="1" dirty="0">
                        <a:solidFill>
                          <a:schemeClr val="bg1"/>
                        </a:solidFill>
                      </a:endParaRPr>
                    </a:p>
                  </a:txBody>
                  <a:tcPr marL="137160" marR="137160" marT="91440" marB="91440"/>
                </a:tc>
                <a:tc>
                  <a:txBody>
                    <a:bodyPr/>
                    <a:lstStyle/>
                    <a:p>
                      <a:pPr algn="ctr">
                        <a:lnSpc>
                          <a:spcPct val="100000"/>
                        </a:lnSpc>
                      </a:pPr>
                      <a:r>
                        <a:rPr lang="en-US" sz="2500" dirty="0"/>
                        <a:t>300 million</a:t>
                      </a:r>
                      <a:endParaRPr lang="en-US" sz="2500" b="1" dirty="0">
                        <a:solidFill>
                          <a:schemeClr val="bg1"/>
                        </a:solidFill>
                      </a:endParaRPr>
                    </a:p>
                  </a:txBody>
                  <a:tcPr marL="137160" marR="137160" marT="91440" marB="91440"/>
                </a:tc>
                <a:extLst>
                  <a:ext uri="{0D108BD9-81ED-4DB2-BD59-A6C34878D82A}">
                    <a16:rowId xmlns:a16="http://schemas.microsoft.com/office/drawing/2014/main" val="2228938499"/>
                  </a:ext>
                </a:extLst>
              </a:tr>
            </a:tbl>
          </a:graphicData>
        </a:graphic>
      </p:graphicFrame>
      <p:sp>
        <p:nvSpPr>
          <p:cNvPr id="3" name="TextBox 2">
            <a:extLst>
              <a:ext uri="{FF2B5EF4-FFF2-40B4-BE49-F238E27FC236}">
                <a16:creationId xmlns:a16="http://schemas.microsoft.com/office/drawing/2014/main" id="{62CE94E6-692A-4349-8572-4C1339A0F458}"/>
              </a:ext>
            </a:extLst>
          </p:cNvPr>
          <p:cNvSpPr txBox="1"/>
          <p:nvPr/>
        </p:nvSpPr>
        <p:spPr>
          <a:xfrm>
            <a:off x="487680" y="5761987"/>
            <a:ext cx="11216638" cy="353943"/>
          </a:xfrm>
          <a:prstGeom prst="rect">
            <a:avLst/>
          </a:prstGeom>
          <a:noFill/>
        </p:spPr>
        <p:txBody>
          <a:bodyPr wrap="square" lIns="0" tIns="0" rIns="0" bIns="0" rtlCol="0">
            <a:spAutoFit/>
          </a:bodyPr>
          <a:lstStyle/>
          <a:p>
            <a:r>
              <a:rPr lang="en-US" sz="2300" b="1" dirty="0">
                <a:solidFill>
                  <a:srgbClr val="00523C"/>
                </a:solidFill>
              </a:rPr>
              <a:t>Total raw data = 600,000 people </a:t>
            </a:r>
            <a:r>
              <a:rPr lang="en-US" sz="2300" b="1" dirty="0">
                <a:solidFill>
                  <a:srgbClr val="00523C"/>
                </a:solidFill>
                <a:sym typeface="Symbol" panose="05050102010706020507" pitchFamily="18" charset="2"/>
              </a:rPr>
              <a:t> </a:t>
            </a:r>
            <a:r>
              <a:rPr lang="en-US" sz="2300" b="1" dirty="0">
                <a:solidFill>
                  <a:srgbClr val="00523C"/>
                </a:solidFill>
              </a:rPr>
              <a:t>40</a:t>
            </a:r>
            <a:r>
              <a:rPr lang="en-US" sz="2300" b="1" dirty="0">
                <a:solidFill>
                  <a:srgbClr val="00523C"/>
                </a:solidFill>
                <a:sym typeface="Symbol" panose="05050102010706020507" pitchFamily="18" charset="2"/>
              </a:rPr>
              <a:t></a:t>
            </a:r>
            <a:r>
              <a:rPr lang="en-US" sz="2300" b="1" dirty="0">
                <a:solidFill>
                  <a:srgbClr val="00523C"/>
                </a:solidFill>
              </a:rPr>
              <a:t> coverage</a:t>
            </a:r>
            <a:r>
              <a:rPr lang="en-US" sz="2300" b="1" dirty="0">
                <a:solidFill>
                  <a:srgbClr val="00523C"/>
                </a:solidFill>
                <a:sym typeface="Symbol" panose="05050102010706020507" pitchFamily="18" charset="2"/>
              </a:rPr>
              <a:t>  </a:t>
            </a:r>
            <a:r>
              <a:rPr lang="en-US" sz="2300" b="1" dirty="0">
                <a:solidFill>
                  <a:srgbClr val="00523C"/>
                </a:solidFill>
              </a:rPr>
              <a:t>2.7 billion genome length) =  65 million GB</a:t>
            </a:r>
          </a:p>
        </p:txBody>
      </p:sp>
    </p:spTree>
    <p:extLst>
      <p:ext uri="{BB962C8B-B14F-4D97-AF65-F5344CB8AC3E}">
        <p14:creationId xmlns:p14="http://schemas.microsoft.com/office/powerpoint/2010/main" val="690442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CC209-16A3-44C6-B1C0-CD32B3B4DEE2}"/>
              </a:ext>
            </a:extLst>
          </p:cNvPr>
          <p:cNvSpPr>
            <a:spLocks noGrp="1"/>
          </p:cNvSpPr>
          <p:nvPr>
            <p:ph type="title"/>
          </p:nvPr>
        </p:nvSpPr>
        <p:spPr/>
        <p:txBody>
          <a:bodyPr/>
          <a:lstStyle/>
          <a:p>
            <a:r>
              <a:rPr lang="en-US" dirty="0"/>
              <a:t>Cooperation of U MD and USDA</a:t>
            </a:r>
          </a:p>
        </p:txBody>
      </p:sp>
      <p:sp>
        <p:nvSpPr>
          <p:cNvPr id="3" name="Content Placeholder 2">
            <a:extLst>
              <a:ext uri="{FF2B5EF4-FFF2-40B4-BE49-F238E27FC236}">
                <a16:creationId xmlns:a16="http://schemas.microsoft.com/office/drawing/2014/main" id="{4DE2777D-B3FF-457A-B755-6AE8A99BABDD}"/>
              </a:ext>
            </a:extLst>
          </p:cNvPr>
          <p:cNvSpPr>
            <a:spLocks noGrp="1"/>
          </p:cNvSpPr>
          <p:nvPr>
            <p:ph sz="half" idx="1"/>
          </p:nvPr>
        </p:nvSpPr>
        <p:spPr/>
        <p:txBody>
          <a:bodyPr/>
          <a:lstStyle/>
          <a:p>
            <a:r>
              <a:rPr lang="en-US" dirty="0"/>
              <a:t>From 1988-1992 </a:t>
            </a:r>
            <a:r>
              <a:rPr lang="en-US"/>
              <a:t>our USDA </a:t>
            </a:r>
            <a:r>
              <a:rPr lang="en-US" dirty="0"/>
              <a:t>email accounts were provided by U MD</a:t>
            </a:r>
          </a:p>
          <a:p>
            <a:pPr lvl="1"/>
            <a:r>
              <a:rPr lang="en-US" dirty="0"/>
              <a:t>Universities were connected sooner than government labs</a:t>
            </a:r>
          </a:p>
          <a:p>
            <a:pPr lvl="1"/>
            <a:r>
              <a:rPr lang="en-US" dirty="0"/>
              <a:t>My email address was </a:t>
            </a:r>
            <a:r>
              <a:rPr lang="en-US" dirty="0" err="1">
                <a:solidFill>
                  <a:schemeClr val="accent1">
                    <a:lumMod val="75000"/>
                  </a:schemeClr>
                </a:solidFill>
              </a:rPr>
              <a:t>vanraden@umdc</a:t>
            </a:r>
            <a:endParaRPr lang="en-US" dirty="0">
              <a:solidFill>
                <a:schemeClr val="accent1">
                  <a:lumMod val="75000"/>
                </a:schemeClr>
              </a:solidFill>
            </a:endParaRPr>
          </a:p>
          <a:p>
            <a:r>
              <a:rPr lang="en-US" dirty="0"/>
              <a:t>My first employee (Cynthia Ernst) married a U MD computer programmer (Richard </a:t>
            </a:r>
            <a:r>
              <a:rPr lang="en-US" dirty="0" err="1"/>
              <a:t>Hargan</a:t>
            </a:r>
            <a:r>
              <a:rPr lang="en-US" dirty="0"/>
              <a:t>)</a:t>
            </a:r>
          </a:p>
          <a:p>
            <a:pPr lvl="1"/>
            <a:r>
              <a:rPr lang="en-US" dirty="0"/>
              <a:t>She is now a crop breeder at Dow AgroSciences</a:t>
            </a:r>
          </a:p>
          <a:p>
            <a:r>
              <a:rPr lang="en-US" dirty="0"/>
              <a:t>I have coauthored 22 peer-reviewed papers with U MD researchers (College Park and Baltimore)</a:t>
            </a:r>
          </a:p>
          <a:p>
            <a:endParaRPr lang="en-US" dirty="0"/>
          </a:p>
        </p:txBody>
      </p:sp>
    </p:spTree>
    <p:extLst>
      <p:ext uri="{BB962C8B-B14F-4D97-AF65-F5344CB8AC3E}">
        <p14:creationId xmlns:p14="http://schemas.microsoft.com/office/powerpoint/2010/main" val="1024291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52B15-7BE1-9B19-5A49-9475AD709F16}"/>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8F6209E0-340A-9FC9-B2E6-4FD00F20DFC0}"/>
              </a:ext>
            </a:extLst>
          </p:cNvPr>
          <p:cNvSpPr>
            <a:spLocks noGrp="1"/>
          </p:cNvSpPr>
          <p:nvPr>
            <p:ph sz="half" idx="1"/>
          </p:nvPr>
        </p:nvSpPr>
        <p:spPr/>
        <p:txBody>
          <a:bodyPr/>
          <a:lstStyle/>
          <a:p>
            <a:r>
              <a:rPr lang="en-US" dirty="0"/>
              <a:t>Computer methods and statistical software pioneered by Beltsville Biometrics under </a:t>
            </a:r>
            <a:r>
              <a:rPr lang="en-US" dirty="0" err="1"/>
              <a:t>LeClerg</a:t>
            </a:r>
            <a:endParaRPr lang="en-US" dirty="0"/>
          </a:p>
          <a:p>
            <a:r>
              <a:rPr lang="en-US" dirty="0"/>
              <a:t>Beltsville research herd did many interesting experiments </a:t>
            </a:r>
            <a:r>
              <a:rPr lang="en-US" dirty="0">
                <a:solidFill>
                  <a:schemeClr val="accent6">
                    <a:lumMod val="50000"/>
                  </a:schemeClr>
                </a:solidFill>
              </a:rPr>
              <a:t>1912-2024</a:t>
            </a:r>
          </a:p>
          <a:p>
            <a:r>
              <a:rPr lang="en-US" dirty="0"/>
              <a:t>Knowledge from college remains useful across decades</a:t>
            </a:r>
          </a:p>
          <a:p>
            <a:r>
              <a:rPr lang="en-US" dirty="0"/>
              <a:t>Foreign students can also have big impacts</a:t>
            </a:r>
          </a:p>
          <a:p>
            <a:r>
              <a:rPr lang="en-US" dirty="0"/>
              <a:t>Genetic progress could be even faster over the next century with gene editing or transgenics</a:t>
            </a:r>
          </a:p>
          <a:p>
            <a:r>
              <a:rPr lang="en-US" dirty="0"/>
              <a:t>Our research has global impacts across many species</a:t>
            </a:r>
          </a:p>
        </p:txBody>
      </p:sp>
    </p:spTree>
    <p:extLst>
      <p:ext uri="{BB962C8B-B14F-4D97-AF65-F5344CB8AC3E}">
        <p14:creationId xmlns:p14="http://schemas.microsoft.com/office/powerpoint/2010/main" val="3015133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p:cNvSpPr>
          <p:nvPr>
            <p:ph type="title"/>
          </p:nvPr>
        </p:nvSpPr>
        <p:spPr/>
        <p:txBody>
          <a:bodyPr/>
          <a:lstStyle/>
          <a:p>
            <a:r>
              <a:rPr lang="en-US" sz="3600" dirty="0"/>
              <a:t>Acknowledgments and Disclaimers</a:t>
            </a:r>
          </a:p>
        </p:txBody>
      </p:sp>
      <p:sp>
        <p:nvSpPr>
          <p:cNvPr id="2" name="Content Placeholder 1"/>
          <p:cNvSpPr>
            <a:spLocks noGrp="1"/>
          </p:cNvSpPr>
          <p:nvPr>
            <p:ph sz="half" idx="1"/>
          </p:nvPr>
        </p:nvSpPr>
        <p:spPr/>
        <p:txBody>
          <a:bodyPr/>
          <a:lstStyle/>
          <a:p>
            <a:pPr>
              <a:spcAft>
                <a:spcPts val="3600"/>
              </a:spcAft>
            </a:pPr>
            <a:r>
              <a:rPr lang="en-US" dirty="0"/>
              <a:t>Council on Dairy Cattle Breeding </a:t>
            </a:r>
            <a:r>
              <a:rPr lang="en-US" dirty="0">
                <a:solidFill>
                  <a:srgbClr val="244270"/>
                </a:solidFill>
              </a:rPr>
              <a:t>(CDCB) </a:t>
            </a:r>
            <a:r>
              <a:rPr lang="en-US" dirty="0"/>
              <a:t>and its </a:t>
            </a:r>
            <a:r>
              <a:rPr lang="en-US" dirty="0">
                <a:solidFill>
                  <a:srgbClr val="244270"/>
                </a:solidFill>
              </a:rPr>
              <a:t>industry suppliers </a:t>
            </a:r>
            <a:r>
              <a:rPr lang="en-US" dirty="0"/>
              <a:t>for data</a:t>
            </a:r>
          </a:p>
          <a:p>
            <a:pPr>
              <a:spcAft>
                <a:spcPts val="3600"/>
              </a:spcAft>
            </a:pPr>
            <a:r>
              <a:rPr lang="en-US" dirty="0">
                <a:solidFill>
                  <a:srgbClr val="244270"/>
                </a:solidFill>
              </a:rPr>
              <a:t>Taxpayers </a:t>
            </a:r>
            <a:r>
              <a:rPr lang="en-US" dirty="0"/>
              <a:t>for funding USDA-ARS-AGIL project 8042-31000-002-00, “Improving dairy animals by increasing accuracy of genomic prediction, evaluating new traits, and redefining selection goals”</a:t>
            </a:r>
          </a:p>
          <a:p>
            <a:pPr>
              <a:spcAft>
                <a:spcPts val="3600"/>
              </a:spcAft>
            </a:pPr>
            <a:r>
              <a:rPr lang="en-US" dirty="0">
                <a:solidFill>
                  <a:srgbClr val="244270"/>
                </a:solidFill>
              </a:rPr>
              <a:t>AGIL staff </a:t>
            </a:r>
            <a:r>
              <a:rPr lang="en-US" dirty="0"/>
              <a:t>for doing this research</a:t>
            </a:r>
          </a:p>
          <a:p>
            <a:pPr>
              <a:spcAft>
                <a:spcPts val="3600"/>
              </a:spcAft>
            </a:pPr>
            <a:r>
              <a:rPr lang="en-US" sz="2000" dirty="0"/>
              <a:t>Mention of trade names or commercial products in this presentation is solely for the purpose of providing specific information and does not imply recommendation or endorsement by USDA; USDA is an equal opportunity provider and employer</a:t>
            </a:r>
          </a:p>
          <a:p>
            <a:pPr>
              <a:spcAft>
                <a:spcPts val="3600"/>
              </a:spcAft>
            </a:pPr>
            <a:endParaRPr lang="en-US" dirty="0"/>
          </a:p>
          <a:p>
            <a:pPr>
              <a:spcAft>
                <a:spcPts val="3600"/>
              </a:spcAft>
            </a:pPr>
            <a:endParaRPr lang="en-US" dirty="0"/>
          </a:p>
          <a:p>
            <a:pPr>
              <a:spcAft>
                <a:spcPts val="3600"/>
              </a:spcAft>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8C015-E964-BBA3-19CB-E970A8A62346}"/>
              </a:ext>
            </a:extLst>
          </p:cNvPr>
          <p:cNvSpPr>
            <a:spLocks noGrp="1"/>
          </p:cNvSpPr>
          <p:nvPr>
            <p:ph type="title"/>
          </p:nvPr>
        </p:nvSpPr>
        <p:spPr/>
        <p:txBody>
          <a:bodyPr/>
          <a:lstStyle/>
          <a:p>
            <a:r>
              <a:rPr lang="en-US" dirty="0"/>
              <a:t>Hobby: Solutions to World Problems</a:t>
            </a:r>
          </a:p>
        </p:txBody>
      </p:sp>
      <p:sp>
        <p:nvSpPr>
          <p:cNvPr id="3" name="Content Placeholder 2">
            <a:extLst>
              <a:ext uri="{FF2B5EF4-FFF2-40B4-BE49-F238E27FC236}">
                <a16:creationId xmlns:a16="http://schemas.microsoft.com/office/drawing/2014/main" id="{BC5059D5-91E8-7EB8-C0E7-FC525B3BF348}"/>
              </a:ext>
            </a:extLst>
          </p:cNvPr>
          <p:cNvSpPr>
            <a:spLocks noGrp="1"/>
          </p:cNvSpPr>
          <p:nvPr>
            <p:ph sz="half" idx="1"/>
          </p:nvPr>
        </p:nvSpPr>
        <p:spPr/>
        <p:txBody>
          <a:bodyPr/>
          <a:lstStyle/>
          <a:p>
            <a:r>
              <a:rPr lang="en-US" dirty="0"/>
              <a:t>Went to university libraries a lot on weekends </a:t>
            </a:r>
            <a:r>
              <a:rPr lang="en-US" dirty="0">
                <a:highlight>
                  <a:srgbClr val="FFFF00"/>
                </a:highlight>
              </a:rPr>
              <a:t>1978-94</a:t>
            </a:r>
          </a:p>
          <a:p>
            <a:r>
              <a:rPr lang="en-US" dirty="0"/>
              <a:t>Picked a subject, studied until no material left to read</a:t>
            </a:r>
          </a:p>
          <a:p>
            <a:r>
              <a:rPr lang="en-US" dirty="0"/>
              <a:t>Got ideas beyond theirs</a:t>
            </a:r>
          </a:p>
          <a:p>
            <a:r>
              <a:rPr lang="en-US" dirty="0"/>
              <a:t>Decided someday to write a book “Solutions to World Problems”</a:t>
            </a:r>
          </a:p>
          <a:p>
            <a:r>
              <a:rPr lang="en-US" dirty="0"/>
              <a:t>In </a:t>
            </a:r>
            <a:r>
              <a:rPr lang="en-US" dirty="0">
                <a:highlight>
                  <a:srgbClr val="FFFF00"/>
                </a:highlight>
              </a:rPr>
              <a:t>1999</a:t>
            </a:r>
            <a:r>
              <a:rPr lang="en-US" dirty="0"/>
              <a:t> started a web site:  </a:t>
            </a:r>
            <a:r>
              <a:rPr lang="en-US" dirty="0">
                <a:hlinkClick r:id="rId2"/>
              </a:rPr>
              <a:t>paulvanraden.com</a:t>
            </a:r>
            <a:endParaRPr lang="en-US" dirty="0"/>
          </a:p>
        </p:txBody>
      </p:sp>
      <p:pic>
        <p:nvPicPr>
          <p:cNvPr id="14" name="Content Placeholder 13">
            <a:extLst>
              <a:ext uri="{FF2B5EF4-FFF2-40B4-BE49-F238E27FC236}">
                <a16:creationId xmlns:a16="http://schemas.microsoft.com/office/drawing/2014/main" id="{DF4F9A8C-283B-FB06-B695-98ECB4EC6D7D}"/>
              </a:ext>
            </a:extLst>
          </p:cNvPr>
          <p:cNvPicPr>
            <a:picLocks noGrp="1" noChangeAspect="1"/>
          </p:cNvPicPr>
          <p:nvPr>
            <p:ph sz="half" idx="2"/>
          </p:nvPr>
        </p:nvPicPr>
        <p:blipFill>
          <a:blip r:embed="rId3"/>
          <a:stretch>
            <a:fillRect/>
          </a:stretch>
        </p:blipFill>
        <p:spPr>
          <a:xfrm>
            <a:off x="7549434" y="847436"/>
            <a:ext cx="4642566" cy="5803208"/>
          </a:xfrm>
          <a:prstGeom prst="rect">
            <a:avLst/>
          </a:prstGeom>
        </p:spPr>
      </p:pic>
    </p:spTree>
    <p:extLst>
      <p:ext uri="{BB962C8B-B14F-4D97-AF65-F5344CB8AC3E}">
        <p14:creationId xmlns:p14="http://schemas.microsoft.com/office/powerpoint/2010/main" val="1225404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B7CD-AD15-4FBE-8651-7F92F61C16AE}"/>
              </a:ext>
            </a:extLst>
          </p:cNvPr>
          <p:cNvSpPr>
            <a:spLocks noGrp="1"/>
          </p:cNvSpPr>
          <p:nvPr>
            <p:ph type="title"/>
          </p:nvPr>
        </p:nvSpPr>
        <p:spPr/>
        <p:txBody>
          <a:bodyPr/>
          <a:lstStyle/>
          <a:p>
            <a:r>
              <a:rPr lang="en-US" dirty="0"/>
              <a:t>Erwin L. </a:t>
            </a:r>
            <a:r>
              <a:rPr lang="en-US" dirty="0" err="1"/>
              <a:t>Leclerg</a:t>
            </a:r>
            <a:r>
              <a:rPr lang="en-US" dirty="0"/>
              <a:t> lecture</a:t>
            </a:r>
          </a:p>
        </p:txBody>
      </p:sp>
      <p:sp>
        <p:nvSpPr>
          <p:cNvPr id="7" name="Content Placeholder 6">
            <a:extLst>
              <a:ext uri="{FF2B5EF4-FFF2-40B4-BE49-F238E27FC236}">
                <a16:creationId xmlns:a16="http://schemas.microsoft.com/office/drawing/2014/main" id="{0CE72076-A6DE-486A-B30A-49AB062C4394}"/>
              </a:ext>
            </a:extLst>
          </p:cNvPr>
          <p:cNvSpPr>
            <a:spLocks noGrp="1"/>
          </p:cNvSpPr>
          <p:nvPr>
            <p:ph sz="half" idx="1"/>
          </p:nvPr>
        </p:nvSpPr>
        <p:spPr/>
        <p:txBody>
          <a:bodyPr/>
          <a:lstStyle/>
          <a:p>
            <a:r>
              <a:rPr lang="en-US" dirty="0"/>
              <a:t>https://ansc.umd.edu/news/annual-events</a:t>
            </a:r>
          </a:p>
          <a:p>
            <a:endParaRPr lang="en-US" dirty="0"/>
          </a:p>
          <a:p>
            <a:r>
              <a:rPr lang="en-US" dirty="0"/>
              <a:t>The </a:t>
            </a:r>
            <a:r>
              <a:rPr lang="en-US" dirty="0" err="1"/>
              <a:t>LeClerg</a:t>
            </a:r>
            <a:r>
              <a:rPr lang="en-US" dirty="0"/>
              <a:t> Rotary Lectureship in Biometry is a lecture series held annually to honor Erwin L. </a:t>
            </a:r>
            <a:r>
              <a:rPr lang="en-US" dirty="0" err="1"/>
              <a:t>LeClerg</a:t>
            </a:r>
            <a:r>
              <a:rPr lang="en-US" dirty="0"/>
              <a:t>, a former Rotarian and statistician at the U.S.D.A. Agricultural Research Station in Beltsville, Maryland. Each year the lecture series includes research and teaching lectures given by a nationally recognized authority in quantitative genetics or biostatistics. The </a:t>
            </a:r>
            <a:r>
              <a:rPr lang="en-US" dirty="0" err="1"/>
              <a:t>LeClerg</a:t>
            </a:r>
            <a:r>
              <a:rPr lang="en-US" dirty="0"/>
              <a:t> Rotary Lectureship in Biometry is funded by an endowment which was established in 1983 by the College Park Rotary Club and the Rossmoor Aspen Hill Rotary Club to benefit the Biometrics Program at the University of Maryland.</a:t>
            </a:r>
          </a:p>
        </p:txBody>
      </p:sp>
      <p:pic>
        <p:nvPicPr>
          <p:cNvPr id="8" name="Content Placeholder 4">
            <a:extLst>
              <a:ext uri="{FF2B5EF4-FFF2-40B4-BE49-F238E27FC236}">
                <a16:creationId xmlns:a16="http://schemas.microsoft.com/office/drawing/2014/main" id="{8CEC6303-772C-4C02-8F8F-830490A78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7542" y="0"/>
            <a:ext cx="3004457" cy="2240466"/>
          </a:xfrm>
          <a:prstGeom prst="rect">
            <a:avLst/>
          </a:prstGeom>
        </p:spPr>
      </p:pic>
    </p:spTree>
    <p:extLst>
      <p:ext uri="{BB962C8B-B14F-4D97-AF65-F5344CB8AC3E}">
        <p14:creationId xmlns:p14="http://schemas.microsoft.com/office/powerpoint/2010/main" val="4185153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26E6-2637-F54D-97D5-66C5448FAB74}"/>
              </a:ext>
            </a:extLst>
          </p:cNvPr>
          <p:cNvSpPr>
            <a:spLocks noGrp="1"/>
          </p:cNvSpPr>
          <p:nvPr>
            <p:ph type="title"/>
          </p:nvPr>
        </p:nvSpPr>
        <p:spPr/>
        <p:txBody>
          <a:bodyPr/>
          <a:lstStyle/>
          <a:p>
            <a:r>
              <a:rPr lang="en-US"/>
              <a:t>Sewall Wright – Biography and USDA research</a:t>
            </a:r>
          </a:p>
        </p:txBody>
      </p:sp>
      <p:graphicFrame>
        <p:nvGraphicFramePr>
          <p:cNvPr id="6" name="Table 6">
            <a:extLst>
              <a:ext uri="{FF2B5EF4-FFF2-40B4-BE49-F238E27FC236}">
                <a16:creationId xmlns:a16="http://schemas.microsoft.com/office/drawing/2014/main" id="{B9A6EABF-FD64-103C-1311-1E5F3F821697}"/>
              </a:ext>
            </a:extLst>
          </p:cNvPr>
          <p:cNvGraphicFramePr>
            <a:graphicFrameLocks noGrp="1"/>
          </p:cNvGraphicFramePr>
          <p:nvPr>
            <p:ph sz="half" idx="1"/>
          </p:nvPr>
        </p:nvGraphicFramePr>
        <p:xfrm>
          <a:off x="503238" y="1189038"/>
          <a:ext cx="5364162" cy="5029200"/>
        </p:xfrm>
        <a:graphic>
          <a:graphicData uri="http://schemas.openxmlformats.org/drawingml/2006/table">
            <a:tbl>
              <a:tblPr firstRow="1" bandRow="1">
                <a:tableStyleId>{5C22544A-7EE6-4342-B048-85BDC9FD1C3A}</a:tableStyleId>
              </a:tblPr>
              <a:tblGrid>
                <a:gridCol w="858634">
                  <a:extLst>
                    <a:ext uri="{9D8B030D-6E8A-4147-A177-3AD203B41FA5}">
                      <a16:colId xmlns:a16="http://schemas.microsoft.com/office/drawing/2014/main" val="3806583757"/>
                    </a:ext>
                  </a:extLst>
                </a:gridCol>
                <a:gridCol w="4505528">
                  <a:extLst>
                    <a:ext uri="{9D8B030D-6E8A-4147-A177-3AD203B41FA5}">
                      <a16:colId xmlns:a16="http://schemas.microsoft.com/office/drawing/2014/main" val="1061574705"/>
                    </a:ext>
                  </a:extLst>
                </a:gridCol>
              </a:tblGrid>
              <a:tr h="370840">
                <a:tc>
                  <a:txBody>
                    <a:bodyPr/>
                    <a:lstStyle/>
                    <a:p>
                      <a:r>
                        <a:rPr lang="en-US"/>
                        <a:t>Year</a:t>
                      </a:r>
                    </a:p>
                  </a:txBody>
                  <a:tcPr/>
                </a:tc>
                <a:tc>
                  <a:txBody>
                    <a:bodyPr/>
                    <a:lstStyle/>
                    <a:p>
                      <a:r>
                        <a:rPr lang="en-US"/>
                        <a:t>Research discoveries at USDA</a:t>
                      </a:r>
                    </a:p>
                  </a:txBody>
                  <a:tcPr/>
                </a:tc>
                <a:extLst>
                  <a:ext uri="{0D108BD9-81ED-4DB2-BD59-A6C34878D82A}">
                    <a16:rowId xmlns:a16="http://schemas.microsoft.com/office/drawing/2014/main" val="3631982223"/>
                  </a:ext>
                </a:extLst>
              </a:tr>
              <a:tr h="228600">
                <a:tc>
                  <a:txBody>
                    <a:bodyPr/>
                    <a:lstStyle/>
                    <a:p>
                      <a:r>
                        <a:rPr lang="en-US"/>
                        <a:t>1917</a:t>
                      </a:r>
                    </a:p>
                  </a:txBody>
                  <a:tcPr/>
                </a:tc>
                <a:tc>
                  <a:txBody>
                    <a:bodyPr/>
                    <a:lstStyle/>
                    <a:p>
                      <a:r>
                        <a:rPr lang="en-US"/>
                        <a:t>Cattle color inheritance</a:t>
                      </a:r>
                    </a:p>
                  </a:txBody>
                  <a:tcPr/>
                </a:tc>
                <a:extLst>
                  <a:ext uri="{0D108BD9-81ED-4DB2-BD59-A6C34878D82A}">
                    <a16:rowId xmlns:a16="http://schemas.microsoft.com/office/drawing/2014/main" val="1500268959"/>
                  </a:ext>
                </a:extLst>
              </a:tr>
              <a:tr h="228600">
                <a:tc>
                  <a:txBody>
                    <a:bodyPr/>
                    <a:lstStyle/>
                    <a:p>
                      <a:r>
                        <a:rPr lang="en-US"/>
                        <a:t>1920</a:t>
                      </a:r>
                    </a:p>
                  </a:txBody>
                  <a:tcPr/>
                </a:tc>
                <a:tc>
                  <a:txBody>
                    <a:bodyPr/>
                    <a:lstStyle/>
                    <a:p>
                      <a:r>
                        <a:rPr lang="en-US"/>
                        <a:t>Heritability (h</a:t>
                      </a:r>
                      <a:r>
                        <a:rPr lang="en-US" baseline="30000"/>
                        <a:t>2</a:t>
                      </a:r>
                      <a:r>
                        <a:rPr lang="en-US"/>
                        <a:t>)</a:t>
                      </a:r>
                    </a:p>
                  </a:txBody>
                  <a:tcPr/>
                </a:tc>
                <a:extLst>
                  <a:ext uri="{0D108BD9-81ED-4DB2-BD59-A6C34878D82A}">
                    <a16:rowId xmlns:a16="http://schemas.microsoft.com/office/drawing/2014/main" val="3615811459"/>
                  </a:ext>
                </a:extLst>
              </a:tr>
              <a:tr h="228600">
                <a:tc>
                  <a:txBody>
                    <a:bodyPr/>
                    <a:lstStyle/>
                    <a:p>
                      <a:r>
                        <a:rPr lang="en-US"/>
                        <a:t>1920</a:t>
                      </a:r>
                    </a:p>
                  </a:txBody>
                  <a:tcPr/>
                </a:tc>
                <a:tc>
                  <a:txBody>
                    <a:bodyPr/>
                    <a:lstStyle/>
                    <a:p>
                      <a:r>
                        <a:rPr lang="en-US"/>
                        <a:t>Livestock breeding (75-page book)</a:t>
                      </a:r>
                    </a:p>
                  </a:txBody>
                  <a:tcPr/>
                </a:tc>
                <a:extLst>
                  <a:ext uri="{0D108BD9-81ED-4DB2-BD59-A6C34878D82A}">
                    <a16:rowId xmlns:a16="http://schemas.microsoft.com/office/drawing/2014/main" val="3761590197"/>
                  </a:ext>
                </a:extLst>
              </a:tr>
              <a:tr h="228600">
                <a:tc>
                  <a:txBody>
                    <a:bodyPr/>
                    <a:lstStyle/>
                    <a:p>
                      <a:r>
                        <a:rPr lang="en-US"/>
                        <a:t>1921</a:t>
                      </a:r>
                    </a:p>
                  </a:txBody>
                  <a:tcPr/>
                </a:tc>
                <a:tc>
                  <a:txBody>
                    <a:bodyPr/>
                    <a:lstStyle/>
                    <a:p>
                      <a:r>
                        <a:rPr lang="en-US"/>
                        <a:t>Systems of mating</a:t>
                      </a:r>
                    </a:p>
                  </a:txBody>
                  <a:tcPr/>
                </a:tc>
                <a:extLst>
                  <a:ext uri="{0D108BD9-81ED-4DB2-BD59-A6C34878D82A}">
                    <a16:rowId xmlns:a16="http://schemas.microsoft.com/office/drawing/2014/main" val="621518694"/>
                  </a:ext>
                </a:extLst>
              </a:tr>
              <a:tr h="370840">
                <a:tc>
                  <a:txBody>
                    <a:bodyPr/>
                    <a:lstStyle/>
                    <a:p>
                      <a:r>
                        <a:rPr lang="en-US"/>
                        <a:t>1921</a:t>
                      </a:r>
                    </a:p>
                  </a:txBody>
                  <a:tcPr/>
                </a:tc>
                <a:tc>
                  <a:txBody>
                    <a:bodyPr/>
                    <a:lstStyle/>
                    <a:p>
                      <a:r>
                        <a:rPr lang="en-US"/>
                        <a:t>Multiple regression accuracy (R</a:t>
                      </a:r>
                      <a:r>
                        <a:rPr lang="en-US" baseline="30000"/>
                        <a:t>2</a:t>
                      </a:r>
                      <a:r>
                        <a:rPr lang="en-US"/>
                        <a:t>)</a:t>
                      </a:r>
                    </a:p>
                  </a:txBody>
                  <a:tcPr/>
                </a:tc>
                <a:extLst>
                  <a:ext uri="{0D108BD9-81ED-4DB2-BD59-A6C34878D82A}">
                    <a16:rowId xmlns:a16="http://schemas.microsoft.com/office/drawing/2014/main" val="4120456771"/>
                  </a:ext>
                </a:extLst>
              </a:tr>
              <a:tr h="228600">
                <a:tc>
                  <a:txBody>
                    <a:bodyPr/>
                    <a:lstStyle/>
                    <a:p>
                      <a:r>
                        <a:rPr lang="en-US"/>
                        <a:t>1921</a:t>
                      </a:r>
                    </a:p>
                  </a:txBody>
                  <a:tcPr/>
                </a:tc>
                <a:tc>
                  <a:txBody>
                    <a:bodyPr/>
                    <a:lstStyle/>
                    <a:p>
                      <a:r>
                        <a:rPr lang="en-US"/>
                        <a:t>Effective population size</a:t>
                      </a:r>
                    </a:p>
                  </a:txBody>
                  <a:tcPr/>
                </a:tc>
                <a:extLst>
                  <a:ext uri="{0D108BD9-81ED-4DB2-BD59-A6C34878D82A}">
                    <a16:rowId xmlns:a16="http://schemas.microsoft.com/office/drawing/2014/main" val="1627960136"/>
                  </a:ext>
                </a:extLst>
              </a:tr>
              <a:tr h="228600">
                <a:tc>
                  <a:txBody>
                    <a:bodyPr/>
                    <a:lstStyle/>
                    <a:p>
                      <a:r>
                        <a:rPr lang="en-US"/>
                        <a:t>1921</a:t>
                      </a:r>
                    </a:p>
                  </a:txBody>
                  <a:tcPr/>
                </a:tc>
                <a:tc>
                  <a:txBody>
                    <a:bodyPr/>
                    <a:lstStyle/>
                    <a:p>
                      <a:r>
                        <a:rPr lang="en-US"/>
                        <a:t>Correlation is not causation</a:t>
                      </a:r>
                    </a:p>
                  </a:txBody>
                  <a:tcPr/>
                </a:tc>
                <a:extLst>
                  <a:ext uri="{0D108BD9-81ED-4DB2-BD59-A6C34878D82A}">
                    <a16:rowId xmlns:a16="http://schemas.microsoft.com/office/drawing/2014/main" val="752518677"/>
                  </a:ext>
                </a:extLst>
              </a:tr>
              <a:tr h="370840">
                <a:tc>
                  <a:txBody>
                    <a:bodyPr/>
                    <a:lstStyle/>
                    <a:p>
                      <a:r>
                        <a:rPr lang="en-US" b="1"/>
                        <a:t>1922</a:t>
                      </a:r>
                    </a:p>
                  </a:txBody>
                  <a:tcPr/>
                </a:tc>
                <a:tc>
                  <a:txBody>
                    <a:bodyPr/>
                    <a:lstStyle/>
                    <a:p>
                      <a:r>
                        <a:rPr lang="en-US"/>
                        <a:t>Inbreeding coefficient (F)</a:t>
                      </a:r>
                    </a:p>
                  </a:txBody>
                  <a:tcPr/>
                </a:tc>
                <a:extLst>
                  <a:ext uri="{0D108BD9-81ED-4DB2-BD59-A6C34878D82A}">
                    <a16:rowId xmlns:a16="http://schemas.microsoft.com/office/drawing/2014/main" val="3961435431"/>
                  </a:ext>
                </a:extLst>
              </a:tr>
              <a:tr h="370840">
                <a:tc>
                  <a:txBody>
                    <a:bodyPr/>
                    <a:lstStyle/>
                    <a:p>
                      <a:r>
                        <a:rPr lang="en-US"/>
                        <a:t>1923</a:t>
                      </a:r>
                    </a:p>
                  </a:txBody>
                  <a:tcPr/>
                </a:tc>
                <a:tc>
                  <a:txBody>
                    <a:bodyPr/>
                    <a:lstStyle/>
                    <a:p>
                      <a:r>
                        <a:rPr lang="en-US"/>
                        <a:t>Path coefficients</a:t>
                      </a:r>
                    </a:p>
                  </a:txBody>
                  <a:tcPr/>
                </a:tc>
                <a:extLst>
                  <a:ext uri="{0D108BD9-81ED-4DB2-BD59-A6C34878D82A}">
                    <a16:rowId xmlns:a16="http://schemas.microsoft.com/office/drawing/2014/main" val="105427384"/>
                  </a:ext>
                </a:extLst>
              </a:tr>
              <a:tr h="370840">
                <a:tc>
                  <a:txBody>
                    <a:bodyPr/>
                    <a:lstStyle/>
                    <a:p>
                      <a:r>
                        <a:rPr lang="en-US"/>
                        <a:t>1925</a:t>
                      </a:r>
                    </a:p>
                  </a:txBody>
                  <a:tcPr/>
                </a:tc>
                <a:tc>
                  <a:txBody>
                    <a:bodyPr/>
                    <a:lstStyle/>
                    <a:p>
                      <a:r>
                        <a:rPr lang="en-US" dirty="0"/>
                        <a:t>Computing relationships and F</a:t>
                      </a:r>
                    </a:p>
                  </a:txBody>
                  <a:tcPr/>
                </a:tc>
                <a:extLst>
                  <a:ext uri="{0D108BD9-81ED-4DB2-BD59-A6C34878D82A}">
                    <a16:rowId xmlns:a16="http://schemas.microsoft.com/office/drawing/2014/main" val="2861848991"/>
                  </a:ext>
                </a:extLst>
              </a:tr>
            </a:tbl>
          </a:graphicData>
        </a:graphic>
      </p:graphicFrame>
      <p:graphicFrame>
        <p:nvGraphicFramePr>
          <p:cNvPr id="5" name="Table 5">
            <a:extLst>
              <a:ext uri="{FF2B5EF4-FFF2-40B4-BE49-F238E27FC236}">
                <a16:creationId xmlns:a16="http://schemas.microsoft.com/office/drawing/2014/main" id="{E58FF1DA-240E-B87D-17CA-FEE13821136B}"/>
              </a:ext>
            </a:extLst>
          </p:cNvPr>
          <p:cNvGraphicFramePr>
            <a:graphicFrameLocks noGrp="1"/>
          </p:cNvGraphicFramePr>
          <p:nvPr>
            <p:ph sz="half" idx="2"/>
          </p:nvPr>
        </p:nvGraphicFramePr>
        <p:xfrm>
          <a:off x="6340475" y="1189038"/>
          <a:ext cx="5364162" cy="4572000"/>
        </p:xfrm>
        <a:graphic>
          <a:graphicData uri="http://schemas.openxmlformats.org/drawingml/2006/table">
            <a:tbl>
              <a:tblPr firstRow="1" bandRow="1">
                <a:tableStyleId>{5C22544A-7EE6-4342-B048-85BDC9FD1C3A}</a:tableStyleId>
              </a:tblPr>
              <a:tblGrid>
                <a:gridCol w="857993">
                  <a:extLst>
                    <a:ext uri="{9D8B030D-6E8A-4147-A177-3AD203B41FA5}">
                      <a16:colId xmlns:a16="http://schemas.microsoft.com/office/drawing/2014/main" val="416786377"/>
                    </a:ext>
                  </a:extLst>
                </a:gridCol>
                <a:gridCol w="2295728">
                  <a:extLst>
                    <a:ext uri="{9D8B030D-6E8A-4147-A177-3AD203B41FA5}">
                      <a16:colId xmlns:a16="http://schemas.microsoft.com/office/drawing/2014/main" val="3794991393"/>
                    </a:ext>
                  </a:extLst>
                </a:gridCol>
                <a:gridCol w="2210441">
                  <a:extLst>
                    <a:ext uri="{9D8B030D-6E8A-4147-A177-3AD203B41FA5}">
                      <a16:colId xmlns:a16="http://schemas.microsoft.com/office/drawing/2014/main" val="2720822579"/>
                    </a:ext>
                  </a:extLst>
                </a:gridCol>
              </a:tblGrid>
              <a:tr h="370840">
                <a:tc>
                  <a:txBody>
                    <a:bodyPr/>
                    <a:lstStyle/>
                    <a:p>
                      <a:r>
                        <a:rPr lang="en-US" dirty="0"/>
                        <a:t>Year</a:t>
                      </a:r>
                    </a:p>
                  </a:txBody>
                  <a:tcPr/>
                </a:tc>
                <a:tc>
                  <a:txBody>
                    <a:bodyPr/>
                    <a:lstStyle/>
                    <a:p>
                      <a:r>
                        <a:rPr lang="en-US"/>
                        <a:t>Biography</a:t>
                      </a:r>
                    </a:p>
                  </a:txBody>
                  <a:tcPr/>
                </a:tc>
                <a:tc>
                  <a:txBody>
                    <a:bodyPr/>
                    <a:lstStyle/>
                    <a:p>
                      <a:r>
                        <a:rPr lang="en-US"/>
                        <a:t>Location</a:t>
                      </a:r>
                    </a:p>
                  </a:txBody>
                  <a:tcPr/>
                </a:tc>
                <a:extLst>
                  <a:ext uri="{0D108BD9-81ED-4DB2-BD59-A6C34878D82A}">
                    <a16:rowId xmlns:a16="http://schemas.microsoft.com/office/drawing/2014/main" val="1358182886"/>
                  </a:ext>
                </a:extLst>
              </a:tr>
              <a:tr h="370840">
                <a:tc>
                  <a:txBody>
                    <a:bodyPr/>
                    <a:lstStyle/>
                    <a:p>
                      <a:r>
                        <a:rPr lang="en-US"/>
                        <a:t>1889</a:t>
                      </a:r>
                    </a:p>
                  </a:txBody>
                  <a:tcPr/>
                </a:tc>
                <a:tc>
                  <a:txBody>
                    <a:bodyPr/>
                    <a:lstStyle/>
                    <a:p>
                      <a:r>
                        <a:rPr lang="en-US"/>
                        <a:t>Born</a:t>
                      </a:r>
                    </a:p>
                  </a:txBody>
                  <a:tcPr/>
                </a:tc>
                <a:tc>
                  <a:txBody>
                    <a:bodyPr/>
                    <a:lstStyle/>
                    <a:p>
                      <a:r>
                        <a:rPr lang="en-US"/>
                        <a:t>MA</a:t>
                      </a:r>
                    </a:p>
                  </a:txBody>
                  <a:tcPr/>
                </a:tc>
                <a:extLst>
                  <a:ext uri="{0D108BD9-81ED-4DB2-BD59-A6C34878D82A}">
                    <a16:rowId xmlns:a16="http://schemas.microsoft.com/office/drawing/2014/main" val="1088291863"/>
                  </a:ext>
                </a:extLst>
              </a:tr>
              <a:tr h="370840">
                <a:tc>
                  <a:txBody>
                    <a:bodyPr/>
                    <a:lstStyle/>
                    <a:p>
                      <a:r>
                        <a:rPr lang="en-US"/>
                        <a:t>1892</a:t>
                      </a:r>
                    </a:p>
                  </a:txBody>
                  <a:tcPr/>
                </a:tc>
                <a:tc>
                  <a:txBody>
                    <a:bodyPr/>
                    <a:lstStyle/>
                    <a:p>
                      <a:r>
                        <a:rPr lang="en-US"/>
                        <a:t>Raised</a:t>
                      </a:r>
                    </a:p>
                  </a:txBody>
                  <a:tcPr/>
                </a:tc>
                <a:tc>
                  <a:txBody>
                    <a:bodyPr/>
                    <a:lstStyle/>
                    <a:p>
                      <a:r>
                        <a:rPr lang="en-US"/>
                        <a:t>Galesburg, IL</a:t>
                      </a:r>
                    </a:p>
                  </a:txBody>
                  <a:tcPr/>
                </a:tc>
                <a:extLst>
                  <a:ext uri="{0D108BD9-81ED-4DB2-BD59-A6C34878D82A}">
                    <a16:rowId xmlns:a16="http://schemas.microsoft.com/office/drawing/2014/main" val="657704737"/>
                  </a:ext>
                </a:extLst>
              </a:tr>
              <a:tr h="370840">
                <a:tc>
                  <a:txBody>
                    <a:bodyPr/>
                    <a:lstStyle/>
                    <a:p>
                      <a:r>
                        <a:rPr lang="en-US"/>
                        <a:t>1911</a:t>
                      </a:r>
                    </a:p>
                  </a:txBody>
                  <a:tcPr/>
                </a:tc>
                <a:tc>
                  <a:txBody>
                    <a:bodyPr/>
                    <a:lstStyle/>
                    <a:p>
                      <a:r>
                        <a:rPr lang="en-US"/>
                        <a:t>B.S.</a:t>
                      </a:r>
                    </a:p>
                  </a:txBody>
                  <a:tcPr/>
                </a:tc>
                <a:tc>
                  <a:txBody>
                    <a:bodyPr/>
                    <a:lstStyle/>
                    <a:p>
                      <a:r>
                        <a:rPr lang="en-US"/>
                        <a:t>Galesburg, IL</a:t>
                      </a:r>
                    </a:p>
                  </a:txBody>
                  <a:tcPr/>
                </a:tc>
                <a:extLst>
                  <a:ext uri="{0D108BD9-81ED-4DB2-BD59-A6C34878D82A}">
                    <a16:rowId xmlns:a16="http://schemas.microsoft.com/office/drawing/2014/main" val="159204537"/>
                  </a:ext>
                </a:extLst>
              </a:tr>
              <a:tr h="370840">
                <a:tc>
                  <a:txBody>
                    <a:bodyPr/>
                    <a:lstStyle/>
                    <a:p>
                      <a:r>
                        <a:rPr lang="en-US"/>
                        <a:t>1912</a:t>
                      </a:r>
                    </a:p>
                  </a:txBody>
                  <a:tcPr/>
                </a:tc>
                <a:tc>
                  <a:txBody>
                    <a:bodyPr/>
                    <a:lstStyle/>
                    <a:p>
                      <a:r>
                        <a:rPr lang="en-US"/>
                        <a:t>M.S.</a:t>
                      </a:r>
                    </a:p>
                  </a:txBody>
                  <a:tcPr/>
                </a:tc>
                <a:tc>
                  <a:txBody>
                    <a:bodyPr/>
                    <a:lstStyle/>
                    <a:p>
                      <a:r>
                        <a:rPr lang="en-US"/>
                        <a:t>U. IL, Urbana</a:t>
                      </a:r>
                    </a:p>
                  </a:txBody>
                  <a:tcPr/>
                </a:tc>
                <a:extLst>
                  <a:ext uri="{0D108BD9-81ED-4DB2-BD59-A6C34878D82A}">
                    <a16:rowId xmlns:a16="http://schemas.microsoft.com/office/drawing/2014/main" val="454999874"/>
                  </a:ext>
                </a:extLst>
              </a:tr>
              <a:tr h="370840">
                <a:tc>
                  <a:txBody>
                    <a:bodyPr/>
                    <a:lstStyle/>
                    <a:p>
                      <a:r>
                        <a:rPr lang="en-US"/>
                        <a:t>1915</a:t>
                      </a:r>
                    </a:p>
                  </a:txBody>
                  <a:tcPr/>
                </a:tc>
                <a:tc>
                  <a:txBody>
                    <a:bodyPr/>
                    <a:lstStyle/>
                    <a:p>
                      <a:r>
                        <a:rPr lang="en-US"/>
                        <a:t>PhD</a:t>
                      </a:r>
                    </a:p>
                  </a:txBody>
                  <a:tcPr/>
                </a:tc>
                <a:tc>
                  <a:txBody>
                    <a:bodyPr/>
                    <a:lstStyle/>
                    <a:p>
                      <a:r>
                        <a:rPr lang="en-US"/>
                        <a:t>Harvard U., MA</a:t>
                      </a:r>
                    </a:p>
                  </a:txBody>
                  <a:tcPr/>
                </a:tc>
                <a:extLst>
                  <a:ext uri="{0D108BD9-81ED-4DB2-BD59-A6C34878D82A}">
                    <a16:rowId xmlns:a16="http://schemas.microsoft.com/office/drawing/2014/main" val="1660593605"/>
                  </a:ext>
                </a:extLst>
              </a:tr>
              <a:tr h="370840">
                <a:tc>
                  <a:txBody>
                    <a:bodyPr/>
                    <a:lstStyle/>
                    <a:p>
                      <a:r>
                        <a:rPr lang="en-US"/>
                        <a:t>1916</a:t>
                      </a:r>
                    </a:p>
                  </a:txBody>
                  <a:tcPr/>
                </a:tc>
                <a:tc>
                  <a:txBody>
                    <a:bodyPr/>
                    <a:lstStyle/>
                    <a:p>
                      <a:r>
                        <a:rPr lang="en-US"/>
                        <a:t>USDA</a:t>
                      </a:r>
                    </a:p>
                  </a:txBody>
                  <a:tcPr/>
                </a:tc>
                <a:tc>
                  <a:txBody>
                    <a:bodyPr/>
                    <a:lstStyle/>
                    <a:p>
                      <a:r>
                        <a:rPr lang="en-US"/>
                        <a:t>Beltsville, MD</a:t>
                      </a:r>
                    </a:p>
                  </a:txBody>
                  <a:tcPr/>
                </a:tc>
                <a:extLst>
                  <a:ext uri="{0D108BD9-81ED-4DB2-BD59-A6C34878D82A}">
                    <a16:rowId xmlns:a16="http://schemas.microsoft.com/office/drawing/2014/main" val="1476555991"/>
                  </a:ext>
                </a:extLst>
              </a:tr>
              <a:tr h="228600">
                <a:tc>
                  <a:txBody>
                    <a:bodyPr/>
                    <a:lstStyle/>
                    <a:p>
                      <a:r>
                        <a:rPr lang="en-US"/>
                        <a:t>1926</a:t>
                      </a:r>
                    </a:p>
                  </a:txBody>
                  <a:tcPr/>
                </a:tc>
                <a:tc>
                  <a:txBody>
                    <a:bodyPr/>
                    <a:lstStyle/>
                    <a:p>
                      <a:r>
                        <a:rPr lang="en-US"/>
                        <a:t>Professor</a:t>
                      </a:r>
                    </a:p>
                  </a:txBody>
                  <a:tcPr/>
                </a:tc>
                <a:tc>
                  <a:txBody>
                    <a:bodyPr/>
                    <a:lstStyle/>
                    <a:p>
                      <a:r>
                        <a:rPr lang="en-US"/>
                        <a:t>Chicago, IL</a:t>
                      </a:r>
                    </a:p>
                  </a:txBody>
                  <a:tcPr/>
                </a:tc>
                <a:extLst>
                  <a:ext uri="{0D108BD9-81ED-4DB2-BD59-A6C34878D82A}">
                    <a16:rowId xmlns:a16="http://schemas.microsoft.com/office/drawing/2014/main" val="316551430"/>
                  </a:ext>
                </a:extLst>
              </a:tr>
              <a:tr h="228600">
                <a:tc>
                  <a:txBody>
                    <a:bodyPr/>
                    <a:lstStyle/>
                    <a:p>
                      <a:r>
                        <a:rPr lang="en-US"/>
                        <a:t>1955</a:t>
                      </a:r>
                    </a:p>
                  </a:txBody>
                  <a:tcPr/>
                </a:tc>
                <a:tc>
                  <a:txBody>
                    <a:bodyPr/>
                    <a:lstStyle/>
                    <a:p>
                      <a:r>
                        <a:rPr lang="en-US"/>
                        <a:t>Retired</a:t>
                      </a:r>
                    </a:p>
                  </a:txBody>
                  <a:tcPr/>
                </a:tc>
                <a:tc>
                  <a:txBody>
                    <a:bodyPr/>
                    <a:lstStyle/>
                    <a:p>
                      <a:r>
                        <a:rPr lang="en-US"/>
                        <a:t>Madison, WI</a:t>
                      </a:r>
                    </a:p>
                  </a:txBody>
                  <a:tcPr/>
                </a:tc>
                <a:extLst>
                  <a:ext uri="{0D108BD9-81ED-4DB2-BD59-A6C34878D82A}">
                    <a16:rowId xmlns:a16="http://schemas.microsoft.com/office/drawing/2014/main" val="4040181551"/>
                  </a:ext>
                </a:extLst>
              </a:tr>
              <a:tr h="228600">
                <a:tc>
                  <a:txBody>
                    <a:bodyPr/>
                    <a:lstStyle/>
                    <a:p>
                      <a:r>
                        <a:rPr lang="en-US"/>
                        <a:t>1988</a:t>
                      </a:r>
                    </a:p>
                  </a:txBody>
                  <a:tcPr/>
                </a:tc>
                <a:tc>
                  <a:txBody>
                    <a:bodyPr/>
                    <a:lstStyle/>
                    <a:p>
                      <a:r>
                        <a:rPr lang="en-US"/>
                        <a:t>Died</a:t>
                      </a:r>
                    </a:p>
                  </a:txBody>
                  <a:tcPr/>
                </a:tc>
                <a:tc>
                  <a:txBody>
                    <a:bodyPr/>
                    <a:lstStyle/>
                    <a:p>
                      <a:r>
                        <a:rPr lang="en-US" dirty="0"/>
                        <a:t>Madison, WI</a:t>
                      </a:r>
                    </a:p>
                  </a:txBody>
                  <a:tcPr/>
                </a:tc>
                <a:extLst>
                  <a:ext uri="{0D108BD9-81ED-4DB2-BD59-A6C34878D82A}">
                    <a16:rowId xmlns:a16="http://schemas.microsoft.com/office/drawing/2014/main" val="1280220465"/>
                  </a:ext>
                </a:extLst>
              </a:tr>
            </a:tbl>
          </a:graphicData>
        </a:graphic>
      </p:graphicFrame>
      <p:pic>
        <p:nvPicPr>
          <p:cNvPr id="3" name="Picture 2">
            <a:extLst>
              <a:ext uri="{FF2B5EF4-FFF2-40B4-BE49-F238E27FC236}">
                <a16:creationId xmlns:a16="http://schemas.microsoft.com/office/drawing/2014/main" id="{BEF77B7F-1E9B-5CE1-88E2-950509CD05D9}"/>
              </a:ext>
            </a:extLst>
          </p:cNvPr>
          <p:cNvPicPr>
            <a:picLocks noChangeAspect="1"/>
          </p:cNvPicPr>
          <p:nvPr/>
        </p:nvPicPr>
        <p:blipFill>
          <a:blip r:embed="rId2"/>
          <a:stretch>
            <a:fillRect/>
          </a:stretch>
        </p:blipFill>
        <p:spPr>
          <a:xfrm>
            <a:off x="11308702" y="0"/>
            <a:ext cx="883298" cy="1197052"/>
          </a:xfrm>
          <a:prstGeom prst="rect">
            <a:avLst/>
          </a:prstGeom>
        </p:spPr>
      </p:pic>
    </p:spTree>
    <p:extLst>
      <p:ext uri="{BB962C8B-B14F-4D97-AF65-F5344CB8AC3E}">
        <p14:creationId xmlns:p14="http://schemas.microsoft.com/office/powerpoint/2010/main" val="256215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1577C-44B6-4CAB-CC62-E719B013386B}"/>
              </a:ext>
            </a:extLst>
          </p:cNvPr>
          <p:cNvSpPr>
            <a:spLocks noGrp="1"/>
          </p:cNvSpPr>
          <p:nvPr>
            <p:ph type="title"/>
          </p:nvPr>
        </p:nvSpPr>
        <p:spPr/>
        <p:txBody>
          <a:bodyPr/>
          <a:lstStyle/>
          <a:p>
            <a:r>
              <a:rPr lang="en-US" dirty="0">
                <a:solidFill>
                  <a:srgbClr val="FFFF00"/>
                </a:solidFill>
              </a:rPr>
              <a:t>1922</a:t>
            </a:r>
            <a:r>
              <a:rPr lang="en-US" dirty="0"/>
              <a:t> Example pedigree: Shorthorns</a:t>
            </a:r>
          </a:p>
        </p:txBody>
      </p:sp>
      <p:pic>
        <p:nvPicPr>
          <p:cNvPr id="4" name="Picture 3">
            <a:extLst>
              <a:ext uri="{FF2B5EF4-FFF2-40B4-BE49-F238E27FC236}">
                <a16:creationId xmlns:a16="http://schemas.microsoft.com/office/drawing/2014/main" id="{DABC4C0A-495B-A86C-5ECD-9FA36AC764F0}"/>
              </a:ext>
            </a:extLst>
          </p:cNvPr>
          <p:cNvPicPr>
            <a:picLocks noChangeAspect="1"/>
          </p:cNvPicPr>
          <p:nvPr/>
        </p:nvPicPr>
        <p:blipFill>
          <a:blip r:embed="rId2"/>
          <a:stretch>
            <a:fillRect/>
          </a:stretch>
        </p:blipFill>
        <p:spPr>
          <a:xfrm rot="5400000">
            <a:off x="3099214" y="-374041"/>
            <a:ext cx="5769518" cy="8251980"/>
          </a:xfrm>
          <a:prstGeom prst="rect">
            <a:avLst/>
          </a:prstGeom>
        </p:spPr>
      </p:pic>
    </p:spTree>
    <p:extLst>
      <p:ext uri="{BB962C8B-B14F-4D97-AF65-F5344CB8AC3E}">
        <p14:creationId xmlns:p14="http://schemas.microsoft.com/office/powerpoint/2010/main" val="1211588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D533-EA02-DCB9-90DD-7EE9A4AE061F}"/>
              </a:ext>
            </a:extLst>
          </p:cNvPr>
          <p:cNvSpPr>
            <a:spLocks noGrp="1"/>
          </p:cNvSpPr>
          <p:nvPr>
            <p:ph type="title"/>
          </p:nvPr>
        </p:nvSpPr>
        <p:spPr/>
        <p:txBody>
          <a:bodyPr/>
          <a:lstStyle/>
          <a:p>
            <a:r>
              <a:rPr lang="en-US" dirty="0"/>
              <a:t>Breeding experiments at BARC </a:t>
            </a:r>
            <a:r>
              <a:rPr lang="en-US" dirty="0">
                <a:solidFill>
                  <a:schemeClr val="accent6">
                    <a:lumMod val="40000"/>
                    <a:lumOff val="60000"/>
                  </a:schemeClr>
                </a:solidFill>
              </a:rPr>
              <a:t>1912-2024</a:t>
            </a:r>
          </a:p>
        </p:txBody>
      </p:sp>
      <p:sp>
        <p:nvSpPr>
          <p:cNvPr id="3" name="Content Placeholder 2">
            <a:extLst>
              <a:ext uri="{FF2B5EF4-FFF2-40B4-BE49-F238E27FC236}">
                <a16:creationId xmlns:a16="http://schemas.microsoft.com/office/drawing/2014/main" id="{1024E362-F997-1356-E040-827F766B2AF9}"/>
              </a:ext>
            </a:extLst>
          </p:cNvPr>
          <p:cNvSpPr>
            <a:spLocks noGrp="1"/>
          </p:cNvSpPr>
          <p:nvPr>
            <p:ph sz="half" idx="1"/>
          </p:nvPr>
        </p:nvSpPr>
        <p:spPr/>
        <p:txBody>
          <a:bodyPr/>
          <a:lstStyle/>
          <a:p>
            <a:r>
              <a:rPr lang="en-US" dirty="0"/>
              <a:t>Extreme inbreeding (HO, GU) </a:t>
            </a:r>
            <a:r>
              <a:rPr lang="en-US" dirty="0">
                <a:solidFill>
                  <a:schemeClr val="accent6">
                    <a:lumMod val="50000"/>
                  </a:schemeClr>
                </a:solidFill>
              </a:rPr>
              <a:t>1912-1949</a:t>
            </a:r>
            <a:r>
              <a:rPr lang="en-US" dirty="0"/>
              <a:t> </a:t>
            </a:r>
          </a:p>
          <a:p>
            <a:r>
              <a:rPr lang="en-US" dirty="0"/>
              <a:t>Four-breed crosses (HO, JE, GU, and 22 RD imported from DNK) </a:t>
            </a:r>
            <a:r>
              <a:rPr lang="en-US" dirty="0">
                <a:solidFill>
                  <a:schemeClr val="accent6">
                    <a:lumMod val="50000"/>
                  </a:schemeClr>
                </a:solidFill>
              </a:rPr>
              <a:t>1939-1954</a:t>
            </a:r>
          </a:p>
          <a:p>
            <a:r>
              <a:rPr lang="en-US" dirty="0"/>
              <a:t>Feed efficiency of different breeds (AY, BS, HO) </a:t>
            </a:r>
            <a:r>
              <a:rPr lang="en-US" dirty="0">
                <a:solidFill>
                  <a:schemeClr val="accent6">
                    <a:lumMod val="50000"/>
                  </a:schemeClr>
                </a:solidFill>
              </a:rPr>
              <a:t>1957-1969</a:t>
            </a:r>
          </a:p>
          <a:p>
            <a:r>
              <a:rPr lang="en-US" dirty="0"/>
              <a:t>Selection for milk yield vs. net merit (HO) </a:t>
            </a:r>
            <a:r>
              <a:rPr lang="en-US" dirty="0">
                <a:solidFill>
                  <a:schemeClr val="accent6">
                    <a:lumMod val="50000"/>
                  </a:schemeClr>
                </a:solidFill>
              </a:rPr>
              <a:t>1970-1983</a:t>
            </a:r>
          </a:p>
          <a:p>
            <a:r>
              <a:rPr lang="en-US" dirty="0"/>
              <a:t>Transgenic cows (JE) that resist mastitis </a:t>
            </a:r>
            <a:r>
              <a:rPr lang="en-US" dirty="0">
                <a:solidFill>
                  <a:schemeClr val="accent6">
                    <a:lumMod val="50000"/>
                  </a:schemeClr>
                </a:solidFill>
              </a:rPr>
              <a:t>2000-2005</a:t>
            </a:r>
          </a:p>
          <a:p>
            <a:r>
              <a:rPr lang="en-US" dirty="0"/>
              <a:t>High vs. low residual feed intake (HO) </a:t>
            </a:r>
            <a:r>
              <a:rPr lang="en-US" dirty="0">
                <a:solidFill>
                  <a:schemeClr val="accent6">
                    <a:lumMod val="50000"/>
                  </a:schemeClr>
                </a:solidFill>
              </a:rPr>
              <a:t>2018-2024</a:t>
            </a:r>
          </a:p>
        </p:txBody>
      </p:sp>
      <p:pic>
        <p:nvPicPr>
          <p:cNvPr id="4" name="Picture 3">
            <a:extLst>
              <a:ext uri="{FF2B5EF4-FFF2-40B4-BE49-F238E27FC236}">
                <a16:creationId xmlns:a16="http://schemas.microsoft.com/office/drawing/2014/main" id="{956CD813-C47C-3752-EEA6-A87C77B67886}"/>
              </a:ext>
            </a:extLst>
          </p:cNvPr>
          <p:cNvPicPr>
            <a:picLocks noChangeAspect="1"/>
          </p:cNvPicPr>
          <p:nvPr/>
        </p:nvPicPr>
        <p:blipFill>
          <a:blip r:embed="rId2"/>
          <a:stretch>
            <a:fillRect/>
          </a:stretch>
        </p:blipFill>
        <p:spPr>
          <a:xfrm>
            <a:off x="9367490" y="0"/>
            <a:ext cx="2824510" cy="1520890"/>
          </a:xfrm>
          <a:prstGeom prst="rect">
            <a:avLst/>
          </a:prstGeom>
        </p:spPr>
      </p:pic>
    </p:spTree>
    <p:extLst>
      <p:ext uri="{BB962C8B-B14F-4D97-AF65-F5344CB8AC3E}">
        <p14:creationId xmlns:p14="http://schemas.microsoft.com/office/powerpoint/2010/main" val="1819018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E820-3392-ECC3-8CE8-EECDB0DD5A7D}"/>
              </a:ext>
            </a:extLst>
          </p:cNvPr>
          <p:cNvSpPr>
            <a:spLocks noGrp="1"/>
          </p:cNvSpPr>
          <p:nvPr>
            <p:ph type="title"/>
          </p:nvPr>
        </p:nvSpPr>
        <p:spPr/>
        <p:txBody>
          <a:bodyPr/>
          <a:lstStyle/>
          <a:p>
            <a:r>
              <a:rPr lang="nl-NL" dirty="0"/>
              <a:t>Extreme inbreeding </a:t>
            </a:r>
            <a:r>
              <a:rPr lang="nl-NL" dirty="0">
                <a:solidFill>
                  <a:schemeClr val="accent6">
                    <a:lumMod val="40000"/>
                    <a:lumOff val="60000"/>
                  </a:schemeClr>
                </a:solidFill>
              </a:rPr>
              <a:t>1912-1949</a:t>
            </a:r>
            <a:r>
              <a:rPr lang="nl-NL" dirty="0"/>
              <a:t> </a:t>
            </a:r>
            <a:endParaRPr lang="en-US" dirty="0"/>
          </a:p>
        </p:txBody>
      </p:sp>
      <p:sp>
        <p:nvSpPr>
          <p:cNvPr id="3" name="Content Placeholder 2">
            <a:extLst>
              <a:ext uri="{FF2B5EF4-FFF2-40B4-BE49-F238E27FC236}">
                <a16:creationId xmlns:a16="http://schemas.microsoft.com/office/drawing/2014/main" id="{79A4CE6B-1A30-F6E6-C97E-ACA777BD6ADB}"/>
              </a:ext>
            </a:extLst>
          </p:cNvPr>
          <p:cNvSpPr>
            <a:spLocks noGrp="1"/>
          </p:cNvSpPr>
          <p:nvPr>
            <p:ph sz="half" idx="1"/>
          </p:nvPr>
        </p:nvSpPr>
        <p:spPr/>
        <p:txBody>
          <a:bodyPr/>
          <a:lstStyle/>
          <a:p>
            <a:pPr eaLnBrk="1" hangingPunct="1">
              <a:lnSpc>
                <a:spcPct val="90000"/>
              </a:lnSpc>
            </a:pPr>
            <a:r>
              <a:rPr lang="en-US" altLang="en-US" sz="2400" dirty="0"/>
              <a:t>Dairy breeding program modelled after hybrid corn.</a:t>
            </a:r>
          </a:p>
          <a:p>
            <a:pPr eaLnBrk="1" hangingPunct="1">
              <a:lnSpc>
                <a:spcPct val="90000"/>
              </a:lnSpc>
            </a:pPr>
            <a:r>
              <a:rPr lang="en-US" altLang="en-US" sz="2400" dirty="0"/>
              <a:t>Foundation Guernsey sire (Prince Billy) imported from the Isle of Guernsey in 1910</a:t>
            </a:r>
          </a:p>
          <a:p>
            <a:pPr lvl="1">
              <a:lnSpc>
                <a:spcPct val="90000"/>
              </a:lnSpc>
            </a:pPr>
            <a:r>
              <a:rPr lang="en-US" altLang="en-US" sz="2400" dirty="0"/>
              <a:t>Guernsey line died due to lethal recessive and Brucellosis epidemic</a:t>
            </a:r>
          </a:p>
          <a:p>
            <a:pPr eaLnBrk="1" hangingPunct="1">
              <a:lnSpc>
                <a:spcPct val="90000"/>
              </a:lnSpc>
            </a:pPr>
            <a:r>
              <a:rPr lang="en-US" altLang="en-US" sz="2400" dirty="0"/>
              <a:t>Foundation Holstein sire (Lad 11th) purchased from Minnesota in 1912</a:t>
            </a:r>
          </a:p>
          <a:p>
            <a:pPr lvl="1">
              <a:lnSpc>
                <a:spcPct val="90000"/>
              </a:lnSpc>
            </a:pPr>
            <a:r>
              <a:rPr lang="en-US" altLang="en-US" sz="2400" dirty="0"/>
              <a:t>Holstein birth weights decreased from 37 kg to 29 kg</a:t>
            </a:r>
          </a:p>
          <a:p>
            <a:pPr lvl="1">
              <a:lnSpc>
                <a:spcPct val="90000"/>
              </a:lnSpc>
            </a:pPr>
            <a:r>
              <a:rPr lang="en-US" altLang="en-US" sz="2400" dirty="0"/>
              <a:t>Milk yield decreased by 7% and fat yield by 17% with inbreeding levels near 50%</a:t>
            </a:r>
          </a:p>
          <a:p>
            <a:pPr eaLnBrk="1" hangingPunct="1">
              <a:lnSpc>
                <a:spcPct val="90000"/>
              </a:lnSpc>
            </a:pPr>
            <a:r>
              <a:rPr lang="en-US" altLang="en-US" sz="2400" dirty="0"/>
              <a:t>“Continued inbreeding of whole herds, however, is almost certain to be disastrous.”</a:t>
            </a:r>
          </a:p>
          <a:p>
            <a:endParaRPr lang="en-US" dirty="0"/>
          </a:p>
        </p:txBody>
      </p:sp>
      <p:pic>
        <p:nvPicPr>
          <p:cNvPr id="4" name="Picture 3">
            <a:extLst>
              <a:ext uri="{FF2B5EF4-FFF2-40B4-BE49-F238E27FC236}">
                <a16:creationId xmlns:a16="http://schemas.microsoft.com/office/drawing/2014/main" id="{8078B16A-CC4F-B65E-A620-78EBE0D6572A}"/>
              </a:ext>
            </a:extLst>
          </p:cNvPr>
          <p:cNvPicPr>
            <a:picLocks noChangeAspect="1"/>
          </p:cNvPicPr>
          <p:nvPr/>
        </p:nvPicPr>
        <p:blipFill>
          <a:blip r:embed="rId2"/>
          <a:stretch>
            <a:fillRect/>
          </a:stretch>
        </p:blipFill>
        <p:spPr>
          <a:xfrm>
            <a:off x="9853126" y="0"/>
            <a:ext cx="2338873" cy="1721188"/>
          </a:xfrm>
          <a:prstGeom prst="rect">
            <a:avLst/>
          </a:prstGeom>
        </p:spPr>
      </p:pic>
    </p:spTree>
    <p:extLst>
      <p:ext uri="{BB962C8B-B14F-4D97-AF65-F5344CB8AC3E}">
        <p14:creationId xmlns:p14="http://schemas.microsoft.com/office/powerpoint/2010/main" val="2335170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E3AC-A138-5496-F59E-7F18C2158D99}"/>
              </a:ext>
            </a:extLst>
          </p:cNvPr>
          <p:cNvSpPr>
            <a:spLocks noGrp="1"/>
          </p:cNvSpPr>
          <p:nvPr>
            <p:ph type="title"/>
          </p:nvPr>
        </p:nvSpPr>
        <p:spPr/>
        <p:txBody>
          <a:bodyPr/>
          <a:lstStyle/>
          <a:p>
            <a:r>
              <a:rPr lang="en-US" dirty="0"/>
              <a:t>Experimental design</a:t>
            </a:r>
          </a:p>
        </p:txBody>
      </p:sp>
      <p:sp>
        <p:nvSpPr>
          <p:cNvPr id="3" name="Content Placeholder 2">
            <a:extLst>
              <a:ext uri="{FF2B5EF4-FFF2-40B4-BE49-F238E27FC236}">
                <a16:creationId xmlns:a16="http://schemas.microsoft.com/office/drawing/2014/main" id="{54A86737-FB21-E999-1987-62626077EEB6}"/>
              </a:ext>
            </a:extLst>
          </p:cNvPr>
          <p:cNvSpPr>
            <a:spLocks noGrp="1"/>
          </p:cNvSpPr>
          <p:nvPr>
            <p:ph sz="half" idx="1"/>
          </p:nvPr>
        </p:nvSpPr>
        <p:spPr/>
        <p:txBody>
          <a:bodyPr/>
          <a:lstStyle/>
          <a:p>
            <a:r>
              <a:rPr lang="en-US" dirty="0"/>
              <a:t>8 consecutive generations of mating sires to their daughters, and dams to their sons</a:t>
            </a:r>
          </a:p>
          <a:p>
            <a:pPr lvl="1"/>
            <a:r>
              <a:rPr lang="en-US" dirty="0"/>
              <a:t>8 herd sires used at Beltsville 1912-1949 are shown on right</a:t>
            </a:r>
          </a:p>
          <a:p>
            <a:pPr lvl="1"/>
            <a:r>
              <a:rPr lang="en-US" dirty="0"/>
              <a:t>Each more inbred than the last</a:t>
            </a:r>
          </a:p>
          <a:p>
            <a:r>
              <a:rPr lang="en-US" dirty="0"/>
              <a:t>Highest inbreeding coefficients ever obtained in dairy cattle (maximum F = 75.1%)</a:t>
            </a:r>
          </a:p>
          <a:p>
            <a:endParaRPr lang="en-US" dirty="0"/>
          </a:p>
        </p:txBody>
      </p:sp>
      <p:pic>
        <p:nvPicPr>
          <p:cNvPr id="5" name="Content Placeholder 4">
            <a:extLst>
              <a:ext uri="{FF2B5EF4-FFF2-40B4-BE49-F238E27FC236}">
                <a16:creationId xmlns:a16="http://schemas.microsoft.com/office/drawing/2014/main" id="{2D4E6E81-59DE-12A6-8E51-3BA8A5F119B9}"/>
              </a:ext>
            </a:extLst>
          </p:cNvPr>
          <p:cNvPicPr>
            <a:picLocks noGrp="1" noChangeAspect="1"/>
          </p:cNvPicPr>
          <p:nvPr>
            <p:ph sz="half" idx="2"/>
          </p:nvPr>
        </p:nvPicPr>
        <p:blipFill>
          <a:blip r:embed="rId2"/>
          <a:stretch>
            <a:fillRect/>
          </a:stretch>
        </p:blipFill>
        <p:spPr>
          <a:xfrm>
            <a:off x="7052051" y="1189038"/>
            <a:ext cx="3941010" cy="5119687"/>
          </a:xfrm>
          <a:prstGeom prst="rect">
            <a:avLst/>
          </a:prstGeom>
        </p:spPr>
      </p:pic>
    </p:spTree>
    <p:extLst>
      <p:ext uri="{BB962C8B-B14F-4D97-AF65-F5344CB8AC3E}">
        <p14:creationId xmlns:p14="http://schemas.microsoft.com/office/powerpoint/2010/main" val="659002393"/>
      </p:ext>
    </p:extLst>
  </p:cSld>
  <p:clrMapOvr>
    <a:masterClrMapping/>
  </p:clrMapOvr>
</p:sld>
</file>

<file path=ppt/theme/theme1.xml><?xml version="1.0" encoding="utf-8"?>
<a:theme xmlns:a="http://schemas.openxmlformats.org/drawingml/2006/main" name="AIP-2017 16-9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16-9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165716</TotalTime>
  <Words>3617</Words>
  <Application>Microsoft Office PowerPoint</Application>
  <PresentationFormat>Widescreen</PresentationFormat>
  <Paragraphs>513</Paragraphs>
  <Slides>48</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Wingdings</vt:lpstr>
      <vt:lpstr>Symbol</vt:lpstr>
      <vt:lpstr>Harding</vt:lpstr>
      <vt:lpstr>Arial</vt:lpstr>
      <vt:lpstr>Calibri</vt:lpstr>
      <vt:lpstr>Aptos</vt:lpstr>
      <vt:lpstr>AIP-2017 16-9 Slide Master</vt:lpstr>
      <vt:lpstr>1_AIP-2017 16-9 Slide Master</vt:lpstr>
      <vt:lpstr>PowerPoint Presentation</vt:lpstr>
      <vt:lpstr>Topics</vt:lpstr>
      <vt:lpstr>Erwin Louis LeClerg 1901-1981</vt:lpstr>
      <vt:lpstr>Walter R. Harvey (also in Biometrics)</vt:lpstr>
      <vt:lpstr>Sewall Wright – Biography and USDA research</vt:lpstr>
      <vt:lpstr>1922 Example pedigree: Shorthorns</vt:lpstr>
      <vt:lpstr>Breeding experiments at BARC 1912-2024</vt:lpstr>
      <vt:lpstr>Extreme inbreeding 1912-1949 </vt:lpstr>
      <vt:lpstr>Experimental design</vt:lpstr>
      <vt:lpstr>Example of extreme inbreeding</vt:lpstr>
      <vt:lpstr>Most inbred cow ever (F = 75.1%)</vt:lpstr>
      <vt:lpstr>Jersey  Holstein F1 crossbreds (9 cows)</vt:lpstr>
      <vt:lpstr>Red Dane  Jersey</vt:lpstr>
      <vt:lpstr>3-way crosses: Jersey  Red Dane  Holstein (42 cows)</vt:lpstr>
      <vt:lpstr>Review of crossbreeding 1939-1954 </vt:lpstr>
      <vt:lpstr>Feed efficiency of different breeds 1957-1969</vt:lpstr>
      <vt:lpstr>Selection for milk only vs net merit (163 cows)</vt:lpstr>
      <vt:lpstr>Mastitis resistant cows 2000-2005</vt:lpstr>
      <vt:lpstr>High vs. low residual feed intake (RFI)</vt:lpstr>
      <vt:lpstr>Topic 2: Long term value of university education</vt:lpstr>
      <vt:lpstr>2008 Derivation of genomic relationship matrix</vt:lpstr>
      <vt:lpstr>Genomic relationship matrices: bovine vs. human</vt:lpstr>
      <vt:lpstr>Yang et al (2010) math no longer used in GCTA</vt:lpstr>
      <vt:lpstr>Make the Yang (2010) matrix positive semi-definite</vt:lpstr>
      <vt:lpstr>Impact of individual bulls</vt:lpstr>
      <vt:lpstr>1984 journal paper (my first one)</vt:lpstr>
      <vt:lpstr>1984 reliability estimation</vt:lpstr>
      <vt:lpstr>1986 REML variance estimation programs</vt:lpstr>
      <vt:lpstr>“Cloud” computing, 1988</vt:lpstr>
      <vt:lpstr>Cow size: First slide from my 1988 ADSA talk</vt:lpstr>
      <vt:lpstr>Cow size: Conclusions from my 1988 ADSA talk </vt:lpstr>
      <vt:lpstr>Economic value of body size in Holsteins</vt:lpstr>
      <vt:lpstr>1987 Least Cost Ration experiment</vt:lpstr>
      <vt:lpstr>Daily food cost actual US$ or adjusted for inflation</vt:lpstr>
      <vt:lpstr>2020-2023 Weekly body weight history</vt:lpstr>
      <vt:lpstr>Some of my fellow grad students</vt:lpstr>
      <vt:lpstr>CDCB usable genotype counts/year by animal sex</vt:lpstr>
      <vt:lpstr>Genotype counts by region (June 2022)</vt:lpstr>
      <vt:lpstr>Countries sending most genotypes</vt:lpstr>
      <vt:lpstr>Genetic progress (Holstein)</vt:lpstr>
      <vt:lpstr>Predict 50 years of genetic progress (Cole, 2018) </vt:lpstr>
      <vt:lpstr>Genotyping in other species</vt:lpstr>
      <vt:lpstr>Human genotyping and sequencing (2024)</vt:lpstr>
      <vt:lpstr>Cooperation of U MD and USDA</vt:lpstr>
      <vt:lpstr>Conclusions</vt:lpstr>
      <vt:lpstr>Acknowledgments and Disclaimers</vt:lpstr>
      <vt:lpstr>Hobby: Solutions to World Problems</vt:lpstr>
      <vt:lpstr>Erwin L. Leclerg lecture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Connor, Erin</dc:creator>
  <cp:lastModifiedBy>Vanraden, Paul - REE-ARS</cp:lastModifiedBy>
  <cp:revision>947</cp:revision>
  <cp:lastPrinted>2019-06-17T19:24:32Z</cp:lastPrinted>
  <dcterms:created xsi:type="dcterms:W3CDTF">2018-03-06T18:06:07Z</dcterms:created>
  <dcterms:modified xsi:type="dcterms:W3CDTF">2024-09-25T17:32:28Z</dcterms:modified>
</cp:coreProperties>
</file>