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674" r:id="rId2"/>
    <p:sldId id="675" r:id="rId3"/>
    <p:sldId id="676" r:id="rId4"/>
    <p:sldId id="677" r:id="rId5"/>
    <p:sldId id="678" r:id="rId6"/>
  </p:sldIdLst>
  <p:sldSz cx="12192000" cy="6858000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6BE5E9-C000-BA9F-D5A0-B0954A1D0D80}" v="93" dt="2020-05-14T19:46:06.0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858" autoAdjust="0"/>
    <p:restoredTop sz="94660"/>
  </p:normalViewPr>
  <p:slideViewPr>
    <p:cSldViewPr>
      <p:cViewPr varScale="1">
        <p:scale>
          <a:sx n="114" d="100"/>
          <a:sy n="114" d="100"/>
        </p:scale>
        <p:origin x="313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E6BE5E9-C000-BA9F-D5A0-B0954A1D0D80}"/>
    <pc:docChg chg="delSld modSld">
      <pc:chgData name="" userId="" providerId="" clId="Web-{DE6BE5E9-C000-BA9F-D5A0-B0954A1D0D80}" dt="2020-05-14T19:46:06.069" v="92" actId="20577"/>
      <pc:docMkLst>
        <pc:docMk/>
      </pc:docMkLst>
      <pc:sldChg chg="delSp del">
        <pc:chgData name="" userId="" providerId="" clId="Web-{DE6BE5E9-C000-BA9F-D5A0-B0954A1D0D80}" dt="2020-05-14T18:35:45.999" v="1"/>
        <pc:sldMkLst>
          <pc:docMk/>
          <pc:sldMk cId="0" sldId="256"/>
        </pc:sldMkLst>
        <pc:spChg chg="del">
          <ac:chgData name="" userId="" providerId="" clId="Web-{DE6BE5E9-C000-BA9F-D5A0-B0954A1D0D80}" dt="2020-05-14T18:35:34.171" v="0"/>
          <ac:spMkLst>
            <pc:docMk/>
            <pc:sldMk cId="0" sldId="256"/>
            <ac:spMk id="12" creationId="{00000000-0000-0000-0000-000000000000}"/>
          </ac:spMkLst>
        </pc:spChg>
      </pc:sldChg>
      <pc:sldChg chg="del">
        <pc:chgData name="" userId="" providerId="" clId="Web-{DE6BE5E9-C000-BA9F-D5A0-B0954A1D0D80}" dt="2020-05-14T18:38:26.787" v="23"/>
        <pc:sldMkLst>
          <pc:docMk/>
          <pc:sldMk cId="4186905382" sldId="258"/>
        </pc:sldMkLst>
      </pc:sldChg>
      <pc:sldChg chg="del">
        <pc:chgData name="" userId="" providerId="" clId="Web-{DE6BE5E9-C000-BA9F-D5A0-B0954A1D0D80}" dt="2020-05-14T18:39:00.351" v="30"/>
        <pc:sldMkLst>
          <pc:docMk/>
          <pc:sldMk cId="1951817480" sldId="259"/>
        </pc:sldMkLst>
      </pc:sldChg>
      <pc:sldChg chg="del">
        <pc:chgData name="" userId="" providerId="" clId="Web-{DE6BE5E9-C000-BA9F-D5A0-B0954A1D0D80}" dt="2020-05-14T18:38:24.068" v="22"/>
        <pc:sldMkLst>
          <pc:docMk/>
          <pc:sldMk cId="1520126048" sldId="260"/>
        </pc:sldMkLst>
      </pc:sldChg>
      <pc:sldChg chg="del">
        <pc:chgData name="" userId="" providerId="" clId="Web-{DE6BE5E9-C000-BA9F-D5A0-B0954A1D0D80}" dt="2020-05-14T18:39:02.913" v="31"/>
        <pc:sldMkLst>
          <pc:docMk/>
          <pc:sldMk cId="1562898673" sldId="261"/>
        </pc:sldMkLst>
      </pc:sldChg>
      <pc:sldChg chg="del">
        <pc:chgData name="" userId="" providerId="" clId="Web-{DE6BE5E9-C000-BA9F-D5A0-B0954A1D0D80}" dt="2020-05-14T18:39:09.416" v="32"/>
        <pc:sldMkLst>
          <pc:docMk/>
          <pc:sldMk cId="724575154" sldId="262"/>
        </pc:sldMkLst>
      </pc:sldChg>
      <pc:sldChg chg="del">
        <pc:chgData name="" userId="" providerId="" clId="Web-{DE6BE5E9-C000-BA9F-D5A0-B0954A1D0D80}" dt="2020-05-14T18:38:03.098" v="18"/>
        <pc:sldMkLst>
          <pc:docMk/>
          <pc:sldMk cId="1209236882" sldId="263"/>
        </pc:sldMkLst>
      </pc:sldChg>
      <pc:sldChg chg="del">
        <pc:chgData name="" userId="" providerId="" clId="Web-{DE6BE5E9-C000-BA9F-D5A0-B0954A1D0D80}" dt="2020-05-14T18:38:36.975" v="26"/>
        <pc:sldMkLst>
          <pc:docMk/>
          <pc:sldMk cId="4011146546" sldId="264"/>
        </pc:sldMkLst>
      </pc:sldChg>
      <pc:sldChg chg="del">
        <pc:chgData name="" userId="" providerId="" clId="Web-{DE6BE5E9-C000-BA9F-D5A0-B0954A1D0D80}" dt="2020-05-14T18:38:39.865" v="27"/>
        <pc:sldMkLst>
          <pc:docMk/>
          <pc:sldMk cId="835705919" sldId="265"/>
        </pc:sldMkLst>
      </pc:sldChg>
      <pc:sldChg chg="del">
        <pc:chgData name="" userId="" providerId="" clId="Web-{DE6BE5E9-C000-BA9F-D5A0-B0954A1D0D80}" dt="2020-05-14T18:38:33.350" v="25"/>
        <pc:sldMkLst>
          <pc:docMk/>
          <pc:sldMk cId="2141350722" sldId="266"/>
        </pc:sldMkLst>
      </pc:sldChg>
      <pc:sldChg chg="del">
        <pc:chgData name="" userId="" providerId="" clId="Web-{DE6BE5E9-C000-BA9F-D5A0-B0954A1D0D80}" dt="2020-05-14T18:38:30.068" v="24"/>
        <pc:sldMkLst>
          <pc:docMk/>
          <pc:sldMk cId="209687208" sldId="267"/>
        </pc:sldMkLst>
      </pc:sldChg>
      <pc:sldChg chg="del">
        <pc:chgData name="" userId="" providerId="" clId="Web-{DE6BE5E9-C000-BA9F-D5A0-B0954A1D0D80}" dt="2020-05-14T18:38:08.802" v="19"/>
        <pc:sldMkLst>
          <pc:docMk/>
          <pc:sldMk cId="4084193391" sldId="268"/>
        </pc:sldMkLst>
      </pc:sldChg>
      <pc:sldChg chg="del">
        <pc:chgData name="" userId="" providerId="" clId="Web-{DE6BE5E9-C000-BA9F-D5A0-B0954A1D0D80}" dt="2020-05-14T18:38:13.443" v="20"/>
        <pc:sldMkLst>
          <pc:docMk/>
          <pc:sldMk cId="1991276306" sldId="269"/>
        </pc:sldMkLst>
      </pc:sldChg>
      <pc:sldChg chg="del">
        <pc:chgData name="" userId="" providerId="" clId="Web-{DE6BE5E9-C000-BA9F-D5A0-B0954A1D0D80}" dt="2020-05-14T18:38:20.740" v="21"/>
        <pc:sldMkLst>
          <pc:docMk/>
          <pc:sldMk cId="2419907076" sldId="270"/>
        </pc:sldMkLst>
      </pc:sldChg>
      <pc:sldChg chg="del">
        <pc:chgData name="" userId="" providerId="" clId="Web-{DE6BE5E9-C000-BA9F-D5A0-B0954A1D0D80}" dt="2020-05-14T18:39:17.508" v="33"/>
        <pc:sldMkLst>
          <pc:docMk/>
          <pc:sldMk cId="488825902" sldId="271"/>
        </pc:sldMkLst>
      </pc:sldChg>
      <pc:sldChg chg="del">
        <pc:chgData name="" userId="" providerId="" clId="Web-{DE6BE5E9-C000-BA9F-D5A0-B0954A1D0D80}" dt="2020-05-14T18:38:44.038" v="28"/>
        <pc:sldMkLst>
          <pc:docMk/>
          <pc:sldMk cId="342341583" sldId="272"/>
        </pc:sldMkLst>
      </pc:sldChg>
      <pc:sldChg chg="del">
        <pc:chgData name="" userId="" providerId="" clId="Web-{DE6BE5E9-C000-BA9F-D5A0-B0954A1D0D80}" dt="2020-05-14T18:38:47.960" v="29"/>
        <pc:sldMkLst>
          <pc:docMk/>
          <pc:sldMk cId="2336952647" sldId="274"/>
        </pc:sldMkLst>
      </pc:sldChg>
      <pc:sldChg chg="del">
        <pc:chgData name="" userId="" providerId="" clId="Web-{DE6BE5E9-C000-BA9F-D5A0-B0954A1D0D80}" dt="2020-05-14T18:39:21.820" v="34"/>
        <pc:sldMkLst>
          <pc:docMk/>
          <pc:sldMk cId="3994452555" sldId="671"/>
        </pc:sldMkLst>
      </pc:sldChg>
      <pc:sldChg chg="del">
        <pc:chgData name="" userId="" providerId="" clId="Web-{DE6BE5E9-C000-BA9F-D5A0-B0954A1D0D80}" dt="2020-05-14T18:40:28.776" v="36"/>
        <pc:sldMkLst>
          <pc:docMk/>
          <pc:sldMk cId="2329655621" sldId="672"/>
        </pc:sldMkLst>
      </pc:sldChg>
      <pc:sldChg chg="addSp delSp modSp">
        <pc:chgData name="" userId="" providerId="" clId="Web-{DE6BE5E9-C000-BA9F-D5A0-B0954A1D0D80}" dt="2020-05-14T19:44:31.346" v="77"/>
        <pc:sldMkLst>
          <pc:docMk/>
          <pc:sldMk cId="708992242" sldId="673"/>
        </pc:sldMkLst>
        <pc:spChg chg="add del mod">
          <ac:chgData name="" userId="" providerId="" clId="Web-{DE6BE5E9-C000-BA9F-D5A0-B0954A1D0D80}" dt="2020-05-14T19:36:56.532" v="40"/>
          <ac:spMkLst>
            <pc:docMk/>
            <pc:sldMk cId="708992242" sldId="673"/>
            <ac:spMk id="3" creationId="{3A9D0072-6F2B-4832-9094-AF1CA955F471}"/>
          </ac:spMkLst>
        </pc:spChg>
        <pc:spChg chg="add del mod">
          <ac:chgData name="" userId="" providerId="" clId="Web-{DE6BE5E9-C000-BA9F-D5A0-B0954A1D0D80}" dt="2020-05-14T19:43:55.939" v="76"/>
          <ac:spMkLst>
            <pc:docMk/>
            <pc:sldMk cId="708992242" sldId="673"/>
            <ac:spMk id="4" creationId="{2228EB49-66DC-4DD8-88C4-60EA917FEBE0}"/>
          </ac:spMkLst>
        </pc:spChg>
        <pc:spChg chg="mod">
          <ac:chgData name="" userId="" providerId="" clId="Web-{DE6BE5E9-C000-BA9F-D5A0-B0954A1D0D80}" dt="2020-05-14T19:43:09.546" v="70" actId="20577"/>
          <ac:spMkLst>
            <pc:docMk/>
            <pc:sldMk cId="708992242" sldId="673"/>
            <ac:spMk id="7" creationId="{B37C147A-2A54-487C-AD0A-0F76A6BCF96E}"/>
          </ac:spMkLst>
        </pc:spChg>
        <pc:graphicFrameChg chg="del">
          <ac:chgData name="" userId="" providerId="" clId="Web-{DE6BE5E9-C000-BA9F-D5A0-B0954A1D0D80}" dt="2020-05-14T19:36:46.688" v="37"/>
          <ac:graphicFrameMkLst>
            <pc:docMk/>
            <pc:sldMk cId="708992242" sldId="673"/>
            <ac:graphicFrameMk id="6" creationId="{113EF7CA-C36E-4560-9746-50ADDEE36D39}"/>
          </ac:graphicFrameMkLst>
        </pc:graphicFrameChg>
        <pc:graphicFrameChg chg="add mod">
          <ac:chgData name="" userId="" providerId="" clId="Web-{DE6BE5E9-C000-BA9F-D5A0-B0954A1D0D80}" dt="2020-05-14T19:44:31.346" v="77"/>
          <ac:graphicFrameMkLst>
            <pc:docMk/>
            <pc:sldMk cId="708992242" sldId="673"/>
            <ac:graphicFrameMk id="8" creationId="{F5AF56A9-18E1-4633-9ADB-B10670AC0911}"/>
          </ac:graphicFrameMkLst>
        </pc:graphicFrameChg>
      </pc:sldChg>
      <pc:sldChg chg="modSp">
        <pc:chgData name="" userId="" providerId="" clId="Web-{DE6BE5E9-C000-BA9F-D5A0-B0954A1D0D80}" dt="2020-05-14T19:45:35.255" v="90" actId="20577"/>
        <pc:sldMkLst>
          <pc:docMk/>
          <pc:sldMk cId="3182501734" sldId="674"/>
        </pc:sldMkLst>
        <pc:spChg chg="mod">
          <ac:chgData name="" userId="" providerId="" clId="Web-{DE6BE5E9-C000-BA9F-D5A0-B0954A1D0D80}" dt="2020-05-14T19:45:35.255" v="90" actId="20577"/>
          <ac:spMkLst>
            <pc:docMk/>
            <pc:sldMk cId="3182501734" sldId="674"/>
            <ac:spMk id="41" creationId="{2ED783B6-2966-4C21-89B2-D6C8343B1718}"/>
          </ac:spMkLst>
        </pc:spChg>
      </pc:sldChg>
      <pc:sldChg chg="del">
        <pc:chgData name="" userId="" providerId="" clId="Web-{DE6BE5E9-C000-BA9F-D5A0-B0954A1D0D80}" dt="2020-05-14T18:36:04.453" v="2"/>
        <pc:sldMkLst>
          <pc:docMk/>
          <pc:sldMk cId="2285222587" sldId="679"/>
        </pc:sldMkLst>
      </pc:sldChg>
      <pc:sldChg chg="del">
        <pc:chgData name="" userId="" providerId="" clId="Web-{DE6BE5E9-C000-BA9F-D5A0-B0954A1D0D80}" dt="2020-05-14T18:36:16.579" v="5"/>
        <pc:sldMkLst>
          <pc:docMk/>
          <pc:sldMk cId="2284934853" sldId="680"/>
        </pc:sldMkLst>
      </pc:sldChg>
      <pc:sldChg chg="del">
        <pc:chgData name="" userId="" providerId="" clId="Web-{DE6BE5E9-C000-BA9F-D5A0-B0954A1D0D80}" dt="2020-05-14T18:36:11.047" v="4"/>
        <pc:sldMkLst>
          <pc:docMk/>
          <pc:sldMk cId="3068740755" sldId="681"/>
        </pc:sldMkLst>
      </pc:sldChg>
      <pc:sldChg chg="del">
        <pc:chgData name="" userId="" providerId="" clId="Web-{DE6BE5E9-C000-BA9F-D5A0-B0954A1D0D80}" dt="2020-05-14T18:36:07.797" v="3"/>
        <pc:sldMkLst>
          <pc:docMk/>
          <pc:sldMk cId="4187572868" sldId="682"/>
        </pc:sldMkLst>
      </pc:sldChg>
      <pc:sldChg chg="del">
        <pc:chgData name="" userId="" providerId="" clId="Web-{DE6BE5E9-C000-BA9F-D5A0-B0954A1D0D80}" dt="2020-05-14T18:36:46.830" v="7"/>
        <pc:sldMkLst>
          <pc:docMk/>
          <pc:sldMk cId="2389812801" sldId="685"/>
        </pc:sldMkLst>
      </pc:sldChg>
      <pc:sldChg chg="del">
        <pc:chgData name="" userId="" providerId="" clId="Web-{DE6BE5E9-C000-BA9F-D5A0-B0954A1D0D80}" dt="2020-05-14T18:36:51.705" v="8"/>
        <pc:sldMkLst>
          <pc:docMk/>
          <pc:sldMk cId="1113251178" sldId="686"/>
        </pc:sldMkLst>
      </pc:sldChg>
      <pc:sldChg chg="del">
        <pc:chgData name="" userId="" providerId="" clId="Web-{DE6BE5E9-C000-BA9F-D5A0-B0954A1D0D80}" dt="2020-05-14T18:36:54.065" v="9"/>
        <pc:sldMkLst>
          <pc:docMk/>
          <pc:sldMk cId="3818383239" sldId="687"/>
        </pc:sldMkLst>
      </pc:sldChg>
      <pc:sldChg chg="del">
        <pc:chgData name="" userId="" providerId="" clId="Web-{DE6BE5E9-C000-BA9F-D5A0-B0954A1D0D80}" dt="2020-05-14T18:36:56.299" v="10"/>
        <pc:sldMkLst>
          <pc:docMk/>
          <pc:sldMk cId="4078312884" sldId="688"/>
        </pc:sldMkLst>
      </pc:sldChg>
      <pc:sldChg chg="del">
        <pc:chgData name="" userId="" providerId="" clId="Web-{DE6BE5E9-C000-BA9F-D5A0-B0954A1D0D80}" dt="2020-05-14T18:36:58.815" v="11"/>
        <pc:sldMkLst>
          <pc:docMk/>
          <pc:sldMk cId="238156418" sldId="689"/>
        </pc:sldMkLst>
      </pc:sldChg>
      <pc:sldChg chg="del">
        <pc:chgData name="" userId="" providerId="" clId="Web-{DE6BE5E9-C000-BA9F-D5A0-B0954A1D0D80}" dt="2020-05-14T18:40:04.275" v="35"/>
        <pc:sldMkLst>
          <pc:docMk/>
          <pc:sldMk cId="304159339" sldId="690"/>
        </pc:sldMkLst>
      </pc:sldChg>
      <pc:sldChg chg="del">
        <pc:chgData name="" userId="" providerId="" clId="Web-{DE6BE5E9-C000-BA9F-D5A0-B0954A1D0D80}" dt="2020-05-14T18:36:39.861" v="6"/>
        <pc:sldMkLst>
          <pc:docMk/>
          <pc:sldMk cId="1853704477" sldId="696"/>
        </pc:sldMkLst>
      </pc:sldChg>
      <pc:sldChg chg="del">
        <pc:chgData name="" userId="" providerId="" clId="Web-{DE6BE5E9-C000-BA9F-D5A0-B0954A1D0D80}" dt="2020-05-14T18:37:01.424" v="12"/>
        <pc:sldMkLst>
          <pc:docMk/>
          <pc:sldMk cId="3454153790" sldId="698"/>
        </pc:sldMkLst>
      </pc:sldChg>
      <pc:sldChg chg="del">
        <pc:chgData name="" userId="" providerId="" clId="Web-{DE6BE5E9-C000-BA9F-D5A0-B0954A1D0D80}" dt="2020-05-14T18:37:04.597" v="13"/>
        <pc:sldMkLst>
          <pc:docMk/>
          <pc:sldMk cId="1738007137" sldId="699"/>
        </pc:sldMkLst>
      </pc:sldChg>
      <pc:sldChg chg="del">
        <pc:chgData name="" userId="" providerId="" clId="Web-{DE6BE5E9-C000-BA9F-D5A0-B0954A1D0D80}" dt="2020-05-14T18:37:09.424" v="14"/>
        <pc:sldMkLst>
          <pc:docMk/>
          <pc:sldMk cId="3872342481" sldId="700"/>
        </pc:sldMkLst>
      </pc:sldChg>
      <pc:sldChg chg="del">
        <pc:chgData name="" userId="" providerId="" clId="Web-{DE6BE5E9-C000-BA9F-D5A0-B0954A1D0D80}" dt="2020-05-14T18:37:50.910" v="15"/>
        <pc:sldMkLst>
          <pc:docMk/>
          <pc:sldMk cId="3175844478" sldId="701"/>
        </pc:sldMkLst>
      </pc:sldChg>
      <pc:sldChg chg="del">
        <pc:chgData name="" userId="" providerId="" clId="Web-{DE6BE5E9-C000-BA9F-D5A0-B0954A1D0D80}" dt="2020-05-14T18:37:56.426" v="16"/>
        <pc:sldMkLst>
          <pc:docMk/>
          <pc:sldMk cId="678791419" sldId="702"/>
        </pc:sldMkLst>
      </pc:sldChg>
      <pc:sldChg chg="del">
        <pc:chgData name="" userId="" providerId="" clId="Web-{DE6BE5E9-C000-BA9F-D5A0-B0954A1D0D80}" dt="2020-05-14T18:37:59.395" v="17"/>
        <pc:sldMkLst>
          <pc:docMk/>
          <pc:sldMk cId="1502593442" sldId="70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tion\Downloads\query_result%20(15)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65-4362-B792-9567703364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65-4362-B792-9567703364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65-4362-B792-9567703364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65-4362-B792-9567703364F1}"/>
              </c:ext>
            </c:extLst>
          </c:dPt>
          <c:cat>
            <c:strRef>
              <c:f>'pie chart'!$A$1:$A$4</c:f>
              <c:strCache>
                <c:ptCount val="4"/>
                <c:pt idx="0">
                  <c:v>Vegetables</c:v>
                </c:pt>
                <c:pt idx="1">
                  <c:v>Apples</c:v>
                </c:pt>
                <c:pt idx="2">
                  <c:v>Grapes</c:v>
                </c:pt>
                <c:pt idx="3">
                  <c:v>Tart cherries</c:v>
                </c:pt>
              </c:strCache>
            </c:strRef>
          </c:cat>
          <c:val>
            <c:numRef>
              <c:f>'pie chart'!$B$1:$B$4</c:f>
              <c:numCache>
                <c:formatCode>General</c:formatCode>
                <c:ptCount val="4"/>
                <c:pt idx="0">
                  <c:v>12690</c:v>
                </c:pt>
                <c:pt idx="1">
                  <c:v>6069</c:v>
                </c:pt>
                <c:pt idx="2">
                  <c:v>1405</c:v>
                </c:pt>
                <c:pt idx="3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65-4362-B792-956770336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98801395320269"/>
          <c:y val="3.7300626733462627E-2"/>
          <c:w val="0.89101198604679732"/>
          <c:h val="0.85605803580738249"/>
        </c:manualLayout>
      </c:layout>
      <c:barChart>
        <c:barDir val="col"/>
        <c:grouping val="clustered"/>
        <c:varyColors val="0"/>
        <c:ser>
          <c:idx val="0"/>
          <c:order val="0"/>
          <c:tx>
            <c:v>2015</c:v>
          </c:tx>
          <c:invertIfNegative val="0"/>
          <c:cat>
            <c:strRef>
              <c:f>'query_result (15)'!$G$4:$O$4</c:f>
              <c:strCache>
                <c:ptCount val="9"/>
                <c:pt idx="0">
                  <c:v>Brassica</c:v>
                </c:pt>
                <c:pt idx="1">
                  <c:v>Solanum</c:v>
                </c:pt>
                <c:pt idx="2">
                  <c:v>Allium</c:v>
                </c:pt>
                <c:pt idx="3">
                  <c:v>Cucurbita</c:v>
                </c:pt>
                <c:pt idx="4">
                  <c:v>Raphanus</c:v>
                </c:pt>
                <c:pt idx="5">
                  <c:v>Other Veg.</c:v>
                </c:pt>
                <c:pt idx="6">
                  <c:v>Malus</c:v>
                </c:pt>
                <c:pt idx="7">
                  <c:v>Vitis</c:v>
                </c:pt>
                <c:pt idx="8">
                  <c:v>Prunus</c:v>
                </c:pt>
              </c:strCache>
            </c:strRef>
          </c:cat>
          <c:val>
            <c:numRef>
              <c:f>'query_result (15)'!$G$5:$O$5</c:f>
              <c:numCache>
                <c:formatCode>General</c:formatCode>
                <c:ptCount val="9"/>
                <c:pt idx="0">
                  <c:v>1986</c:v>
                </c:pt>
                <c:pt idx="1">
                  <c:v>3061</c:v>
                </c:pt>
                <c:pt idx="2">
                  <c:v>275</c:v>
                </c:pt>
                <c:pt idx="3">
                  <c:v>330</c:v>
                </c:pt>
                <c:pt idx="4">
                  <c:v>781</c:v>
                </c:pt>
                <c:pt idx="5">
                  <c:v>916</c:v>
                </c:pt>
                <c:pt idx="6">
                  <c:v>5302</c:v>
                </c:pt>
                <c:pt idx="7">
                  <c:v>1388</c:v>
                </c:pt>
                <c:pt idx="8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E-4D65-AAC8-0B86747F170B}"/>
            </c:ext>
          </c:extLst>
        </c:ser>
        <c:ser>
          <c:idx val="1"/>
          <c:order val="1"/>
          <c:tx>
            <c:v>2016</c:v>
          </c:tx>
          <c:invertIfNegative val="0"/>
          <c:cat>
            <c:strRef>
              <c:f>'query_result (15)'!$G$4:$O$4</c:f>
              <c:strCache>
                <c:ptCount val="9"/>
                <c:pt idx="0">
                  <c:v>Brassica</c:v>
                </c:pt>
                <c:pt idx="1">
                  <c:v>Solanum</c:v>
                </c:pt>
                <c:pt idx="2">
                  <c:v>Allium</c:v>
                </c:pt>
                <c:pt idx="3">
                  <c:v>Cucurbita</c:v>
                </c:pt>
                <c:pt idx="4">
                  <c:v>Raphanus</c:v>
                </c:pt>
                <c:pt idx="5">
                  <c:v>Other Veg.</c:v>
                </c:pt>
                <c:pt idx="6">
                  <c:v>Malus</c:v>
                </c:pt>
                <c:pt idx="7">
                  <c:v>Vitis</c:v>
                </c:pt>
                <c:pt idx="8">
                  <c:v>Prunus</c:v>
                </c:pt>
              </c:strCache>
            </c:strRef>
          </c:cat>
          <c:val>
            <c:numRef>
              <c:f>'query_result (15)'!$G$6:$O$6</c:f>
              <c:numCache>
                <c:formatCode>General</c:formatCode>
                <c:ptCount val="9"/>
                <c:pt idx="0">
                  <c:v>3083</c:v>
                </c:pt>
                <c:pt idx="1">
                  <c:v>1560</c:v>
                </c:pt>
                <c:pt idx="2">
                  <c:v>1139</c:v>
                </c:pt>
                <c:pt idx="3">
                  <c:v>1231</c:v>
                </c:pt>
                <c:pt idx="4">
                  <c:v>751</c:v>
                </c:pt>
                <c:pt idx="5">
                  <c:v>476</c:v>
                </c:pt>
                <c:pt idx="6">
                  <c:v>5222</c:v>
                </c:pt>
                <c:pt idx="7">
                  <c:v>625</c:v>
                </c:pt>
                <c:pt idx="8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CE-4D65-AAC8-0B86747F170B}"/>
            </c:ext>
          </c:extLst>
        </c:ser>
        <c:ser>
          <c:idx val="2"/>
          <c:order val="2"/>
          <c:tx>
            <c:v>2017</c:v>
          </c:tx>
          <c:invertIfNegative val="0"/>
          <c:cat>
            <c:strRef>
              <c:f>'query_result (15)'!$G$4:$O$4</c:f>
              <c:strCache>
                <c:ptCount val="9"/>
                <c:pt idx="0">
                  <c:v>Brassica</c:v>
                </c:pt>
                <c:pt idx="1">
                  <c:v>Solanum</c:v>
                </c:pt>
                <c:pt idx="2">
                  <c:v>Allium</c:v>
                </c:pt>
                <c:pt idx="3">
                  <c:v>Cucurbita</c:v>
                </c:pt>
                <c:pt idx="4">
                  <c:v>Raphanus</c:v>
                </c:pt>
                <c:pt idx="5">
                  <c:v>Other Veg.</c:v>
                </c:pt>
                <c:pt idx="6">
                  <c:v>Malus</c:v>
                </c:pt>
                <c:pt idx="7">
                  <c:v>Vitis</c:v>
                </c:pt>
                <c:pt idx="8">
                  <c:v>Prunus</c:v>
                </c:pt>
              </c:strCache>
            </c:strRef>
          </c:cat>
          <c:val>
            <c:numRef>
              <c:f>'query_result (15)'!$G$7:$O$7</c:f>
              <c:numCache>
                <c:formatCode>General</c:formatCode>
                <c:ptCount val="9"/>
                <c:pt idx="0">
                  <c:v>2331</c:v>
                </c:pt>
                <c:pt idx="1">
                  <c:v>1372</c:v>
                </c:pt>
                <c:pt idx="2">
                  <c:v>427</c:v>
                </c:pt>
                <c:pt idx="3">
                  <c:v>846</c:v>
                </c:pt>
                <c:pt idx="4">
                  <c:v>949</c:v>
                </c:pt>
                <c:pt idx="5">
                  <c:v>699</c:v>
                </c:pt>
                <c:pt idx="6">
                  <c:v>5881</c:v>
                </c:pt>
                <c:pt idx="7">
                  <c:v>767</c:v>
                </c:pt>
                <c:pt idx="8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CE-4D65-AAC8-0B86747F170B}"/>
            </c:ext>
          </c:extLst>
        </c:ser>
        <c:ser>
          <c:idx val="3"/>
          <c:order val="3"/>
          <c:tx>
            <c:v>2018</c:v>
          </c:tx>
          <c:invertIfNegative val="0"/>
          <c:cat>
            <c:strRef>
              <c:f>'query_result (15)'!$G$4:$O$4</c:f>
              <c:strCache>
                <c:ptCount val="9"/>
                <c:pt idx="0">
                  <c:v>Brassica</c:v>
                </c:pt>
                <c:pt idx="1">
                  <c:v>Solanum</c:v>
                </c:pt>
                <c:pt idx="2">
                  <c:v>Allium</c:v>
                </c:pt>
                <c:pt idx="3">
                  <c:v>Cucurbita</c:v>
                </c:pt>
                <c:pt idx="4">
                  <c:v>Raphanus</c:v>
                </c:pt>
                <c:pt idx="5">
                  <c:v>Other Veg.</c:v>
                </c:pt>
                <c:pt idx="6">
                  <c:v>Malus</c:v>
                </c:pt>
                <c:pt idx="7">
                  <c:v>Vitis</c:v>
                </c:pt>
                <c:pt idx="8">
                  <c:v>Prunus</c:v>
                </c:pt>
              </c:strCache>
            </c:strRef>
          </c:cat>
          <c:val>
            <c:numRef>
              <c:f>'query_result (15)'!$G$8:$O$8</c:f>
              <c:numCache>
                <c:formatCode>General</c:formatCode>
                <c:ptCount val="9"/>
                <c:pt idx="0">
                  <c:v>2963</c:v>
                </c:pt>
                <c:pt idx="1">
                  <c:v>5996</c:v>
                </c:pt>
                <c:pt idx="2">
                  <c:v>2248</c:v>
                </c:pt>
                <c:pt idx="3">
                  <c:v>1001</c:v>
                </c:pt>
                <c:pt idx="4">
                  <c:v>167</c:v>
                </c:pt>
                <c:pt idx="5">
                  <c:v>1021</c:v>
                </c:pt>
                <c:pt idx="6">
                  <c:v>7219</c:v>
                </c:pt>
                <c:pt idx="7">
                  <c:v>670</c:v>
                </c:pt>
                <c:pt idx="8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CE-4D65-AAC8-0B86747F170B}"/>
            </c:ext>
          </c:extLst>
        </c:ser>
        <c:ser>
          <c:idx val="4"/>
          <c:order val="4"/>
          <c:tx>
            <c:v>2019</c:v>
          </c:tx>
          <c:invertIfNegative val="0"/>
          <c:cat>
            <c:strRef>
              <c:f>'query_result (15)'!$G$4:$O$4</c:f>
              <c:strCache>
                <c:ptCount val="9"/>
                <c:pt idx="0">
                  <c:v>Brassica</c:v>
                </c:pt>
                <c:pt idx="1">
                  <c:v>Solanum</c:v>
                </c:pt>
                <c:pt idx="2">
                  <c:v>Allium</c:v>
                </c:pt>
                <c:pt idx="3">
                  <c:v>Cucurbita</c:v>
                </c:pt>
                <c:pt idx="4">
                  <c:v>Raphanus</c:v>
                </c:pt>
                <c:pt idx="5">
                  <c:v>Other Veg.</c:v>
                </c:pt>
                <c:pt idx="6">
                  <c:v>Malus</c:v>
                </c:pt>
                <c:pt idx="7">
                  <c:v>Vitis</c:v>
                </c:pt>
                <c:pt idx="8">
                  <c:v>Prunus</c:v>
                </c:pt>
              </c:strCache>
            </c:strRef>
          </c:cat>
          <c:val>
            <c:numRef>
              <c:f>'query_result (15)'!$G$9:$O$9</c:f>
              <c:numCache>
                <c:formatCode>General</c:formatCode>
                <c:ptCount val="9"/>
                <c:pt idx="0">
                  <c:v>2266</c:v>
                </c:pt>
                <c:pt idx="1">
                  <c:v>4436</c:v>
                </c:pt>
                <c:pt idx="2">
                  <c:v>1669</c:v>
                </c:pt>
                <c:pt idx="3">
                  <c:v>49</c:v>
                </c:pt>
                <c:pt idx="4">
                  <c:v>1032</c:v>
                </c:pt>
                <c:pt idx="5">
                  <c:v>797</c:v>
                </c:pt>
                <c:pt idx="6">
                  <c:v>7255</c:v>
                </c:pt>
                <c:pt idx="7">
                  <c:v>535</c:v>
                </c:pt>
                <c:pt idx="8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CE-4D65-AAC8-0B86747F1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10336"/>
        <c:axId val="32924416"/>
      </c:barChart>
      <c:catAx>
        <c:axId val="3291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i="1"/>
            </a:pPr>
            <a:endParaRPr lang="en-US"/>
          </a:p>
        </c:txPr>
        <c:crossAx val="32924416"/>
        <c:crosses val="autoZero"/>
        <c:auto val="1"/>
        <c:lblAlgn val="ctr"/>
        <c:lblOffset val="100"/>
        <c:noMultiLvlLbl val="0"/>
      </c:catAx>
      <c:valAx>
        <c:axId val="3292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32910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681937429479627"/>
          <c:y val="0.19133878256182718"/>
          <c:w val="0.1111734601702649"/>
          <c:h val="0.30664242024668303"/>
        </c:manualLayout>
      </c:layout>
      <c:overlay val="0"/>
      <c:spPr>
        <a:solidFill>
          <a:srgbClr val="EAEAEA"/>
        </a:solidFill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0.42875</cdr:x>
      <cdr:y>0.22156</cdr:y>
    </cdr:from>
    <cdr:to>
      <cdr:x>0.55718</cdr:x>
      <cdr:y>0.40999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BAE2E9DD-6F15-4BF0-8554-08EA23AC42B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949090" y="630425"/>
          <a:ext cx="583814" cy="53618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24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342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318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3625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3927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50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63304"/>
            <a:ext cx="10363200" cy="184665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6933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fld id="{94785C8B-BB3B-4857-9D26-E5C20E368FA6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0BF95D52-0A01-4CFC-9F82-3253F7587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928" y="3681984"/>
            <a:ext cx="4763770" cy="3176270"/>
          </a:xfrm>
          <a:custGeom>
            <a:avLst/>
            <a:gdLst/>
            <a:ahLst/>
            <a:cxnLst/>
            <a:rect l="l" t="t" r="r" b="b"/>
            <a:pathLst>
              <a:path w="4763770" h="3176270">
                <a:moveTo>
                  <a:pt x="4763515" y="0"/>
                </a:moveTo>
                <a:lnTo>
                  <a:pt x="857" y="3176016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112" y="375003"/>
            <a:ext cx="11707774" cy="1003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7697" y="1303898"/>
            <a:ext cx="11236604" cy="4261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74" y="0"/>
            <a:ext cx="864235" cy="5690870"/>
          </a:xfrm>
          <a:custGeom>
            <a:avLst/>
            <a:gdLst/>
            <a:ahLst/>
            <a:cxnLst/>
            <a:rect l="l" t="t" r="r" b="b"/>
            <a:pathLst>
              <a:path w="864235" h="5690870">
                <a:moveTo>
                  <a:pt x="864108" y="0"/>
                </a:moveTo>
                <a:lnTo>
                  <a:pt x="90279" y="0"/>
                </a:lnTo>
                <a:lnTo>
                  <a:pt x="0" y="889"/>
                </a:lnTo>
                <a:lnTo>
                  <a:pt x="0" y="5690616"/>
                </a:lnTo>
                <a:lnTo>
                  <a:pt x="864108" y="9271"/>
                </a:lnTo>
                <a:lnTo>
                  <a:pt x="864108" y="0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9161A843-8494-4F70-AFA8-5A151BC4ACE5}"/>
              </a:ext>
            </a:extLst>
          </p:cNvPr>
          <p:cNvSpPr/>
          <p:nvPr/>
        </p:nvSpPr>
        <p:spPr>
          <a:xfrm>
            <a:off x="-4325" y="3974465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596075-7B4C-4B96-A5FD-063B9D4731AF}"/>
              </a:ext>
            </a:extLst>
          </p:cNvPr>
          <p:cNvSpPr/>
          <p:nvPr/>
        </p:nvSpPr>
        <p:spPr>
          <a:xfrm>
            <a:off x="1567643" y="390582"/>
            <a:ext cx="7678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Northeast Regional PI Station (NE9)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EBB08997-B152-4827-8112-35A1D79CBC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808682"/>
              </p:ext>
            </p:extLst>
          </p:nvPr>
        </p:nvGraphicFramePr>
        <p:xfrm>
          <a:off x="306724" y="1752600"/>
          <a:ext cx="5103477" cy="319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18B65AC6-4A9C-44C7-A006-FAE98F7DBD9A}"/>
              </a:ext>
            </a:extLst>
          </p:cNvPr>
          <p:cNvSpPr/>
          <p:nvPr/>
        </p:nvSpPr>
        <p:spPr>
          <a:xfrm>
            <a:off x="3378586" y="381000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62%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510F7F-0E9B-45BC-88FA-B4A63D13575A}"/>
              </a:ext>
            </a:extLst>
          </p:cNvPr>
          <p:cNvSpPr/>
          <p:nvPr/>
        </p:nvSpPr>
        <p:spPr>
          <a:xfrm>
            <a:off x="1938172" y="3465391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30%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F764DF-D1E8-44AD-A177-D9A3403996E3}"/>
              </a:ext>
            </a:extLst>
          </p:cNvPr>
          <p:cNvSpPr/>
          <p:nvPr/>
        </p:nvSpPr>
        <p:spPr>
          <a:xfrm>
            <a:off x="2362200" y="220980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7%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67DB6FE-A429-4A64-B11B-7F7B69860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611" y="5229452"/>
            <a:ext cx="150389" cy="137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121EE67-832E-4DAE-9B53-3D71FEF90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542" y="5488743"/>
            <a:ext cx="158458" cy="13716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3C76F04-59BC-4DBF-A95D-0802A7D14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202" y="5748034"/>
            <a:ext cx="152798" cy="13716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71B6FFF-5C1E-4139-9122-29C4BEF96D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t="1" r="-1" b="-87699"/>
          <a:stretch/>
        </p:blipFill>
        <p:spPr>
          <a:xfrm>
            <a:off x="992610" y="6007325"/>
            <a:ext cx="150390" cy="24107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ED783B6-2966-4C21-89B2-D6C8343B1718}"/>
              </a:ext>
            </a:extLst>
          </p:cNvPr>
          <p:cNvSpPr/>
          <p:nvPr/>
        </p:nvSpPr>
        <p:spPr>
          <a:xfrm>
            <a:off x="5243960" y="1265282"/>
            <a:ext cx="6643240" cy="50167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curatorial programs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v"/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Industrial Hemp &amp; Vegetable (tomato, onion, radish, winter squash, cabbage, cauliflower, broccoli, other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crops, celery, tomatillo, asparagus, buckwheat and other vegetables) Crops (Joanne Labate &amp; one vacancy) The major crops managed by this project represent approximately 40% of the combined dollar value of fresh and processing vegetables in the US.</a:t>
            </a:r>
          </a:p>
          <a:p>
            <a:pPr marL="342900" indent="-342900">
              <a:buFont typeface="Wingdings" panose="05000000000000000000" pitchFamily="2" charset="2"/>
              <a:buChar char="v"/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Tahoma"/>
                <a:ea typeface="Tahoma"/>
                <a:cs typeface="Tahoma"/>
              </a:rPr>
              <a:t>Clonal Crops (Ben Gutierrez &amp; one vacancy) apples, grapes and tart cherries</a:t>
            </a:r>
          </a:p>
          <a:p>
            <a:pPr marL="342900" indent="-342900">
              <a:buFont typeface="Wingdings" panose="05000000000000000000" pitchFamily="2" charset="2"/>
              <a:buChar char="v"/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Apples, grapes, and tart cherries are among the most valuable fruit crops worldwide, with US production valued at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$ 6.3 billion for grapes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$ 3.5 billion for apples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$ 89.4 million for tart cherry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708E1B-C26E-47D5-987E-A946132BC54E}"/>
              </a:ext>
            </a:extLst>
          </p:cNvPr>
          <p:cNvSpPr/>
          <p:nvPr/>
        </p:nvSpPr>
        <p:spPr>
          <a:xfrm>
            <a:off x="1938172" y="1276290"/>
            <a:ext cx="2308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Crops conserved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D65214-34B1-42C3-ABDB-DD5C99C51B0A}"/>
              </a:ext>
            </a:extLst>
          </p:cNvPr>
          <p:cNvSpPr/>
          <p:nvPr/>
        </p:nvSpPr>
        <p:spPr>
          <a:xfrm>
            <a:off x="1209533" y="5148724"/>
            <a:ext cx="4734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Vegetables	12707 accessions</a:t>
            </a:r>
          </a:p>
          <a:p>
            <a:pPr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Apples		  6073 accessions</a:t>
            </a:r>
          </a:p>
          <a:p>
            <a:pPr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Grapes		  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1405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accessions</a:t>
            </a:r>
          </a:p>
          <a:p>
            <a:pPr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Tart cherries	    131 accessions</a:t>
            </a:r>
          </a:p>
        </p:txBody>
      </p:sp>
    </p:spTree>
    <p:extLst>
      <p:ext uri="{BB962C8B-B14F-4D97-AF65-F5344CB8AC3E}">
        <p14:creationId xmlns:p14="http://schemas.microsoft.com/office/powerpoint/2010/main" val="318250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91" y="24130"/>
            <a:ext cx="864235" cy="5690870"/>
          </a:xfrm>
          <a:custGeom>
            <a:avLst/>
            <a:gdLst/>
            <a:ahLst/>
            <a:cxnLst/>
            <a:rect l="l" t="t" r="r" b="b"/>
            <a:pathLst>
              <a:path w="864235" h="5690870">
                <a:moveTo>
                  <a:pt x="864108" y="0"/>
                </a:moveTo>
                <a:lnTo>
                  <a:pt x="90279" y="0"/>
                </a:lnTo>
                <a:lnTo>
                  <a:pt x="0" y="889"/>
                </a:lnTo>
                <a:lnTo>
                  <a:pt x="0" y="5690616"/>
                </a:lnTo>
                <a:lnTo>
                  <a:pt x="864108" y="9271"/>
                </a:lnTo>
                <a:lnTo>
                  <a:pt x="864108" y="0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9161A843-8494-4F70-AFA8-5A151BC4ACE5}"/>
              </a:ext>
            </a:extLst>
          </p:cNvPr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58AA76-7D59-4217-A51B-374FC6D6598F}"/>
              </a:ext>
            </a:extLst>
          </p:cNvPr>
          <p:cNvSpPr/>
          <p:nvPr/>
        </p:nvSpPr>
        <p:spPr>
          <a:xfrm>
            <a:off x="2469819" y="228600"/>
            <a:ext cx="8242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Distribution of NE9 Geneva Germplasm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90D756-A7B7-485A-AFE8-274D644B04B9}"/>
              </a:ext>
            </a:extLst>
          </p:cNvPr>
          <p:cNvSpPr/>
          <p:nvPr/>
        </p:nvSpPr>
        <p:spPr>
          <a:xfrm>
            <a:off x="762000" y="990600"/>
            <a:ext cx="11515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18,199 vegetable and clonal germplasm samples in 2019 and 81,453 samples from 2015 – 2019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863694"/>
              </p:ext>
            </p:extLst>
          </p:nvPr>
        </p:nvGraphicFramePr>
        <p:xfrm>
          <a:off x="672546" y="1600200"/>
          <a:ext cx="11062254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654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64235" cy="5690870"/>
          </a:xfrm>
          <a:custGeom>
            <a:avLst/>
            <a:gdLst/>
            <a:ahLst/>
            <a:cxnLst/>
            <a:rect l="l" t="t" r="r" b="b"/>
            <a:pathLst>
              <a:path w="864235" h="5690870">
                <a:moveTo>
                  <a:pt x="864108" y="0"/>
                </a:moveTo>
                <a:lnTo>
                  <a:pt x="90279" y="0"/>
                </a:lnTo>
                <a:lnTo>
                  <a:pt x="0" y="889"/>
                </a:lnTo>
                <a:lnTo>
                  <a:pt x="0" y="5690616"/>
                </a:lnTo>
                <a:lnTo>
                  <a:pt x="864108" y="9271"/>
                </a:lnTo>
                <a:lnTo>
                  <a:pt x="864108" y="0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9161A843-8494-4F70-AFA8-5A151BC4ACE5}"/>
              </a:ext>
            </a:extLst>
          </p:cNvPr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D8BFB-5834-4D9F-9E34-5DE13577CB02}"/>
              </a:ext>
            </a:extLst>
          </p:cNvPr>
          <p:cNvSpPr/>
          <p:nvPr/>
        </p:nvSpPr>
        <p:spPr>
          <a:xfrm>
            <a:off x="1557907" y="2128424"/>
            <a:ext cx="6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Successful regeneration of 704 accessions from 2015 – 2019 (average 141 seed lots produced/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150 regenerations planned in 2020 for seed production of vegetable germplasm to distribute and replenish stocks.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PGRU continues to support organic farming by providing germplasm and demonstrations for small-scale seed production as part of the Northern Organic Vegetable Improvement Collaborative (NOVIC3).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Foreign exploration to Viet Nam for tropical apple species, 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Malus </a:t>
            </a:r>
            <a:r>
              <a:rPr lang="en-US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doumeri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351EA-95FB-4B20-BB79-BA6EF70A68D9}"/>
              </a:ext>
            </a:extLst>
          </p:cNvPr>
          <p:cNvSpPr/>
          <p:nvPr/>
        </p:nvSpPr>
        <p:spPr>
          <a:xfrm>
            <a:off x="1371600" y="21559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Northeast Regional PI Station (NE9)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12126E-8A38-42C0-AD82-415FC01AC117}"/>
              </a:ext>
            </a:extLst>
          </p:cNvPr>
          <p:cNvSpPr/>
          <p:nvPr/>
        </p:nvSpPr>
        <p:spPr>
          <a:xfrm>
            <a:off x="1545550" y="1080414"/>
            <a:ext cx="6379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Germplasm regeneration, collection, and outreach highlights: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A8FCAA-28F9-452F-A6D6-565623588DDF}"/>
              </a:ext>
            </a:extLst>
          </p:cNvPr>
          <p:cNvSpPr/>
          <p:nvPr/>
        </p:nvSpPr>
        <p:spPr>
          <a:xfrm>
            <a:off x="8436920" y="3626406"/>
            <a:ext cx="3501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seed production outreach NOVICIII </a:t>
            </a:r>
          </a:p>
        </p:txBody>
      </p:sp>
      <p:pic>
        <p:nvPicPr>
          <p:cNvPr id="11" name="Picture 4" descr="Image result for malus doumeri">
            <a:extLst>
              <a:ext uri="{FF2B5EF4-FFF2-40B4-BE49-F238E27FC236}">
                <a16:creationId xmlns:a16="http://schemas.microsoft.com/office/drawing/2014/main" id="{1EB24327-981A-4F0A-AA06-D19EB61C6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0"/>
          <a:stretch/>
        </p:blipFill>
        <p:spPr bwMode="auto">
          <a:xfrm>
            <a:off x="8710208" y="4419600"/>
            <a:ext cx="2237100" cy="160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0577D3-0EAF-4010-8C7E-B22E478CB42F}"/>
              </a:ext>
            </a:extLst>
          </p:cNvPr>
          <p:cNvSpPr/>
          <p:nvPr/>
        </p:nvSpPr>
        <p:spPr>
          <a:xfrm>
            <a:off x="8821917" y="5975320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Malus </a:t>
            </a:r>
            <a:r>
              <a:rPr lang="en-US" i="1" dirty="0" err="1">
                <a:solidFill>
                  <a:schemeClr val="tx2">
                    <a:lumMod val="50000"/>
                  </a:schemeClr>
                </a:solidFill>
              </a:rPr>
              <a:t>doumeri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fruit</a:t>
            </a:r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76305C-0175-414C-AE91-2E66CF86C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4"/>
          <a:stretch/>
        </p:blipFill>
        <p:spPr>
          <a:xfrm>
            <a:off x="8266303" y="1504950"/>
            <a:ext cx="3842578" cy="20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8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64235" cy="5690870"/>
          </a:xfrm>
          <a:custGeom>
            <a:avLst/>
            <a:gdLst/>
            <a:ahLst/>
            <a:cxnLst/>
            <a:rect l="l" t="t" r="r" b="b"/>
            <a:pathLst>
              <a:path w="864235" h="5690870">
                <a:moveTo>
                  <a:pt x="864108" y="0"/>
                </a:moveTo>
                <a:lnTo>
                  <a:pt x="90279" y="0"/>
                </a:lnTo>
                <a:lnTo>
                  <a:pt x="0" y="889"/>
                </a:lnTo>
                <a:lnTo>
                  <a:pt x="0" y="5690616"/>
                </a:lnTo>
                <a:lnTo>
                  <a:pt x="864108" y="9271"/>
                </a:lnTo>
                <a:lnTo>
                  <a:pt x="864108" y="0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9161A843-8494-4F70-AFA8-5A151BC4ACE5}"/>
              </a:ext>
            </a:extLst>
          </p:cNvPr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8A5483-BE84-4001-BA48-301CC41EDEAC}"/>
              </a:ext>
            </a:extLst>
          </p:cNvPr>
          <p:cNvSpPr/>
          <p:nvPr/>
        </p:nvSpPr>
        <p:spPr>
          <a:xfrm>
            <a:off x="628635" y="331453"/>
            <a:ext cx="8768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Northeast Regional PI Station (NE9)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00CFCF-2793-4225-A9F6-1EE9ABE9C312}"/>
              </a:ext>
            </a:extLst>
          </p:cNvPr>
          <p:cNvSpPr/>
          <p:nvPr/>
        </p:nvSpPr>
        <p:spPr>
          <a:xfrm>
            <a:off x="1216699" y="1084714"/>
            <a:ext cx="4456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Germplasm research highlights: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DDE863-6653-4E34-907D-5D7A0294FB18}"/>
              </a:ext>
            </a:extLst>
          </p:cNvPr>
          <p:cNvSpPr/>
          <p:nvPr/>
        </p:nvSpPr>
        <p:spPr>
          <a:xfrm>
            <a:off x="699026" y="1591754"/>
            <a:ext cx="77633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Onion germplasm from the Indian subcontinent, Iran and central Asia were divergent from onions that dispersed to Europe (and eventually globally). This indicates that Asian germplasm is a potential source of novel alleles.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fully genotyped, 175-line 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Brassica oleracea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mapping population will be made available through NPGS for analyzing genetics of traits.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Acquisition of LCMS for chemical profiling of crops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C12049-154B-472D-BB00-9543A00EF901}"/>
              </a:ext>
            </a:extLst>
          </p:cNvPr>
          <p:cNvSpPr/>
          <p:nvPr/>
        </p:nvSpPr>
        <p:spPr>
          <a:xfrm>
            <a:off x="8947749" y="4267200"/>
            <a:ext cx="2593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Brassica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mapping population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B051FE-EB58-40CD-B1CE-D251A3D0E70B}"/>
              </a:ext>
            </a:extLst>
          </p:cNvPr>
          <p:cNvSpPr/>
          <p:nvPr/>
        </p:nvSpPr>
        <p:spPr>
          <a:xfrm>
            <a:off x="9128998" y="2251139"/>
            <a:ext cx="2148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onion population structure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0DAC24E-5F22-42BF-ADA2-6B13BD79F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17" y="4719335"/>
            <a:ext cx="5031978" cy="178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colostate.pressbooks.pub/app/uploads/sites/7/2019/04/apple1-300x225.jpg">
            <a:extLst>
              <a:ext uri="{FF2B5EF4-FFF2-40B4-BE49-F238E27FC236}">
                <a16:creationId xmlns:a16="http://schemas.microsoft.com/office/drawing/2014/main" id="{62EB5239-9C05-4347-8929-7C5923031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" r="14831"/>
          <a:stretch/>
        </p:blipFill>
        <p:spPr bwMode="auto">
          <a:xfrm>
            <a:off x="9103270" y="4814446"/>
            <a:ext cx="1655205" cy="160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8E9E9A5-CC8A-4C72-8969-047608259730}"/>
              </a:ext>
            </a:extLst>
          </p:cNvPr>
          <p:cNvSpPr/>
          <p:nvPr/>
        </p:nvSpPr>
        <p:spPr>
          <a:xfrm>
            <a:off x="9315535" y="6397823"/>
            <a:ext cx="1407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budding in apple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E931A0-E807-473F-800C-2D7DECFFD727}"/>
              </a:ext>
            </a:extLst>
          </p:cNvPr>
          <p:cNvSpPr/>
          <p:nvPr/>
        </p:nvSpPr>
        <p:spPr>
          <a:xfrm>
            <a:off x="3147998" y="6488668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Aroma analysis in grapes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98E97C0-10CF-4EBF-ACF4-162889B528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875" t="31539" r="14375" b="28461"/>
          <a:stretch/>
        </p:blipFill>
        <p:spPr>
          <a:xfrm>
            <a:off x="8395594" y="990600"/>
            <a:ext cx="3644006" cy="1353488"/>
          </a:xfrm>
          <a:prstGeom prst="rect">
            <a:avLst/>
          </a:prstGeom>
        </p:spPr>
      </p:pic>
      <p:pic>
        <p:nvPicPr>
          <p:cNvPr id="1027" name="Picture 3" descr="A man is looking at seedlings in greenhouse trays. They are at the four-leaf stage in mid-October 2019.">
            <a:extLst>
              <a:ext uri="{FF2B5EF4-FFF2-40B4-BE49-F238E27FC236}">
                <a16:creationId xmlns:a16="http://schemas.microsoft.com/office/drawing/2014/main" id="{6BB5EA0E-3587-4846-BE04-54AFA2C64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431" r="20565"/>
          <a:stretch/>
        </p:blipFill>
        <p:spPr bwMode="auto">
          <a:xfrm>
            <a:off x="9198466" y="2776755"/>
            <a:ext cx="1771559" cy="15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1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901" y="-126"/>
            <a:ext cx="864235" cy="5690870"/>
          </a:xfrm>
          <a:custGeom>
            <a:avLst/>
            <a:gdLst/>
            <a:ahLst/>
            <a:cxnLst/>
            <a:rect l="l" t="t" r="r" b="b"/>
            <a:pathLst>
              <a:path w="864235" h="5690870">
                <a:moveTo>
                  <a:pt x="864108" y="0"/>
                </a:moveTo>
                <a:lnTo>
                  <a:pt x="90279" y="0"/>
                </a:lnTo>
                <a:lnTo>
                  <a:pt x="0" y="889"/>
                </a:lnTo>
                <a:lnTo>
                  <a:pt x="0" y="5690616"/>
                </a:lnTo>
                <a:lnTo>
                  <a:pt x="864108" y="9271"/>
                </a:lnTo>
                <a:lnTo>
                  <a:pt x="864108" y="0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9161A843-8494-4F70-AFA8-5A151BC4ACE5}"/>
              </a:ext>
            </a:extLst>
          </p:cNvPr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1B417C-C22B-48B3-88B0-4BEFE5133FF4}"/>
              </a:ext>
            </a:extLst>
          </p:cNvPr>
          <p:cNvSpPr/>
          <p:nvPr/>
        </p:nvSpPr>
        <p:spPr>
          <a:xfrm>
            <a:off x="811495" y="228295"/>
            <a:ext cx="8748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Northeast Regional PI Station (NE9)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4CF6A9-3057-4439-B24D-467FA298FBD7}"/>
              </a:ext>
            </a:extLst>
          </p:cNvPr>
          <p:cNvSpPr/>
          <p:nvPr/>
        </p:nvSpPr>
        <p:spPr>
          <a:xfrm>
            <a:off x="726024" y="967201"/>
            <a:ext cx="4531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Germplasm research highlights: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803F9B-09FC-47AE-A67D-3EACEBC18C92}"/>
              </a:ext>
            </a:extLst>
          </p:cNvPr>
          <p:cNvSpPr/>
          <p:nvPr/>
        </p:nvSpPr>
        <p:spPr>
          <a:xfrm>
            <a:off x="964544" y="1187287"/>
            <a:ext cx="859546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Cooperated in screenings of Fusarium Basal Rot resistance in 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Allium cepa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indoor vertical farming potential of 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Brassica oleracea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grape collection was characterized for phenological diversity, identifying resources for climate adapted grape breeding. 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rhAmp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Seq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genotyping of Davis and Geneva 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Vitis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collections (2019 and 2020)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485154"/>
            <a:ext cx="4575094" cy="27233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6219AB-78FD-4FA8-923D-627EB3491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104" y="3112900"/>
            <a:ext cx="3622696" cy="36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44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430</Words>
  <Application>Microsoft Office PowerPoint</Application>
  <PresentationFormat>Widescreen</PresentationFormat>
  <Paragraphs>45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Gan-Yuan Zhong</dc:creator>
  <cp:lastModifiedBy>Labate, Joanne - ARS</cp:lastModifiedBy>
  <cp:revision>152</cp:revision>
  <cp:lastPrinted>2019-06-10T16:48:33Z</cp:lastPrinted>
  <dcterms:created xsi:type="dcterms:W3CDTF">2017-05-21T12:22:00Z</dcterms:created>
  <dcterms:modified xsi:type="dcterms:W3CDTF">2020-08-05T13:40:14Z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2016-06-12T00:00:00Z</vt:filetime>
  </property>
  <property fmtid="{D5CDD505-2E9C-101B-9397-08002B2CF9AE}" pid="3" name="LastSaved">
    <vt:filetime>2017-05-21T00:00:00Z</vt:filetime>
  </property>
</Properties>
</file>