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279" r:id="rId5"/>
    <p:sldId id="280" r:id="rId6"/>
    <p:sldId id="282" r:id="rId7"/>
    <p:sldId id="278" r:id="rId8"/>
    <p:sldId id="261" r:id="rId9"/>
    <p:sldId id="286" r:id="rId10"/>
    <p:sldId id="265" r:id="rId11"/>
    <p:sldId id="267" r:id="rId12"/>
    <p:sldId id="275" r:id="rId13"/>
    <p:sldId id="269" r:id="rId14"/>
    <p:sldId id="288" r:id="rId15"/>
    <p:sldId id="283" r:id="rId16"/>
    <p:sldId id="287" r:id="rId17"/>
    <p:sldId id="273" r:id="rId18"/>
    <p:sldId id="281" r:id="rId19"/>
    <p:sldId id="274" r:id="rId20"/>
    <p:sldId id="272" r:id="rId21"/>
    <p:sldId id="276" r:id="rId22"/>
    <p:sldId id="284" r:id="rId23"/>
    <p:sldId id="285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3A82AE-5A4D-4AB9-9C04-48623734A81F}" type="datetimeFigureOut">
              <a:rPr lang="en-US"/>
              <a:pPr>
                <a:defRPr/>
              </a:pPr>
              <a:t>5/20/2010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129883-C444-45E2-81A7-5D1B4C738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7C25-1070-4C33-A9CC-BB57A8211C7B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E2EE-4A5F-45F2-8F35-A800C7738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1587-E5BA-4990-88C6-AFA7B93F89C1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13FF-7166-40FA-8146-88E7AE8A8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4EEA-6472-4138-87A4-52CF3FC56E4D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617EE-C051-4181-9155-47CBB4EBE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667-8406-4A7F-89FF-378BE2EA0CA7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953C-8D42-4A88-8148-3CB8E9F87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065D-8FFD-4618-B57E-E8ABCFF55C7C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2144-49CC-437B-8D09-F678E3052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11E7-5D8D-4601-919D-17F3E3EC49F3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B784-A743-44F1-926A-6FD4D5608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F494-C24F-43F7-8C8D-A88177BBFB6C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100F-CC2E-4088-86FD-DFF8ADB9B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D25E-3DB6-4064-94D5-8D0346203B3D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DDEC-1621-46EA-843B-AFE998F06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2444-9EB6-4AB0-9B11-4FA405EE9626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A067-2217-46F8-A20F-E6270545B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42F03-49DD-4212-9241-78337081D776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BCC6-30B1-45A8-8E36-011097F5B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2591-037D-4906-B3E9-7A92050E5EC0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BC74-814E-4F0B-A7BC-34212EB7B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70A67-D779-4306-BF88-A39EC52BAE28}" type="datetime1">
              <a:rPr lang="en-US" smtClean="0"/>
              <a:t>5/20/2010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BA68F-4419-4C34-9BDE-25AD4599F9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upload.wikimedia.org/wikipedia/commons/0/05/Map_of_New_York_highlighting_Monroe_County.sv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590800"/>
            <a:ext cx="2590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0" y="2873375"/>
            <a:ext cx="6477000" cy="1470025"/>
          </a:xfrm>
        </p:spPr>
        <p:txBody>
          <a:bodyPr/>
          <a:lstStyle/>
          <a:p>
            <a:pPr eaLnBrk="1" hangingPunct="1"/>
            <a:r>
              <a:rPr lang="en-US" sz="3200" smtClean="0"/>
              <a:t>RIT-CIMS/USDOT</a:t>
            </a:r>
            <a:br>
              <a:rPr lang="en-US" sz="3200" smtClean="0"/>
            </a:br>
            <a:r>
              <a:rPr lang="en-US" sz="3200" smtClean="0"/>
              <a:t>E20 Test and Evaluation Program </a:t>
            </a:r>
            <a:br>
              <a:rPr lang="en-US" sz="3200" smtClean="0"/>
            </a:br>
            <a:r>
              <a:rPr lang="en-US" sz="3200" smtClean="0"/>
              <a:t>May 2010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3975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13263"/>
            <a:ext cx="6019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6096000" y="4572000"/>
            <a:ext cx="27892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Brian Duddy</a:t>
            </a:r>
          </a:p>
          <a:p>
            <a:r>
              <a:rPr lang="en-US" sz="2000">
                <a:latin typeface="Calibri" pitchFamily="34" charset="0"/>
              </a:rPr>
              <a:t>Senior Program Manager</a:t>
            </a:r>
          </a:p>
          <a:p>
            <a:r>
              <a:rPr lang="en-US" sz="2000">
                <a:latin typeface="Calibri" pitchFamily="34" charset="0"/>
              </a:rPr>
              <a:t>RIT – CIMS</a:t>
            </a:r>
          </a:p>
          <a:p>
            <a:r>
              <a:rPr lang="en-US" sz="2000">
                <a:latin typeface="Calibri" pitchFamily="34" charset="0"/>
              </a:rPr>
              <a:t>585 -475- 2262</a:t>
            </a:r>
          </a:p>
          <a:p>
            <a:r>
              <a:rPr lang="en-US" sz="2000">
                <a:latin typeface="Calibri" pitchFamily="34" charset="0"/>
              </a:rPr>
              <a:t>bjdasp@rit.edu</a:t>
            </a:r>
          </a:p>
        </p:txBody>
      </p:sp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6240463"/>
            <a:ext cx="17526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BE2EE-4A5F-45F2-8F35-A800C7738D7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u="sng" smtClean="0"/>
              <a:t>Delphi Vehicle Emissions Lab - Rochester</a:t>
            </a:r>
          </a:p>
        </p:txBody>
      </p:sp>
      <p:pic>
        <p:nvPicPr>
          <p:cNvPr id="11267" name="Picture 2" descr="\\Polaris78\dot_projects\Projects\AlternativeFuels\Ethanol Monroe County Fleet Research\Emissions Testing\Delphi Pictures\MC Tru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34290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\\Polaris78\dot_projects\Projects\AlternativeFuels\Ethanol Monroe County Fleet Research\Emissions Testing\Delphi Pictures\Emissions 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6607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\\Polaris78\dot_projects\Projects\AlternativeFuels\Ethanol Monroe County Fleet Research\Emissions Testing\Delphi Pictures\DSC00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\\Polaris78\dot_projects\Projects\AlternativeFuels\Ethanol Monroe County Fleet Research\Emissions Testing\Delphi Pictures\DSC00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8DDEC-1621-46EA-843B-AFE998F06AE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937250" y="4298950"/>
            <a:ext cx="260350" cy="260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215063" y="4179888"/>
            <a:ext cx="455612" cy="3952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235700" y="4200525"/>
            <a:ext cx="412750" cy="352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2293" name="Group 93"/>
          <p:cNvGrpSpPr>
            <a:grpSpLocks/>
          </p:cNvGrpSpPr>
          <p:nvPr/>
        </p:nvGrpSpPr>
        <p:grpSpPr bwMode="auto">
          <a:xfrm>
            <a:off x="4724400" y="685800"/>
            <a:ext cx="1390650" cy="1604963"/>
            <a:chOff x="12427" y="2052"/>
            <a:chExt cx="3152" cy="3237"/>
          </a:xfrm>
        </p:grpSpPr>
        <p:sp>
          <p:nvSpPr>
            <p:cNvPr id="12904" name="Rectangle 50"/>
            <p:cNvSpPr>
              <a:spLocks noChangeArrowheads="1"/>
            </p:cNvSpPr>
            <p:nvPr/>
          </p:nvSpPr>
          <p:spPr bwMode="auto">
            <a:xfrm>
              <a:off x="12427" y="2052"/>
              <a:ext cx="1" cy="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05" name="Rectangle 51"/>
            <p:cNvSpPr>
              <a:spLocks noChangeArrowheads="1"/>
            </p:cNvSpPr>
            <p:nvPr/>
          </p:nvSpPr>
          <p:spPr bwMode="auto">
            <a:xfrm>
              <a:off x="12603" y="2465"/>
              <a:ext cx="1" cy="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06" name="Rectangle 52"/>
            <p:cNvSpPr>
              <a:spLocks noChangeArrowheads="1"/>
            </p:cNvSpPr>
            <p:nvPr/>
          </p:nvSpPr>
          <p:spPr bwMode="auto">
            <a:xfrm>
              <a:off x="13747" y="4302"/>
              <a:ext cx="1" cy="5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07" name="Rectangle 53"/>
            <p:cNvSpPr>
              <a:spLocks noChangeArrowheads="1"/>
            </p:cNvSpPr>
            <p:nvPr/>
          </p:nvSpPr>
          <p:spPr bwMode="auto">
            <a:xfrm>
              <a:off x="14179" y="4302"/>
              <a:ext cx="1" cy="5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08" name="Rectangle 54"/>
            <p:cNvSpPr>
              <a:spLocks noChangeArrowheads="1"/>
            </p:cNvSpPr>
            <p:nvPr/>
          </p:nvSpPr>
          <p:spPr bwMode="auto">
            <a:xfrm>
              <a:off x="14597" y="4302"/>
              <a:ext cx="1" cy="5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09" name="Rectangle 55"/>
            <p:cNvSpPr>
              <a:spLocks noChangeArrowheads="1"/>
            </p:cNvSpPr>
            <p:nvPr/>
          </p:nvSpPr>
          <p:spPr bwMode="auto">
            <a:xfrm>
              <a:off x="15015" y="4302"/>
              <a:ext cx="1" cy="5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10" name="Rectangle 56"/>
            <p:cNvSpPr>
              <a:spLocks noChangeArrowheads="1"/>
            </p:cNvSpPr>
            <p:nvPr/>
          </p:nvSpPr>
          <p:spPr bwMode="auto">
            <a:xfrm>
              <a:off x="15447" y="4302"/>
              <a:ext cx="1" cy="5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11" name="Rectangle 57"/>
            <p:cNvSpPr>
              <a:spLocks noChangeArrowheads="1"/>
            </p:cNvSpPr>
            <p:nvPr/>
          </p:nvSpPr>
          <p:spPr bwMode="auto">
            <a:xfrm>
              <a:off x="12592" y="4730"/>
              <a:ext cx="1" cy="55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2912" name="Group 64"/>
            <p:cNvGrpSpPr>
              <a:grpSpLocks/>
            </p:cNvGrpSpPr>
            <p:nvPr/>
          </p:nvGrpSpPr>
          <p:grpSpPr bwMode="auto">
            <a:xfrm>
              <a:off x="13744" y="2465"/>
              <a:ext cx="170" cy="1223"/>
              <a:chOff x="13744" y="2465"/>
              <a:chExt cx="170" cy="1223"/>
            </a:xfrm>
          </p:grpSpPr>
          <p:sp>
            <p:nvSpPr>
              <p:cNvPr id="12941" name="Rectangle 58"/>
              <p:cNvSpPr>
                <a:spLocks noChangeArrowheads="1"/>
              </p:cNvSpPr>
              <p:nvPr/>
            </p:nvSpPr>
            <p:spPr bwMode="auto">
              <a:xfrm>
                <a:off x="13744" y="2465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42" name="Rectangle 59"/>
              <p:cNvSpPr>
                <a:spLocks noChangeArrowheads="1"/>
              </p:cNvSpPr>
              <p:nvPr/>
            </p:nvSpPr>
            <p:spPr bwMode="auto">
              <a:xfrm>
                <a:off x="13805" y="2550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43" name="Oval 60"/>
              <p:cNvSpPr>
                <a:spLocks noChangeArrowheads="1"/>
              </p:cNvSpPr>
              <p:nvPr/>
            </p:nvSpPr>
            <p:spPr bwMode="auto">
              <a:xfrm>
                <a:off x="13805" y="2785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44" name="Oval 61"/>
              <p:cNvSpPr>
                <a:spLocks noChangeArrowheads="1"/>
              </p:cNvSpPr>
              <p:nvPr/>
            </p:nvSpPr>
            <p:spPr bwMode="auto">
              <a:xfrm>
                <a:off x="13906" y="2785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45" name="Oval 62"/>
              <p:cNvSpPr>
                <a:spLocks noChangeArrowheads="1"/>
              </p:cNvSpPr>
              <p:nvPr/>
            </p:nvSpPr>
            <p:spPr bwMode="auto">
              <a:xfrm>
                <a:off x="13855" y="2902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46" name="Rectangle 63"/>
              <p:cNvSpPr>
                <a:spLocks noChangeArrowheads="1"/>
              </p:cNvSpPr>
              <p:nvPr/>
            </p:nvSpPr>
            <p:spPr bwMode="auto">
              <a:xfrm>
                <a:off x="13782" y="2557"/>
                <a:ext cx="132" cy="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82563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913" name="Group 71"/>
            <p:cNvGrpSpPr>
              <a:grpSpLocks/>
            </p:cNvGrpSpPr>
            <p:nvPr/>
          </p:nvGrpSpPr>
          <p:grpSpPr bwMode="auto">
            <a:xfrm>
              <a:off x="14161" y="2465"/>
              <a:ext cx="172" cy="1217"/>
              <a:chOff x="14161" y="2465"/>
              <a:chExt cx="172" cy="1217"/>
            </a:xfrm>
          </p:grpSpPr>
          <p:sp>
            <p:nvSpPr>
              <p:cNvPr id="12935" name="Rectangle 65"/>
              <p:cNvSpPr>
                <a:spLocks noChangeArrowheads="1"/>
              </p:cNvSpPr>
              <p:nvPr/>
            </p:nvSpPr>
            <p:spPr bwMode="auto">
              <a:xfrm>
                <a:off x="14161" y="2465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36" name="Rectangle 66"/>
              <p:cNvSpPr>
                <a:spLocks noChangeArrowheads="1"/>
              </p:cNvSpPr>
              <p:nvPr/>
            </p:nvSpPr>
            <p:spPr bwMode="auto">
              <a:xfrm>
                <a:off x="14223" y="2550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37" name="Oval 67"/>
              <p:cNvSpPr>
                <a:spLocks noChangeArrowheads="1"/>
              </p:cNvSpPr>
              <p:nvPr/>
            </p:nvSpPr>
            <p:spPr bwMode="auto">
              <a:xfrm>
                <a:off x="14223" y="2778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38" name="Oval 68"/>
              <p:cNvSpPr>
                <a:spLocks noChangeArrowheads="1"/>
              </p:cNvSpPr>
              <p:nvPr/>
            </p:nvSpPr>
            <p:spPr bwMode="auto">
              <a:xfrm>
                <a:off x="14323" y="2778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39" name="Oval 69"/>
              <p:cNvSpPr>
                <a:spLocks noChangeArrowheads="1"/>
              </p:cNvSpPr>
              <p:nvPr/>
            </p:nvSpPr>
            <p:spPr bwMode="auto">
              <a:xfrm>
                <a:off x="14273" y="2896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40" name="Rectangle 70"/>
              <p:cNvSpPr>
                <a:spLocks noChangeArrowheads="1"/>
              </p:cNvSpPr>
              <p:nvPr/>
            </p:nvSpPr>
            <p:spPr bwMode="auto">
              <a:xfrm>
                <a:off x="14201" y="2554"/>
                <a:ext cx="132" cy="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82563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914" name="Group 78"/>
            <p:cNvGrpSpPr>
              <a:grpSpLocks/>
            </p:cNvGrpSpPr>
            <p:nvPr/>
          </p:nvGrpSpPr>
          <p:grpSpPr bwMode="auto">
            <a:xfrm>
              <a:off x="14579" y="2461"/>
              <a:ext cx="169" cy="1219"/>
              <a:chOff x="14579" y="2461"/>
              <a:chExt cx="169" cy="1219"/>
            </a:xfrm>
          </p:grpSpPr>
          <p:sp>
            <p:nvSpPr>
              <p:cNvPr id="12929" name="Rectangle 72"/>
              <p:cNvSpPr>
                <a:spLocks noChangeArrowheads="1"/>
              </p:cNvSpPr>
              <p:nvPr/>
            </p:nvSpPr>
            <p:spPr bwMode="auto">
              <a:xfrm>
                <a:off x="14579" y="2461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30" name="Rectangle 73"/>
              <p:cNvSpPr>
                <a:spLocks noChangeArrowheads="1"/>
              </p:cNvSpPr>
              <p:nvPr/>
            </p:nvSpPr>
            <p:spPr bwMode="auto">
              <a:xfrm>
                <a:off x="14641" y="2547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31" name="Oval 74"/>
              <p:cNvSpPr>
                <a:spLocks noChangeArrowheads="1"/>
              </p:cNvSpPr>
              <p:nvPr/>
            </p:nvSpPr>
            <p:spPr bwMode="auto">
              <a:xfrm>
                <a:off x="14641" y="2778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32" name="Oval 75"/>
              <p:cNvSpPr>
                <a:spLocks noChangeArrowheads="1"/>
              </p:cNvSpPr>
              <p:nvPr/>
            </p:nvSpPr>
            <p:spPr bwMode="auto">
              <a:xfrm>
                <a:off x="14741" y="2778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33" name="Oval 76"/>
              <p:cNvSpPr>
                <a:spLocks noChangeArrowheads="1"/>
              </p:cNvSpPr>
              <p:nvPr/>
            </p:nvSpPr>
            <p:spPr bwMode="auto">
              <a:xfrm>
                <a:off x="14691" y="2894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34" name="Rectangle 77"/>
              <p:cNvSpPr>
                <a:spLocks noChangeArrowheads="1"/>
              </p:cNvSpPr>
              <p:nvPr/>
            </p:nvSpPr>
            <p:spPr bwMode="auto">
              <a:xfrm>
                <a:off x="14616" y="2554"/>
                <a:ext cx="132" cy="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82563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915" name="Group 85"/>
            <p:cNvGrpSpPr>
              <a:grpSpLocks/>
            </p:cNvGrpSpPr>
            <p:nvPr/>
          </p:nvGrpSpPr>
          <p:grpSpPr bwMode="auto">
            <a:xfrm>
              <a:off x="14997" y="2456"/>
              <a:ext cx="164" cy="1224"/>
              <a:chOff x="14997" y="2456"/>
              <a:chExt cx="164" cy="1224"/>
            </a:xfrm>
          </p:grpSpPr>
          <p:sp>
            <p:nvSpPr>
              <p:cNvPr id="12923" name="Rectangle 79"/>
              <p:cNvSpPr>
                <a:spLocks noChangeArrowheads="1"/>
              </p:cNvSpPr>
              <p:nvPr/>
            </p:nvSpPr>
            <p:spPr bwMode="auto">
              <a:xfrm>
                <a:off x="14997" y="2456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24" name="Rectangle 80"/>
              <p:cNvSpPr>
                <a:spLocks noChangeArrowheads="1"/>
              </p:cNvSpPr>
              <p:nvPr/>
            </p:nvSpPr>
            <p:spPr bwMode="auto">
              <a:xfrm>
                <a:off x="15058" y="2541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25" name="Oval 81"/>
              <p:cNvSpPr>
                <a:spLocks noChangeArrowheads="1"/>
              </p:cNvSpPr>
              <p:nvPr/>
            </p:nvSpPr>
            <p:spPr bwMode="auto">
              <a:xfrm>
                <a:off x="15058" y="2774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26" name="Oval 82"/>
              <p:cNvSpPr>
                <a:spLocks noChangeArrowheads="1"/>
              </p:cNvSpPr>
              <p:nvPr/>
            </p:nvSpPr>
            <p:spPr bwMode="auto">
              <a:xfrm>
                <a:off x="15159" y="2774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27" name="Oval 83"/>
              <p:cNvSpPr>
                <a:spLocks noChangeArrowheads="1"/>
              </p:cNvSpPr>
              <p:nvPr/>
            </p:nvSpPr>
            <p:spPr bwMode="auto">
              <a:xfrm>
                <a:off x="15109" y="2894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28" name="Rectangle 84"/>
              <p:cNvSpPr>
                <a:spLocks noChangeArrowheads="1"/>
              </p:cNvSpPr>
              <p:nvPr/>
            </p:nvSpPr>
            <p:spPr bwMode="auto">
              <a:xfrm>
                <a:off x="15028" y="2551"/>
                <a:ext cx="132" cy="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82563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916" name="Group 92"/>
            <p:cNvGrpSpPr>
              <a:grpSpLocks/>
            </p:cNvGrpSpPr>
            <p:nvPr/>
          </p:nvGrpSpPr>
          <p:grpSpPr bwMode="auto">
            <a:xfrm>
              <a:off x="15415" y="2456"/>
              <a:ext cx="164" cy="1219"/>
              <a:chOff x="15415" y="2456"/>
              <a:chExt cx="164" cy="1219"/>
            </a:xfrm>
          </p:grpSpPr>
          <p:sp>
            <p:nvSpPr>
              <p:cNvPr id="12917" name="Rectangle 86"/>
              <p:cNvSpPr>
                <a:spLocks noChangeArrowheads="1"/>
              </p:cNvSpPr>
              <p:nvPr/>
            </p:nvSpPr>
            <p:spPr bwMode="auto">
              <a:xfrm>
                <a:off x="15415" y="2456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18" name="Rectangle 87"/>
              <p:cNvSpPr>
                <a:spLocks noChangeArrowheads="1"/>
              </p:cNvSpPr>
              <p:nvPr/>
            </p:nvSpPr>
            <p:spPr bwMode="auto">
              <a:xfrm>
                <a:off x="15472" y="2541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19" name="Oval 88"/>
              <p:cNvSpPr>
                <a:spLocks noChangeArrowheads="1"/>
              </p:cNvSpPr>
              <p:nvPr/>
            </p:nvSpPr>
            <p:spPr bwMode="auto">
              <a:xfrm>
                <a:off x="15472" y="2772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20" name="Oval 89"/>
              <p:cNvSpPr>
                <a:spLocks noChangeArrowheads="1"/>
              </p:cNvSpPr>
              <p:nvPr/>
            </p:nvSpPr>
            <p:spPr bwMode="auto">
              <a:xfrm>
                <a:off x="15577" y="2772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21" name="Oval 90"/>
              <p:cNvSpPr>
                <a:spLocks noChangeArrowheads="1"/>
              </p:cNvSpPr>
              <p:nvPr/>
            </p:nvSpPr>
            <p:spPr bwMode="auto">
              <a:xfrm>
                <a:off x="15526" y="2889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22" name="Rectangle 91"/>
              <p:cNvSpPr>
                <a:spLocks noChangeArrowheads="1"/>
              </p:cNvSpPr>
              <p:nvPr/>
            </p:nvSpPr>
            <p:spPr bwMode="auto">
              <a:xfrm>
                <a:off x="15447" y="2548"/>
                <a:ext cx="132" cy="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82563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</p:grpSp>
      <p:grpSp>
        <p:nvGrpSpPr>
          <p:cNvPr id="12294" name="Group 137"/>
          <p:cNvGrpSpPr>
            <a:grpSpLocks/>
          </p:cNvGrpSpPr>
          <p:nvPr/>
        </p:nvGrpSpPr>
        <p:grpSpPr bwMode="auto">
          <a:xfrm>
            <a:off x="6296025" y="685800"/>
            <a:ext cx="1390650" cy="1604963"/>
            <a:chOff x="15991" y="2052"/>
            <a:chExt cx="3152" cy="3237"/>
          </a:xfrm>
        </p:grpSpPr>
        <p:sp>
          <p:nvSpPr>
            <p:cNvPr id="12861" name="Rectangle 94"/>
            <p:cNvSpPr>
              <a:spLocks noChangeArrowheads="1"/>
            </p:cNvSpPr>
            <p:nvPr/>
          </p:nvSpPr>
          <p:spPr bwMode="auto">
            <a:xfrm>
              <a:off x="15991" y="2052"/>
              <a:ext cx="1" cy="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62" name="Rectangle 95"/>
            <p:cNvSpPr>
              <a:spLocks noChangeArrowheads="1"/>
            </p:cNvSpPr>
            <p:nvPr/>
          </p:nvSpPr>
          <p:spPr bwMode="auto">
            <a:xfrm>
              <a:off x="16167" y="2465"/>
              <a:ext cx="1" cy="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63" name="Rectangle 96"/>
            <p:cNvSpPr>
              <a:spLocks noChangeArrowheads="1"/>
            </p:cNvSpPr>
            <p:nvPr/>
          </p:nvSpPr>
          <p:spPr bwMode="auto">
            <a:xfrm>
              <a:off x="17311" y="4302"/>
              <a:ext cx="1" cy="5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64" name="Rectangle 97"/>
            <p:cNvSpPr>
              <a:spLocks noChangeArrowheads="1"/>
            </p:cNvSpPr>
            <p:nvPr/>
          </p:nvSpPr>
          <p:spPr bwMode="auto">
            <a:xfrm>
              <a:off x="17743" y="4302"/>
              <a:ext cx="1" cy="5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65" name="Rectangle 98"/>
            <p:cNvSpPr>
              <a:spLocks noChangeArrowheads="1"/>
            </p:cNvSpPr>
            <p:nvPr/>
          </p:nvSpPr>
          <p:spPr bwMode="auto">
            <a:xfrm>
              <a:off x="18161" y="4302"/>
              <a:ext cx="1" cy="5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66" name="Rectangle 99"/>
            <p:cNvSpPr>
              <a:spLocks noChangeArrowheads="1"/>
            </p:cNvSpPr>
            <p:nvPr/>
          </p:nvSpPr>
          <p:spPr bwMode="auto">
            <a:xfrm>
              <a:off x="18579" y="4302"/>
              <a:ext cx="1" cy="5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67" name="Rectangle 100"/>
            <p:cNvSpPr>
              <a:spLocks noChangeArrowheads="1"/>
            </p:cNvSpPr>
            <p:nvPr/>
          </p:nvSpPr>
          <p:spPr bwMode="auto">
            <a:xfrm>
              <a:off x="19011" y="4302"/>
              <a:ext cx="1" cy="5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68" name="Rectangle 101"/>
            <p:cNvSpPr>
              <a:spLocks noChangeArrowheads="1"/>
            </p:cNvSpPr>
            <p:nvPr/>
          </p:nvSpPr>
          <p:spPr bwMode="auto">
            <a:xfrm>
              <a:off x="16156" y="4730"/>
              <a:ext cx="1" cy="55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2869" name="Group 108"/>
            <p:cNvGrpSpPr>
              <a:grpSpLocks/>
            </p:cNvGrpSpPr>
            <p:nvPr/>
          </p:nvGrpSpPr>
          <p:grpSpPr bwMode="auto">
            <a:xfrm>
              <a:off x="17308" y="2465"/>
              <a:ext cx="170" cy="1223"/>
              <a:chOff x="17308" y="2465"/>
              <a:chExt cx="170" cy="1223"/>
            </a:xfrm>
          </p:grpSpPr>
          <p:sp>
            <p:nvSpPr>
              <p:cNvPr id="12898" name="Rectangle 102"/>
              <p:cNvSpPr>
                <a:spLocks noChangeArrowheads="1"/>
              </p:cNvSpPr>
              <p:nvPr/>
            </p:nvSpPr>
            <p:spPr bwMode="auto">
              <a:xfrm>
                <a:off x="17308" y="2465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99" name="Rectangle 103"/>
              <p:cNvSpPr>
                <a:spLocks noChangeArrowheads="1"/>
              </p:cNvSpPr>
              <p:nvPr/>
            </p:nvSpPr>
            <p:spPr bwMode="auto">
              <a:xfrm>
                <a:off x="17369" y="2550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00" name="Oval 104"/>
              <p:cNvSpPr>
                <a:spLocks noChangeArrowheads="1"/>
              </p:cNvSpPr>
              <p:nvPr/>
            </p:nvSpPr>
            <p:spPr bwMode="auto">
              <a:xfrm>
                <a:off x="17369" y="2785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01" name="Oval 105"/>
              <p:cNvSpPr>
                <a:spLocks noChangeArrowheads="1"/>
              </p:cNvSpPr>
              <p:nvPr/>
            </p:nvSpPr>
            <p:spPr bwMode="auto">
              <a:xfrm>
                <a:off x="17470" y="2785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02" name="Oval 106"/>
              <p:cNvSpPr>
                <a:spLocks noChangeArrowheads="1"/>
              </p:cNvSpPr>
              <p:nvPr/>
            </p:nvSpPr>
            <p:spPr bwMode="auto">
              <a:xfrm>
                <a:off x="17419" y="2902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03" name="Rectangle 107"/>
              <p:cNvSpPr>
                <a:spLocks noChangeArrowheads="1"/>
              </p:cNvSpPr>
              <p:nvPr/>
            </p:nvSpPr>
            <p:spPr bwMode="auto">
              <a:xfrm>
                <a:off x="17346" y="2557"/>
                <a:ext cx="132" cy="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82563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870" name="Group 115"/>
            <p:cNvGrpSpPr>
              <a:grpSpLocks/>
            </p:cNvGrpSpPr>
            <p:nvPr/>
          </p:nvGrpSpPr>
          <p:grpSpPr bwMode="auto">
            <a:xfrm>
              <a:off x="17725" y="2465"/>
              <a:ext cx="172" cy="1217"/>
              <a:chOff x="17725" y="2465"/>
              <a:chExt cx="172" cy="1217"/>
            </a:xfrm>
          </p:grpSpPr>
          <p:sp>
            <p:nvSpPr>
              <p:cNvPr id="12892" name="Rectangle 109"/>
              <p:cNvSpPr>
                <a:spLocks noChangeArrowheads="1"/>
              </p:cNvSpPr>
              <p:nvPr/>
            </p:nvSpPr>
            <p:spPr bwMode="auto">
              <a:xfrm>
                <a:off x="17725" y="2465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93" name="Rectangle 110"/>
              <p:cNvSpPr>
                <a:spLocks noChangeArrowheads="1"/>
              </p:cNvSpPr>
              <p:nvPr/>
            </p:nvSpPr>
            <p:spPr bwMode="auto">
              <a:xfrm>
                <a:off x="17787" y="2550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94" name="Oval 111"/>
              <p:cNvSpPr>
                <a:spLocks noChangeArrowheads="1"/>
              </p:cNvSpPr>
              <p:nvPr/>
            </p:nvSpPr>
            <p:spPr bwMode="auto">
              <a:xfrm>
                <a:off x="17787" y="2778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95" name="Oval 112"/>
              <p:cNvSpPr>
                <a:spLocks noChangeArrowheads="1"/>
              </p:cNvSpPr>
              <p:nvPr/>
            </p:nvSpPr>
            <p:spPr bwMode="auto">
              <a:xfrm>
                <a:off x="17887" y="2778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96" name="Oval 113"/>
              <p:cNvSpPr>
                <a:spLocks noChangeArrowheads="1"/>
              </p:cNvSpPr>
              <p:nvPr/>
            </p:nvSpPr>
            <p:spPr bwMode="auto">
              <a:xfrm>
                <a:off x="17837" y="2896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97" name="Rectangle 114"/>
              <p:cNvSpPr>
                <a:spLocks noChangeArrowheads="1"/>
              </p:cNvSpPr>
              <p:nvPr/>
            </p:nvSpPr>
            <p:spPr bwMode="auto">
              <a:xfrm>
                <a:off x="17765" y="2554"/>
                <a:ext cx="132" cy="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82563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871" name="Group 122"/>
            <p:cNvGrpSpPr>
              <a:grpSpLocks/>
            </p:cNvGrpSpPr>
            <p:nvPr/>
          </p:nvGrpSpPr>
          <p:grpSpPr bwMode="auto">
            <a:xfrm>
              <a:off x="18143" y="2461"/>
              <a:ext cx="169" cy="1219"/>
              <a:chOff x="18143" y="2461"/>
              <a:chExt cx="169" cy="1219"/>
            </a:xfrm>
          </p:grpSpPr>
          <p:sp>
            <p:nvSpPr>
              <p:cNvPr id="12886" name="Rectangle 116"/>
              <p:cNvSpPr>
                <a:spLocks noChangeArrowheads="1"/>
              </p:cNvSpPr>
              <p:nvPr/>
            </p:nvSpPr>
            <p:spPr bwMode="auto">
              <a:xfrm>
                <a:off x="18143" y="2461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87" name="Rectangle 117"/>
              <p:cNvSpPr>
                <a:spLocks noChangeArrowheads="1"/>
              </p:cNvSpPr>
              <p:nvPr/>
            </p:nvSpPr>
            <p:spPr bwMode="auto">
              <a:xfrm>
                <a:off x="18205" y="2547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88" name="Oval 118"/>
              <p:cNvSpPr>
                <a:spLocks noChangeArrowheads="1"/>
              </p:cNvSpPr>
              <p:nvPr/>
            </p:nvSpPr>
            <p:spPr bwMode="auto">
              <a:xfrm>
                <a:off x="18205" y="2778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89" name="Oval 119"/>
              <p:cNvSpPr>
                <a:spLocks noChangeArrowheads="1"/>
              </p:cNvSpPr>
              <p:nvPr/>
            </p:nvSpPr>
            <p:spPr bwMode="auto">
              <a:xfrm>
                <a:off x="18305" y="2778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90" name="Oval 120"/>
              <p:cNvSpPr>
                <a:spLocks noChangeArrowheads="1"/>
              </p:cNvSpPr>
              <p:nvPr/>
            </p:nvSpPr>
            <p:spPr bwMode="auto">
              <a:xfrm>
                <a:off x="18255" y="2894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91" name="Rectangle 121"/>
              <p:cNvSpPr>
                <a:spLocks noChangeArrowheads="1"/>
              </p:cNvSpPr>
              <p:nvPr/>
            </p:nvSpPr>
            <p:spPr bwMode="auto">
              <a:xfrm>
                <a:off x="18180" y="2554"/>
                <a:ext cx="132" cy="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82563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872" name="Group 129"/>
            <p:cNvGrpSpPr>
              <a:grpSpLocks/>
            </p:cNvGrpSpPr>
            <p:nvPr/>
          </p:nvGrpSpPr>
          <p:grpSpPr bwMode="auto">
            <a:xfrm>
              <a:off x="18561" y="2456"/>
              <a:ext cx="164" cy="1224"/>
              <a:chOff x="18561" y="2456"/>
              <a:chExt cx="164" cy="1224"/>
            </a:xfrm>
          </p:grpSpPr>
          <p:sp>
            <p:nvSpPr>
              <p:cNvPr id="12880" name="Rectangle 123"/>
              <p:cNvSpPr>
                <a:spLocks noChangeArrowheads="1"/>
              </p:cNvSpPr>
              <p:nvPr/>
            </p:nvSpPr>
            <p:spPr bwMode="auto">
              <a:xfrm>
                <a:off x="18561" y="2456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81" name="Rectangle 124"/>
              <p:cNvSpPr>
                <a:spLocks noChangeArrowheads="1"/>
              </p:cNvSpPr>
              <p:nvPr/>
            </p:nvSpPr>
            <p:spPr bwMode="auto">
              <a:xfrm>
                <a:off x="18622" y="2541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82" name="Oval 125"/>
              <p:cNvSpPr>
                <a:spLocks noChangeArrowheads="1"/>
              </p:cNvSpPr>
              <p:nvPr/>
            </p:nvSpPr>
            <p:spPr bwMode="auto">
              <a:xfrm>
                <a:off x="18622" y="2774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83" name="Oval 126"/>
              <p:cNvSpPr>
                <a:spLocks noChangeArrowheads="1"/>
              </p:cNvSpPr>
              <p:nvPr/>
            </p:nvSpPr>
            <p:spPr bwMode="auto">
              <a:xfrm>
                <a:off x="18723" y="2774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84" name="Oval 127"/>
              <p:cNvSpPr>
                <a:spLocks noChangeArrowheads="1"/>
              </p:cNvSpPr>
              <p:nvPr/>
            </p:nvSpPr>
            <p:spPr bwMode="auto">
              <a:xfrm>
                <a:off x="18673" y="2894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85" name="Rectangle 128"/>
              <p:cNvSpPr>
                <a:spLocks noChangeArrowheads="1"/>
              </p:cNvSpPr>
              <p:nvPr/>
            </p:nvSpPr>
            <p:spPr bwMode="auto">
              <a:xfrm>
                <a:off x="18592" y="2551"/>
                <a:ext cx="132" cy="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82563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873" name="Group 136"/>
            <p:cNvGrpSpPr>
              <a:grpSpLocks/>
            </p:cNvGrpSpPr>
            <p:nvPr/>
          </p:nvGrpSpPr>
          <p:grpSpPr bwMode="auto">
            <a:xfrm>
              <a:off x="18979" y="2456"/>
              <a:ext cx="164" cy="1219"/>
              <a:chOff x="18979" y="2456"/>
              <a:chExt cx="164" cy="1219"/>
            </a:xfrm>
          </p:grpSpPr>
          <p:sp>
            <p:nvSpPr>
              <p:cNvPr id="12874" name="Rectangle 130"/>
              <p:cNvSpPr>
                <a:spLocks noChangeArrowheads="1"/>
              </p:cNvSpPr>
              <p:nvPr/>
            </p:nvSpPr>
            <p:spPr bwMode="auto">
              <a:xfrm>
                <a:off x="18979" y="2456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75" name="Rectangle 131"/>
              <p:cNvSpPr>
                <a:spLocks noChangeArrowheads="1"/>
              </p:cNvSpPr>
              <p:nvPr/>
            </p:nvSpPr>
            <p:spPr bwMode="auto">
              <a:xfrm>
                <a:off x="19036" y="2541"/>
                <a:ext cx="1" cy="5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76" name="Oval 132"/>
              <p:cNvSpPr>
                <a:spLocks noChangeArrowheads="1"/>
              </p:cNvSpPr>
              <p:nvPr/>
            </p:nvSpPr>
            <p:spPr bwMode="auto">
              <a:xfrm>
                <a:off x="19036" y="2772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77" name="Oval 133"/>
              <p:cNvSpPr>
                <a:spLocks noChangeArrowheads="1"/>
              </p:cNvSpPr>
              <p:nvPr/>
            </p:nvSpPr>
            <p:spPr bwMode="auto">
              <a:xfrm>
                <a:off x="19141" y="2772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78" name="Oval 134"/>
              <p:cNvSpPr>
                <a:spLocks noChangeArrowheads="1"/>
              </p:cNvSpPr>
              <p:nvPr/>
            </p:nvSpPr>
            <p:spPr bwMode="auto">
              <a:xfrm>
                <a:off x="19090" y="2889"/>
                <a:ext cx="2" cy="7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79" name="Rectangle 135"/>
              <p:cNvSpPr>
                <a:spLocks noChangeArrowheads="1"/>
              </p:cNvSpPr>
              <p:nvPr/>
            </p:nvSpPr>
            <p:spPr bwMode="auto">
              <a:xfrm>
                <a:off x="19011" y="2548"/>
                <a:ext cx="132" cy="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82563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</p:grpSp>
      <p:sp>
        <p:nvSpPr>
          <p:cNvPr id="4234" name="Rectangle 138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6456363" cy="388938"/>
          </a:xfrm>
          <a:ln w="12700"/>
        </p:spPr>
        <p:txBody>
          <a:bodyPr lIns="69438" tIns="33330" rIns="69438" bIns="33330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u="sng" dirty="0"/>
              <a:t>Delphi TCR Vehicle Emission Lab (VEL2)</a:t>
            </a:r>
            <a:endParaRPr lang="en-US" sz="2600" dirty="0"/>
          </a:p>
        </p:txBody>
      </p:sp>
      <p:sp>
        <p:nvSpPr>
          <p:cNvPr id="12296" name="Line 139"/>
          <p:cNvSpPr>
            <a:spLocks noChangeShapeType="1"/>
          </p:cNvSpPr>
          <p:nvPr/>
        </p:nvSpPr>
        <p:spPr bwMode="auto">
          <a:xfrm flipV="1">
            <a:off x="1400175" y="2486025"/>
            <a:ext cx="0" cy="781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297" name="Line 140"/>
          <p:cNvSpPr>
            <a:spLocks noChangeShapeType="1"/>
          </p:cNvSpPr>
          <p:nvPr/>
        </p:nvSpPr>
        <p:spPr bwMode="auto">
          <a:xfrm>
            <a:off x="2932113" y="4592638"/>
            <a:ext cx="0" cy="517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298" name="Line 141"/>
          <p:cNvSpPr>
            <a:spLocks noChangeShapeType="1"/>
          </p:cNvSpPr>
          <p:nvPr/>
        </p:nvSpPr>
        <p:spPr bwMode="auto">
          <a:xfrm flipV="1">
            <a:off x="3068638" y="4670425"/>
            <a:ext cx="0" cy="7794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299" name="Line 142"/>
          <p:cNvSpPr>
            <a:spLocks noChangeShapeType="1"/>
          </p:cNvSpPr>
          <p:nvPr/>
        </p:nvSpPr>
        <p:spPr bwMode="auto">
          <a:xfrm>
            <a:off x="6542088" y="5056188"/>
            <a:ext cx="0" cy="377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300" name="Rectangle 143"/>
          <p:cNvSpPr>
            <a:spLocks noChangeArrowheads="1"/>
          </p:cNvSpPr>
          <p:nvPr/>
        </p:nvSpPr>
        <p:spPr bwMode="auto">
          <a:xfrm>
            <a:off x="2506663" y="3429000"/>
            <a:ext cx="762000" cy="12874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1" name="Rectangle 144"/>
          <p:cNvSpPr>
            <a:spLocks noChangeArrowheads="1"/>
          </p:cNvSpPr>
          <p:nvPr/>
        </p:nvSpPr>
        <p:spPr bwMode="auto">
          <a:xfrm>
            <a:off x="2536825" y="3429000"/>
            <a:ext cx="700088" cy="1276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2" name="Rectangle 145"/>
          <p:cNvSpPr>
            <a:spLocks noChangeArrowheads="1"/>
          </p:cNvSpPr>
          <p:nvPr/>
        </p:nvSpPr>
        <p:spPr bwMode="auto">
          <a:xfrm>
            <a:off x="3181350" y="4227513"/>
            <a:ext cx="3175" cy="114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3" name="Line 146"/>
          <p:cNvSpPr>
            <a:spLocks noChangeShapeType="1"/>
          </p:cNvSpPr>
          <p:nvPr/>
        </p:nvSpPr>
        <p:spPr bwMode="auto">
          <a:xfrm>
            <a:off x="3771900" y="5522913"/>
            <a:ext cx="1347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304" name="Freeform 147"/>
          <p:cNvSpPr>
            <a:spLocks/>
          </p:cNvSpPr>
          <p:nvPr/>
        </p:nvSpPr>
        <p:spPr bwMode="auto">
          <a:xfrm>
            <a:off x="3892550" y="5702300"/>
            <a:ext cx="1195388" cy="511175"/>
          </a:xfrm>
          <a:custGeom>
            <a:avLst/>
            <a:gdLst>
              <a:gd name="T0" fmla="*/ 2147483647 w 2712"/>
              <a:gd name="T1" fmla="*/ 0 h 1032"/>
              <a:gd name="T2" fmla="*/ 0 w 2712"/>
              <a:gd name="T3" fmla="*/ 2147483647 h 1032"/>
              <a:gd name="T4" fmla="*/ 2147483647 w 2712"/>
              <a:gd name="T5" fmla="*/ 2147483647 h 1032"/>
              <a:gd name="T6" fmla="*/ 2147483647 w 2712"/>
              <a:gd name="T7" fmla="*/ 0 h 1032"/>
              <a:gd name="T8" fmla="*/ 2147483647 w 2712"/>
              <a:gd name="T9" fmla="*/ 0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12"/>
              <a:gd name="T16" fmla="*/ 0 h 1032"/>
              <a:gd name="T17" fmla="*/ 2712 w 2712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12" h="1032">
                <a:moveTo>
                  <a:pt x="313" y="0"/>
                </a:moveTo>
                <a:lnTo>
                  <a:pt x="0" y="1031"/>
                </a:lnTo>
                <a:lnTo>
                  <a:pt x="2711" y="1031"/>
                </a:lnTo>
                <a:lnTo>
                  <a:pt x="2398" y="0"/>
                </a:lnTo>
                <a:lnTo>
                  <a:pt x="313" y="0"/>
                </a:lnTo>
              </a:path>
            </a:pathLst>
          </a:custGeom>
          <a:solidFill>
            <a:srgbClr val="91919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2305" name="Rectangle 148"/>
          <p:cNvSpPr>
            <a:spLocks noChangeArrowheads="1"/>
          </p:cNvSpPr>
          <p:nvPr/>
        </p:nvSpPr>
        <p:spPr bwMode="auto">
          <a:xfrm>
            <a:off x="5119688" y="5524500"/>
            <a:ext cx="3778250" cy="1571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6" name="Rectangle 149"/>
          <p:cNvSpPr>
            <a:spLocks noChangeArrowheads="1"/>
          </p:cNvSpPr>
          <p:nvPr/>
        </p:nvSpPr>
        <p:spPr bwMode="auto">
          <a:xfrm>
            <a:off x="3870325" y="6218238"/>
            <a:ext cx="1231900" cy="115887"/>
          </a:xfrm>
          <a:prstGeom prst="rect">
            <a:avLst/>
          </a:prstGeom>
          <a:solidFill>
            <a:srgbClr val="9191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2307" name="Group 152"/>
          <p:cNvGrpSpPr>
            <a:grpSpLocks/>
          </p:cNvGrpSpPr>
          <p:nvPr/>
        </p:nvGrpSpPr>
        <p:grpSpPr bwMode="auto">
          <a:xfrm>
            <a:off x="4562475" y="5464175"/>
            <a:ext cx="371475" cy="419100"/>
            <a:chOff x="10347" y="11012"/>
            <a:chExt cx="842" cy="846"/>
          </a:xfrm>
        </p:grpSpPr>
        <p:sp>
          <p:nvSpPr>
            <p:cNvPr id="12859" name="Oval 150"/>
            <p:cNvSpPr>
              <a:spLocks noChangeArrowheads="1"/>
            </p:cNvSpPr>
            <p:nvPr/>
          </p:nvSpPr>
          <p:spPr bwMode="auto">
            <a:xfrm>
              <a:off x="10347" y="11012"/>
              <a:ext cx="842" cy="846"/>
            </a:xfrm>
            <a:prstGeom prst="ellipse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3D3D3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60" name="Oval 151"/>
            <p:cNvSpPr>
              <a:spLocks noChangeArrowheads="1"/>
            </p:cNvSpPr>
            <p:nvPr/>
          </p:nvSpPr>
          <p:spPr bwMode="auto">
            <a:xfrm>
              <a:off x="10537" y="11204"/>
              <a:ext cx="478" cy="48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2308" name="Group 155"/>
          <p:cNvGrpSpPr>
            <a:grpSpLocks/>
          </p:cNvGrpSpPr>
          <p:nvPr/>
        </p:nvGrpSpPr>
        <p:grpSpPr bwMode="auto">
          <a:xfrm>
            <a:off x="4038600" y="5464175"/>
            <a:ext cx="371475" cy="419100"/>
            <a:chOff x="9159" y="11012"/>
            <a:chExt cx="842" cy="846"/>
          </a:xfrm>
        </p:grpSpPr>
        <p:sp>
          <p:nvSpPr>
            <p:cNvPr id="12857" name="Oval 153"/>
            <p:cNvSpPr>
              <a:spLocks noChangeArrowheads="1"/>
            </p:cNvSpPr>
            <p:nvPr/>
          </p:nvSpPr>
          <p:spPr bwMode="auto">
            <a:xfrm>
              <a:off x="9159" y="11012"/>
              <a:ext cx="842" cy="846"/>
            </a:xfrm>
            <a:prstGeom prst="ellipse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3D3D3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58" name="Oval 154"/>
            <p:cNvSpPr>
              <a:spLocks noChangeArrowheads="1"/>
            </p:cNvSpPr>
            <p:nvPr/>
          </p:nvSpPr>
          <p:spPr bwMode="auto">
            <a:xfrm>
              <a:off x="9349" y="11204"/>
              <a:ext cx="478" cy="48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309" name="Rectangle 156"/>
          <p:cNvSpPr>
            <a:spLocks noChangeArrowheads="1"/>
          </p:cNvSpPr>
          <p:nvPr/>
        </p:nvSpPr>
        <p:spPr bwMode="auto">
          <a:xfrm>
            <a:off x="277813" y="5524500"/>
            <a:ext cx="3489325" cy="1571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0" name="Rectangle 157"/>
          <p:cNvSpPr>
            <a:spLocks noChangeArrowheads="1"/>
          </p:cNvSpPr>
          <p:nvPr/>
        </p:nvSpPr>
        <p:spPr bwMode="auto">
          <a:xfrm>
            <a:off x="3602038" y="5681663"/>
            <a:ext cx="163512" cy="8159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1" name="Rectangle 158"/>
          <p:cNvSpPr>
            <a:spLocks noChangeArrowheads="1"/>
          </p:cNvSpPr>
          <p:nvPr/>
        </p:nvSpPr>
        <p:spPr bwMode="auto">
          <a:xfrm>
            <a:off x="5121275" y="5681663"/>
            <a:ext cx="163513" cy="8159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2" name="Rectangle 159"/>
          <p:cNvSpPr>
            <a:spLocks noChangeArrowheads="1"/>
          </p:cNvSpPr>
          <p:nvPr/>
        </p:nvSpPr>
        <p:spPr bwMode="auto">
          <a:xfrm>
            <a:off x="3767138" y="6342063"/>
            <a:ext cx="1354137" cy="1555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3" name="Rectangle 160"/>
          <p:cNvSpPr>
            <a:spLocks noChangeArrowheads="1"/>
          </p:cNvSpPr>
          <p:nvPr/>
        </p:nvSpPr>
        <p:spPr bwMode="auto">
          <a:xfrm>
            <a:off x="3262313" y="1452563"/>
            <a:ext cx="1247775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518" tIns="8332" rIns="18518" bIns="8332">
            <a:spAutoFit/>
          </a:bodyPr>
          <a:lstStyle/>
          <a:p>
            <a:pPr algn="ctr" defTabSz="182563"/>
            <a:r>
              <a:rPr lang="en-US" sz="1700">
                <a:latin typeface="Calibri" pitchFamily="34" charset="0"/>
              </a:rPr>
              <a:t>Bag Bench</a:t>
            </a:r>
          </a:p>
        </p:txBody>
      </p:sp>
      <p:sp>
        <p:nvSpPr>
          <p:cNvPr id="12314" name="Rectangle 161"/>
          <p:cNvSpPr>
            <a:spLocks noChangeArrowheads="1"/>
          </p:cNvSpPr>
          <p:nvPr/>
        </p:nvSpPr>
        <p:spPr bwMode="auto">
          <a:xfrm>
            <a:off x="4648200" y="1452563"/>
            <a:ext cx="1592263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518" tIns="8332" rIns="18518" bIns="8332">
            <a:spAutoFit/>
          </a:bodyPr>
          <a:lstStyle/>
          <a:p>
            <a:pPr algn="ctr" defTabSz="182563"/>
            <a:r>
              <a:rPr lang="en-US" sz="1700">
                <a:latin typeface="Calibri" pitchFamily="34" charset="0"/>
              </a:rPr>
              <a:t>Tailpipe Bench</a:t>
            </a:r>
          </a:p>
        </p:txBody>
      </p:sp>
      <p:sp>
        <p:nvSpPr>
          <p:cNvPr id="12315" name="Rectangle 162"/>
          <p:cNvSpPr>
            <a:spLocks noChangeArrowheads="1"/>
          </p:cNvSpPr>
          <p:nvPr/>
        </p:nvSpPr>
        <p:spPr bwMode="auto">
          <a:xfrm>
            <a:off x="6310313" y="1452563"/>
            <a:ext cx="1535112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518" tIns="8332" rIns="18518" bIns="8332">
            <a:spAutoFit/>
          </a:bodyPr>
          <a:lstStyle/>
          <a:p>
            <a:pPr algn="ctr" defTabSz="182563"/>
            <a:r>
              <a:rPr lang="en-US" sz="1700">
                <a:latin typeface="Calibri" pitchFamily="34" charset="0"/>
              </a:rPr>
              <a:t>Engine Bench</a:t>
            </a:r>
          </a:p>
        </p:txBody>
      </p:sp>
      <p:sp>
        <p:nvSpPr>
          <p:cNvPr id="12316" name="Line 163"/>
          <p:cNvSpPr>
            <a:spLocks noChangeShapeType="1"/>
          </p:cNvSpPr>
          <p:nvPr/>
        </p:nvSpPr>
        <p:spPr bwMode="auto">
          <a:xfrm>
            <a:off x="3065463" y="5440363"/>
            <a:ext cx="34607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317" name="Line 164"/>
          <p:cNvSpPr>
            <a:spLocks noChangeShapeType="1"/>
          </p:cNvSpPr>
          <p:nvPr/>
        </p:nvSpPr>
        <p:spPr bwMode="auto">
          <a:xfrm>
            <a:off x="3287713" y="4132263"/>
            <a:ext cx="41243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318" name="Line 165"/>
          <p:cNvSpPr>
            <a:spLocks noChangeShapeType="1"/>
          </p:cNvSpPr>
          <p:nvPr/>
        </p:nvSpPr>
        <p:spPr bwMode="auto">
          <a:xfrm flipV="1">
            <a:off x="7418388" y="3503613"/>
            <a:ext cx="0" cy="636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319" name="Line 166"/>
          <p:cNvSpPr>
            <a:spLocks noChangeShapeType="1"/>
          </p:cNvSpPr>
          <p:nvPr/>
        </p:nvSpPr>
        <p:spPr bwMode="auto">
          <a:xfrm flipH="1" flipV="1">
            <a:off x="5943600" y="3429000"/>
            <a:ext cx="15875" cy="511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320" name="Line 167"/>
          <p:cNvSpPr>
            <a:spLocks noChangeShapeType="1"/>
          </p:cNvSpPr>
          <p:nvPr/>
        </p:nvSpPr>
        <p:spPr bwMode="auto">
          <a:xfrm>
            <a:off x="3276600" y="3941763"/>
            <a:ext cx="2686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321" name="Rectangle 168"/>
          <p:cNvSpPr>
            <a:spLocks noChangeArrowheads="1"/>
          </p:cNvSpPr>
          <p:nvPr/>
        </p:nvSpPr>
        <p:spPr bwMode="auto">
          <a:xfrm rot="-5400000">
            <a:off x="2435225" y="3797300"/>
            <a:ext cx="904875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8518" tIns="8332" rIns="18518" bIns="8332">
            <a:spAutoFit/>
          </a:bodyPr>
          <a:lstStyle/>
          <a:p>
            <a:pPr algn="ctr" defTabSz="182563"/>
            <a:r>
              <a:rPr lang="en-US" sz="1300">
                <a:latin typeface="Calibri" pitchFamily="34" charset="0"/>
              </a:rPr>
              <a:t>Sample</a:t>
            </a:r>
          </a:p>
          <a:p>
            <a:pPr algn="ctr" defTabSz="182563"/>
            <a:r>
              <a:rPr lang="en-US" sz="1300">
                <a:latin typeface="Calibri" pitchFamily="34" charset="0"/>
              </a:rPr>
              <a:t>Conditioning</a:t>
            </a:r>
          </a:p>
          <a:p>
            <a:pPr algn="ctr" defTabSz="182563"/>
            <a:r>
              <a:rPr lang="en-US" sz="1300">
                <a:latin typeface="Calibri" pitchFamily="34" charset="0"/>
              </a:rPr>
              <a:t>Unit</a:t>
            </a:r>
          </a:p>
        </p:txBody>
      </p:sp>
      <p:sp>
        <p:nvSpPr>
          <p:cNvPr id="12322" name="Rectangle 169"/>
          <p:cNvSpPr>
            <a:spLocks noChangeArrowheads="1"/>
          </p:cNvSpPr>
          <p:nvPr/>
        </p:nvSpPr>
        <p:spPr bwMode="auto">
          <a:xfrm>
            <a:off x="407988" y="3271838"/>
            <a:ext cx="1979612" cy="2247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3" name="Rectangle 170"/>
          <p:cNvSpPr>
            <a:spLocks noChangeArrowheads="1"/>
          </p:cNvSpPr>
          <p:nvPr/>
        </p:nvSpPr>
        <p:spPr bwMode="auto">
          <a:xfrm>
            <a:off x="503238" y="3368675"/>
            <a:ext cx="846137" cy="2047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4" name="Rectangle 171"/>
          <p:cNvSpPr>
            <a:spLocks noChangeArrowheads="1"/>
          </p:cNvSpPr>
          <p:nvPr/>
        </p:nvSpPr>
        <p:spPr bwMode="auto">
          <a:xfrm>
            <a:off x="1447800" y="3370263"/>
            <a:ext cx="836613" cy="760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5" name="Rectangle 172"/>
          <p:cNvSpPr>
            <a:spLocks noChangeArrowheads="1"/>
          </p:cNvSpPr>
          <p:nvPr/>
        </p:nvSpPr>
        <p:spPr bwMode="auto">
          <a:xfrm>
            <a:off x="1455738" y="4248150"/>
            <a:ext cx="836612" cy="1162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6" name="Rectangle 173"/>
          <p:cNvSpPr>
            <a:spLocks noChangeArrowheads="1"/>
          </p:cNvSpPr>
          <p:nvPr/>
        </p:nvSpPr>
        <p:spPr bwMode="auto">
          <a:xfrm>
            <a:off x="1490663" y="4284663"/>
            <a:ext cx="768350" cy="1101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7" name="Oval 174"/>
          <p:cNvSpPr>
            <a:spLocks noChangeArrowheads="1"/>
          </p:cNvSpPr>
          <p:nvPr/>
        </p:nvSpPr>
        <p:spPr bwMode="auto">
          <a:xfrm>
            <a:off x="846138" y="524192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8" name="Oval 175"/>
          <p:cNvSpPr>
            <a:spLocks noChangeArrowheads="1"/>
          </p:cNvSpPr>
          <p:nvPr/>
        </p:nvSpPr>
        <p:spPr bwMode="auto">
          <a:xfrm>
            <a:off x="866775" y="5283200"/>
            <a:ext cx="123825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9" name="Oval 176"/>
          <p:cNvSpPr>
            <a:spLocks noChangeArrowheads="1"/>
          </p:cNvSpPr>
          <p:nvPr/>
        </p:nvSpPr>
        <p:spPr bwMode="auto">
          <a:xfrm>
            <a:off x="893763" y="5319713"/>
            <a:ext cx="122237" cy="1206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0" name="Oval 177"/>
          <p:cNvSpPr>
            <a:spLocks noChangeArrowheads="1"/>
          </p:cNvSpPr>
          <p:nvPr/>
        </p:nvSpPr>
        <p:spPr bwMode="auto">
          <a:xfrm>
            <a:off x="919163" y="5359400"/>
            <a:ext cx="122237" cy="1222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1" name="Oval 178"/>
          <p:cNvSpPr>
            <a:spLocks noChangeArrowheads="1"/>
          </p:cNvSpPr>
          <p:nvPr/>
        </p:nvSpPr>
        <p:spPr bwMode="auto">
          <a:xfrm>
            <a:off x="966788" y="5380038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2" name="Oval 179"/>
          <p:cNvSpPr>
            <a:spLocks noChangeArrowheads="1"/>
          </p:cNvSpPr>
          <p:nvPr/>
        </p:nvSpPr>
        <p:spPr bwMode="auto">
          <a:xfrm>
            <a:off x="1019175" y="5397500"/>
            <a:ext cx="122238" cy="1222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3" name="Oval 180"/>
          <p:cNvSpPr>
            <a:spLocks noChangeArrowheads="1"/>
          </p:cNvSpPr>
          <p:nvPr/>
        </p:nvSpPr>
        <p:spPr bwMode="auto">
          <a:xfrm>
            <a:off x="107473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4" name="Oval 181"/>
          <p:cNvSpPr>
            <a:spLocks noChangeArrowheads="1"/>
          </p:cNvSpPr>
          <p:nvPr/>
        </p:nvSpPr>
        <p:spPr bwMode="auto">
          <a:xfrm>
            <a:off x="1109663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5" name="Oval 182"/>
          <p:cNvSpPr>
            <a:spLocks noChangeArrowheads="1"/>
          </p:cNvSpPr>
          <p:nvPr/>
        </p:nvSpPr>
        <p:spPr bwMode="auto">
          <a:xfrm>
            <a:off x="114458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6" name="Oval 183"/>
          <p:cNvSpPr>
            <a:spLocks noChangeArrowheads="1"/>
          </p:cNvSpPr>
          <p:nvPr/>
        </p:nvSpPr>
        <p:spPr bwMode="auto">
          <a:xfrm>
            <a:off x="1179513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7" name="Oval 184"/>
          <p:cNvSpPr>
            <a:spLocks noChangeArrowheads="1"/>
          </p:cNvSpPr>
          <p:nvPr/>
        </p:nvSpPr>
        <p:spPr bwMode="auto">
          <a:xfrm>
            <a:off x="121443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8" name="Oval 185"/>
          <p:cNvSpPr>
            <a:spLocks noChangeArrowheads="1"/>
          </p:cNvSpPr>
          <p:nvPr/>
        </p:nvSpPr>
        <p:spPr bwMode="auto">
          <a:xfrm>
            <a:off x="1247775" y="5400675"/>
            <a:ext cx="123825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9" name="Oval 186"/>
          <p:cNvSpPr>
            <a:spLocks noChangeArrowheads="1"/>
          </p:cNvSpPr>
          <p:nvPr/>
        </p:nvSpPr>
        <p:spPr bwMode="auto">
          <a:xfrm>
            <a:off x="128270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0" name="Oval 187"/>
          <p:cNvSpPr>
            <a:spLocks noChangeArrowheads="1"/>
          </p:cNvSpPr>
          <p:nvPr/>
        </p:nvSpPr>
        <p:spPr bwMode="auto">
          <a:xfrm>
            <a:off x="1317625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1" name="Oval 188"/>
          <p:cNvSpPr>
            <a:spLocks noChangeArrowheads="1"/>
          </p:cNvSpPr>
          <p:nvPr/>
        </p:nvSpPr>
        <p:spPr bwMode="auto">
          <a:xfrm>
            <a:off x="135255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2" name="Oval 189"/>
          <p:cNvSpPr>
            <a:spLocks noChangeArrowheads="1"/>
          </p:cNvSpPr>
          <p:nvPr/>
        </p:nvSpPr>
        <p:spPr bwMode="auto">
          <a:xfrm>
            <a:off x="1387475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3" name="Oval 190"/>
          <p:cNvSpPr>
            <a:spLocks noChangeArrowheads="1"/>
          </p:cNvSpPr>
          <p:nvPr/>
        </p:nvSpPr>
        <p:spPr bwMode="auto">
          <a:xfrm>
            <a:off x="142240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4" name="Oval 191"/>
          <p:cNvSpPr>
            <a:spLocks noChangeArrowheads="1"/>
          </p:cNvSpPr>
          <p:nvPr/>
        </p:nvSpPr>
        <p:spPr bwMode="auto">
          <a:xfrm>
            <a:off x="145573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5" name="Oval 192"/>
          <p:cNvSpPr>
            <a:spLocks noChangeArrowheads="1"/>
          </p:cNvSpPr>
          <p:nvPr/>
        </p:nvSpPr>
        <p:spPr bwMode="auto">
          <a:xfrm>
            <a:off x="1490663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6" name="Oval 193"/>
          <p:cNvSpPr>
            <a:spLocks noChangeArrowheads="1"/>
          </p:cNvSpPr>
          <p:nvPr/>
        </p:nvSpPr>
        <p:spPr bwMode="auto">
          <a:xfrm>
            <a:off x="152558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7" name="Oval 194"/>
          <p:cNvSpPr>
            <a:spLocks noChangeArrowheads="1"/>
          </p:cNvSpPr>
          <p:nvPr/>
        </p:nvSpPr>
        <p:spPr bwMode="auto">
          <a:xfrm>
            <a:off x="1560513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8" name="Oval 195"/>
          <p:cNvSpPr>
            <a:spLocks noChangeArrowheads="1"/>
          </p:cNvSpPr>
          <p:nvPr/>
        </p:nvSpPr>
        <p:spPr bwMode="auto">
          <a:xfrm>
            <a:off x="159543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9" name="Oval 196"/>
          <p:cNvSpPr>
            <a:spLocks noChangeArrowheads="1"/>
          </p:cNvSpPr>
          <p:nvPr/>
        </p:nvSpPr>
        <p:spPr bwMode="auto">
          <a:xfrm>
            <a:off x="1628775" y="5400675"/>
            <a:ext cx="123825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0" name="Oval 197"/>
          <p:cNvSpPr>
            <a:spLocks noChangeArrowheads="1"/>
          </p:cNvSpPr>
          <p:nvPr/>
        </p:nvSpPr>
        <p:spPr bwMode="auto">
          <a:xfrm>
            <a:off x="166370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1" name="Oval 198"/>
          <p:cNvSpPr>
            <a:spLocks noChangeArrowheads="1"/>
          </p:cNvSpPr>
          <p:nvPr/>
        </p:nvSpPr>
        <p:spPr bwMode="auto">
          <a:xfrm>
            <a:off x="1698625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2" name="Oval 199"/>
          <p:cNvSpPr>
            <a:spLocks noChangeArrowheads="1"/>
          </p:cNvSpPr>
          <p:nvPr/>
        </p:nvSpPr>
        <p:spPr bwMode="auto">
          <a:xfrm>
            <a:off x="173355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3" name="Oval 200"/>
          <p:cNvSpPr>
            <a:spLocks noChangeArrowheads="1"/>
          </p:cNvSpPr>
          <p:nvPr/>
        </p:nvSpPr>
        <p:spPr bwMode="auto">
          <a:xfrm>
            <a:off x="1768475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4" name="Oval 201"/>
          <p:cNvSpPr>
            <a:spLocks noChangeArrowheads="1"/>
          </p:cNvSpPr>
          <p:nvPr/>
        </p:nvSpPr>
        <p:spPr bwMode="auto">
          <a:xfrm>
            <a:off x="180340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5" name="Oval 202"/>
          <p:cNvSpPr>
            <a:spLocks noChangeArrowheads="1"/>
          </p:cNvSpPr>
          <p:nvPr/>
        </p:nvSpPr>
        <p:spPr bwMode="auto">
          <a:xfrm>
            <a:off x="183673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6" name="Oval 203"/>
          <p:cNvSpPr>
            <a:spLocks noChangeArrowheads="1"/>
          </p:cNvSpPr>
          <p:nvPr/>
        </p:nvSpPr>
        <p:spPr bwMode="auto">
          <a:xfrm>
            <a:off x="1871663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7" name="Oval 204"/>
          <p:cNvSpPr>
            <a:spLocks noChangeArrowheads="1"/>
          </p:cNvSpPr>
          <p:nvPr/>
        </p:nvSpPr>
        <p:spPr bwMode="auto">
          <a:xfrm>
            <a:off x="190658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8" name="Oval 205"/>
          <p:cNvSpPr>
            <a:spLocks noChangeArrowheads="1"/>
          </p:cNvSpPr>
          <p:nvPr/>
        </p:nvSpPr>
        <p:spPr bwMode="auto">
          <a:xfrm>
            <a:off x="1941513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9" name="Oval 206"/>
          <p:cNvSpPr>
            <a:spLocks noChangeArrowheads="1"/>
          </p:cNvSpPr>
          <p:nvPr/>
        </p:nvSpPr>
        <p:spPr bwMode="auto">
          <a:xfrm>
            <a:off x="197643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0" name="Oval 207"/>
          <p:cNvSpPr>
            <a:spLocks noChangeArrowheads="1"/>
          </p:cNvSpPr>
          <p:nvPr/>
        </p:nvSpPr>
        <p:spPr bwMode="auto">
          <a:xfrm>
            <a:off x="2009775" y="5400675"/>
            <a:ext cx="123825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1" name="Oval 208"/>
          <p:cNvSpPr>
            <a:spLocks noChangeArrowheads="1"/>
          </p:cNvSpPr>
          <p:nvPr/>
        </p:nvSpPr>
        <p:spPr bwMode="auto">
          <a:xfrm>
            <a:off x="204470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2" name="Oval 209"/>
          <p:cNvSpPr>
            <a:spLocks noChangeArrowheads="1"/>
          </p:cNvSpPr>
          <p:nvPr/>
        </p:nvSpPr>
        <p:spPr bwMode="auto">
          <a:xfrm>
            <a:off x="2079625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3" name="Oval 210"/>
          <p:cNvSpPr>
            <a:spLocks noChangeArrowheads="1"/>
          </p:cNvSpPr>
          <p:nvPr/>
        </p:nvSpPr>
        <p:spPr bwMode="auto">
          <a:xfrm>
            <a:off x="211455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4" name="Oval 211"/>
          <p:cNvSpPr>
            <a:spLocks noChangeArrowheads="1"/>
          </p:cNvSpPr>
          <p:nvPr/>
        </p:nvSpPr>
        <p:spPr bwMode="auto">
          <a:xfrm>
            <a:off x="2149475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5" name="Oval 212"/>
          <p:cNvSpPr>
            <a:spLocks noChangeArrowheads="1"/>
          </p:cNvSpPr>
          <p:nvPr/>
        </p:nvSpPr>
        <p:spPr bwMode="auto">
          <a:xfrm>
            <a:off x="218440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6" name="Oval 213"/>
          <p:cNvSpPr>
            <a:spLocks noChangeArrowheads="1"/>
          </p:cNvSpPr>
          <p:nvPr/>
        </p:nvSpPr>
        <p:spPr bwMode="auto">
          <a:xfrm>
            <a:off x="221773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7" name="Oval 214"/>
          <p:cNvSpPr>
            <a:spLocks noChangeArrowheads="1"/>
          </p:cNvSpPr>
          <p:nvPr/>
        </p:nvSpPr>
        <p:spPr bwMode="auto">
          <a:xfrm>
            <a:off x="2252663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8" name="Oval 215"/>
          <p:cNvSpPr>
            <a:spLocks noChangeArrowheads="1"/>
          </p:cNvSpPr>
          <p:nvPr/>
        </p:nvSpPr>
        <p:spPr bwMode="auto">
          <a:xfrm>
            <a:off x="228758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9" name="Oval 216"/>
          <p:cNvSpPr>
            <a:spLocks noChangeArrowheads="1"/>
          </p:cNvSpPr>
          <p:nvPr/>
        </p:nvSpPr>
        <p:spPr bwMode="auto">
          <a:xfrm>
            <a:off x="2322513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0" name="Oval 217"/>
          <p:cNvSpPr>
            <a:spLocks noChangeArrowheads="1"/>
          </p:cNvSpPr>
          <p:nvPr/>
        </p:nvSpPr>
        <p:spPr bwMode="auto">
          <a:xfrm>
            <a:off x="2357438" y="5400675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1" name="Oval 218"/>
          <p:cNvSpPr>
            <a:spLocks noChangeArrowheads="1"/>
          </p:cNvSpPr>
          <p:nvPr/>
        </p:nvSpPr>
        <p:spPr bwMode="auto">
          <a:xfrm>
            <a:off x="2390775" y="5400675"/>
            <a:ext cx="123825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2" name="Oval 219"/>
          <p:cNvSpPr>
            <a:spLocks noChangeArrowheads="1"/>
          </p:cNvSpPr>
          <p:nvPr/>
        </p:nvSpPr>
        <p:spPr bwMode="auto">
          <a:xfrm>
            <a:off x="242570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3" name="Oval 220"/>
          <p:cNvSpPr>
            <a:spLocks noChangeArrowheads="1"/>
          </p:cNvSpPr>
          <p:nvPr/>
        </p:nvSpPr>
        <p:spPr bwMode="auto">
          <a:xfrm>
            <a:off x="2460625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4" name="Oval 221"/>
          <p:cNvSpPr>
            <a:spLocks noChangeArrowheads="1"/>
          </p:cNvSpPr>
          <p:nvPr/>
        </p:nvSpPr>
        <p:spPr bwMode="auto">
          <a:xfrm>
            <a:off x="2495550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5" name="Oval 222"/>
          <p:cNvSpPr>
            <a:spLocks noChangeArrowheads="1"/>
          </p:cNvSpPr>
          <p:nvPr/>
        </p:nvSpPr>
        <p:spPr bwMode="auto">
          <a:xfrm>
            <a:off x="2530475" y="540067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6" name="Oval 223"/>
          <p:cNvSpPr>
            <a:spLocks noChangeArrowheads="1"/>
          </p:cNvSpPr>
          <p:nvPr/>
        </p:nvSpPr>
        <p:spPr bwMode="auto">
          <a:xfrm>
            <a:off x="2551113" y="5384800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7" name="Oval 224"/>
          <p:cNvSpPr>
            <a:spLocks noChangeArrowheads="1"/>
          </p:cNvSpPr>
          <p:nvPr/>
        </p:nvSpPr>
        <p:spPr bwMode="auto">
          <a:xfrm>
            <a:off x="2581275" y="5370513"/>
            <a:ext cx="123825" cy="1222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8" name="Oval 225"/>
          <p:cNvSpPr>
            <a:spLocks noChangeArrowheads="1"/>
          </p:cNvSpPr>
          <p:nvPr/>
        </p:nvSpPr>
        <p:spPr bwMode="auto">
          <a:xfrm>
            <a:off x="2616200" y="5353050"/>
            <a:ext cx="122238" cy="1206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9" name="Oval 226"/>
          <p:cNvSpPr>
            <a:spLocks noChangeArrowheads="1"/>
          </p:cNvSpPr>
          <p:nvPr/>
        </p:nvSpPr>
        <p:spPr bwMode="auto">
          <a:xfrm>
            <a:off x="2638425" y="5326063"/>
            <a:ext cx="122238" cy="1222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0" name="Oval 227"/>
          <p:cNvSpPr>
            <a:spLocks noChangeArrowheads="1"/>
          </p:cNvSpPr>
          <p:nvPr/>
        </p:nvSpPr>
        <p:spPr bwMode="auto">
          <a:xfrm>
            <a:off x="2655888" y="5305425"/>
            <a:ext cx="122237" cy="1222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1" name="Oval 228"/>
          <p:cNvSpPr>
            <a:spLocks noChangeArrowheads="1"/>
          </p:cNvSpPr>
          <p:nvPr/>
        </p:nvSpPr>
        <p:spPr bwMode="auto">
          <a:xfrm>
            <a:off x="2676525" y="5287963"/>
            <a:ext cx="123825" cy="1222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2" name="Oval 229"/>
          <p:cNvSpPr>
            <a:spLocks noChangeArrowheads="1"/>
          </p:cNvSpPr>
          <p:nvPr/>
        </p:nvSpPr>
        <p:spPr bwMode="auto">
          <a:xfrm>
            <a:off x="2693988" y="5262563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3" name="Oval 230"/>
          <p:cNvSpPr>
            <a:spLocks noChangeArrowheads="1"/>
          </p:cNvSpPr>
          <p:nvPr/>
        </p:nvSpPr>
        <p:spPr bwMode="auto">
          <a:xfrm>
            <a:off x="2711450" y="5241925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4" name="Oval 231"/>
          <p:cNvSpPr>
            <a:spLocks noChangeArrowheads="1"/>
          </p:cNvSpPr>
          <p:nvPr/>
        </p:nvSpPr>
        <p:spPr bwMode="auto">
          <a:xfrm>
            <a:off x="2733675" y="5222875"/>
            <a:ext cx="122238" cy="1222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5" name="Oval 232"/>
          <p:cNvSpPr>
            <a:spLocks noChangeArrowheads="1"/>
          </p:cNvSpPr>
          <p:nvPr/>
        </p:nvSpPr>
        <p:spPr bwMode="auto">
          <a:xfrm>
            <a:off x="2751138" y="5195888"/>
            <a:ext cx="122237" cy="1222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6" name="Oval 233"/>
          <p:cNvSpPr>
            <a:spLocks noChangeArrowheads="1"/>
          </p:cNvSpPr>
          <p:nvPr/>
        </p:nvSpPr>
        <p:spPr bwMode="auto">
          <a:xfrm>
            <a:off x="2768600" y="5170488"/>
            <a:ext cx="122238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7" name="Oval 234"/>
          <p:cNvSpPr>
            <a:spLocks noChangeArrowheads="1"/>
          </p:cNvSpPr>
          <p:nvPr/>
        </p:nvSpPr>
        <p:spPr bwMode="auto">
          <a:xfrm>
            <a:off x="2786063" y="5145088"/>
            <a:ext cx="122237" cy="1222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8" name="Oval 235"/>
          <p:cNvSpPr>
            <a:spLocks noChangeArrowheads="1"/>
          </p:cNvSpPr>
          <p:nvPr/>
        </p:nvSpPr>
        <p:spPr bwMode="auto">
          <a:xfrm>
            <a:off x="2811463" y="5129213"/>
            <a:ext cx="122237" cy="1222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9" name="Oval 236"/>
          <p:cNvSpPr>
            <a:spLocks noChangeArrowheads="1"/>
          </p:cNvSpPr>
          <p:nvPr/>
        </p:nvSpPr>
        <p:spPr bwMode="auto">
          <a:xfrm>
            <a:off x="2841625" y="5124450"/>
            <a:ext cx="122238" cy="1222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0" name="Oval 237"/>
          <p:cNvSpPr>
            <a:spLocks noChangeArrowheads="1"/>
          </p:cNvSpPr>
          <p:nvPr/>
        </p:nvSpPr>
        <p:spPr bwMode="auto">
          <a:xfrm>
            <a:off x="2871788" y="5119688"/>
            <a:ext cx="122237" cy="1238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1" name="Rectangle 238"/>
          <p:cNvSpPr>
            <a:spLocks noChangeArrowheads="1"/>
          </p:cNvSpPr>
          <p:nvPr/>
        </p:nvSpPr>
        <p:spPr bwMode="auto">
          <a:xfrm>
            <a:off x="2928938" y="5124450"/>
            <a:ext cx="909637" cy="1190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2" name="Rectangle 239"/>
          <p:cNvSpPr>
            <a:spLocks noChangeArrowheads="1"/>
          </p:cNvSpPr>
          <p:nvPr/>
        </p:nvSpPr>
        <p:spPr bwMode="auto">
          <a:xfrm>
            <a:off x="207963" y="2998788"/>
            <a:ext cx="2328862" cy="2778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18518" tIns="8332" rIns="18518" bIns="8332">
            <a:spAutoFit/>
          </a:bodyPr>
          <a:lstStyle/>
          <a:p>
            <a:pPr defTabSz="182563"/>
            <a:r>
              <a:rPr lang="en-US" sz="1700">
                <a:latin typeface="Calibri" pitchFamily="34" charset="0"/>
              </a:rPr>
              <a:t>Constant Volume Sampler</a:t>
            </a:r>
          </a:p>
        </p:txBody>
      </p:sp>
      <p:sp>
        <p:nvSpPr>
          <p:cNvPr id="12393" name="Rectangle 240"/>
          <p:cNvSpPr>
            <a:spLocks noChangeArrowheads="1"/>
          </p:cNvSpPr>
          <p:nvPr/>
        </p:nvSpPr>
        <p:spPr bwMode="auto">
          <a:xfrm>
            <a:off x="346075" y="5643563"/>
            <a:ext cx="1920875" cy="293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8518" tIns="8332" rIns="18518" bIns="8332">
            <a:spAutoFit/>
          </a:bodyPr>
          <a:lstStyle/>
          <a:p>
            <a:pPr defTabSz="182563"/>
            <a:r>
              <a:rPr lang="en-US">
                <a:latin typeface="Calibri" pitchFamily="34" charset="0"/>
              </a:rPr>
              <a:t>Critical Flow Venturi</a:t>
            </a:r>
          </a:p>
        </p:txBody>
      </p:sp>
      <p:sp>
        <p:nvSpPr>
          <p:cNvPr id="12394" name="Rectangle 241"/>
          <p:cNvSpPr>
            <a:spLocks noChangeArrowheads="1"/>
          </p:cNvSpPr>
          <p:nvPr/>
        </p:nvSpPr>
        <p:spPr bwMode="auto">
          <a:xfrm>
            <a:off x="649288" y="1555750"/>
            <a:ext cx="1049337" cy="820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5" name="Rectangle 242"/>
          <p:cNvSpPr>
            <a:spLocks noChangeArrowheads="1"/>
          </p:cNvSpPr>
          <p:nvPr/>
        </p:nvSpPr>
        <p:spPr bwMode="auto">
          <a:xfrm>
            <a:off x="684213" y="1587500"/>
            <a:ext cx="1049337" cy="822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6" name="Rectangle 243"/>
          <p:cNvSpPr>
            <a:spLocks noChangeArrowheads="1"/>
          </p:cNvSpPr>
          <p:nvPr/>
        </p:nvSpPr>
        <p:spPr bwMode="auto">
          <a:xfrm>
            <a:off x="763588" y="1654175"/>
            <a:ext cx="1050925" cy="820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7" name="Rectangle 244"/>
          <p:cNvSpPr>
            <a:spLocks noChangeArrowheads="1"/>
          </p:cNvSpPr>
          <p:nvPr/>
        </p:nvSpPr>
        <p:spPr bwMode="auto">
          <a:xfrm>
            <a:off x="798513" y="1685925"/>
            <a:ext cx="1049337" cy="825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8" name="Rectangle 245"/>
          <p:cNvSpPr>
            <a:spLocks noChangeArrowheads="1"/>
          </p:cNvSpPr>
          <p:nvPr/>
        </p:nvSpPr>
        <p:spPr bwMode="auto">
          <a:xfrm>
            <a:off x="877888" y="1751013"/>
            <a:ext cx="1050925" cy="823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9" name="Rectangle 246"/>
          <p:cNvSpPr>
            <a:spLocks noChangeArrowheads="1"/>
          </p:cNvSpPr>
          <p:nvPr/>
        </p:nvSpPr>
        <p:spPr bwMode="auto">
          <a:xfrm>
            <a:off x="912813" y="1784350"/>
            <a:ext cx="1050925" cy="823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0" name="Line 247"/>
          <p:cNvSpPr>
            <a:spLocks noChangeShapeType="1"/>
          </p:cNvSpPr>
          <p:nvPr/>
        </p:nvSpPr>
        <p:spPr bwMode="auto">
          <a:xfrm>
            <a:off x="1984375" y="2143125"/>
            <a:ext cx="1787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401" name="Rectangle 248"/>
          <p:cNvSpPr>
            <a:spLocks noChangeArrowheads="1"/>
          </p:cNvSpPr>
          <p:nvPr/>
        </p:nvSpPr>
        <p:spPr bwMode="auto">
          <a:xfrm>
            <a:off x="1047750" y="1895475"/>
            <a:ext cx="7810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8518" tIns="8332" rIns="18518" bIns="8332">
            <a:spAutoFit/>
          </a:bodyPr>
          <a:lstStyle/>
          <a:p>
            <a:pPr algn="ctr" defTabSz="182563"/>
            <a:r>
              <a:rPr lang="en-US">
                <a:latin typeface="Calibri" pitchFamily="34" charset="0"/>
              </a:rPr>
              <a:t>Sample </a:t>
            </a:r>
          </a:p>
          <a:p>
            <a:pPr algn="ctr" defTabSz="182563"/>
            <a:r>
              <a:rPr lang="en-US">
                <a:latin typeface="Calibri" pitchFamily="34" charset="0"/>
              </a:rPr>
              <a:t>Bags</a:t>
            </a:r>
          </a:p>
        </p:txBody>
      </p:sp>
      <p:sp>
        <p:nvSpPr>
          <p:cNvPr id="12402" name="Rectangle 249"/>
          <p:cNvSpPr>
            <a:spLocks noChangeArrowheads="1"/>
          </p:cNvSpPr>
          <p:nvPr/>
        </p:nvSpPr>
        <p:spPr bwMode="auto">
          <a:xfrm>
            <a:off x="5357813" y="6211888"/>
            <a:ext cx="2514600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8518" tIns="8332" rIns="18518" bIns="8332">
            <a:spAutoFit/>
          </a:bodyPr>
          <a:lstStyle/>
          <a:p>
            <a:pPr defTabSz="182563"/>
            <a:r>
              <a:rPr lang="en-US" sz="1300">
                <a:latin typeface="Calibri" pitchFamily="34" charset="0"/>
              </a:rPr>
              <a:t>8.5” Twin Roll Chassis Dynamometer</a:t>
            </a:r>
          </a:p>
        </p:txBody>
      </p:sp>
      <p:sp>
        <p:nvSpPr>
          <p:cNvPr id="12403" name="Line 250"/>
          <p:cNvSpPr>
            <a:spLocks noChangeShapeType="1"/>
          </p:cNvSpPr>
          <p:nvPr/>
        </p:nvSpPr>
        <p:spPr bwMode="auto">
          <a:xfrm>
            <a:off x="501650" y="4008438"/>
            <a:ext cx="84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404" name="Rectangle 251"/>
          <p:cNvSpPr>
            <a:spLocks noChangeArrowheads="1"/>
          </p:cNvSpPr>
          <p:nvPr/>
        </p:nvSpPr>
        <p:spPr bwMode="auto">
          <a:xfrm>
            <a:off x="1684338" y="3938588"/>
            <a:ext cx="400050" cy="25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5" name="Rectangle 252"/>
          <p:cNvSpPr>
            <a:spLocks noChangeArrowheads="1"/>
          </p:cNvSpPr>
          <p:nvPr/>
        </p:nvSpPr>
        <p:spPr bwMode="auto">
          <a:xfrm>
            <a:off x="1684338" y="3998913"/>
            <a:ext cx="400050" cy="26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6" name="Rectangle 253"/>
          <p:cNvSpPr>
            <a:spLocks noChangeArrowheads="1"/>
          </p:cNvSpPr>
          <p:nvPr/>
        </p:nvSpPr>
        <p:spPr bwMode="auto">
          <a:xfrm>
            <a:off x="1684338" y="3784600"/>
            <a:ext cx="400050" cy="26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7" name="Rectangle 254"/>
          <p:cNvSpPr>
            <a:spLocks noChangeArrowheads="1"/>
          </p:cNvSpPr>
          <p:nvPr/>
        </p:nvSpPr>
        <p:spPr bwMode="auto">
          <a:xfrm>
            <a:off x="1684338" y="3846513"/>
            <a:ext cx="400050" cy="25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8" name="Rectangle 255"/>
          <p:cNvSpPr>
            <a:spLocks noChangeArrowheads="1"/>
          </p:cNvSpPr>
          <p:nvPr/>
        </p:nvSpPr>
        <p:spPr bwMode="auto">
          <a:xfrm>
            <a:off x="1524000" y="3462338"/>
            <a:ext cx="39688" cy="74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9" name="Rectangle 256"/>
          <p:cNvSpPr>
            <a:spLocks noChangeArrowheads="1"/>
          </p:cNvSpPr>
          <p:nvPr/>
        </p:nvSpPr>
        <p:spPr bwMode="auto">
          <a:xfrm>
            <a:off x="1611313" y="3462338"/>
            <a:ext cx="39687" cy="74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0" name="Rectangle 257"/>
          <p:cNvSpPr>
            <a:spLocks noChangeArrowheads="1"/>
          </p:cNvSpPr>
          <p:nvPr/>
        </p:nvSpPr>
        <p:spPr bwMode="auto">
          <a:xfrm>
            <a:off x="2168525" y="3462338"/>
            <a:ext cx="44450" cy="165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1" name="Oval 258"/>
          <p:cNvSpPr>
            <a:spLocks noChangeArrowheads="1"/>
          </p:cNvSpPr>
          <p:nvPr/>
        </p:nvSpPr>
        <p:spPr bwMode="auto">
          <a:xfrm>
            <a:off x="2181225" y="3475038"/>
            <a:ext cx="20638" cy="206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2" name="Oval 259"/>
          <p:cNvSpPr>
            <a:spLocks noChangeArrowheads="1"/>
          </p:cNvSpPr>
          <p:nvPr/>
        </p:nvSpPr>
        <p:spPr bwMode="auto">
          <a:xfrm>
            <a:off x="2181225" y="3513138"/>
            <a:ext cx="20638" cy="222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3" name="Oval 260"/>
          <p:cNvSpPr>
            <a:spLocks noChangeArrowheads="1"/>
          </p:cNvSpPr>
          <p:nvPr/>
        </p:nvSpPr>
        <p:spPr bwMode="auto">
          <a:xfrm>
            <a:off x="2181225" y="3556000"/>
            <a:ext cx="20638" cy="190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4" name="Oval 261"/>
          <p:cNvSpPr>
            <a:spLocks noChangeArrowheads="1"/>
          </p:cNvSpPr>
          <p:nvPr/>
        </p:nvSpPr>
        <p:spPr bwMode="auto">
          <a:xfrm>
            <a:off x="2181225" y="3592513"/>
            <a:ext cx="20638" cy="190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5" name="Rectangle 262"/>
          <p:cNvSpPr>
            <a:spLocks noChangeArrowheads="1"/>
          </p:cNvSpPr>
          <p:nvPr/>
        </p:nvSpPr>
        <p:spPr bwMode="auto">
          <a:xfrm>
            <a:off x="1589088" y="4418013"/>
            <a:ext cx="55562" cy="412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6" name="Rectangle 263"/>
          <p:cNvSpPr>
            <a:spLocks noChangeArrowheads="1"/>
          </p:cNvSpPr>
          <p:nvPr/>
        </p:nvSpPr>
        <p:spPr bwMode="auto">
          <a:xfrm>
            <a:off x="2108200" y="4418013"/>
            <a:ext cx="55563" cy="412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7" name="Rectangle 264"/>
          <p:cNvSpPr>
            <a:spLocks noChangeArrowheads="1"/>
          </p:cNvSpPr>
          <p:nvPr/>
        </p:nvSpPr>
        <p:spPr bwMode="auto">
          <a:xfrm>
            <a:off x="1881188" y="4519613"/>
            <a:ext cx="114300" cy="506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8" name="Oval 265"/>
          <p:cNvSpPr>
            <a:spLocks noChangeArrowheads="1"/>
          </p:cNvSpPr>
          <p:nvPr/>
        </p:nvSpPr>
        <p:spPr bwMode="auto">
          <a:xfrm>
            <a:off x="1712913" y="4556125"/>
            <a:ext cx="68262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9" name="Oval 266"/>
          <p:cNvSpPr>
            <a:spLocks noChangeArrowheads="1"/>
          </p:cNvSpPr>
          <p:nvPr/>
        </p:nvSpPr>
        <p:spPr bwMode="auto">
          <a:xfrm>
            <a:off x="1712913" y="4659313"/>
            <a:ext cx="68262" cy="666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0" name="Oval 267"/>
          <p:cNvSpPr>
            <a:spLocks noChangeArrowheads="1"/>
          </p:cNvSpPr>
          <p:nvPr/>
        </p:nvSpPr>
        <p:spPr bwMode="auto">
          <a:xfrm>
            <a:off x="1712913" y="4764088"/>
            <a:ext cx="68262" cy="666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1" name="Oval 268"/>
          <p:cNvSpPr>
            <a:spLocks noChangeArrowheads="1"/>
          </p:cNvSpPr>
          <p:nvPr/>
        </p:nvSpPr>
        <p:spPr bwMode="auto">
          <a:xfrm>
            <a:off x="852488" y="3505200"/>
            <a:ext cx="146050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2" name="Oval 269"/>
          <p:cNvSpPr>
            <a:spLocks noChangeArrowheads="1"/>
          </p:cNvSpPr>
          <p:nvPr/>
        </p:nvSpPr>
        <p:spPr bwMode="auto">
          <a:xfrm>
            <a:off x="612775" y="3716338"/>
            <a:ext cx="146050" cy="1412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3" name="Oval 270"/>
          <p:cNvSpPr>
            <a:spLocks noChangeArrowheads="1"/>
          </p:cNvSpPr>
          <p:nvPr/>
        </p:nvSpPr>
        <p:spPr bwMode="auto">
          <a:xfrm>
            <a:off x="850900" y="3717925"/>
            <a:ext cx="146050" cy="1412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4" name="Oval 271"/>
          <p:cNvSpPr>
            <a:spLocks noChangeArrowheads="1"/>
          </p:cNvSpPr>
          <p:nvPr/>
        </p:nvSpPr>
        <p:spPr bwMode="auto">
          <a:xfrm>
            <a:off x="1089025" y="3719513"/>
            <a:ext cx="146050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5" name="Rectangle 272"/>
          <p:cNvSpPr>
            <a:spLocks noChangeArrowheads="1"/>
          </p:cNvSpPr>
          <p:nvPr/>
        </p:nvSpPr>
        <p:spPr bwMode="auto">
          <a:xfrm>
            <a:off x="8332788" y="4960938"/>
            <a:ext cx="401637" cy="6826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6" name="Rectangle 273"/>
          <p:cNvSpPr>
            <a:spLocks noChangeArrowheads="1"/>
          </p:cNvSpPr>
          <p:nvPr/>
        </p:nvSpPr>
        <p:spPr bwMode="auto">
          <a:xfrm>
            <a:off x="8502650" y="3870325"/>
            <a:ext cx="77788" cy="10683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7" name="AutoShape 274"/>
          <p:cNvSpPr>
            <a:spLocks noChangeArrowheads="1"/>
          </p:cNvSpPr>
          <p:nvPr/>
        </p:nvSpPr>
        <p:spPr bwMode="auto">
          <a:xfrm flipH="1">
            <a:off x="8443913" y="5111750"/>
            <a:ext cx="127000" cy="50800"/>
          </a:xfrm>
          <a:prstGeom prst="rightArrow">
            <a:avLst>
              <a:gd name="adj1" fmla="val 50000"/>
              <a:gd name="adj2" fmla="val 12892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8" name="Rectangle 275"/>
          <p:cNvSpPr>
            <a:spLocks noChangeArrowheads="1"/>
          </p:cNvSpPr>
          <p:nvPr/>
        </p:nvSpPr>
        <p:spPr bwMode="auto">
          <a:xfrm>
            <a:off x="6418263" y="3619500"/>
            <a:ext cx="79375" cy="552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9" name="Rectangle 276"/>
          <p:cNvSpPr>
            <a:spLocks noChangeArrowheads="1"/>
          </p:cNvSpPr>
          <p:nvPr/>
        </p:nvSpPr>
        <p:spPr bwMode="auto">
          <a:xfrm flipH="1">
            <a:off x="7620000" y="5783263"/>
            <a:ext cx="12493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518" tIns="8332" rIns="18518" bIns="8332">
            <a:spAutoFit/>
          </a:bodyPr>
          <a:lstStyle/>
          <a:p>
            <a:pPr algn="r" defTabSz="182563"/>
            <a:r>
              <a:rPr lang="en-US" sz="1300">
                <a:latin typeface="Calibri" pitchFamily="34" charset="0"/>
              </a:rPr>
              <a:t>Cooling Fan</a:t>
            </a:r>
          </a:p>
        </p:txBody>
      </p:sp>
      <p:sp>
        <p:nvSpPr>
          <p:cNvPr id="12430" name="Rectangle 277"/>
          <p:cNvSpPr>
            <a:spLocks noChangeArrowheads="1"/>
          </p:cNvSpPr>
          <p:nvPr/>
        </p:nvSpPr>
        <p:spPr bwMode="auto">
          <a:xfrm>
            <a:off x="6700838" y="4219575"/>
            <a:ext cx="5556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8518" tIns="8332" rIns="18518" bIns="8332">
            <a:spAutoFit/>
          </a:bodyPr>
          <a:lstStyle/>
          <a:p>
            <a:pPr defTabSz="182563"/>
            <a:r>
              <a:rPr lang="en-US" sz="1300">
                <a:latin typeface="Calibri" pitchFamily="34" charset="0"/>
              </a:rPr>
              <a:t>Driver’s</a:t>
            </a:r>
          </a:p>
          <a:p>
            <a:pPr defTabSz="182563"/>
            <a:r>
              <a:rPr lang="en-US" sz="1300">
                <a:latin typeface="Calibri" pitchFamily="34" charset="0"/>
              </a:rPr>
              <a:t>Trace</a:t>
            </a:r>
          </a:p>
        </p:txBody>
      </p:sp>
      <p:sp>
        <p:nvSpPr>
          <p:cNvPr id="12431" name="Freeform 278"/>
          <p:cNvSpPr>
            <a:spLocks/>
          </p:cNvSpPr>
          <p:nvPr/>
        </p:nvSpPr>
        <p:spPr bwMode="auto">
          <a:xfrm>
            <a:off x="6291263" y="4224338"/>
            <a:ext cx="173037" cy="314325"/>
          </a:xfrm>
          <a:custGeom>
            <a:avLst/>
            <a:gdLst>
              <a:gd name="T0" fmla="*/ 2147483647 w 393"/>
              <a:gd name="T1" fmla="*/ 2147483647 h 638"/>
              <a:gd name="T2" fmla="*/ 2147483647 w 393"/>
              <a:gd name="T3" fmla="*/ 2147483647 h 638"/>
              <a:gd name="T4" fmla="*/ 0 w 393"/>
              <a:gd name="T5" fmla="*/ 2147483647 h 638"/>
              <a:gd name="T6" fmla="*/ 0 w 393"/>
              <a:gd name="T7" fmla="*/ 2147483647 h 638"/>
              <a:gd name="T8" fmla="*/ 2147483647 w 393"/>
              <a:gd name="T9" fmla="*/ 2147483647 h 638"/>
              <a:gd name="T10" fmla="*/ 2147483647 w 393"/>
              <a:gd name="T11" fmla="*/ 2147483647 h 638"/>
              <a:gd name="T12" fmla="*/ 2147483647 w 393"/>
              <a:gd name="T13" fmla="*/ 2147483647 h 638"/>
              <a:gd name="T14" fmla="*/ 2147483647 w 393"/>
              <a:gd name="T15" fmla="*/ 2147483647 h 638"/>
              <a:gd name="T16" fmla="*/ 2147483647 w 393"/>
              <a:gd name="T17" fmla="*/ 2147483647 h 638"/>
              <a:gd name="T18" fmla="*/ 2147483647 w 393"/>
              <a:gd name="T19" fmla="*/ 2147483647 h 638"/>
              <a:gd name="T20" fmla="*/ 2147483647 w 393"/>
              <a:gd name="T21" fmla="*/ 2147483647 h 638"/>
              <a:gd name="T22" fmla="*/ 2147483647 w 393"/>
              <a:gd name="T23" fmla="*/ 2147483647 h 638"/>
              <a:gd name="T24" fmla="*/ 2147483647 w 393"/>
              <a:gd name="T25" fmla="*/ 2147483647 h 638"/>
              <a:gd name="T26" fmla="*/ 2147483647 w 393"/>
              <a:gd name="T27" fmla="*/ 2147483647 h 638"/>
              <a:gd name="T28" fmla="*/ 2147483647 w 393"/>
              <a:gd name="T29" fmla="*/ 2147483647 h 638"/>
              <a:gd name="T30" fmla="*/ 2147483647 w 393"/>
              <a:gd name="T31" fmla="*/ 2147483647 h 638"/>
              <a:gd name="T32" fmla="*/ 2147483647 w 393"/>
              <a:gd name="T33" fmla="*/ 2147483647 h 638"/>
              <a:gd name="T34" fmla="*/ 2147483647 w 393"/>
              <a:gd name="T35" fmla="*/ 2147483647 h 638"/>
              <a:gd name="T36" fmla="*/ 2147483647 w 393"/>
              <a:gd name="T37" fmla="*/ 2147483647 h 638"/>
              <a:gd name="T38" fmla="*/ 2147483647 w 393"/>
              <a:gd name="T39" fmla="*/ 2147483647 h 638"/>
              <a:gd name="T40" fmla="*/ 2147483647 w 393"/>
              <a:gd name="T41" fmla="*/ 2147483647 h 638"/>
              <a:gd name="T42" fmla="*/ 2147483647 w 393"/>
              <a:gd name="T43" fmla="*/ 2147483647 h 638"/>
              <a:gd name="T44" fmla="*/ 2147483647 w 393"/>
              <a:gd name="T45" fmla="*/ 2147483647 h 638"/>
              <a:gd name="T46" fmla="*/ 2147483647 w 393"/>
              <a:gd name="T47" fmla="*/ 2147483647 h 638"/>
              <a:gd name="T48" fmla="*/ 2147483647 w 393"/>
              <a:gd name="T49" fmla="*/ 2147483647 h 638"/>
              <a:gd name="T50" fmla="*/ 2147483647 w 393"/>
              <a:gd name="T51" fmla="*/ 2147483647 h 638"/>
              <a:gd name="T52" fmla="*/ 2147483647 w 393"/>
              <a:gd name="T53" fmla="*/ 2147483647 h 638"/>
              <a:gd name="T54" fmla="*/ 2147483647 w 393"/>
              <a:gd name="T55" fmla="*/ 2147483647 h 638"/>
              <a:gd name="T56" fmla="*/ 2147483647 w 393"/>
              <a:gd name="T57" fmla="*/ 2147483647 h 638"/>
              <a:gd name="T58" fmla="*/ 2147483647 w 393"/>
              <a:gd name="T59" fmla="*/ 2147483647 h 638"/>
              <a:gd name="T60" fmla="*/ 2147483647 w 393"/>
              <a:gd name="T61" fmla="*/ 2147483647 h 638"/>
              <a:gd name="T62" fmla="*/ 2147483647 w 393"/>
              <a:gd name="T63" fmla="*/ 2147483647 h 638"/>
              <a:gd name="T64" fmla="*/ 2147483647 w 393"/>
              <a:gd name="T65" fmla="*/ 2147483647 h 638"/>
              <a:gd name="T66" fmla="*/ 2147483647 w 393"/>
              <a:gd name="T67" fmla="*/ 2147483647 h 638"/>
              <a:gd name="T68" fmla="*/ 2147483647 w 393"/>
              <a:gd name="T69" fmla="*/ 0 h 6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93"/>
              <a:gd name="T106" fmla="*/ 0 h 638"/>
              <a:gd name="T107" fmla="*/ 393 w 393"/>
              <a:gd name="T108" fmla="*/ 638 h 6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93" h="638">
                <a:moveTo>
                  <a:pt x="10" y="637"/>
                </a:moveTo>
                <a:lnTo>
                  <a:pt x="10" y="612"/>
                </a:lnTo>
                <a:lnTo>
                  <a:pt x="0" y="586"/>
                </a:lnTo>
                <a:lnTo>
                  <a:pt x="0" y="561"/>
                </a:lnTo>
                <a:lnTo>
                  <a:pt x="10" y="535"/>
                </a:lnTo>
                <a:lnTo>
                  <a:pt x="20" y="510"/>
                </a:lnTo>
                <a:lnTo>
                  <a:pt x="29" y="484"/>
                </a:lnTo>
                <a:lnTo>
                  <a:pt x="49" y="459"/>
                </a:lnTo>
                <a:lnTo>
                  <a:pt x="78" y="450"/>
                </a:lnTo>
                <a:lnTo>
                  <a:pt x="108" y="442"/>
                </a:lnTo>
                <a:lnTo>
                  <a:pt x="137" y="433"/>
                </a:lnTo>
                <a:lnTo>
                  <a:pt x="167" y="416"/>
                </a:lnTo>
                <a:lnTo>
                  <a:pt x="196" y="408"/>
                </a:lnTo>
                <a:lnTo>
                  <a:pt x="225" y="391"/>
                </a:lnTo>
                <a:lnTo>
                  <a:pt x="255" y="382"/>
                </a:lnTo>
                <a:lnTo>
                  <a:pt x="284" y="374"/>
                </a:lnTo>
                <a:lnTo>
                  <a:pt x="304" y="348"/>
                </a:lnTo>
                <a:lnTo>
                  <a:pt x="333" y="340"/>
                </a:lnTo>
                <a:lnTo>
                  <a:pt x="343" y="314"/>
                </a:lnTo>
                <a:lnTo>
                  <a:pt x="372" y="297"/>
                </a:lnTo>
                <a:lnTo>
                  <a:pt x="382" y="272"/>
                </a:lnTo>
                <a:lnTo>
                  <a:pt x="392" y="246"/>
                </a:lnTo>
                <a:lnTo>
                  <a:pt x="392" y="221"/>
                </a:lnTo>
                <a:lnTo>
                  <a:pt x="363" y="195"/>
                </a:lnTo>
                <a:lnTo>
                  <a:pt x="333" y="187"/>
                </a:lnTo>
                <a:lnTo>
                  <a:pt x="304" y="178"/>
                </a:lnTo>
                <a:lnTo>
                  <a:pt x="274" y="170"/>
                </a:lnTo>
                <a:lnTo>
                  <a:pt x="255" y="144"/>
                </a:lnTo>
                <a:lnTo>
                  <a:pt x="225" y="144"/>
                </a:lnTo>
                <a:lnTo>
                  <a:pt x="206" y="119"/>
                </a:lnTo>
                <a:lnTo>
                  <a:pt x="176" y="102"/>
                </a:lnTo>
                <a:lnTo>
                  <a:pt x="176" y="76"/>
                </a:lnTo>
                <a:lnTo>
                  <a:pt x="157" y="51"/>
                </a:lnTo>
                <a:lnTo>
                  <a:pt x="157" y="25"/>
                </a:lnTo>
                <a:lnTo>
                  <a:pt x="14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4216" tIns="42108" rIns="84216" bIns="42108"/>
          <a:lstStyle/>
          <a:p>
            <a:endParaRPr lang="en-US"/>
          </a:p>
        </p:txBody>
      </p:sp>
      <p:grpSp>
        <p:nvGrpSpPr>
          <p:cNvPr id="12432" name="Group 570"/>
          <p:cNvGrpSpPr>
            <a:grpSpLocks/>
          </p:cNvGrpSpPr>
          <p:nvPr/>
        </p:nvGrpSpPr>
        <p:grpSpPr bwMode="auto">
          <a:xfrm>
            <a:off x="6165850" y="5392738"/>
            <a:ext cx="806450" cy="127000"/>
            <a:chOff x="4704" y="3624"/>
            <a:chExt cx="559" cy="85"/>
          </a:xfrm>
        </p:grpSpPr>
        <p:sp>
          <p:nvSpPr>
            <p:cNvPr id="12854" name="AutoShape 279"/>
            <p:cNvSpPr>
              <a:spLocks noChangeArrowheads="1"/>
            </p:cNvSpPr>
            <p:nvPr/>
          </p:nvSpPr>
          <p:spPr bwMode="auto">
            <a:xfrm>
              <a:off x="4712" y="3624"/>
              <a:ext cx="97" cy="85"/>
            </a:xfrm>
            <a:prstGeom prst="rtTriangl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55" name="AutoShape 280"/>
            <p:cNvSpPr>
              <a:spLocks noChangeArrowheads="1"/>
            </p:cNvSpPr>
            <p:nvPr/>
          </p:nvSpPr>
          <p:spPr bwMode="auto">
            <a:xfrm rot="-5400000">
              <a:off x="5032" y="3618"/>
              <a:ext cx="85" cy="97"/>
            </a:xfrm>
            <a:prstGeom prst="rtTriangl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56" name="Rectangle 281"/>
            <p:cNvSpPr>
              <a:spLocks noChangeArrowheads="1"/>
            </p:cNvSpPr>
            <p:nvPr/>
          </p:nvSpPr>
          <p:spPr bwMode="auto">
            <a:xfrm>
              <a:off x="4704" y="3677"/>
              <a:ext cx="559" cy="1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433" name="Freeform 557"/>
          <p:cNvSpPr>
            <a:spLocks/>
          </p:cNvSpPr>
          <p:nvPr/>
        </p:nvSpPr>
        <p:spPr bwMode="auto">
          <a:xfrm>
            <a:off x="7597775" y="3246438"/>
            <a:ext cx="241300" cy="320675"/>
          </a:xfrm>
          <a:custGeom>
            <a:avLst/>
            <a:gdLst>
              <a:gd name="T0" fmla="*/ 0 w 549"/>
              <a:gd name="T1" fmla="*/ 2147483647 h 647"/>
              <a:gd name="T2" fmla="*/ 2147483647 w 549"/>
              <a:gd name="T3" fmla="*/ 2147483647 h 647"/>
              <a:gd name="T4" fmla="*/ 2147483647 w 549"/>
              <a:gd name="T5" fmla="*/ 2147483647 h 647"/>
              <a:gd name="T6" fmla="*/ 2147483647 w 549"/>
              <a:gd name="T7" fmla="*/ 2147483647 h 647"/>
              <a:gd name="T8" fmla="*/ 2147483647 w 549"/>
              <a:gd name="T9" fmla="*/ 2147483647 h 647"/>
              <a:gd name="T10" fmla="*/ 2147483647 w 549"/>
              <a:gd name="T11" fmla="*/ 2147483647 h 647"/>
              <a:gd name="T12" fmla="*/ 2147483647 w 549"/>
              <a:gd name="T13" fmla="*/ 2147483647 h 647"/>
              <a:gd name="T14" fmla="*/ 2147483647 w 549"/>
              <a:gd name="T15" fmla="*/ 2147483647 h 647"/>
              <a:gd name="T16" fmla="*/ 2147483647 w 549"/>
              <a:gd name="T17" fmla="*/ 2147483647 h 647"/>
              <a:gd name="T18" fmla="*/ 2147483647 w 549"/>
              <a:gd name="T19" fmla="*/ 2147483647 h 647"/>
              <a:gd name="T20" fmla="*/ 2147483647 w 549"/>
              <a:gd name="T21" fmla="*/ 2147483647 h 647"/>
              <a:gd name="T22" fmla="*/ 2147483647 w 549"/>
              <a:gd name="T23" fmla="*/ 2147483647 h 647"/>
              <a:gd name="T24" fmla="*/ 2147483647 w 549"/>
              <a:gd name="T25" fmla="*/ 2147483647 h 647"/>
              <a:gd name="T26" fmla="*/ 2147483647 w 549"/>
              <a:gd name="T27" fmla="*/ 2147483647 h 647"/>
              <a:gd name="T28" fmla="*/ 2147483647 w 549"/>
              <a:gd name="T29" fmla="*/ 2147483647 h 647"/>
              <a:gd name="T30" fmla="*/ 2147483647 w 549"/>
              <a:gd name="T31" fmla="*/ 2147483647 h 647"/>
              <a:gd name="T32" fmla="*/ 2147483647 w 549"/>
              <a:gd name="T33" fmla="*/ 2147483647 h 647"/>
              <a:gd name="T34" fmla="*/ 2147483647 w 549"/>
              <a:gd name="T35" fmla="*/ 2147483647 h 647"/>
              <a:gd name="T36" fmla="*/ 2147483647 w 549"/>
              <a:gd name="T37" fmla="*/ 2147483647 h 647"/>
              <a:gd name="T38" fmla="*/ 2147483647 w 549"/>
              <a:gd name="T39" fmla="*/ 2147483647 h 647"/>
              <a:gd name="T40" fmla="*/ 2147483647 w 549"/>
              <a:gd name="T41" fmla="*/ 2147483647 h 647"/>
              <a:gd name="T42" fmla="*/ 2147483647 w 549"/>
              <a:gd name="T43" fmla="*/ 2147483647 h 647"/>
              <a:gd name="T44" fmla="*/ 2147483647 w 549"/>
              <a:gd name="T45" fmla="*/ 0 h 647"/>
              <a:gd name="T46" fmla="*/ 0 w 549"/>
              <a:gd name="T47" fmla="*/ 2147483647 h 64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49"/>
              <a:gd name="T73" fmla="*/ 0 h 647"/>
              <a:gd name="T74" fmla="*/ 549 w 549"/>
              <a:gd name="T75" fmla="*/ 647 h 64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49" h="647">
                <a:moveTo>
                  <a:pt x="0" y="21"/>
                </a:moveTo>
                <a:lnTo>
                  <a:pt x="193" y="566"/>
                </a:lnTo>
                <a:lnTo>
                  <a:pt x="242" y="570"/>
                </a:lnTo>
                <a:lnTo>
                  <a:pt x="257" y="566"/>
                </a:lnTo>
                <a:lnTo>
                  <a:pt x="272" y="566"/>
                </a:lnTo>
                <a:lnTo>
                  <a:pt x="286" y="566"/>
                </a:lnTo>
                <a:lnTo>
                  <a:pt x="301" y="566"/>
                </a:lnTo>
                <a:lnTo>
                  <a:pt x="316" y="570"/>
                </a:lnTo>
                <a:lnTo>
                  <a:pt x="331" y="570"/>
                </a:lnTo>
                <a:lnTo>
                  <a:pt x="351" y="587"/>
                </a:lnTo>
                <a:lnTo>
                  <a:pt x="365" y="595"/>
                </a:lnTo>
                <a:lnTo>
                  <a:pt x="375" y="608"/>
                </a:lnTo>
                <a:lnTo>
                  <a:pt x="385" y="621"/>
                </a:lnTo>
                <a:lnTo>
                  <a:pt x="400" y="633"/>
                </a:lnTo>
                <a:lnTo>
                  <a:pt x="415" y="642"/>
                </a:lnTo>
                <a:lnTo>
                  <a:pt x="430" y="642"/>
                </a:lnTo>
                <a:lnTo>
                  <a:pt x="449" y="646"/>
                </a:lnTo>
                <a:lnTo>
                  <a:pt x="464" y="646"/>
                </a:lnTo>
                <a:lnTo>
                  <a:pt x="479" y="642"/>
                </a:lnTo>
                <a:lnTo>
                  <a:pt x="494" y="638"/>
                </a:lnTo>
                <a:lnTo>
                  <a:pt x="509" y="638"/>
                </a:lnTo>
                <a:lnTo>
                  <a:pt x="523" y="638"/>
                </a:lnTo>
                <a:lnTo>
                  <a:pt x="548" y="0"/>
                </a:lnTo>
                <a:lnTo>
                  <a:pt x="0" y="21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2434" name="Rectangle 558"/>
          <p:cNvSpPr>
            <a:spLocks noChangeArrowheads="1"/>
          </p:cNvSpPr>
          <p:nvPr/>
        </p:nvSpPr>
        <p:spPr bwMode="auto">
          <a:xfrm>
            <a:off x="4919663" y="5251450"/>
            <a:ext cx="311150" cy="66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8979" tIns="9722" rIns="18979" bIns="9722">
            <a:spAutoFit/>
          </a:bodyPr>
          <a:lstStyle/>
          <a:p>
            <a:pPr defTabSz="188913"/>
            <a:r>
              <a:rPr lang="en-US" sz="300">
                <a:latin typeface="Calibri" pitchFamily="34" charset="0"/>
              </a:rPr>
              <a:t>Robertson, 10/96</a:t>
            </a:r>
          </a:p>
        </p:txBody>
      </p:sp>
      <p:sp>
        <p:nvSpPr>
          <p:cNvPr id="12435" name="Rectangle 560"/>
          <p:cNvSpPr>
            <a:spLocks noChangeArrowheads="1"/>
          </p:cNvSpPr>
          <p:nvPr/>
        </p:nvSpPr>
        <p:spPr bwMode="auto">
          <a:xfrm>
            <a:off x="6788150" y="3459163"/>
            <a:ext cx="2217738" cy="5492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26387" tIns="12962" rIns="26387" bIns="12962">
            <a:spAutoFit/>
          </a:bodyPr>
          <a:lstStyle/>
          <a:p>
            <a:pPr algn="r" defTabSz="265113"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Combustion Analysis System</a:t>
            </a:r>
          </a:p>
        </p:txBody>
      </p:sp>
      <p:sp>
        <p:nvSpPr>
          <p:cNvPr id="12436" name="Line 561"/>
          <p:cNvSpPr>
            <a:spLocks noChangeShapeType="1"/>
          </p:cNvSpPr>
          <p:nvPr/>
        </p:nvSpPr>
        <p:spPr bwMode="auto">
          <a:xfrm flipV="1">
            <a:off x="2932113" y="3927475"/>
            <a:ext cx="0" cy="7889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437" name="Line 562"/>
          <p:cNvSpPr>
            <a:spLocks noChangeShapeType="1"/>
          </p:cNvSpPr>
          <p:nvPr/>
        </p:nvSpPr>
        <p:spPr bwMode="auto">
          <a:xfrm>
            <a:off x="2933700" y="3941763"/>
            <a:ext cx="387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438" name="Line 563"/>
          <p:cNvSpPr>
            <a:spLocks noChangeShapeType="1"/>
          </p:cNvSpPr>
          <p:nvPr/>
        </p:nvSpPr>
        <p:spPr bwMode="auto">
          <a:xfrm flipV="1">
            <a:off x="3068638" y="4130675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439" name="Line 564"/>
          <p:cNvSpPr>
            <a:spLocks noChangeShapeType="1"/>
          </p:cNvSpPr>
          <p:nvPr/>
        </p:nvSpPr>
        <p:spPr bwMode="auto">
          <a:xfrm>
            <a:off x="3070225" y="4132263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2440" name="Rectangle 565"/>
          <p:cNvSpPr>
            <a:spLocks noChangeArrowheads="1"/>
          </p:cNvSpPr>
          <p:nvPr/>
        </p:nvSpPr>
        <p:spPr bwMode="auto">
          <a:xfrm>
            <a:off x="277813" y="500063"/>
            <a:ext cx="2146300" cy="887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6387" tIns="12962" rIns="26387" bIns="12962">
            <a:spAutoFit/>
          </a:bodyPr>
          <a:lstStyle/>
          <a:p>
            <a:pPr defTabSz="265113"/>
            <a:r>
              <a:rPr lang="en-US" sz="1100">
                <a:latin typeface="Calibri" pitchFamily="34" charset="0"/>
              </a:rPr>
              <a:t>BCO(L)  0-100 PPM - 1500 PPM</a:t>
            </a:r>
          </a:p>
          <a:p>
            <a:pPr defTabSz="265113"/>
            <a:r>
              <a:rPr lang="en-US" sz="1100">
                <a:latin typeface="Calibri" pitchFamily="34" charset="0"/>
              </a:rPr>
              <a:t>BCO2     0-1.5% - 3.00%</a:t>
            </a:r>
          </a:p>
          <a:p>
            <a:pPr defTabSz="265113"/>
            <a:r>
              <a:rPr lang="en-US" sz="1100">
                <a:latin typeface="Calibri" pitchFamily="34" charset="0"/>
              </a:rPr>
              <a:t>BHC       0 - 25 PPM - 100 PPM</a:t>
            </a:r>
          </a:p>
          <a:p>
            <a:pPr defTabSz="265113"/>
            <a:r>
              <a:rPr lang="en-US" sz="1100">
                <a:latin typeface="Calibri" pitchFamily="34" charset="0"/>
              </a:rPr>
              <a:t>BNOx    0 - 25 PPM - 150 PPM</a:t>
            </a:r>
          </a:p>
          <a:p>
            <a:pPr defTabSz="265113"/>
            <a:r>
              <a:rPr lang="en-US" sz="1100">
                <a:latin typeface="Calibri" pitchFamily="34" charset="0"/>
              </a:rPr>
              <a:t>BCH4     0 - 25 PPM</a:t>
            </a:r>
          </a:p>
        </p:txBody>
      </p:sp>
      <p:sp>
        <p:nvSpPr>
          <p:cNvPr id="12441" name="Text Box 568"/>
          <p:cNvSpPr txBox="1">
            <a:spLocks noChangeArrowheads="1"/>
          </p:cNvSpPr>
          <p:nvPr/>
        </p:nvSpPr>
        <p:spPr bwMode="auto">
          <a:xfrm>
            <a:off x="1039813" y="6086475"/>
            <a:ext cx="233680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216" tIns="42108" rIns="84216" bIns="42108">
            <a:spAutoFit/>
          </a:bodyPr>
          <a:lstStyle/>
          <a:p>
            <a:r>
              <a:rPr lang="en-US" sz="1300">
                <a:latin typeface="Calibri" pitchFamily="34" charset="0"/>
              </a:rPr>
              <a:t>Temperature control: 72° ± 2°F</a:t>
            </a:r>
          </a:p>
          <a:p>
            <a:r>
              <a:rPr lang="en-US" sz="1300">
                <a:latin typeface="Calibri" pitchFamily="34" charset="0"/>
              </a:rPr>
              <a:t>Humidity control: 50 ± 2 grain</a:t>
            </a:r>
          </a:p>
        </p:txBody>
      </p:sp>
      <p:pic>
        <p:nvPicPr>
          <p:cNvPr id="12442" name="Picture 5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62047" flipH="1">
            <a:off x="3532188" y="4202113"/>
            <a:ext cx="3556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43" name="Group 556"/>
          <p:cNvGrpSpPr>
            <a:grpSpLocks/>
          </p:cNvGrpSpPr>
          <p:nvPr/>
        </p:nvGrpSpPr>
        <p:grpSpPr bwMode="auto">
          <a:xfrm>
            <a:off x="7481888" y="3717925"/>
            <a:ext cx="733425" cy="1925638"/>
            <a:chOff x="17123" y="7228"/>
            <a:chExt cx="1665" cy="3880"/>
          </a:xfrm>
        </p:grpSpPr>
        <p:sp>
          <p:nvSpPr>
            <p:cNvPr id="12581" name="AutoShape 283"/>
            <p:cNvSpPr>
              <a:spLocks noChangeArrowheads="1"/>
            </p:cNvSpPr>
            <p:nvPr/>
          </p:nvSpPr>
          <p:spPr bwMode="auto">
            <a:xfrm>
              <a:off x="18458" y="10869"/>
              <a:ext cx="147" cy="239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82" name="AutoShape 284"/>
            <p:cNvSpPr>
              <a:spLocks noChangeArrowheads="1"/>
            </p:cNvSpPr>
            <p:nvPr/>
          </p:nvSpPr>
          <p:spPr bwMode="auto">
            <a:xfrm>
              <a:off x="17288" y="10869"/>
              <a:ext cx="163" cy="235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83" name="AutoShape 285"/>
            <p:cNvSpPr>
              <a:spLocks noChangeArrowheads="1"/>
            </p:cNvSpPr>
            <p:nvPr/>
          </p:nvSpPr>
          <p:spPr bwMode="auto">
            <a:xfrm>
              <a:off x="17123" y="7228"/>
              <a:ext cx="1665" cy="3666"/>
            </a:xfrm>
            <a:prstGeom prst="roundRect">
              <a:avLst>
                <a:gd name="adj" fmla="val 12495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84" name="AutoShape 286"/>
            <p:cNvSpPr>
              <a:spLocks noChangeArrowheads="1"/>
            </p:cNvSpPr>
            <p:nvPr/>
          </p:nvSpPr>
          <p:spPr bwMode="auto">
            <a:xfrm>
              <a:off x="17210" y="7373"/>
              <a:ext cx="1488" cy="3426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2585" name="Group 519"/>
            <p:cNvGrpSpPr>
              <a:grpSpLocks/>
            </p:cNvGrpSpPr>
            <p:nvPr/>
          </p:nvGrpSpPr>
          <p:grpSpPr bwMode="auto">
            <a:xfrm>
              <a:off x="17286" y="7592"/>
              <a:ext cx="1324" cy="1167"/>
              <a:chOff x="17286" y="7592"/>
              <a:chExt cx="1324" cy="1167"/>
            </a:xfrm>
          </p:grpSpPr>
          <p:grpSp>
            <p:nvGrpSpPr>
              <p:cNvPr id="12622" name="Group 425"/>
              <p:cNvGrpSpPr>
                <a:grpSpLocks/>
              </p:cNvGrpSpPr>
              <p:nvPr/>
            </p:nvGrpSpPr>
            <p:grpSpPr bwMode="auto">
              <a:xfrm>
                <a:off x="17547" y="8223"/>
                <a:ext cx="837" cy="359"/>
                <a:chOff x="17547" y="8223"/>
                <a:chExt cx="837" cy="359"/>
              </a:xfrm>
            </p:grpSpPr>
            <p:grpSp>
              <p:nvGrpSpPr>
                <p:cNvPr id="12716" name="Group 419"/>
                <p:cNvGrpSpPr>
                  <a:grpSpLocks/>
                </p:cNvGrpSpPr>
                <p:nvPr/>
              </p:nvGrpSpPr>
              <p:grpSpPr bwMode="auto">
                <a:xfrm>
                  <a:off x="17547" y="8223"/>
                  <a:ext cx="837" cy="359"/>
                  <a:chOff x="17547" y="8223"/>
                  <a:chExt cx="837" cy="359"/>
                </a:xfrm>
              </p:grpSpPr>
              <p:grpSp>
                <p:nvGrpSpPr>
                  <p:cNvPr id="12722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17547" y="8223"/>
                    <a:ext cx="837" cy="359"/>
                    <a:chOff x="17547" y="8223"/>
                    <a:chExt cx="837" cy="359"/>
                  </a:xfrm>
                </p:grpSpPr>
                <p:grpSp>
                  <p:nvGrpSpPr>
                    <p:cNvPr id="12850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547" y="8223"/>
                      <a:ext cx="837" cy="359"/>
                      <a:chOff x="17547" y="8223"/>
                      <a:chExt cx="837" cy="359"/>
                    </a:xfrm>
                  </p:grpSpPr>
                  <p:sp>
                    <p:nvSpPr>
                      <p:cNvPr id="12852" name="Rectangle 2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548" y="8312"/>
                        <a:ext cx="818" cy="27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853" name="Freeform 2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47" y="8223"/>
                        <a:ext cx="837" cy="86"/>
                      </a:xfrm>
                      <a:custGeom>
                        <a:avLst/>
                        <a:gdLst>
                          <a:gd name="T0" fmla="*/ 0 w 837"/>
                          <a:gd name="T1" fmla="*/ 85 h 86"/>
                          <a:gd name="T2" fmla="*/ 836 w 837"/>
                          <a:gd name="T3" fmla="*/ 85 h 86"/>
                          <a:gd name="T4" fmla="*/ 757 w 837"/>
                          <a:gd name="T5" fmla="*/ 0 h 86"/>
                          <a:gd name="T6" fmla="*/ 89 w 837"/>
                          <a:gd name="T7" fmla="*/ 0 h 86"/>
                          <a:gd name="T8" fmla="*/ 0 w 837"/>
                          <a:gd name="T9" fmla="*/ 85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37"/>
                          <a:gd name="T16" fmla="*/ 0 h 86"/>
                          <a:gd name="T17" fmla="*/ 837 w 837"/>
                          <a:gd name="T18" fmla="*/ 86 h 8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37" h="86">
                            <a:moveTo>
                              <a:pt x="0" y="85"/>
                            </a:moveTo>
                            <a:lnTo>
                              <a:pt x="836" y="85"/>
                            </a:lnTo>
                            <a:lnTo>
                              <a:pt x="757" y="0"/>
                            </a:lnTo>
                            <a:lnTo>
                              <a:pt x="89" y="0"/>
                            </a:lnTo>
                            <a:lnTo>
                              <a:pt x="0" y="85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2851" name="Line 2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564" y="8293"/>
                      <a:ext cx="802" cy="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723" name="Group 418"/>
                  <p:cNvGrpSpPr>
                    <a:grpSpLocks/>
                  </p:cNvGrpSpPr>
                  <p:nvPr/>
                </p:nvGrpSpPr>
                <p:grpSpPr bwMode="auto">
                  <a:xfrm>
                    <a:off x="17576" y="8519"/>
                    <a:ext cx="787" cy="53"/>
                    <a:chOff x="17576" y="8519"/>
                    <a:chExt cx="787" cy="53"/>
                  </a:xfrm>
                </p:grpSpPr>
                <p:grpSp>
                  <p:nvGrpSpPr>
                    <p:cNvPr id="12724" name="Group 3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576" y="8519"/>
                      <a:ext cx="387" cy="53"/>
                      <a:chOff x="17576" y="8519"/>
                      <a:chExt cx="387" cy="53"/>
                    </a:xfrm>
                  </p:grpSpPr>
                  <p:grpSp>
                    <p:nvGrpSpPr>
                      <p:cNvPr id="12788" name="Group 3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576" y="8519"/>
                        <a:ext cx="187" cy="53"/>
                        <a:chOff x="17576" y="8519"/>
                        <a:chExt cx="187" cy="53"/>
                      </a:xfrm>
                    </p:grpSpPr>
                    <p:grpSp>
                      <p:nvGrpSpPr>
                        <p:cNvPr id="12820" name="Group 3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576" y="8519"/>
                          <a:ext cx="88" cy="53"/>
                          <a:chOff x="17576" y="8519"/>
                          <a:chExt cx="88" cy="53"/>
                        </a:xfrm>
                      </p:grpSpPr>
                      <p:grpSp>
                        <p:nvGrpSpPr>
                          <p:cNvPr id="12836" name="Group 29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576" y="8519"/>
                            <a:ext cx="43" cy="53"/>
                            <a:chOff x="17576" y="8519"/>
                            <a:chExt cx="43" cy="53"/>
                          </a:xfrm>
                        </p:grpSpPr>
                        <p:grpSp>
                          <p:nvGrpSpPr>
                            <p:cNvPr id="12844" name="Group 29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76" y="8519"/>
                              <a:ext cx="14" cy="53"/>
                              <a:chOff x="17576" y="8519"/>
                              <a:chExt cx="14" cy="53"/>
                            </a:xfrm>
                          </p:grpSpPr>
                          <p:sp>
                            <p:nvSpPr>
                              <p:cNvPr id="12848" name="Freeform 29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76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49" name="Freeform 29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86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845" name="Group 29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98" y="8519"/>
                              <a:ext cx="21" cy="53"/>
                              <a:chOff x="17598" y="8519"/>
                              <a:chExt cx="21" cy="53"/>
                            </a:xfrm>
                          </p:grpSpPr>
                          <p:sp>
                            <p:nvSpPr>
                              <p:cNvPr id="12846" name="Freeform 29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98" y="8519"/>
                                <a:ext cx="8" cy="53"/>
                              </a:xfrm>
                              <a:custGeom>
                                <a:avLst/>
                                <a:gdLst>
                                  <a:gd name="T0" fmla="*/ 7 w 8"/>
                                  <a:gd name="T1" fmla="*/ 0 h 53"/>
                                  <a:gd name="T2" fmla="*/ 0 w 8"/>
                                  <a:gd name="T3" fmla="*/ 0 h 53"/>
                                  <a:gd name="T4" fmla="*/ 0 w 8"/>
                                  <a:gd name="T5" fmla="*/ 52 h 53"/>
                                  <a:gd name="T6" fmla="*/ 7 w 8"/>
                                  <a:gd name="T7" fmla="*/ 52 h 53"/>
                                  <a:gd name="T8" fmla="*/ 7 w 8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8"/>
                                  <a:gd name="T16" fmla="*/ 0 h 53"/>
                                  <a:gd name="T17" fmla="*/ 8 w 8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8" h="53">
                                    <a:moveTo>
                                      <a:pt x="7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47" name="Freeform 2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611" y="8519"/>
                                <a:ext cx="8" cy="53"/>
                              </a:xfrm>
                              <a:custGeom>
                                <a:avLst/>
                                <a:gdLst>
                                  <a:gd name="T0" fmla="*/ 7 w 8"/>
                                  <a:gd name="T1" fmla="*/ 0 h 53"/>
                                  <a:gd name="T2" fmla="*/ 0 w 8"/>
                                  <a:gd name="T3" fmla="*/ 0 h 53"/>
                                  <a:gd name="T4" fmla="*/ 0 w 8"/>
                                  <a:gd name="T5" fmla="*/ 52 h 53"/>
                                  <a:gd name="T6" fmla="*/ 7 w 8"/>
                                  <a:gd name="T7" fmla="*/ 52 h 53"/>
                                  <a:gd name="T8" fmla="*/ 7 w 8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8"/>
                                  <a:gd name="T16" fmla="*/ 0 h 53"/>
                                  <a:gd name="T17" fmla="*/ 8 w 8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8" h="53">
                                    <a:moveTo>
                                      <a:pt x="7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837" name="Group 3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621" y="8519"/>
                            <a:ext cx="43" cy="53"/>
                            <a:chOff x="17621" y="8519"/>
                            <a:chExt cx="43" cy="53"/>
                          </a:xfrm>
                        </p:grpSpPr>
                        <p:grpSp>
                          <p:nvGrpSpPr>
                            <p:cNvPr id="12838" name="Group 30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621" y="8519"/>
                              <a:ext cx="23" cy="53"/>
                              <a:chOff x="17621" y="8519"/>
                              <a:chExt cx="23" cy="53"/>
                            </a:xfrm>
                          </p:grpSpPr>
                          <p:sp>
                            <p:nvSpPr>
                              <p:cNvPr id="12842" name="Freeform 29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621" y="8519"/>
                                <a:ext cx="11" cy="53"/>
                              </a:xfrm>
                              <a:custGeom>
                                <a:avLst/>
                                <a:gdLst>
                                  <a:gd name="T0" fmla="*/ 10 w 11"/>
                                  <a:gd name="T1" fmla="*/ 0 h 53"/>
                                  <a:gd name="T2" fmla="*/ 0 w 11"/>
                                  <a:gd name="T3" fmla="*/ 0 h 53"/>
                                  <a:gd name="T4" fmla="*/ 0 w 11"/>
                                  <a:gd name="T5" fmla="*/ 52 h 53"/>
                                  <a:gd name="T6" fmla="*/ 10 w 11"/>
                                  <a:gd name="T7" fmla="*/ 52 h 53"/>
                                  <a:gd name="T8" fmla="*/ 10 w 1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1"/>
                                  <a:gd name="T16" fmla="*/ 0 h 53"/>
                                  <a:gd name="T17" fmla="*/ 11 w 1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1" h="53">
                                    <a:moveTo>
                                      <a:pt x="1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43" name="Freeform 30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640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839" name="Group 30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651" y="8519"/>
                              <a:ext cx="13" cy="53"/>
                              <a:chOff x="17651" y="8519"/>
                              <a:chExt cx="13" cy="53"/>
                            </a:xfrm>
                          </p:grpSpPr>
                          <p:sp>
                            <p:nvSpPr>
                              <p:cNvPr id="12840" name="Freeform 3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651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41" name="Freeform 3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663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821" name="Group 3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672" y="8519"/>
                          <a:ext cx="91" cy="53"/>
                          <a:chOff x="17672" y="8519"/>
                          <a:chExt cx="91" cy="53"/>
                        </a:xfrm>
                      </p:grpSpPr>
                      <p:grpSp>
                        <p:nvGrpSpPr>
                          <p:cNvPr id="12822" name="Group 3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672" y="8519"/>
                            <a:ext cx="43" cy="53"/>
                            <a:chOff x="17672" y="8519"/>
                            <a:chExt cx="43" cy="53"/>
                          </a:xfrm>
                        </p:grpSpPr>
                        <p:grpSp>
                          <p:nvGrpSpPr>
                            <p:cNvPr id="12830" name="Group 30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672" y="8519"/>
                              <a:ext cx="21" cy="53"/>
                              <a:chOff x="17672" y="8519"/>
                              <a:chExt cx="21" cy="53"/>
                            </a:xfrm>
                          </p:grpSpPr>
                          <p:sp>
                            <p:nvSpPr>
                              <p:cNvPr id="12834" name="Freeform 30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672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35" name="Freeform 30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683" y="8519"/>
                                <a:ext cx="10" cy="53"/>
                              </a:xfrm>
                              <a:custGeom>
                                <a:avLst/>
                                <a:gdLst>
                                  <a:gd name="T0" fmla="*/ 9 w 10"/>
                                  <a:gd name="T1" fmla="*/ 0 h 53"/>
                                  <a:gd name="T2" fmla="*/ 0 w 10"/>
                                  <a:gd name="T3" fmla="*/ 0 h 53"/>
                                  <a:gd name="T4" fmla="*/ 0 w 10"/>
                                  <a:gd name="T5" fmla="*/ 52 h 53"/>
                                  <a:gd name="T6" fmla="*/ 9 w 10"/>
                                  <a:gd name="T7" fmla="*/ 52 h 53"/>
                                  <a:gd name="T8" fmla="*/ 9 w 10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0"/>
                                  <a:gd name="T16" fmla="*/ 0 h 53"/>
                                  <a:gd name="T17" fmla="*/ 10 w 10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0" h="53">
                                    <a:moveTo>
                                      <a:pt x="9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9" y="52"/>
                                    </a:lnTo>
                                    <a:lnTo>
                                      <a:pt x="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831" name="Group 31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699" y="8519"/>
                              <a:ext cx="16" cy="53"/>
                              <a:chOff x="17699" y="8519"/>
                              <a:chExt cx="16" cy="53"/>
                            </a:xfrm>
                          </p:grpSpPr>
                          <p:sp>
                            <p:nvSpPr>
                              <p:cNvPr id="12832" name="Freeform 3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699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33" name="Freeform 3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714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823" name="Group 3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24" y="8519"/>
                            <a:ext cx="39" cy="53"/>
                            <a:chOff x="17724" y="8519"/>
                            <a:chExt cx="39" cy="53"/>
                          </a:xfrm>
                        </p:grpSpPr>
                        <p:grpSp>
                          <p:nvGrpSpPr>
                            <p:cNvPr id="12824" name="Group 31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724" y="8519"/>
                              <a:ext cx="15" cy="53"/>
                              <a:chOff x="17724" y="8519"/>
                              <a:chExt cx="15" cy="53"/>
                            </a:xfrm>
                          </p:grpSpPr>
                          <p:sp>
                            <p:nvSpPr>
                              <p:cNvPr id="12828" name="Freeform 3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724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29" name="Freeform 3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734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825" name="Group 3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750" y="8519"/>
                              <a:ext cx="13" cy="53"/>
                              <a:chOff x="17750" y="8519"/>
                              <a:chExt cx="13" cy="53"/>
                            </a:xfrm>
                          </p:grpSpPr>
                          <p:sp>
                            <p:nvSpPr>
                              <p:cNvPr id="12826" name="Freeform 3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750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27" name="Freeform 3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759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12789" name="Group 3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778" y="8519"/>
                        <a:ext cx="185" cy="53"/>
                        <a:chOff x="17778" y="8519"/>
                        <a:chExt cx="185" cy="53"/>
                      </a:xfrm>
                    </p:grpSpPr>
                    <p:grpSp>
                      <p:nvGrpSpPr>
                        <p:cNvPr id="12790" name="Group 3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778" y="8519"/>
                          <a:ext cx="88" cy="53"/>
                          <a:chOff x="17778" y="8519"/>
                          <a:chExt cx="88" cy="53"/>
                        </a:xfrm>
                      </p:grpSpPr>
                      <p:grpSp>
                        <p:nvGrpSpPr>
                          <p:cNvPr id="12806" name="Group 3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78" y="8519"/>
                            <a:ext cx="37" cy="53"/>
                            <a:chOff x="17778" y="8519"/>
                            <a:chExt cx="37" cy="53"/>
                          </a:xfrm>
                        </p:grpSpPr>
                        <p:grpSp>
                          <p:nvGrpSpPr>
                            <p:cNvPr id="12814" name="Group 32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778" y="8519"/>
                              <a:ext cx="12" cy="53"/>
                              <a:chOff x="17778" y="8519"/>
                              <a:chExt cx="12" cy="53"/>
                            </a:xfrm>
                          </p:grpSpPr>
                          <p:sp>
                            <p:nvSpPr>
                              <p:cNvPr id="12818" name="Freeform 3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778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19" name="Freeform 32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786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815" name="Group 32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794" y="8519"/>
                              <a:ext cx="21" cy="53"/>
                              <a:chOff x="17794" y="8519"/>
                              <a:chExt cx="21" cy="53"/>
                            </a:xfrm>
                          </p:grpSpPr>
                          <p:sp>
                            <p:nvSpPr>
                              <p:cNvPr id="12816" name="Freeform 32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794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17" name="Freeform 3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810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807" name="Group 3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21" y="8519"/>
                            <a:ext cx="45" cy="53"/>
                            <a:chOff x="17821" y="8519"/>
                            <a:chExt cx="45" cy="53"/>
                          </a:xfrm>
                        </p:grpSpPr>
                        <p:grpSp>
                          <p:nvGrpSpPr>
                            <p:cNvPr id="12808" name="Group 33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821" y="8519"/>
                              <a:ext cx="23" cy="53"/>
                              <a:chOff x="17821" y="8519"/>
                              <a:chExt cx="23" cy="53"/>
                            </a:xfrm>
                          </p:grpSpPr>
                          <p:sp>
                            <p:nvSpPr>
                              <p:cNvPr id="12812" name="Freeform 3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821" y="8519"/>
                                <a:ext cx="7" cy="53"/>
                              </a:xfrm>
                              <a:custGeom>
                                <a:avLst/>
                                <a:gdLst>
                                  <a:gd name="T0" fmla="*/ 6 w 7"/>
                                  <a:gd name="T1" fmla="*/ 0 h 53"/>
                                  <a:gd name="T2" fmla="*/ 0 w 7"/>
                                  <a:gd name="T3" fmla="*/ 0 h 53"/>
                                  <a:gd name="T4" fmla="*/ 0 w 7"/>
                                  <a:gd name="T5" fmla="*/ 52 h 53"/>
                                  <a:gd name="T6" fmla="*/ 6 w 7"/>
                                  <a:gd name="T7" fmla="*/ 52 h 53"/>
                                  <a:gd name="T8" fmla="*/ 6 w 7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7"/>
                                  <a:gd name="T16" fmla="*/ 0 h 53"/>
                                  <a:gd name="T17" fmla="*/ 7 w 7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7" h="53">
                                    <a:moveTo>
                                      <a:pt x="6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6" y="52"/>
                                    </a:lnTo>
                                    <a:lnTo>
                                      <a:pt x="6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13" name="Freeform 3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837" y="8519"/>
                                <a:ext cx="7" cy="53"/>
                              </a:xfrm>
                              <a:custGeom>
                                <a:avLst/>
                                <a:gdLst>
                                  <a:gd name="T0" fmla="*/ 6 w 7"/>
                                  <a:gd name="T1" fmla="*/ 0 h 53"/>
                                  <a:gd name="T2" fmla="*/ 0 w 7"/>
                                  <a:gd name="T3" fmla="*/ 0 h 53"/>
                                  <a:gd name="T4" fmla="*/ 0 w 7"/>
                                  <a:gd name="T5" fmla="*/ 52 h 53"/>
                                  <a:gd name="T6" fmla="*/ 6 w 7"/>
                                  <a:gd name="T7" fmla="*/ 52 h 53"/>
                                  <a:gd name="T8" fmla="*/ 6 w 7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7"/>
                                  <a:gd name="T16" fmla="*/ 0 h 53"/>
                                  <a:gd name="T17" fmla="*/ 7 w 7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7" h="53">
                                    <a:moveTo>
                                      <a:pt x="6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6" y="52"/>
                                    </a:lnTo>
                                    <a:lnTo>
                                      <a:pt x="6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809" name="Group 3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849" y="8519"/>
                              <a:ext cx="17" cy="53"/>
                              <a:chOff x="17849" y="8519"/>
                              <a:chExt cx="17" cy="53"/>
                            </a:xfrm>
                          </p:grpSpPr>
                          <p:sp>
                            <p:nvSpPr>
                              <p:cNvPr id="12810" name="Freeform 3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849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11" name="Freeform 3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856" y="8519"/>
                                <a:ext cx="10" cy="53"/>
                              </a:xfrm>
                              <a:custGeom>
                                <a:avLst/>
                                <a:gdLst>
                                  <a:gd name="T0" fmla="*/ 9 w 10"/>
                                  <a:gd name="T1" fmla="*/ 0 h 53"/>
                                  <a:gd name="T2" fmla="*/ 0 w 10"/>
                                  <a:gd name="T3" fmla="*/ 0 h 53"/>
                                  <a:gd name="T4" fmla="*/ 0 w 10"/>
                                  <a:gd name="T5" fmla="*/ 52 h 53"/>
                                  <a:gd name="T6" fmla="*/ 9 w 10"/>
                                  <a:gd name="T7" fmla="*/ 52 h 53"/>
                                  <a:gd name="T8" fmla="*/ 9 w 10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0"/>
                                  <a:gd name="T16" fmla="*/ 0 h 53"/>
                                  <a:gd name="T17" fmla="*/ 10 w 10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0" h="53">
                                    <a:moveTo>
                                      <a:pt x="9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9" y="52"/>
                                    </a:lnTo>
                                    <a:lnTo>
                                      <a:pt x="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791" name="Group 3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872" y="8519"/>
                          <a:ext cx="91" cy="53"/>
                          <a:chOff x="17872" y="8519"/>
                          <a:chExt cx="91" cy="53"/>
                        </a:xfrm>
                      </p:grpSpPr>
                      <p:grpSp>
                        <p:nvGrpSpPr>
                          <p:cNvPr id="12792" name="Group 34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72" y="8519"/>
                            <a:ext cx="42" cy="53"/>
                            <a:chOff x="17872" y="8519"/>
                            <a:chExt cx="42" cy="53"/>
                          </a:xfrm>
                        </p:grpSpPr>
                        <p:grpSp>
                          <p:nvGrpSpPr>
                            <p:cNvPr id="12800" name="Group 34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872" y="8519"/>
                              <a:ext cx="14" cy="53"/>
                              <a:chOff x="17872" y="8519"/>
                              <a:chExt cx="14" cy="53"/>
                            </a:xfrm>
                          </p:grpSpPr>
                          <p:sp>
                            <p:nvSpPr>
                              <p:cNvPr id="12804" name="Freeform 3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872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05" name="Freeform 3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885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801" name="Group 3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897" y="8519"/>
                              <a:ext cx="17" cy="53"/>
                              <a:chOff x="17897" y="8519"/>
                              <a:chExt cx="17" cy="53"/>
                            </a:xfrm>
                          </p:grpSpPr>
                          <p:sp>
                            <p:nvSpPr>
                              <p:cNvPr id="12802" name="Freeform 3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897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803" name="Freeform 3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913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793" name="Group 3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924" y="8519"/>
                            <a:ext cx="39" cy="53"/>
                            <a:chOff x="17924" y="8519"/>
                            <a:chExt cx="39" cy="53"/>
                          </a:xfrm>
                        </p:grpSpPr>
                        <p:grpSp>
                          <p:nvGrpSpPr>
                            <p:cNvPr id="12794" name="Group 3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924" y="8519"/>
                              <a:ext cx="14" cy="53"/>
                              <a:chOff x="17924" y="8519"/>
                              <a:chExt cx="14" cy="53"/>
                            </a:xfrm>
                          </p:grpSpPr>
                          <p:sp>
                            <p:nvSpPr>
                              <p:cNvPr id="12798" name="Freeform 3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924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99" name="Freeform 34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933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795" name="Group 3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949" y="8519"/>
                              <a:ext cx="14" cy="53"/>
                              <a:chOff x="17949" y="8519"/>
                              <a:chExt cx="14" cy="53"/>
                            </a:xfrm>
                          </p:grpSpPr>
                          <p:sp>
                            <p:nvSpPr>
                              <p:cNvPr id="12796" name="Freeform 34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949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97" name="Freeform 34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959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grpSp>
                  <p:nvGrpSpPr>
                    <p:cNvPr id="12725" name="Group 4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72" y="8519"/>
                      <a:ext cx="391" cy="53"/>
                      <a:chOff x="17972" y="8519"/>
                      <a:chExt cx="391" cy="53"/>
                    </a:xfrm>
                  </p:grpSpPr>
                  <p:grpSp>
                    <p:nvGrpSpPr>
                      <p:cNvPr id="12726" name="Group 3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972" y="8519"/>
                        <a:ext cx="190" cy="53"/>
                        <a:chOff x="17972" y="8519"/>
                        <a:chExt cx="190" cy="53"/>
                      </a:xfrm>
                    </p:grpSpPr>
                    <p:grpSp>
                      <p:nvGrpSpPr>
                        <p:cNvPr id="12758" name="Group 3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972" y="8519"/>
                          <a:ext cx="91" cy="53"/>
                          <a:chOff x="17972" y="8519"/>
                          <a:chExt cx="91" cy="53"/>
                        </a:xfrm>
                      </p:grpSpPr>
                      <p:grpSp>
                        <p:nvGrpSpPr>
                          <p:cNvPr id="12774" name="Group 3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972" y="8519"/>
                            <a:ext cx="40" cy="53"/>
                            <a:chOff x="17972" y="8519"/>
                            <a:chExt cx="40" cy="53"/>
                          </a:xfrm>
                        </p:grpSpPr>
                        <p:grpSp>
                          <p:nvGrpSpPr>
                            <p:cNvPr id="12782" name="Group 3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972" y="8519"/>
                              <a:ext cx="17" cy="53"/>
                              <a:chOff x="17972" y="8519"/>
                              <a:chExt cx="17" cy="53"/>
                            </a:xfrm>
                          </p:grpSpPr>
                          <p:sp>
                            <p:nvSpPr>
                              <p:cNvPr id="12786" name="Freeform 3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972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87" name="Freeform 3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988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783" name="Group 36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994" y="8519"/>
                              <a:ext cx="18" cy="53"/>
                              <a:chOff x="17994" y="8519"/>
                              <a:chExt cx="18" cy="53"/>
                            </a:xfrm>
                          </p:grpSpPr>
                          <p:sp>
                            <p:nvSpPr>
                              <p:cNvPr id="12784" name="Freeform 35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994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85" name="Freeform 35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004" y="8519"/>
                                <a:ext cx="8" cy="53"/>
                              </a:xfrm>
                              <a:custGeom>
                                <a:avLst/>
                                <a:gdLst>
                                  <a:gd name="T0" fmla="*/ 7 w 8"/>
                                  <a:gd name="T1" fmla="*/ 0 h 53"/>
                                  <a:gd name="T2" fmla="*/ 0 w 8"/>
                                  <a:gd name="T3" fmla="*/ 0 h 53"/>
                                  <a:gd name="T4" fmla="*/ 0 w 8"/>
                                  <a:gd name="T5" fmla="*/ 52 h 53"/>
                                  <a:gd name="T6" fmla="*/ 7 w 8"/>
                                  <a:gd name="T7" fmla="*/ 52 h 53"/>
                                  <a:gd name="T8" fmla="*/ 7 w 8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8"/>
                                  <a:gd name="T16" fmla="*/ 0 h 53"/>
                                  <a:gd name="T17" fmla="*/ 8 w 8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8" h="53">
                                    <a:moveTo>
                                      <a:pt x="7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775" name="Group 36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020" y="8519"/>
                            <a:ext cx="43" cy="53"/>
                            <a:chOff x="18020" y="8519"/>
                            <a:chExt cx="43" cy="53"/>
                          </a:xfrm>
                        </p:grpSpPr>
                        <p:grpSp>
                          <p:nvGrpSpPr>
                            <p:cNvPr id="12776" name="Group 36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020" y="8519"/>
                              <a:ext cx="20" cy="53"/>
                              <a:chOff x="18020" y="8519"/>
                              <a:chExt cx="20" cy="53"/>
                            </a:xfrm>
                          </p:grpSpPr>
                          <p:sp>
                            <p:nvSpPr>
                              <p:cNvPr id="12780" name="Freeform 3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020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81" name="Freeform 3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030" y="8519"/>
                                <a:ext cx="10" cy="53"/>
                              </a:xfrm>
                              <a:custGeom>
                                <a:avLst/>
                                <a:gdLst>
                                  <a:gd name="T0" fmla="*/ 9 w 10"/>
                                  <a:gd name="T1" fmla="*/ 0 h 53"/>
                                  <a:gd name="T2" fmla="*/ 0 w 10"/>
                                  <a:gd name="T3" fmla="*/ 0 h 53"/>
                                  <a:gd name="T4" fmla="*/ 0 w 10"/>
                                  <a:gd name="T5" fmla="*/ 52 h 53"/>
                                  <a:gd name="T6" fmla="*/ 9 w 10"/>
                                  <a:gd name="T7" fmla="*/ 52 h 53"/>
                                  <a:gd name="T8" fmla="*/ 9 w 10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0"/>
                                  <a:gd name="T16" fmla="*/ 0 h 53"/>
                                  <a:gd name="T17" fmla="*/ 10 w 10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0" h="53">
                                    <a:moveTo>
                                      <a:pt x="9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9" y="52"/>
                                    </a:lnTo>
                                    <a:lnTo>
                                      <a:pt x="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777" name="Group 36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049" y="8519"/>
                              <a:ext cx="14" cy="53"/>
                              <a:chOff x="18049" y="8519"/>
                              <a:chExt cx="14" cy="53"/>
                            </a:xfrm>
                          </p:grpSpPr>
                          <p:sp>
                            <p:nvSpPr>
                              <p:cNvPr id="12778" name="Freeform 3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049" y="8519"/>
                                <a:ext cx="3" cy="53"/>
                              </a:xfrm>
                              <a:custGeom>
                                <a:avLst/>
                                <a:gdLst>
                                  <a:gd name="T0" fmla="*/ 2 w 3"/>
                                  <a:gd name="T1" fmla="*/ 0 h 53"/>
                                  <a:gd name="T2" fmla="*/ 0 w 3"/>
                                  <a:gd name="T3" fmla="*/ 0 h 53"/>
                                  <a:gd name="T4" fmla="*/ 0 w 3"/>
                                  <a:gd name="T5" fmla="*/ 52 h 53"/>
                                  <a:gd name="T6" fmla="*/ 2 w 3"/>
                                  <a:gd name="T7" fmla="*/ 52 h 53"/>
                                  <a:gd name="T8" fmla="*/ 2 w 3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3"/>
                                  <a:gd name="T16" fmla="*/ 0 h 53"/>
                                  <a:gd name="T17" fmla="*/ 3 w 3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3" h="53">
                                    <a:moveTo>
                                      <a:pt x="2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79" name="Freeform 36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059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759" name="Group 3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068" y="8519"/>
                          <a:ext cx="94" cy="53"/>
                          <a:chOff x="18068" y="8519"/>
                          <a:chExt cx="94" cy="53"/>
                        </a:xfrm>
                      </p:grpSpPr>
                      <p:grpSp>
                        <p:nvGrpSpPr>
                          <p:cNvPr id="12760" name="Group 3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068" y="8519"/>
                            <a:ext cx="46" cy="53"/>
                            <a:chOff x="18068" y="8519"/>
                            <a:chExt cx="46" cy="53"/>
                          </a:xfrm>
                        </p:grpSpPr>
                        <p:grpSp>
                          <p:nvGrpSpPr>
                            <p:cNvPr id="12768" name="Group 37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068" y="8519"/>
                              <a:ext cx="17" cy="53"/>
                              <a:chOff x="18068" y="8519"/>
                              <a:chExt cx="17" cy="53"/>
                            </a:xfrm>
                          </p:grpSpPr>
                          <p:sp>
                            <p:nvSpPr>
                              <p:cNvPr id="12772" name="Freeform 3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068" y="8519"/>
                                <a:ext cx="8" cy="53"/>
                              </a:xfrm>
                              <a:custGeom>
                                <a:avLst/>
                                <a:gdLst>
                                  <a:gd name="T0" fmla="*/ 7 w 8"/>
                                  <a:gd name="T1" fmla="*/ 0 h 53"/>
                                  <a:gd name="T2" fmla="*/ 0 w 8"/>
                                  <a:gd name="T3" fmla="*/ 0 h 53"/>
                                  <a:gd name="T4" fmla="*/ 0 w 8"/>
                                  <a:gd name="T5" fmla="*/ 52 h 53"/>
                                  <a:gd name="T6" fmla="*/ 7 w 8"/>
                                  <a:gd name="T7" fmla="*/ 52 h 53"/>
                                  <a:gd name="T8" fmla="*/ 7 w 8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8"/>
                                  <a:gd name="T16" fmla="*/ 0 h 53"/>
                                  <a:gd name="T17" fmla="*/ 8 w 8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8" h="53">
                                    <a:moveTo>
                                      <a:pt x="7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73" name="Freeform 3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081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769" name="Group 3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097" y="8519"/>
                              <a:ext cx="17" cy="53"/>
                              <a:chOff x="18097" y="8519"/>
                              <a:chExt cx="17" cy="53"/>
                            </a:xfrm>
                          </p:grpSpPr>
                          <p:sp>
                            <p:nvSpPr>
                              <p:cNvPr id="12770" name="Freeform 37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097" y="8519"/>
                                <a:ext cx="5" cy="53"/>
                              </a:xfrm>
                              <a:custGeom>
                                <a:avLst/>
                                <a:gdLst>
                                  <a:gd name="T0" fmla="*/ 4 w 5"/>
                                  <a:gd name="T1" fmla="*/ 0 h 53"/>
                                  <a:gd name="T2" fmla="*/ 0 w 5"/>
                                  <a:gd name="T3" fmla="*/ 0 h 53"/>
                                  <a:gd name="T4" fmla="*/ 0 w 5"/>
                                  <a:gd name="T5" fmla="*/ 52 h 53"/>
                                  <a:gd name="T6" fmla="*/ 4 w 5"/>
                                  <a:gd name="T7" fmla="*/ 52 h 53"/>
                                  <a:gd name="T8" fmla="*/ 4 w 5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"/>
                                  <a:gd name="T16" fmla="*/ 0 h 53"/>
                                  <a:gd name="T17" fmla="*/ 5 w 5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" h="53">
                                    <a:moveTo>
                                      <a:pt x="4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71" name="Freeform 37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107" y="8519"/>
                                <a:ext cx="7" cy="53"/>
                              </a:xfrm>
                              <a:custGeom>
                                <a:avLst/>
                                <a:gdLst>
                                  <a:gd name="T0" fmla="*/ 6 w 7"/>
                                  <a:gd name="T1" fmla="*/ 0 h 53"/>
                                  <a:gd name="T2" fmla="*/ 0 w 7"/>
                                  <a:gd name="T3" fmla="*/ 0 h 53"/>
                                  <a:gd name="T4" fmla="*/ 0 w 7"/>
                                  <a:gd name="T5" fmla="*/ 52 h 53"/>
                                  <a:gd name="T6" fmla="*/ 6 w 7"/>
                                  <a:gd name="T7" fmla="*/ 52 h 53"/>
                                  <a:gd name="T8" fmla="*/ 6 w 7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7"/>
                                  <a:gd name="T16" fmla="*/ 0 h 53"/>
                                  <a:gd name="T17" fmla="*/ 7 w 7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7" h="53">
                                    <a:moveTo>
                                      <a:pt x="6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6" y="52"/>
                                    </a:lnTo>
                                    <a:lnTo>
                                      <a:pt x="6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761" name="Group 3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123" y="8519"/>
                            <a:ext cx="39" cy="53"/>
                            <a:chOff x="18123" y="8519"/>
                            <a:chExt cx="39" cy="53"/>
                          </a:xfrm>
                        </p:grpSpPr>
                        <p:grpSp>
                          <p:nvGrpSpPr>
                            <p:cNvPr id="12762" name="Group 37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123" y="8519"/>
                              <a:ext cx="14" cy="53"/>
                              <a:chOff x="18123" y="8519"/>
                              <a:chExt cx="14" cy="53"/>
                            </a:xfrm>
                          </p:grpSpPr>
                          <p:sp>
                            <p:nvSpPr>
                              <p:cNvPr id="12766" name="Freeform 3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123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67" name="Freeform 37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136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763" name="Group 38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142" y="8519"/>
                              <a:ext cx="20" cy="53"/>
                              <a:chOff x="18142" y="8519"/>
                              <a:chExt cx="20" cy="53"/>
                            </a:xfrm>
                          </p:grpSpPr>
                          <p:sp>
                            <p:nvSpPr>
                              <p:cNvPr id="12764" name="Freeform 3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142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65" name="Freeform 3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158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12727" name="Group 4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172" y="8519"/>
                        <a:ext cx="191" cy="53"/>
                        <a:chOff x="18172" y="8519"/>
                        <a:chExt cx="191" cy="53"/>
                      </a:xfrm>
                    </p:grpSpPr>
                    <p:grpSp>
                      <p:nvGrpSpPr>
                        <p:cNvPr id="12728" name="Group 4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172" y="8519"/>
                          <a:ext cx="90" cy="53"/>
                          <a:chOff x="18172" y="8519"/>
                          <a:chExt cx="90" cy="53"/>
                        </a:xfrm>
                      </p:grpSpPr>
                      <p:grpSp>
                        <p:nvGrpSpPr>
                          <p:cNvPr id="12744" name="Group 3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172" y="8519"/>
                            <a:ext cx="42" cy="53"/>
                            <a:chOff x="18172" y="8519"/>
                            <a:chExt cx="42" cy="53"/>
                          </a:xfrm>
                        </p:grpSpPr>
                        <p:grpSp>
                          <p:nvGrpSpPr>
                            <p:cNvPr id="12752" name="Group 38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172" y="8519"/>
                              <a:ext cx="16" cy="53"/>
                              <a:chOff x="18172" y="8519"/>
                              <a:chExt cx="16" cy="53"/>
                            </a:xfrm>
                          </p:grpSpPr>
                          <p:sp>
                            <p:nvSpPr>
                              <p:cNvPr id="12756" name="Freeform 38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172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57" name="Freeform 38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187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753" name="Group 39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197" y="8519"/>
                              <a:ext cx="17" cy="53"/>
                              <a:chOff x="18197" y="8519"/>
                              <a:chExt cx="17" cy="53"/>
                            </a:xfrm>
                          </p:grpSpPr>
                          <p:sp>
                            <p:nvSpPr>
                              <p:cNvPr id="12754" name="Freeform 38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197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55" name="Freeform 39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207" y="8519"/>
                                <a:ext cx="7" cy="53"/>
                              </a:xfrm>
                              <a:custGeom>
                                <a:avLst/>
                                <a:gdLst>
                                  <a:gd name="T0" fmla="*/ 6 w 7"/>
                                  <a:gd name="T1" fmla="*/ 0 h 53"/>
                                  <a:gd name="T2" fmla="*/ 0 w 7"/>
                                  <a:gd name="T3" fmla="*/ 0 h 53"/>
                                  <a:gd name="T4" fmla="*/ 0 w 7"/>
                                  <a:gd name="T5" fmla="*/ 52 h 53"/>
                                  <a:gd name="T6" fmla="*/ 6 w 7"/>
                                  <a:gd name="T7" fmla="*/ 52 h 53"/>
                                  <a:gd name="T8" fmla="*/ 6 w 7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7"/>
                                  <a:gd name="T16" fmla="*/ 0 h 53"/>
                                  <a:gd name="T17" fmla="*/ 7 w 7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7" h="53">
                                    <a:moveTo>
                                      <a:pt x="6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6" y="52"/>
                                    </a:lnTo>
                                    <a:lnTo>
                                      <a:pt x="6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745" name="Group 3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219" y="8519"/>
                            <a:ext cx="43" cy="53"/>
                            <a:chOff x="18219" y="8519"/>
                            <a:chExt cx="43" cy="53"/>
                          </a:xfrm>
                        </p:grpSpPr>
                        <p:grpSp>
                          <p:nvGrpSpPr>
                            <p:cNvPr id="12746" name="Group 3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219" y="8519"/>
                              <a:ext cx="14" cy="53"/>
                              <a:chOff x="18219" y="8519"/>
                              <a:chExt cx="14" cy="53"/>
                            </a:xfrm>
                          </p:grpSpPr>
                          <p:sp>
                            <p:nvSpPr>
                              <p:cNvPr id="12750" name="Freeform 39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219" y="8519"/>
                                <a:ext cx="8" cy="53"/>
                              </a:xfrm>
                              <a:custGeom>
                                <a:avLst/>
                                <a:gdLst>
                                  <a:gd name="T0" fmla="*/ 7 w 8"/>
                                  <a:gd name="T1" fmla="*/ 0 h 53"/>
                                  <a:gd name="T2" fmla="*/ 0 w 8"/>
                                  <a:gd name="T3" fmla="*/ 0 h 53"/>
                                  <a:gd name="T4" fmla="*/ 0 w 8"/>
                                  <a:gd name="T5" fmla="*/ 52 h 53"/>
                                  <a:gd name="T6" fmla="*/ 7 w 8"/>
                                  <a:gd name="T7" fmla="*/ 52 h 53"/>
                                  <a:gd name="T8" fmla="*/ 7 w 8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8"/>
                                  <a:gd name="T16" fmla="*/ 0 h 53"/>
                                  <a:gd name="T17" fmla="*/ 8 w 8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8" h="53">
                                    <a:moveTo>
                                      <a:pt x="7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51" name="Freeform 39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232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747" name="Group 39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248" y="8519"/>
                              <a:ext cx="14" cy="53"/>
                              <a:chOff x="18248" y="8519"/>
                              <a:chExt cx="14" cy="53"/>
                            </a:xfrm>
                          </p:grpSpPr>
                          <p:sp>
                            <p:nvSpPr>
                              <p:cNvPr id="12748" name="Freeform 3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248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49" name="Freeform 39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259" y="8519"/>
                                <a:ext cx="3" cy="53"/>
                              </a:xfrm>
                              <a:custGeom>
                                <a:avLst/>
                                <a:gdLst>
                                  <a:gd name="T0" fmla="*/ 2 w 3"/>
                                  <a:gd name="T1" fmla="*/ 0 h 53"/>
                                  <a:gd name="T2" fmla="*/ 0 w 3"/>
                                  <a:gd name="T3" fmla="*/ 0 h 53"/>
                                  <a:gd name="T4" fmla="*/ 0 w 3"/>
                                  <a:gd name="T5" fmla="*/ 52 h 53"/>
                                  <a:gd name="T6" fmla="*/ 2 w 3"/>
                                  <a:gd name="T7" fmla="*/ 52 h 53"/>
                                  <a:gd name="T8" fmla="*/ 2 w 3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3"/>
                                  <a:gd name="T16" fmla="*/ 0 h 53"/>
                                  <a:gd name="T17" fmla="*/ 3 w 3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3" h="53">
                                    <a:moveTo>
                                      <a:pt x="2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729" name="Group 4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68" y="8519"/>
                          <a:ext cx="95" cy="53"/>
                          <a:chOff x="18268" y="8519"/>
                          <a:chExt cx="95" cy="53"/>
                        </a:xfrm>
                      </p:grpSpPr>
                      <p:grpSp>
                        <p:nvGrpSpPr>
                          <p:cNvPr id="12730" name="Group 40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268" y="8519"/>
                            <a:ext cx="43" cy="53"/>
                            <a:chOff x="18268" y="8519"/>
                            <a:chExt cx="43" cy="53"/>
                          </a:xfrm>
                        </p:grpSpPr>
                        <p:grpSp>
                          <p:nvGrpSpPr>
                            <p:cNvPr id="12738" name="Group 4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268" y="8519"/>
                              <a:ext cx="20" cy="53"/>
                              <a:chOff x="18268" y="8519"/>
                              <a:chExt cx="20" cy="53"/>
                            </a:xfrm>
                          </p:grpSpPr>
                          <p:sp>
                            <p:nvSpPr>
                              <p:cNvPr id="12742" name="Freeform 40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268" y="8519"/>
                                <a:ext cx="11" cy="53"/>
                              </a:xfrm>
                              <a:custGeom>
                                <a:avLst/>
                                <a:gdLst>
                                  <a:gd name="T0" fmla="*/ 10 w 11"/>
                                  <a:gd name="T1" fmla="*/ 0 h 53"/>
                                  <a:gd name="T2" fmla="*/ 0 w 11"/>
                                  <a:gd name="T3" fmla="*/ 0 h 53"/>
                                  <a:gd name="T4" fmla="*/ 0 w 11"/>
                                  <a:gd name="T5" fmla="*/ 52 h 53"/>
                                  <a:gd name="T6" fmla="*/ 10 w 11"/>
                                  <a:gd name="T7" fmla="*/ 52 h 53"/>
                                  <a:gd name="T8" fmla="*/ 10 w 1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1"/>
                                  <a:gd name="T16" fmla="*/ 0 h 53"/>
                                  <a:gd name="T17" fmla="*/ 11 w 1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1" h="53">
                                    <a:moveTo>
                                      <a:pt x="1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43" name="Freeform 4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278" y="8519"/>
                                <a:ext cx="10" cy="53"/>
                              </a:xfrm>
                              <a:custGeom>
                                <a:avLst/>
                                <a:gdLst>
                                  <a:gd name="T0" fmla="*/ 9 w 10"/>
                                  <a:gd name="T1" fmla="*/ 0 h 53"/>
                                  <a:gd name="T2" fmla="*/ 0 w 10"/>
                                  <a:gd name="T3" fmla="*/ 0 h 53"/>
                                  <a:gd name="T4" fmla="*/ 0 w 10"/>
                                  <a:gd name="T5" fmla="*/ 52 h 53"/>
                                  <a:gd name="T6" fmla="*/ 9 w 10"/>
                                  <a:gd name="T7" fmla="*/ 52 h 53"/>
                                  <a:gd name="T8" fmla="*/ 9 w 10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0"/>
                                  <a:gd name="T16" fmla="*/ 0 h 53"/>
                                  <a:gd name="T17" fmla="*/ 10 w 10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0" h="53">
                                    <a:moveTo>
                                      <a:pt x="9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9" y="52"/>
                                    </a:lnTo>
                                    <a:lnTo>
                                      <a:pt x="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739" name="Group 4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291" y="8519"/>
                              <a:ext cx="20" cy="53"/>
                              <a:chOff x="18291" y="8519"/>
                              <a:chExt cx="20" cy="53"/>
                            </a:xfrm>
                          </p:grpSpPr>
                          <p:sp>
                            <p:nvSpPr>
                              <p:cNvPr id="12740" name="Freeform 40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291" y="8519"/>
                                <a:ext cx="6" cy="53"/>
                              </a:xfrm>
                              <a:custGeom>
                                <a:avLst/>
                                <a:gdLst>
                                  <a:gd name="T0" fmla="*/ 5 w 6"/>
                                  <a:gd name="T1" fmla="*/ 0 h 53"/>
                                  <a:gd name="T2" fmla="*/ 0 w 6"/>
                                  <a:gd name="T3" fmla="*/ 0 h 53"/>
                                  <a:gd name="T4" fmla="*/ 0 w 6"/>
                                  <a:gd name="T5" fmla="*/ 52 h 53"/>
                                  <a:gd name="T6" fmla="*/ 5 w 6"/>
                                  <a:gd name="T7" fmla="*/ 52 h 53"/>
                                  <a:gd name="T8" fmla="*/ 5 w 6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6"/>
                                  <a:gd name="T16" fmla="*/ 0 h 53"/>
                                  <a:gd name="T17" fmla="*/ 6 w 6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6" h="53">
                                    <a:moveTo>
                                      <a:pt x="5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41" name="Freeform 4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307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731" name="Group 4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322" y="8519"/>
                            <a:ext cx="41" cy="53"/>
                            <a:chOff x="18322" y="8519"/>
                            <a:chExt cx="41" cy="53"/>
                          </a:xfrm>
                        </p:grpSpPr>
                        <p:grpSp>
                          <p:nvGrpSpPr>
                            <p:cNvPr id="12732" name="Group 41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322" y="8519"/>
                              <a:ext cx="17" cy="53"/>
                              <a:chOff x="18322" y="8519"/>
                              <a:chExt cx="17" cy="53"/>
                            </a:xfrm>
                          </p:grpSpPr>
                          <p:sp>
                            <p:nvSpPr>
                              <p:cNvPr id="12736" name="Freeform 40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322" y="8519"/>
                                <a:ext cx="1" cy="53"/>
                              </a:xfrm>
                              <a:custGeom>
                                <a:avLst/>
                                <a:gdLst>
                                  <a:gd name="T0" fmla="*/ 0 w 1"/>
                                  <a:gd name="T1" fmla="*/ 0 h 53"/>
                                  <a:gd name="T2" fmla="*/ 0 w 1"/>
                                  <a:gd name="T3" fmla="*/ 0 h 53"/>
                                  <a:gd name="T4" fmla="*/ 0 w 1"/>
                                  <a:gd name="T5" fmla="*/ 52 h 53"/>
                                  <a:gd name="T6" fmla="*/ 0 w 1"/>
                                  <a:gd name="T7" fmla="*/ 52 h 53"/>
                                  <a:gd name="T8" fmla="*/ 0 w 1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"/>
                                  <a:gd name="T16" fmla="*/ 0 h 53"/>
                                  <a:gd name="T17" fmla="*/ 1 w 1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" h="53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37" name="Freeform 40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335" y="8519"/>
                                <a:ext cx="4" cy="53"/>
                              </a:xfrm>
                              <a:custGeom>
                                <a:avLst/>
                                <a:gdLst>
                                  <a:gd name="T0" fmla="*/ 3 w 4"/>
                                  <a:gd name="T1" fmla="*/ 0 h 53"/>
                                  <a:gd name="T2" fmla="*/ 0 w 4"/>
                                  <a:gd name="T3" fmla="*/ 0 h 53"/>
                                  <a:gd name="T4" fmla="*/ 0 w 4"/>
                                  <a:gd name="T5" fmla="*/ 52 h 53"/>
                                  <a:gd name="T6" fmla="*/ 3 w 4"/>
                                  <a:gd name="T7" fmla="*/ 52 h 53"/>
                                  <a:gd name="T8" fmla="*/ 3 w 4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"/>
                                  <a:gd name="T16" fmla="*/ 0 h 53"/>
                                  <a:gd name="T17" fmla="*/ 4 w 4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" h="53">
                                    <a:moveTo>
                                      <a:pt x="3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3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2733" name="Group 41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346" y="8519"/>
                              <a:ext cx="17" cy="53"/>
                              <a:chOff x="18346" y="8519"/>
                              <a:chExt cx="17" cy="53"/>
                            </a:xfrm>
                          </p:grpSpPr>
                          <p:sp>
                            <p:nvSpPr>
                              <p:cNvPr id="12734" name="Freeform 4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346" y="8519"/>
                                <a:ext cx="3" cy="53"/>
                              </a:xfrm>
                              <a:custGeom>
                                <a:avLst/>
                                <a:gdLst>
                                  <a:gd name="T0" fmla="*/ 2 w 3"/>
                                  <a:gd name="T1" fmla="*/ 0 h 53"/>
                                  <a:gd name="T2" fmla="*/ 0 w 3"/>
                                  <a:gd name="T3" fmla="*/ 0 h 53"/>
                                  <a:gd name="T4" fmla="*/ 0 w 3"/>
                                  <a:gd name="T5" fmla="*/ 52 h 53"/>
                                  <a:gd name="T6" fmla="*/ 2 w 3"/>
                                  <a:gd name="T7" fmla="*/ 52 h 53"/>
                                  <a:gd name="T8" fmla="*/ 2 w 3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3"/>
                                  <a:gd name="T16" fmla="*/ 0 h 53"/>
                                  <a:gd name="T17" fmla="*/ 3 w 3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3" h="53">
                                    <a:moveTo>
                                      <a:pt x="2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735" name="Freeform 4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351" y="8519"/>
                                <a:ext cx="12" cy="53"/>
                              </a:xfrm>
                              <a:custGeom>
                                <a:avLst/>
                                <a:gdLst>
                                  <a:gd name="T0" fmla="*/ 11 w 12"/>
                                  <a:gd name="T1" fmla="*/ 0 h 53"/>
                                  <a:gd name="T2" fmla="*/ 0 w 12"/>
                                  <a:gd name="T3" fmla="*/ 0 h 53"/>
                                  <a:gd name="T4" fmla="*/ 0 w 12"/>
                                  <a:gd name="T5" fmla="*/ 52 h 53"/>
                                  <a:gd name="T6" fmla="*/ 11 w 12"/>
                                  <a:gd name="T7" fmla="*/ 52 h 53"/>
                                  <a:gd name="T8" fmla="*/ 11 w 12"/>
                                  <a:gd name="T9" fmla="*/ 0 h 5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2"/>
                                  <a:gd name="T16" fmla="*/ 0 h 53"/>
                                  <a:gd name="T17" fmla="*/ 12 w 12"/>
                                  <a:gd name="T18" fmla="*/ 53 h 5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2" h="53">
                                    <a:moveTo>
                                      <a:pt x="11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52"/>
                                    </a:lnTo>
                                    <a:lnTo>
                                      <a:pt x="11" y="52"/>
                                    </a:lnTo>
                                    <a:lnTo>
                                      <a:pt x="11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12700" cap="rnd" cmpd="sng">
                                <a:noFill/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12717" name="Group 424"/>
                <p:cNvGrpSpPr>
                  <a:grpSpLocks/>
                </p:cNvGrpSpPr>
                <p:nvPr/>
              </p:nvGrpSpPr>
              <p:grpSpPr bwMode="auto">
                <a:xfrm>
                  <a:off x="17567" y="8330"/>
                  <a:ext cx="780" cy="135"/>
                  <a:chOff x="17567" y="8330"/>
                  <a:chExt cx="780" cy="135"/>
                </a:xfrm>
              </p:grpSpPr>
              <p:sp>
                <p:nvSpPr>
                  <p:cNvPr id="12718" name="Rectangle 420"/>
                  <p:cNvSpPr>
                    <a:spLocks noChangeArrowheads="1"/>
                  </p:cNvSpPr>
                  <p:nvPr/>
                </p:nvSpPr>
                <p:spPr bwMode="auto">
                  <a:xfrm>
                    <a:off x="17567" y="8330"/>
                    <a:ext cx="163" cy="135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2719" name="Rectangle 421"/>
                  <p:cNvSpPr>
                    <a:spLocks noChangeArrowheads="1"/>
                  </p:cNvSpPr>
                  <p:nvPr/>
                </p:nvSpPr>
                <p:spPr bwMode="auto">
                  <a:xfrm>
                    <a:off x="17742" y="8330"/>
                    <a:ext cx="226" cy="135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2720" name="Rectangle 422"/>
                  <p:cNvSpPr>
                    <a:spLocks noChangeArrowheads="1"/>
                  </p:cNvSpPr>
                  <p:nvPr/>
                </p:nvSpPr>
                <p:spPr bwMode="auto">
                  <a:xfrm>
                    <a:off x="17992" y="8330"/>
                    <a:ext cx="239" cy="135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2721" name="Rectangle 423"/>
                  <p:cNvSpPr>
                    <a:spLocks noChangeArrowheads="1"/>
                  </p:cNvSpPr>
                  <p:nvPr/>
                </p:nvSpPr>
                <p:spPr bwMode="auto">
                  <a:xfrm>
                    <a:off x="18252" y="8330"/>
                    <a:ext cx="95" cy="135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12623" name="Group 431"/>
              <p:cNvGrpSpPr>
                <a:grpSpLocks/>
              </p:cNvGrpSpPr>
              <p:nvPr/>
            </p:nvGrpSpPr>
            <p:grpSpPr bwMode="auto">
              <a:xfrm>
                <a:off x="18263" y="8348"/>
                <a:ext cx="62" cy="57"/>
                <a:chOff x="18263" y="8348"/>
                <a:chExt cx="62" cy="57"/>
              </a:xfrm>
            </p:grpSpPr>
            <p:sp>
              <p:nvSpPr>
                <p:cNvPr id="12711" name="Rectangle 426"/>
                <p:cNvSpPr>
                  <a:spLocks noChangeArrowheads="1"/>
                </p:cNvSpPr>
                <p:nvPr/>
              </p:nvSpPr>
              <p:spPr bwMode="auto">
                <a:xfrm>
                  <a:off x="18295" y="8348"/>
                  <a:ext cx="30" cy="5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712" name="Rectangle 427"/>
                <p:cNvSpPr>
                  <a:spLocks noChangeArrowheads="1"/>
                </p:cNvSpPr>
                <p:nvPr/>
              </p:nvSpPr>
              <p:spPr bwMode="auto">
                <a:xfrm>
                  <a:off x="18300" y="8369"/>
                  <a:ext cx="25" cy="4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12713" name="Group 430"/>
                <p:cNvGrpSpPr>
                  <a:grpSpLocks/>
                </p:cNvGrpSpPr>
                <p:nvPr/>
              </p:nvGrpSpPr>
              <p:grpSpPr bwMode="auto">
                <a:xfrm>
                  <a:off x="18263" y="8348"/>
                  <a:ext cx="8" cy="37"/>
                  <a:chOff x="18263" y="8348"/>
                  <a:chExt cx="8" cy="37"/>
                </a:xfrm>
              </p:grpSpPr>
              <p:sp>
                <p:nvSpPr>
                  <p:cNvPr id="12714" name="Rectangle 42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263" y="8348"/>
                    <a:ext cx="8" cy="11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2715" name="Rectangle 429"/>
                  <p:cNvSpPr>
                    <a:spLocks noChangeArrowheads="1"/>
                  </p:cNvSpPr>
                  <p:nvPr/>
                </p:nvSpPr>
                <p:spPr bwMode="auto">
                  <a:xfrm>
                    <a:off x="18263" y="8384"/>
                    <a:ext cx="8" cy="1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12624" name="Group 438"/>
              <p:cNvGrpSpPr>
                <a:grpSpLocks/>
              </p:cNvGrpSpPr>
              <p:nvPr/>
            </p:nvGrpSpPr>
            <p:grpSpPr bwMode="auto">
              <a:xfrm>
                <a:off x="17750" y="8352"/>
                <a:ext cx="212" cy="80"/>
                <a:chOff x="17750" y="8352"/>
                <a:chExt cx="212" cy="80"/>
              </a:xfrm>
            </p:grpSpPr>
            <p:grpSp>
              <p:nvGrpSpPr>
                <p:cNvPr id="12705" name="Group 435"/>
                <p:cNvGrpSpPr>
                  <a:grpSpLocks/>
                </p:cNvGrpSpPr>
                <p:nvPr/>
              </p:nvGrpSpPr>
              <p:grpSpPr bwMode="auto">
                <a:xfrm>
                  <a:off x="17756" y="8353"/>
                  <a:ext cx="206" cy="35"/>
                  <a:chOff x="17756" y="8353"/>
                  <a:chExt cx="206" cy="35"/>
                </a:xfrm>
              </p:grpSpPr>
              <p:sp>
                <p:nvSpPr>
                  <p:cNvPr id="12708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17822" y="8353"/>
                    <a:ext cx="71" cy="35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2709" name="Rectangle 433"/>
                  <p:cNvSpPr>
                    <a:spLocks noChangeArrowheads="1"/>
                  </p:cNvSpPr>
                  <p:nvPr/>
                </p:nvSpPr>
                <p:spPr bwMode="auto">
                  <a:xfrm>
                    <a:off x="17822" y="8377"/>
                    <a:ext cx="71" cy="11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2710" name="Rectangle 434"/>
                  <p:cNvSpPr>
                    <a:spLocks noChangeArrowheads="1"/>
                  </p:cNvSpPr>
                  <p:nvPr/>
                </p:nvSpPr>
                <p:spPr bwMode="auto">
                  <a:xfrm>
                    <a:off x="17756" y="8377"/>
                    <a:ext cx="206" cy="7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2706" name="Rectangle 436"/>
                <p:cNvSpPr>
                  <a:spLocks noChangeArrowheads="1"/>
                </p:cNvSpPr>
                <p:nvPr/>
              </p:nvSpPr>
              <p:spPr bwMode="auto">
                <a:xfrm>
                  <a:off x="17750" y="8352"/>
                  <a:ext cx="5" cy="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707" name="Rectangle 437"/>
                <p:cNvSpPr>
                  <a:spLocks noChangeArrowheads="1"/>
                </p:cNvSpPr>
                <p:nvPr/>
              </p:nvSpPr>
              <p:spPr bwMode="auto">
                <a:xfrm>
                  <a:off x="17931" y="8425"/>
                  <a:ext cx="14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625" name="Group 469"/>
              <p:cNvGrpSpPr>
                <a:grpSpLocks/>
              </p:cNvGrpSpPr>
              <p:nvPr/>
            </p:nvGrpSpPr>
            <p:grpSpPr bwMode="auto">
              <a:xfrm>
                <a:off x="17576" y="8431"/>
                <a:ext cx="145" cy="27"/>
                <a:chOff x="17576" y="8431"/>
                <a:chExt cx="145" cy="27"/>
              </a:xfrm>
            </p:grpSpPr>
            <p:grpSp>
              <p:nvGrpSpPr>
                <p:cNvPr id="12675" name="Group 453"/>
                <p:cNvGrpSpPr>
                  <a:grpSpLocks/>
                </p:cNvGrpSpPr>
                <p:nvPr/>
              </p:nvGrpSpPr>
              <p:grpSpPr bwMode="auto">
                <a:xfrm>
                  <a:off x="17576" y="8431"/>
                  <a:ext cx="72" cy="27"/>
                  <a:chOff x="17576" y="8431"/>
                  <a:chExt cx="72" cy="27"/>
                </a:xfrm>
              </p:grpSpPr>
              <p:grpSp>
                <p:nvGrpSpPr>
                  <p:cNvPr id="12691" name="Group 445"/>
                  <p:cNvGrpSpPr>
                    <a:grpSpLocks/>
                  </p:cNvGrpSpPr>
                  <p:nvPr/>
                </p:nvGrpSpPr>
                <p:grpSpPr bwMode="auto">
                  <a:xfrm>
                    <a:off x="17576" y="8431"/>
                    <a:ext cx="33" cy="27"/>
                    <a:chOff x="17576" y="8431"/>
                    <a:chExt cx="33" cy="27"/>
                  </a:xfrm>
                </p:grpSpPr>
                <p:grpSp>
                  <p:nvGrpSpPr>
                    <p:cNvPr id="12699" name="Group 4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576" y="8431"/>
                      <a:ext cx="14" cy="27"/>
                      <a:chOff x="17576" y="8431"/>
                      <a:chExt cx="14" cy="27"/>
                    </a:xfrm>
                  </p:grpSpPr>
                  <p:sp>
                    <p:nvSpPr>
                      <p:cNvPr id="12703" name="Freeform 4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76" y="8431"/>
                        <a:ext cx="4" cy="27"/>
                      </a:xfrm>
                      <a:custGeom>
                        <a:avLst/>
                        <a:gdLst>
                          <a:gd name="T0" fmla="*/ 3 w 4"/>
                          <a:gd name="T1" fmla="*/ 0 h 27"/>
                          <a:gd name="T2" fmla="*/ 0 w 4"/>
                          <a:gd name="T3" fmla="*/ 0 h 27"/>
                          <a:gd name="T4" fmla="*/ 0 w 4"/>
                          <a:gd name="T5" fmla="*/ 26 h 27"/>
                          <a:gd name="T6" fmla="*/ 3 w 4"/>
                          <a:gd name="T7" fmla="*/ 26 h 27"/>
                          <a:gd name="T8" fmla="*/ 3 w 4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"/>
                          <a:gd name="T16" fmla="*/ 0 h 27"/>
                          <a:gd name="T17" fmla="*/ 4 w 4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" h="27">
                            <a:moveTo>
                              <a:pt x="3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3" y="26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704" name="Freeform 4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82" y="8431"/>
                        <a:ext cx="8" cy="27"/>
                      </a:xfrm>
                      <a:custGeom>
                        <a:avLst/>
                        <a:gdLst>
                          <a:gd name="T0" fmla="*/ 7 w 8"/>
                          <a:gd name="T1" fmla="*/ 0 h 27"/>
                          <a:gd name="T2" fmla="*/ 0 w 8"/>
                          <a:gd name="T3" fmla="*/ 0 h 27"/>
                          <a:gd name="T4" fmla="*/ 0 w 8"/>
                          <a:gd name="T5" fmla="*/ 26 h 27"/>
                          <a:gd name="T6" fmla="*/ 7 w 8"/>
                          <a:gd name="T7" fmla="*/ 26 h 27"/>
                          <a:gd name="T8" fmla="*/ 7 w 8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"/>
                          <a:gd name="T16" fmla="*/ 0 h 27"/>
                          <a:gd name="T17" fmla="*/ 8 w 8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" h="27">
                            <a:moveTo>
                              <a:pt x="7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7" y="26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700" name="Group 4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592" y="8431"/>
                      <a:ext cx="17" cy="27"/>
                      <a:chOff x="17592" y="8431"/>
                      <a:chExt cx="17" cy="27"/>
                    </a:xfrm>
                  </p:grpSpPr>
                  <p:sp>
                    <p:nvSpPr>
                      <p:cNvPr id="12701" name="Freeform 4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92" y="8431"/>
                        <a:ext cx="7" cy="27"/>
                      </a:xfrm>
                      <a:custGeom>
                        <a:avLst/>
                        <a:gdLst>
                          <a:gd name="T0" fmla="*/ 6 w 7"/>
                          <a:gd name="T1" fmla="*/ 0 h 27"/>
                          <a:gd name="T2" fmla="*/ 0 w 7"/>
                          <a:gd name="T3" fmla="*/ 0 h 27"/>
                          <a:gd name="T4" fmla="*/ 0 w 7"/>
                          <a:gd name="T5" fmla="*/ 26 h 27"/>
                          <a:gd name="T6" fmla="*/ 6 w 7"/>
                          <a:gd name="T7" fmla="*/ 26 h 27"/>
                          <a:gd name="T8" fmla="*/ 6 w 7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"/>
                          <a:gd name="T16" fmla="*/ 0 h 27"/>
                          <a:gd name="T17" fmla="*/ 7 w 7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" h="27">
                            <a:moveTo>
                              <a:pt x="6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6" y="2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702" name="Freeform 4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05" y="8431"/>
                        <a:ext cx="4" cy="27"/>
                      </a:xfrm>
                      <a:custGeom>
                        <a:avLst/>
                        <a:gdLst>
                          <a:gd name="T0" fmla="*/ 3 w 4"/>
                          <a:gd name="T1" fmla="*/ 0 h 27"/>
                          <a:gd name="T2" fmla="*/ 0 w 4"/>
                          <a:gd name="T3" fmla="*/ 0 h 27"/>
                          <a:gd name="T4" fmla="*/ 0 w 4"/>
                          <a:gd name="T5" fmla="*/ 26 h 27"/>
                          <a:gd name="T6" fmla="*/ 3 w 4"/>
                          <a:gd name="T7" fmla="*/ 26 h 27"/>
                          <a:gd name="T8" fmla="*/ 3 w 4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"/>
                          <a:gd name="T16" fmla="*/ 0 h 27"/>
                          <a:gd name="T17" fmla="*/ 4 w 4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" h="27">
                            <a:moveTo>
                              <a:pt x="3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3" y="26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692" name="Group 452"/>
                  <p:cNvGrpSpPr>
                    <a:grpSpLocks/>
                  </p:cNvGrpSpPr>
                  <p:nvPr/>
                </p:nvGrpSpPr>
                <p:grpSpPr bwMode="auto">
                  <a:xfrm>
                    <a:off x="17611" y="8431"/>
                    <a:ext cx="37" cy="27"/>
                    <a:chOff x="17611" y="8431"/>
                    <a:chExt cx="37" cy="27"/>
                  </a:xfrm>
                </p:grpSpPr>
                <p:grpSp>
                  <p:nvGrpSpPr>
                    <p:cNvPr id="12693" name="Group 4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611" y="8431"/>
                      <a:ext cx="21" cy="27"/>
                      <a:chOff x="17611" y="8431"/>
                      <a:chExt cx="21" cy="27"/>
                    </a:xfrm>
                  </p:grpSpPr>
                  <p:sp>
                    <p:nvSpPr>
                      <p:cNvPr id="12697" name="Freeform 4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11" y="8431"/>
                        <a:ext cx="8" cy="27"/>
                      </a:xfrm>
                      <a:custGeom>
                        <a:avLst/>
                        <a:gdLst>
                          <a:gd name="T0" fmla="*/ 7 w 8"/>
                          <a:gd name="T1" fmla="*/ 0 h 27"/>
                          <a:gd name="T2" fmla="*/ 0 w 8"/>
                          <a:gd name="T3" fmla="*/ 0 h 27"/>
                          <a:gd name="T4" fmla="*/ 0 w 8"/>
                          <a:gd name="T5" fmla="*/ 26 h 27"/>
                          <a:gd name="T6" fmla="*/ 7 w 8"/>
                          <a:gd name="T7" fmla="*/ 26 h 27"/>
                          <a:gd name="T8" fmla="*/ 7 w 8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"/>
                          <a:gd name="T16" fmla="*/ 0 h 27"/>
                          <a:gd name="T17" fmla="*/ 8 w 8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" h="27">
                            <a:moveTo>
                              <a:pt x="7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7" y="26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98" name="Freeform 4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21" y="8431"/>
                        <a:ext cx="11" cy="27"/>
                      </a:xfrm>
                      <a:custGeom>
                        <a:avLst/>
                        <a:gdLst>
                          <a:gd name="T0" fmla="*/ 10 w 11"/>
                          <a:gd name="T1" fmla="*/ 0 h 27"/>
                          <a:gd name="T2" fmla="*/ 0 w 11"/>
                          <a:gd name="T3" fmla="*/ 0 h 27"/>
                          <a:gd name="T4" fmla="*/ 0 w 11"/>
                          <a:gd name="T5" fmla="*/ 26 h 27"/>
                          <a:gd name="T6" fmla="*/ 10 w 11"/>
                          <a:gd name="T7" fmla="*/ 26 h 27"/>
                          <a:gd name="T8" fmla="*/ 10 w 11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"/>
                          <a:gd name="T16" fmla="*/ 0 h 27"/>
                          <a:gd name="T17" fmla="*/ 11 w 11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" h="27">
                            <a:moveTo>
                              <a:pt x="10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10" y="26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694" name="Group 4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631" y="8431"/>
                      <a:ext cx="17" cy="27"/>
                      <a:chOff x="17631" y="8431"/>
                      <a:chExt cx="17" cy="27"/>
                    </a:xfrm>
                  </p:grpSpPr>
                  <p:sp>
                    <p:nvSpPr>
                      <p:cNvPr id="12695" name="Freeform 4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31" y="8431"/>
                        <a:ext cx="10" cy="27"/>
                      </a:xfrm>
                      <a:custGeom>
                        <a:avLst/>
                        <a:gdLst>
                          <a:gd name="T0" fmla="*/ 9 w 10"/>
                          <a:gd name="T1" fmla="*/ 0 h 27"/>
                          <a:gd name="T2" fmla="*/ 0 w 10"/>
                          <a:gd name="T3" fmla="*/ 0 h 27"/>
                          <a:gd name="T4" fmla="*/ 0 w 10"/>
                          <a:gd name="T5" fmla="*/ 26 h 27"/>
                          <a:gd name="T6" fmla="*/ 9 w 10"/>
                          <a:gd name="T7" fmla="*/ 26 h 27"/>
                          <a:gd name="T8" fmla="*/ 9 w 10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"/>
                          <a:gd name="T16" fmla="*/ 0 h 27"/>
                          <a:gd name="T17" fmla="*/ 10 w 10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" h="27">
                            <a:moveTo>
                              <a:pt x="9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9" y="26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96" name="Freeform 4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43" y="8431"/>
                        <a:ext cx="5" cy="27"/>
                      </a:xfrm>
                      <a:custGeom>
                        <a:avLst/>
                        <a:gdLst>
                          <a:gd name="T0" fmla="*/ 4 w 5"/>
                          <a:gd name="T1" fmla="*/ 0 h 27"/>
                          <a:gd name="T2" fmla="*/ 0 w 5"/>
                          <a:gd name="T3" fmla="*/ 0 h 27"/>
                          <a:gd name="T4" fmla="*/ 0 w 5"/>
                          <a:gd name="T5" fmla="*/ 26 h 27"/>
                          <a:gd name="T6" fmla="*/ 4 w 5"/>
                          <a:gd name="T7" fmla="*/ 26 h 27"/>
                          <a:gd name="T8" fmla="*/ 4 w 5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"/>
                          <a:gd name="T16" fmla="*/ 0 h 27"/>
                          <a:gd name="T17" fmla="*/ 5 w 5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" h="27">
                            <a:moveTo>
                              <a:pt x="4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4" y="26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676" name="Group 468"/>
                <p:cNvGrpSpPr>
                  <a:grpSpLocks/>
                </p:cNvGrpSpPr>
                <p:nvPr/>
              </p:nvGrpSpPr>
              <p:grpSpPr bwMode="auto">
                <a:xfrm>
                  <a:off x="17651" y="8431"/>
                  <a:ext cx="70" cy="27"/>
                  <a:chOff x="17651" y="8431"/>
                  <a:chExt cx="70" cy="27"/>
                </a:xfrm>
              </p:grpSpPr>
              <p:grpSp>
                <p:nvGrpSpPr>
                  <p:cNvPr id="12677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7651" y="8431"/>
                    <a:ext cx="33" cy="27"/>
                    <a:chOff x="17651" y="8431"/>
                    <a:chExt cx="33" cy="27"/>
                  </a:xfrm>
                </p:grpSpPr>
                <p:grpSp>
                  <p:nvGrpSpPr>
                    <p:cNvPr id="12685" name="Group 4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651" y="8431"/>
                      <a:ext cx="13" cy="27"/>
                      <a:chOff x="17651" y="8431"/>
                      <a:chExt cx="13" cy="27"/>
                    </a:xfrm>
                  </p:grpSpPr>
                  <p:sp>
                    <p:nvSpPr>
                      <p:cNvPr id="12689" name="Freeform 4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51" y="8431"/>
                        <a:ext cx="10" cy="27"/>
                      </a:xfrm>
                      <a:custGeom>
                        <a:avLst/>
                        <a:gdLst>
                          <a:gd name="T0" fmla="*/ 9 w 10"/>
                          <a:gd name="T1" fmla="*/ 0 h 27"/>
                          <a:gd name="T2" fmla="*/ 0 w 10"/>
                          <a:gd name="T3" fmla="*/ 0 h 27"/>
                          <a:gd name="T4" fmla="*/ 0 w 10"/>
                          <a:gd name="T5" fmla="*/ 26 h 27"/>
                          <a:gd name="T6" fmla="*/ 9 w 10"/>
                          <a:gd name="T7" fmla="*/ 26 h 27"/>
                          <a:gd name="T8" fmla="*/ 9 w 10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"/>
                          <a:gd name="T16" fmla="*/ 0 h 27"/>
                          <a:gd name="T17" fmla="*/ 10 w 10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" h="27">
                            <a:moveTo>
                              <a:pt x="9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9" y="26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90" name="Freeform 4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60" y="8431"/>
                        <a:ext cx="4" cy="27"/>
                      </a:xfrm>
                      <a:custGeom>
                        <a:avLst/>
                        <a:gdLst>
                          <a:gd name="T0" fmla="*/ 3 w 4"/>
                          <a:gd name="T1" fmla="*/ 0 h 27"/>
                          <a:gd name="T2" fmla="*/ 0 w 4"/>
                          <a:gd name="T3" fmla="*/ 0 h 27"/>
                          <a:gd name="T4" fmla="*/ 0 w 4"/>
                          <a:gd name="T5" fmla="*/ 26 h 27"/>
                          <a:gd name="T6" fmla="*/ 3 w 4"/>
                          <a:gd name="T7" fmla="*/ 26 h 27"/>
                          <a:gd name="T8" fmla="*/ 3 w 4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"/>
                          <a:gd name="T16" fmla="*/ 0 h 27"/>
                          <a:gd name="T17" fmla="*/ 4 w 4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" h="27">
                            <a:moveTo>
                              <a:pt x="3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3" y="26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686" name="Group 4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669" y="8431"/>
                      <a:ext cx="15" cy="27"/>
                      <a:chOff x="17669" y="8431"/>
                      <a:chExt cx="15" cy="27"/>
                    </a:xfrm>
                  </p:grpSpPr>
                  <p:sp>
                    <p:nvSpPr>
                      <p:cNvPr id="12687" name="Freeform 4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69" y="8431"/>
                        <a:ext cx="4" cy="27"/>
                      </a:xfrm>
                      <a:custGeom>
                        <a:avLst/>
                        <a:gdLst>
                          <a:gd name="T0" fmla="*/ 3 w 4"/>
                          <a:gd name="T1" fmla="*/ 0 h 27"/>
                          <a:gd name="T2" fmla="*/ 0 w 4"/>
                          <a:gd name="T3" fmla="*/ 0 h 27"/>
                          <a:gd name="T4" fmla="*/ 0 w 4"/>
                          <a:gd name="T5" fmla="*/ 26 h 27"/>
                          <a:gd name="T6" fmla="*/ 3 w 4"/>
                          <a:gd name="T7" fmla="*/ 26 h 27"/>
                          <a:gd name="T8" fmla="*/ 3 w 4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"/>
                          <a:gd name="T16" fmla="*/ 0 h 27"/>
                          <a:gd name="T17" fmla="*/ 4 w 4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" h="27">
                            <a:moveTo>
                              <a:pt x="3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3" y="26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88" name="Freeform 4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76" y="8431"/>
                        <a:ext cx="8" cy="27"/>
                      </a:xfrm>
                      <a:custGeom>
                        <a:avLst/>
                        <a:gdLst>
                          <a:gd name="T0" fmla="*/ 7 w 8"/>
                          <a:gd name="T1" fmla="*/ 0 h 27"/>
                          <a:gd name="T2" fmla="*/ 0 w 8"/>
                          <a:gd name="T3" fmla="*/ 0 h 27"/>
                          <a:gd name="T4" fmla="*/ 0 w 8"/>
                          <a:gd name="T5" fmla="*/ 26 h 27"/>
                          <a:gd name="T6" fmla="*/ 7 w 8"/>
                          <a:gd name="T7" fmla="*/ 26 h 27"/>
                          <a:gd name="T8" fmla="*/ 7 w 8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"/>
                          <a:gd name="T16" fmla="*/ 0 h 27"/>
                          <a:gd name="T17" fmla="*/ 8 w 8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" h="27">
                            <a:moveTo>
                              <a:pt x="7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7" y="26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678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7688" y="8431"/>
                    <a:ext cx="33" cy="27"/>
                    <a:chOff x="17688" y="8431"/>
                    <a:chExt cx="33" cy="27"/>
                  </a:xfrm>
                </p:grpSpPr>
                <p:grpSp>
                  <p:nvGrpSpPr>
                    <p:cNvPr id="12679" name="Group 4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688" y="8431"/>
                      <a:ext cx="15" cy="27"/>
                      <a:chOff x="17688" y="8431"/>
                      <a:chExt cx="15" cy="27"/>
                    </a:xfrm>
                  </p:grpSpPr>
                  <p:sp>
                    <p:nvSpPr>
                      <p:cNvPr id="12683" name="Freeform 4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88" y="8431"/>
                        <a:ext cx="5" cy="27"/>
                      </a:xfrm>
                      <a:custGeom>
                        <a:avLst/>
                        <a:gdLst>
                          <a:gd name="T0" fmla="*/ 4 w 5"/>
                          <a:gd name="T1" fmla="*/ 0 h 27"/>
                          <a:gd name="T2" fmla="*/ 0 w 5"/>
                          <a:gd name="T3" fmla="*/ 0 h 27"/>
                          <a:gd name="T4" fmla="*/ 0 w 5"/>
                          <a:gd name="T5" fmla="*/ 26 h 27"/>
                          <a:gd name="T6" fmla="*/ 4 w 5"/>
                          <a:gd name="T7" fmla="*/ 26 h 27"/>
                          <a:gd name="T8" fmla="*/ 4 w 5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"/>
                          <a:gd name="T16" fmla="*/ 0 h 27"/>
                          <a:gd name="T17" fmla="*/ 5 w 5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" h="27">
                            <a:moveTo>
                              <a:pt x="4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4" y="26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84" name="Freeform 4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99" y="8431"/>
                        <a:ext cx="4" cy="27"/>
                      </a:xfrm>
                      <a:custGeom>
                        <a:avLst/>
                        <a:gdLst>
                          <a:gd name="T0" fmla="*/ 3 w 4"/>
                          <a:gd name="T1" fmla="*/ 0 h 27"/>
                          <a:gd name="T2" fmla="*/ 0 w 4"/>
                          <a:gd name="T3" fmla="*/ 0 h 27"/>
                          <a:gd name="T4" fmla="*/ 0 w 4"/>
                          <a:gd name="T5" fmla="*/ 26 h 27"/>
                          <a:gd name="T6" fmla="*/ 3 w 4"/>
                          <a:gd name="T7" fmla="*/ 26 h 27"/>
                          <a:gd name="T8" fmla="*/ 3 w 4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"/>
                          <a:gd name="T16" fmla="*/ 0 h 27"/>
                          <a:gd name="T17" fmla="*/ 4 w 4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" h="27">
                            <a:moveTo>
                              <a:pt x="3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3" y="26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680" name="Group 4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08" y="8431"/>
                      <a:ext cx="13" cy="27"/>
                      <a:chOff x="17708" y="8431"/>
                      <a:chExt cx="13" cy="27"/>
                    </a:xfrm>
                  </p:grpSpPr>
                  <p:sp>
                    <p:nvSpPr>
                      <p:cNvPr id="12681" name="Freeform 4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08" y="8431"/>
                        <a:ext cx="7" cy="27"/>
                      </a:xfrm>
                      <a:custGeom>
                        <a:avLst/>
                        <a:gdLst>
                          <a:gd name="T0" fmla="*/ 6 w 7"/>
                          <a:gd name="T1" fmla="*/ 0 h 27"/>
                          <a:gd name="T2" fmla="*/ 0 w 7"/>
                          <a:gd name="T3" fmla="*/ 0 h 27"/>
                          <a:gd name="T4" fmla="*/ 0 w 7"/>
                          <a:gd name="T5" fmla="*/ 26 h 27"/>
                          <a:gd name="T6" fmla="*/ 6 w 7"/>
                          <a:gd name="T7" fmla="*/ 26 h 27"/>
                          <a:gd name="T8" fmla="*/ 6 w 7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"/>
                          <a:gd name="T16" fmla="*/ 0 h 27"/>
                          <a:gd name="T17" fmla="*/ 7 w 7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" h="27">
                            <a:moveTo>
                              <a:pt x="6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6" y="2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82" name="Freeform 4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18" y="8431"/>
                        <a:ext cx="3" cy="27"/>
                      </a:xfrm>
                      <a:custGeom>
                        <a:avLst/>
                        <a:gdLst>
                          <a:gd name="T0" fmla="*/ 2 w 3"/>
                          <a:gd name="T1" fmla="*/ 0 h 27"/>
                          <a:gd name="T2" fmla="*/ 0 w 3"/>
                          <a:gd name="T3" fmla="*/ 0 h 27"/>
                          <a:gd name="T4" fmla="*/ 0 w 3"/>
                          <a:gd name="T5" fmla="*/ 26 h 27"/>
                          <a:gd name="T6" fmla="*/ 2 w 3"/>
                          <a:gd name="T7" fmla="*/ 26 h 27"/>
                          <a:gd name="T8" fmla="*/ 2 w 3"/>
                          <a:gd name="T9" fmla="*/ 0 h 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"/>
                          <a:gd name="T16" fmla="*/ 0 h 27"/>
                          <a:gd name="T17" fmla="*/ 3 w 3"/>
                          <a:gd name="T18" fmla="*/ 27 h 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" h="27">
                            <a:moveTo>
                              <a:pt x="2" y="0"/>
                            </a:move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2" y="26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12626" name="Freeform 470"/>
              <p:cNvSpPr>
                <a:spLocks/>
              </p:cNvSpPr>
              <p:nvPr/>
            </p:nvSpPr>
            <p:spPr bwMode="auto">
              <a:xfrm>
                <a:off x="17573" y="8413"/>
                <a:ext cx="790" cy="19"/>
              </a:xfrm>
              <a:custGeom>
                <a:avLst/>
                <a:gdLst>
                  <a:gd name="T0" fmla="*/ 0 w 790"/>
                  <a:gd name="T1" fmla="*/ 14 h 19"/>
                  <a:gd name="T2" fmla="*/ 346 w 790"/>
                  <a:gd name="T3" fmla="*/ 14 h 19"/>
                  <a:gd name="T4" fmla="*/ 346 w 790"/>
                  <a:gd name="T5" fmla="*/ 0 h 19"/>
                  <a:gd name="T6" fmla="*/ 401 w 790"/>
                  <a:gd name="T7" fmla="*/ 0 h 19"/>
                  <a:gd name="T8" fmla="*/ 401 w 790"/>
                  <a:gd name="T9" fmla="*/ 18 h 19"/>
                  <a:gd name="T10" fmla="*/ 789 w 790"/>
                  <a:gd name="T11" fmla="*/ 18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0"/>
                  <a:gd name="T19" fmla="*/ 0 h 19"/>
                  <a:gd name="T20" fmla="*/ 790 w 790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0" h="19">
                    <a:moveTo>
                      <a:pt x="0" y="14"/>
                    </a:moveTo>
                    <a:lnTo>
                      <a:pt x="346" y="14"/>
                    </a:lnTo>
                    <a:lnTo>
                      <a:pt x="346" y="0"/>
                    </a:lnTo>
                    <a:lnTo>
                      <a:pt x="401" y="0"/>
                    </a:lnTo>
                    <a:lnTo>
                      <a:pt x="401" y="18"/>
                    </a:lnTo>
                    <a:lnTo>
                      <a:pt x="789" y="1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27" name="Group 474"/>
              <p:cNvGrpSpPr>
                <a:grpSpLocks/>
              </p:cNvGrpSpPr>
              <p:nvPr/>
            </p:nvGrpSpPr>
            <p:grpSpPr bwMode="auto">
              <a:xfrm>
                <a:off x="17286" y="8571"/>
                <a:ext cx="1324" cy="188"/>
                <a:chOff x="17286" y="8571"/>
                <a:chExt cx="1324" cy="188"/>
              </a:xfrm>
            </p:grpSpPr>
            <p:sp>
              <p:nvSpPr>
                <p:cNvPr id="12672" name="Rectangle 471"/>
                <p:cNvSpPr>
                  <a:spLocks noChangeArrowheads="1"/>
                </p:cNvSpPr>
                <p:nvPr/>
              </p:nvSpPr>
              <p:spPr bwMode="auto">
                <a:xfrm>
                  <a:off x="17290" y="8738"/>
                  <a:ext cx="1308" cy="2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673" name="Freeform 472"/>
                <p:cNvSpPr>
                  <a:spLocks/>
                </p:cNvSpPr>
                <p:nvPr/>
              </p:nvSpPr>
              <p:spPr bwMode="auto">
                <a:xfrm>
                  <a:off x="17286" y="8571"/>
                  <a:ext cx="1324" cy="164"/>
                </a:xfrm>
                <a:custGeom>
                  <a:avLst/>
                  <a:gdLst>
                    <a:gd name="T0" fmla="*/ 0 w 1324"/>
                    <a:gd name="T1" fmla="*/ 163 h 164"/>
                    <a:gd name="T2" fmla="*/ 1323 w 1324"/>
                    <a:gd name="T3" fmla="*/ 163 h 164"/>
                    <a:gd name="T4" fmla="*/ 1246 w 1324"/>
                    <a:gd name="T5" fmla="*/ 1 h 164"/>
                    <a:gd name="T6" fmla="*/ 96 w 1324"/>
                    <a:gd name="T7" fmla="*/ 0 h 164"/>
                    <a:gd name="T8" fmla="*/ 0 w 1324"/>
                    <a:gd name="T9" fmla="*/ 163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4"/>
                    <a:gd name="T16" fmla="*/ 0 h 164"/>
                    <a:gd name="T17" fmla="*/ 1324 w 1324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4" h="164">
                      <a:moveTo>
                        <a:pt x="0" y="163"/>
                      </a:moveTo>
                      <a:lnTo>
                        <a:pt x="1323" y="163"/>
                      </a:lnTo>
                      <a:lnTo>
                        <a:pt x="1246" y="1"/>
                      </a:lnTo>
                      <a:lnTo>
                        <a:pt x="96" y="0"/>
                      </a:lnTo>
                      <a:lnTo>
                        <a:pt x="0" y="163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4" name="Freeform 473"/>
                <p:cNvSpPr>
                  <a:spLocks/>
                </p:cNvSpPr>
                <p:nvPr/>
              </p:nvSpPr>
              <p:spPr bwMode="auto">
                <a:xfrm>
                  <a:off x="17325" y="8589"/>
                  <a:ext cx="1240" cy="129"/>
                </a:xfrm>
                <a:custGeom>
                  <a:avLst/>
                  <a:gdLst>
                    <a:gd name="T0" fmla="*/ 71 w 1240"/>
                    <a:gd name="T1" fmla="*/ 0 h 129"/>
                    <a:gd name="T2" fmla="*/ 0 w 1240"/>
                    <a:gd name="T3" fmla="*/ 128 h 129"/>
                    <a:gd name="T4" fmla="*/ 1239 w 1240"/>
                    <a:gd name="T5" fmla="*/ 128 h 129"/>
                    <a:gd name="T6" fmla="*/ 1183 w 1240"/>
                    <a:gd name="T7" fmla="*/ 0 h 1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0"/>
                    <a:gd name="T13" fmla="*/ 0 h 129"/>
                    <a:gd name="T14" fmla="*/ 1240 w 1240"/>
                    <a:gd name="T15" fmla="*/ 129 h 1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0" h="129">
                      <a:moveTo>
                        <a:pt x="71" y="0"/>
                      </a:moveTo>
                      <a:lnTo>
                        <a:pt x="0" y="128"/>
                      </a:lnTo>
                      <a:lnTo>
                        <a:pt x="1239" y="128"/>
                      </a:lnTo>
                      <a:lnTo>
                        <a:pt x="118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28" name="Group 481"/>
              <p:cNvGrpSpPr>
                <a:grpSpLocks/>
              </p:cNvGrpSpPr>
              <p:nvPr/>
            </p:nvGrpSpPr>
            <p:grpSpPr bwMode="auto">
              <a:xfrm>
                <a:off x="17431" y="8589"/>
                <a:ext cx="1043" cy="38"/>
                <a:chOff x="17431" y="8589"/>
                <a:chExt cx="1043" cy="38"/>
              </a:xfrm>
            </p:grpSpPr>
            <p:sp>
              <p:nvSpPr>
                <p:cNvPr id="12666" name="Freeform 475"/>
                <p:cNvSpPr>
                  <a:spLocks/>
                </p:cNvSpPr>
                <p:nvPr/>
              </p:nvSpPr>
              <p:spPr bwMode="auto">
                <a:xfrm>
                  <a:off x="17431" y="8589"/>
                  <a:ext cx="43" cy="24"/>
                </a:xfrm>
                <a:custGeom>
                  <a:avLst/>
                  <a:gdLst>
                    <a:gd name="T0" fmla="*/ 11 w 43"/>
                    <a:gd name="T1" fmla="*/ 0 h 24"/>
                    <a:gd name="T2" fmla="*/ 42 w 43"/>
                    <a:gd name="T3" fmla="*/ 0 h 24"/>
                    <a:gd name="T4" fmla="*/ 32 w 43"/>
                    <a:gd name="T5" fmla="*/ 23 h 24"/>
                    <a:gd name="T6" fmla="*/ 0 w 43"/>
                    <a:gd name="T7" fmla="*/ 23 h 24"/>
                    <a:gd name="T8" fmla="*/ 11 w 43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4"/>
                    <a:gd name="T17" fmla="*/ 43 w 43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4">
                      <a:moveTo>
                        <a:pt x="11" y="0"/>
                      </a:moveTo>
                      <a:lnTo>
                        <a:pt x="42" y="0"/>
                      </a:lnTo>
                      <a:lnTo>
                        <a:pt x="32" y="23"/>
                      </a:lnTo>
                      <a:lnTo>
                        <a:pt x="0" y="2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7" name="Freeform 476"/>
                <p:cNvSpPr>
                  <a:spLocks/>
                </p:cNvSpPr>
                <p:nvPr/>
              </p:nvSpPr>
              <p:spPr bwMode="auto">
                <a:xfrm>
                  <a:off x="17534" y="8589"/>
                  <a:ext cx="166" cy="19"/>
                </a:xfrm>
                <a:custGeom>
                  <a:avLst/>
                  <a:gdLst>
                    <a:gd name="T0" fmla="*/ 8 w 166"/>
                    <a:gd name="T1" fmla="*/ 0 h 19"/>
                    <a:gd name="T2" fmla="*/ 165 w 166"/>
                    <a:gd name="T3" fmla="*/ 0 h 19"/>
                    <a:gd name="T4" fmla="*/ 159 w 166"/>
                    <a:gd name="T5" fmla="*/ 18 h 19"/>
                    <a:gd name="T6" fmla="*/ 0 w 166"/>
                    <a:gd name="T7" fmla="*/ 18 h 19"/>
                    <a:gd name="T8" fmla="*/ 8 w 166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6"/>
                    <a:gd name="T16" fmla="*/ 0 h 19"/>
                    <a:gd name="T17" fmla="*/ 166 w 166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6" h="19">
                      <a:moveTo>
                        <a:pt x="8" y="0"/>
                      </a:moveTo>
                      <a:lnTo>
                        <a:pt x="165" y="0"/>
                      </a:lnTo>
                      <a:lnTo>
                        <a:pt x="159" y="18"/>
                      </a:lnTo>
                      <a:lnTo>
                        <a:pt x="0" y="18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8" name="Freeform 477"/>
                <p:cNvSpPr>
                  <a:spLocks/>
                </p:cNvSpPr>
                <p:nvPr/>
              </p:nvSpPr>
              <p:spPr bwMode="auto">
                <a:xfrm>
                  <a:off x="17746" y="8589"/>
                  <a:ext cx="156" cy="24"/>
                </a:xfrm>
                <a:custGeom>
                  <a:avLst/>
                  <a:gdLst>
                    <a:gd name="T0" fmla="*/ 5 w 156"/>
                    <a:gd name="T1" fmla="*/ 0 h 24"/>
                    <a:gd name="T2" fmla="*/ 155 w 156"/>
                    <a:gd name="T3" fmla="*/ 0 h 24"/>
                    <a:gd name="T4" fmla="*/ 155 w 156"/>
                    <a:gd name="T5" fmla="*/ 23 h 24"/>
                    <a:gd name="T6" fmla="*/ 0 w 156"/>
                    <a:gd name="T7" fmla="*/ 23 h 24"/>
                    <a:gd name="T8" fmla="*/ 5 w 15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24"/>
                    <a:gd name="T17" fmla="*/ 156 w 15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24">
                      <a:moveTo>
                        <a:pt x="5" y="0"/>
                      </a:moveTo>
                      <a:lnTo>
                        <a:pt x="155" y="0"/>
                      </a:lnTo>
                      <a:lnTo>
                        <a:pt x="155" y="23"/>
                      </a:lnTo>
                      <a:lnTo>
                        <a:pt x="0" y="23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9" name="Freeform 478"/>
                <p:cNvSpPr>
                  <a:spLocks/>
                </p:cNvSpPr>
                <p:nvPr/>
              </p:nvSpPr>
              <p:spPr bwMode="auto">
                <a:xfrm>
                  <a:off x="17933" y="8589"/>
                  <a:ext cx="156" cy="24"/>
                </a:xfrm>
                <a:custGeom>
                  <a:avLst/>
                  <a:gdLst>
                    <a:gd name="T0" fmla="*/ 0 w 156"/>
                    <a:gd name="T1" fmla="*/ 0 h 24"/>
                    <a:gd name="T2" fmla="*/ 155 w 156"/>
                    <a:gd name="T3" fmla="*/ 0 h 24"/>
                    <a:gd name="T4" fmla="*/ 155 w 156"/>
                    <a:gd name="T5" fmla="*/ 23 h 24"/>
                    <a:gd name="T6" fmla="*/ 0 w 156"/>
                    <a:gd name="T7" fmla="*/ 23 h 24"/>
                    <a:gd name="T8" fmla="*/ 0 w 15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24"/>
                    <a:gd name="T17" fmla="*/ 156 w 15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24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0" name="Freeform 479"/>
                <p:cNvSpPr>
                  <a:spLocks/>
                </p:cNvSpPr>
                <p:nvPr/>
              </p:nvSpPr>
              <p:spPr bwMode="auto">
                <a:xfrm>
                  <a:off x="18129" y="8589"/>
                  <a:ext cx="140" cy="24"/>
                </a:xfrm>
                <a:custGeom>
                  <a:avLst/>
                  <a:gdLst>
                    <a:gd name="T0" fmla="*/ 0 w 140"/>
                    <a:gd name="T1" fmla="*/ 0 h 24"/>
                    <a:gd name="T2" fmla="*/ 135 w 140"/>
                    <a:gd name="T3" fmla="*/ 0 h 24"/>
                    <a:gd name="T4" fmla="*/ 139 w 140"/>
                    <a:gd name="T5" fmla="*/ 23 h 24"/>
                    <a:gd name="T6" fmla="*/ 0 w 140"/>
                    <a:gd name="T7" fmla="*/ 23 h 24"/>
                    <a:gd name="T8" fmla="*/ 0 w 140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0"/>
                    <a:gd name="T16" fmla="*/ 0 h 24"/>
                    <a:gd name="T17" fmla="*/ 140 w 140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0" h="24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9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1" name="Freeform 480"/>
                <p:cNvSpPr>
                  <a:spLocks/>
                </p:cNvSpPr>
                <p:nvPr/>
              </p:nvSpPr>
              <p:spPr bwMode="auto">
                <a:xfrm>
                  <a:off x="18296" y="8597"/>
                  <a:ext cx="178" cy="30"/>
                </a:xfrm>
                <a:custGeom>
                  <a:avLst/>
                  <a:gdLst>
                    <a:gd name="T0" fmla="*/ 0 w 178"/>
                    <a:gd name="T1" fmla="*/ 0 h 30"/>
                    <a:gd name="T2" fmla="*/ 162 w 178"/>
                    <a:gd name="T3" fmla="*/ 0 h 30"/>
                    <a:gd name="T4" fmla="*/ 177 w 178"/>
                    <a:gd name="T5" fmla="*/ 29 h 30"/>
                    <a:gd name="T6" fmla="*/ 8 w 178"/>
                    <a:gd name="T7" fmla="*/ 29 h 30"/>
                    <a:gd name="T8" fmla="*/ 0 w 178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30"/>
                    <a:gd name="T17" fmla="*/ 178 w 17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30">
                      <a:moveTo>
                        <a:pt x="0" y="0"/>
                      </a:moveTo>
                      <a:lnTo>
                        <a:pt x="162" y="0"/>
                      </a:lnTo>
                      <a:lnTo>
                        <a:pt x="177" y="29"/>
                      </a:lnTo>
                      <a:lnTo>
                        <a:pt x="8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29" name="Group 509"/>
              <p:cNvGrpSpPr>
                <a:grpSpLocks/>
              </p:cNvGrpSpPr>
              <p:nvPr/>
            </p:nvGrpSpPr>
            <p:grpSpPr bwMode="auto">
              <a:xfrm>
                <a:off x="17400" y="8633"/>
                <a:ext cx="1085" cy="61"/>
                <a:chOff x="17400" y="8633"/>
                <a:chExt cx="1085" cy="61"/>
              </a:xfrm>
            </p:grpSpPr>
            <p:grpSp>
              <p:nvGrpSpPr>
                <p:cNvPr id="12639" name="Group 486"/>
                <p:cNvGrpSpPr>
                  <a:grpSpLocks/>
                </p:cNvGrpSpPr>
                <p:nvPr/>
              </p:nvGrpSpPr>
              <p:grpSpPr bwMode="auto">
                <a:xfrm>
                  <a:off x="17493" y="8636"/>
                  <a:ext cx="530" cy="51"/>
                  <a:chOff x="17493" y="8636"/>
                  <a:chExt cx="530" cy="51"/>
                </a:xfrm>
              </p:grpSpPr>
              <p:sp>
                <p:nvSpPr>
                  <p:cNvPr id="12662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7493" y="8636"/>
                    <a:ext cx="50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63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7515" y="8651"/>
                    <a:ext cx="50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64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7519" y="8677"/>
                    <a:ext cx="44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65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7529" y="8687"/>
                    <a:ext cx="53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40" name="Group 490"/>
                <p:cNvGrpSpPr>
                  <a:grpSpLocks/>
                </p:cNvGrpSpPr>
                <p:nvPr/>
              </p:nvGrpSpPr>
              <p:grpSpPr bwMode="auto">
                <a:xfrm>
                  <a:off x="17400" y="8641"/>
                  <a:ext cx="82" cy="43"/>
                  <a:chOff x="17400" y="8641"/>
                  <a:chExt cx="82" cy="43"/>
                </a:xfrm>
              </p:grpSpPr>
              <p:sp>
                <p:nvSpPr>
                  <p:cNvPr id="12659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7419" y="8641"/>
                    <a:ext cx="4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60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7412" y="8659"/>
                    <a:ext cx="4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6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7400" y="8684"/>
                    <a:ext cx="8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41" name="Group 497"/>
                <p:cNvGrpSpPr>
                  <a:grpSpLocks/>
                </p:cNvGrpSpPr>
                <p:nvPr/>
              </p:nvGrpSpPr>
              <p:grpSpPr bwMode="auto">
                <a:xfrm>
                  <a:off x="17609" y="8633"/>
                  <a:ext cx="488" cy="57"/>
                  <a:chOff x="17609" y="8633"/>
                  <a:chExt cx="488" cy="57"/>
                </a:xfrm>
              </p:grpSpPr>
              <p:sp>
                <p:nvSpPr>
                  <p:cNvPr id="12653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7609" y="8687"/>
                    <a:ext cx="3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54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8027" y="8633"/>
                    <a:ext cx="6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55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8050" y="8651"/>
                    <a:ext cx="4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56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18004" y="8677"/>
                    <a:ext cx="93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57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7931" y="8687"/>
                    <a:ext cx="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58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7995" y="8690"/>
                    <a:ext cx="9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42" name="Group 501"/>
                <p:cNvGrpSpPr>
                  <a:grpSpLocks/>
                </p:cNvGrpSpPr>
                <p:nvPr/>
              </p:nvGrpSpPr>
              <p:grpSpPr bwMode="auto">
                <a:xfrm>
                  <a:off x="18127" y="8641"/>
                  <a:ext cx="147" cy="53"/>
                  <a:chOff x="18127" y="8641"/>
                  <a:chExt cx="147" cy="53"/>
                </a:xfrm>
              </p:grpSpPr>
              <p:sp>
                <p:nvSpPr>
                  <p:cNvPr id="12650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8127" y="8641"/>
                    <a:ext cx="1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51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8146" y="8662"/>
                    <a:ext cx="12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52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8149" y="8694"/>
                    <a:ext cx="12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43" name="Group 508"/>
                <p:cNvGrpSpPr>
                  <a:grpSpLocks/>
                </p:cNvGrpSpPr>
                <p:nvPr/>
              </p:nvGrpSpPr>
              <p:grpSpPr bwMode="auto">
                <a:xfrm>
                  <a:off x="18311" y="8641"/>
                  <a:ext cx="174" cy="53"/>
                  <a:chOff x="18311" y="8641"/>
                  <a:chExt cx="174" cy="53"/>
                </a:xfrm>
              </p:grpSpPr>
              <p:sp>
                <p:nvSpPr>
                  <p:cNvPr id="12644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8323" y="8641"/>
                    <a:ext cx="1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5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8311" y="8659"/>
                    <a:ext cx="10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6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8323" y="8684"/>
                    <a:ext cx="9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7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8320" y="8694"/>
                    <a:ext cx="11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8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8442" y="8662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9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8458" y="8687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630" name="Group 512"/>
              <p:cNvGrpSpPr>
                <a:grpSpLocks/>
              </p:cNvGrpSpPr>
              <p:nvPr/>
            </p:nvGrpSpPr>
            <p:grpSpPr bwMode="auto">
              <a:xfrm>
                <a:off x="17676" y="8191"/>
                <a:ext cx="576" cy="87"/>
                <a:chOff x="17676" y="8191"/>
                <a:chExt cx="576" cy="87"/>
              </a:xfrm>
            </p:grpSpPr>
            <p:sp>
              <p:nvSpPr>
                <p:cNvPr id="12637" name="Freeform 510"/>
                <p:cNvSpPr>
                  <a:spLocks/>
                </p:cNvSpPr>
                <p:nvPr/>
              </p:nvSpPr>
              <p:spPr bwMode="auto">
                <a:xfrm>
                  <a:off x="17676" y="8191"/>
                  <a:ext cx="576" cy="52"/>
                </a:xfrm>
                <a:custGeom>
                  <a:avLst/>
                  <a:gdLst>
                    <a:gd name="T0" fmla="*/ 0 w 576"/>
                    <a:gd name="T1" fmla="*/ 51 h 52"/>
                    <a:gd name="T2" fmla="*/ 575 w 576"/>
                    <a:gd name="T3" fmla="*/ 51 h 52"/>
                    <a:gd name="T4" fmla="*/ 541 w 576"/>
                    <a:gd name="T5" fmla="*/ 0 h 52"/>
                    <a:gd name="T6" fmla="*/ 35 w 576"/>
                    <a:gd name="T7" fmla="*/ 0 h 52"/>
                    <a:gd name="T8" fmla="*/ 0 w 576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6"/>
                    <a:gd name="T16" fmla="*/ 0 h 52"/>
                    <a:gd name="T17" fmla="*/ 576 w 576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6" h="52">
                      <a:moveTo>
                        <a:pt x="0" y="51"/>
                      </a:moveTo>
                      <a:lnTo>
                        <a:pt x="575" y="51"/>
                      </a:lnTo>
                      <a:lnTo>
                        <a:pt x="541" y="0"/>
                      </a:lnTo>
                      <a:lnTo>
                        <a:pt x="35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8" name="Rectangle 511"/>
                <p:cNvSpPr>
                  <a:spLocks noChangeArrowheads="1"/>
                </p:cNvSpPr>
                <p:nvPr/>
              </p:nvSpPr>
              <p:spPr bwMode="auto">
                <a:xfrm>
                  <a:off x="17680" y="8242"/>
                  <a:ext cx="559" cy="3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2631" name="Freeform 513"/>
              <p:cNvSpPr>
                <a:spLocks/>
              </p:cNvSpPr>
              <p:nvPr/>
            </p:nvSpPr>
            <p:spPr bwMode="auto">
              <a:xfrm>
                <a:off x="17810" y="8158"/>
                <a:ext cx="308" cy="85"/>
              </a:xfrm>
              <a:custGeom>
                <a:avLst/>
                <a:gdLst>
                  <a:gd name="T0" fmla="*/ 0 w 308"/>
                  <a:gd name="T1" fmla="*/ 47 h 85"/>
                  <a:gd name="T2" fmla="*/ 0 w 308"/>
                  <a:gd name="T3" fmla="*/ 0 h 85"/>
                  <a:gd name="T4" fmla="*/ 307 w 308"/>
                  <a:gd name="T5" fmla="*/ 0 h 85"/>
                  <a:gd name="T6" fmla="*/ 307 w 308"/>
                  <a:gd name="T7" fmla="*/ 49 h 85"/>
                  <a:gd name="T8" fmla="*/ 306 w 308"/>
                  <a:gd name="T9" fmla="*/ 53 h 85"/>
                  <a:gd name="T10" fmla="*/ 303 w 308"/>
                  <a:gd name="T11" fmla="*/ 57 h 85"/>
                  <a:gd name="T12" fmla="*/ 297 w 308"/>
                  <a:gd name="T13" fmla="*/ 61 h 85"/>
                  <a:gd name="T14" fmla="*/ 289 w 308"/>
                  <a:gd name="T15" fmla="*/ 64 h 85"/>
                  <a:gd name="T16" fmla="*/ 282 w 308"/>
                  <a:gd name="T17" fmla="*/ 68 h 85"/>
                  <a:gd name="T18" fmla="*/ 273 w 308"/>
                  <a:gd name="T19" fmla="*/ 70 h 85"/>
                  <a:gd name="T20" fmla="*/ 263 w 308"/>
                  <a:gd name="T21" fmla="*/ 73 h 85"/>
                  <a:gd name="T22" fmla="*/ 252 w 308"/>
                  <a:gd name="T23" fmla="*/ 75 h 85"/>
                  <a:gd name="T24" fmla="*/ 242 w 308"/>
                  <a:gd name="T25" fmla="*/ 77 h 85"/>
                  <a:gd name="T26" fmla="*/ 226 w 308"/>
                  <a:gd name="T27" fmla="*/ 80 h 85"/>
                  <a:gd name="T28" fmla="*/ 212 w 308"/>
                  <a:gd name="T29" fmla="*/ 81 h 85"/>
                  <a:gd name="T30" fmla="*/ 199 w 308"/>
                  <a:gd name="T31" fmla="*/ 83 h 85"/>
                  <a:gd name="T32" fmla="*/ 184 w 308"/>
                  <a:gd name="T33" fmla="*/ 83 h 85"/>
                  <a:gd name="T34" fmla="*/ 167 w 308"/>
                  <a:gd name="T35" fmla="*/ 84 h 85"/>
                  <a:gd name="T36" fmla="*/ 145 w 308"/>
                  <a:gd name="T37" fmla="*/ 84 h 85"/>
                  <a:gd name="T38" fmla="*/ 125 w 308"/>
                  <a:gd name="T39" fmla="*/ 83 h 85"/>
                  <a:gd name="T40" fmla="*/ 107 w 308"/>
                  <a:gd name="T41" fmla="*/ 83 h 85"/>
                  <a:gd name="T42" fmla="*/ 89 w 308"/>
                  <a:gd name="T43" fmla="*/ 81 h 85"/>
                  <a:gd name="T44" fmla="*/ 75 w 308"/>
                  <a:gd name="T45" fmla="*/ 79 h 85"/>
                  <a:gd name="T46" fmla="*/ 64 w 308"/>
                  <a:gd name="T47" fmla="*/ 77 h 85"/>
                  <a:gd name="T48" fmla="*/ 50 w 308"/>
                  <a:gd name="T49" fmla="*/ 75 h 85"/>
                  <a:gd name="T50" fmla="*/ 39 w 308"/>
                  <a:gd name="T51" fmla="*/ 72 h 85"/>
                  <a:gd name="T52" fmla="*/ 29 w 308"/>
                  <a:gd name="T53" fmla="*/ 69 h 85"/>
                  <a:gd name="T54" fmla="*/ 19 w 308"/>
                  <a:gd name="T55" fmla="*/ 65 h 85"/>
                  <a:gd name="T56" fmla="*/ 13 w 308"/>
                  <a:gd name="T57" fmla="*/ 62 h 85"/>
                  <a:gd name="T58" fmla="*/ 8 w 308"/>
                  <a:gd name="T59" fmla="*/ 58 h 85"/>
                  <a:gd name="T60" fmla="*/ 4 w 308"/>
                  <a:gd name="T61" fmla="*/ 56 h 85"/>
                  <a:gd name="T62" fmla="*/ 1 w 308"/>
                  <a:gd name="T63" fmla="*/ 51 h 85"/>
                  <a:gd name="T64" fmla="*/ 0 w 308"/>
                  <a:gd name="T65" fmla="*/ 47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8"/>
                  <a:gd name="T100" fmla="*/ 0 h 85"/>
                  <a:gd name="T101" fmla="*/ 308 w 308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8" h="85">
                    <a:moveTo>
                      <a:pt x="0" y="47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49"/>
                    </a:lnTo>
                    <a:lnTo>
                      <a:pt x="306" y="53"/>
                    </a:lnTo>
                    <a:lnTo>
                      <a:pt x="303" y="57"/>
                    </a:lnTo>
                    <a:lnTo>
                      <a:pt x="297" y="61"/>
                    </a:lnTo>
                    <a:lnTo>
                      <a:pt x="289" y="64"/>
                    </a:lnTo>
                    <a:lnTo>
                      <a:pt x="282" y="68"/>
                    </a:lnTo>
                    <a:lnTo>
                      <a:pt x="273" y="70"/>
                    </a:lnTo>
                    <a:lnTo>
                      <a:pt x="263" y="73"/>
                    </a:lnTo>
                    <a:lnTo>
                      <a:pt x="252" y="75"/>
                    </a:lnTo>
                    <a:lnTo>
                      <a:pt x="242" y="77"/>
                    </a:lnTo>
                    <a:lnTo>
                      <a:pt x="226" y="80"/>
                    </a:lnTo>
                    <a:lnTo>
                      <a:pt x="212" y="81"/>
                    </a:lnTo>
                    <a:lnTo>
                      <a:pt x="199" y="83"/>
                    </a:lnTo>
                    <a:lnTo>
                      <a:pt x="184" y="83"/>
                    </a:lnTo>
                    <a:lnTo>
                      <a:pt x="167" y="84"/>
                    </a:lnTo>
                    <a:lnTo>
                      <a:pt x="145" y="84"/>
                    </a:lnTo>
                    <a:lnTo>
                      <a:pt x="125" y="83"/>
                    </a:lnTo>
                    <a:lnTo>
                      <a:pt x="107" y="83"/>
                    </a:lnTo>
                    <a:lnTo>
                      <a:pt x="89" y="81"/>
                    </a:lnTo>
                    <a:lnTo>
                      <a:pt x="75" y="79"/>
                    </a:lnTo>
                    <a:lnTo>
                      <a:pt x="64" y="77"/>
                    </a:lnTo>
                    <a:lnTo>
                      <a:pt x="50" y="75"/>
                    </a:lnTo>
                    <a:lnTo>
                      <a:pt x="39" y="72"/>
                    </a:lnTo>
                    <a:lnTo>
                      <a:pt x="29" y="69"/>
                    </a:lnTo>
                    <a:lnTo>
                      <a:pt x="19" y="65"/>
                    </a:lnTo>
                    <a:lnTo>
                      <a:pt x="13" y="62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1" y="51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32" name="Group 517"/>
              <p:cNvGrpSpPr>
                <a:grpSpLocks/>
              </p:cNvGrpSpPr>
              <p:nvPr/>
            </p:nvGrpSpPr>
            <p:grpSpPr bwMode="auto">
              <a:xfrm>
                <a:off x="17609" y="7592"/>
                <a:ext cx="690" cy="573"/>
                <a:chOff x="17609" y="7592"/>
                <a:chExt cx="690" cy="573"/>
              </a:xfrm>
            </p:grpSpPr>
            <p:sp>
              <p:nvSpPr>
                <p:cNvPr id="12634" name="AutoShape 514"/>
                <p:cNvSpPr>
                  <a:spLocks noChangeArrowheads="1"/>
                </p:cNvSpPr>
                <p:nvPr/>
              </p:nvSpPr>
              <p:spPr bwMode="auto">
                <a:xfrm>
                  <a:off x="17609" y="7592"/>
                  <a:ext cx="690" cy="573"/>
                </a:xfrm>
                <a:prstGeom prst="roundRect">
                  <a:avLst>
                    <a:gd name="adj" fmla="val 12167"/>
                  </a:avLst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635" name="AutoShape 515"/>
                <p:cNvSpPr>
                  <a:spLocks noChangeArrowheads="1"/>
                </p:cNvSpPr>
                <p:nvPr/>
              </p:nvSpPr>
              <p:spPr bwMode="auto">
                <a:xfrm>
                  <a:off x="17687" y="7658"/>
                  <a:ext cx="535" cy="441"/>
                </a:xfrm>
                <a:prstGeom prst="roundRect">
                  <a:avLst>
                    <a:gd name="adj" fmla="val 12227"/>
                  </a:avLst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636" name="AutoShape 516"/>
                <p:cNvSpPr>
                  <a:spLocks noChangeArrowheads="1"/>
                </p:cNvSpPr>
                <p:nvPr/>
              </p:nvSpPr>
              <p:spPr bwMode="auto">
                <a:xfrm>
                  <a:off x="17718" y="7676"/>
                  <a:ext cx="475" cy="393"/>
                </a:xfrm>
                <a:prstGeom prst="roundRect">
                  <a:avLst>
                    <a:gd name="adj" fmla="val 11981"/>
                  </a:avLst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2633" name="Rectangle 518"/>
              <p:cNvSpPr>
                <a:spLocks noChangeArrowheads="1"/>
              </p:cNvSpPr>
              <p:nvPr/>
            </p:nvSpPr>
            <p:spPr bwMode="auto">
              <a:xfrm>
                <a:off x="18201" y="8132"/>
                <a:ext cx="2" cy="1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2586" name="Rectangle 520"/>
            <p:cNvSpPr>
              <a:spLocks noChangeArrowheads="1"/>
            </p:cNvSpPr>
            <p:nvPr/>
          </p:nvSpPr>
          <p:spPr bwMode="auto">
            <a:xfrm>
              <a:off x="17219" y="8779"/>
              <a:ext cx="1463" cy="9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2587" name="Group 547"/>
            <p:cNvGrpSpPr>
              <a:grpSpLocks/>
            </p:cNvGrpSpPr>
            <p:nvPr/>
          </p:nvGrpSpPr>
          <p:grpSpPr bwMode="auto">
            <a:xfrm>
              <a:off x="17312" y="9083"/>
              <a:ext cx="1272" cy="1293"/>
              <a:chOff x="17312" y="9083"/>
              <a:chExt cx="1272" cy="1293"/>
            </a:xfrm>
          </p:grpSpPr>
          <p:sp>
            <p:nvSpPr>
              <p:cNvPr id="12596" name="Rectangle 521"/>
              <p:cNvSpPr>
                <a:spLocks noChangeArrowheads="1"/>
              </p:cNvSpPr>
              <p:nvPr/>
            </p:nvSpPr>
            <p:spPr bwMode="auto">
              <a:xfrm>
                <a:off x="17312" y="9083"/>
                <a:ext cx="1272" cy="1293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97" name="Line 522"/>
              <p:cNvSpPr>
                <a:spLocks noChangeShapeType="1"/>
              </p:cNvSpPr>
              <p:nvPr/>
            </p:nvSpPr>
            <p:spPr bwMode="auto">
              <a:xfrm>
                <a:off x="17338" y="9240"/>
                <a:ext cx="12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8" name="Line 523"/>
              <p:cNvSpPr>
                <a:spLocks noChangeShapeType="1"/>
              </p:cNvSpPr>
              <p:nvPr/>
            </p:nvSpPr>
            <p:spPr bwMode="auto">
              <a:xfrm>
                <a:off x="17338" y="10161"/>
                <a:ext cx="12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" name="Line 524"/>
              <p:cNvSpPr>
                <a:spLocks noChangeShapeType="1"/>
              </p:cNvSpPr>
              <p:nvPr/>
            </p:nvSpPr>
            <p:spPr bwMode="auto">
              <a:xfrm>
                <a:off x="17450" y="9255"/>
                <a:ext cx="0" cy="8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0" name="Line 525"/>
              <p:cNvSpPr>
                <a:spLocks noChangeShapeType="1"/>
              </p:cNvSpPr>
              <p:nvPr/>
            </p:nvSpPr>
            <p:spPr bwMode="auto">
              <a:xfrm>
                <a:off x="17581" y="9252"/>
                <a:ext cx="0" cy="8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1" name="Line 526"/>
              <p:cNvSpPr>
                <a:spLocks noChangeShapeType="1"/>
              </p:cNvSpPr>
              <p:nvPr/>
            </p:nvSpPr>
            <p:spPr bwMode="auto">
              <a:xfrm>
                <a:off x="17717" y="9258"/>
                <a:ext cx="0" cy="8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2" name="Line 527"/>
              <p:cNvSpPr>
                <a:spLocks noChangeShapeType="1"/>
              </p:cNvSpPr>
              <p:nvPr/>
            </p:nvSpPr>
            <p:spPr bwMode="auto">
              <a:xfrm>
                <a:off x="17867" y="9252"/>
                <a:ext cx="0" cy="8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3" name="Line 528"/>
              <p:cNvSpPr>
                <a:spLocks noChangeShapeType="1"/>
              </p:cNvSpPr>
              <p:nvPr/>
            </p:nvSpPr>
            <p:spPr bwMode="auto">
              <a:xfrm>
                <a:off x="17998" y="9258"/>
                <a:ext cx="0" cy="8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4" name="Line 529"/>
              <p:cNvSpPr>
                <a:spLocks noChangeShapeType="1"/>
              </p:cNvSpPr>
              <p:nvPr/>
            </p:nvSpPr>
            <p:spPr bwMode="auto">
              <a:xfrm>
                <a:off x="18145" y="9252"/>
                <a:ext cx="0" cy="8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5" name="Line 530"/>
              <p:cNvSpPr>
                <a:spLocks noChangeShapeType="1"/>
              </p:cNvSpPr>
              <p:nvPr/>
            </p:nvSpPr>
            <p:spPr bwMode="auto">
              <a:xfrm>
                <a:off x="18287" y="9252"/>
                <a:ext cx="0" cy="8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6" name="Line 531"/>
              <p:cNvSpPr>
                <a:spLocks noChangeShapeType="1"/>
              </p:cNvSpPr>
              <p:nvPr/>
            </p:nvSpPr>
            <p:spPr bwMode="auto">
              <a:xfrm>
                <a:off x="18368" y="9313"/>
                <a:ext cx="0" cy="413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7" name="Line 532"/>
              <p:cNvSpPr>
                <a:spLocks noChangeShapeType="1"/>
              </p:cNvSpPr>
              <p:nvPr/>
            </p:nvSpPr>
            <p:spPr bwMode="auto">
              <a:xfrm>
                <a:off x="18485" y="9313"/>
                <a:ext cx="0" cy="413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8" name="Oval 533"/>
              <p:cNvSpPr>
                <a:spLocks noChangeArrowheads="1"/>
              </p:cNvSpPr>
              <p:nvPr/>
            </p:nvSpPr>
            <p:spPr bwMode="auto">
              <a:xfrm>
                <a:off x="17365" y="9327"/>
                <a:ext cx="37" cy="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09" name="Oval 534"/>
              <p:cNvSpPr>
                <a:spLocks noChangeArrowheads="1"/>
              </p:cNvSpPr>
              <p:nvPr/>
            </p:nvSpPr>
            <p:spPr bwMode="auto">
              <a:xfrm>
                <a:off x="17368" y="9484"/>
                <a:ext cx="36" cy="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10" name="Oval 535"/>
              <p:cNvSpPr>
                <a:spLocks noChangeArrowheads="1"/>
              </p:cNvSpPr>
              <p:nvPr/>
            </p:nvSpPr>
            <p:spPr bwMode="auto">
              <a:xfrm>
                <a:off x="17492" y="9327"/>
                <a:ext cx="37" cy="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11" name="Oval 536"/>
              <p:cNvSpPr>
                <a:spLocks noChangeArrowheads="1"/>
              </p:cNvSpPr>
              <p:nvPr/>
            </p:nvSpPr>
            <p:spPr bwMode="auto">
              <a:xfrm>
                <a:off x="17498" y="9685"/>
                <a:ext cx="40" cy="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12" name="Oval 537"/>
              <p:cNvSpPr>
                <a:spLocks noChangeArrowheads="1"/>
              </p:cNvSpPr>
              <p:nvPr/>
            </p:nvSpPr>
            <p:spPr bwMode="auto">
              <a:xfrm>
                <a:off x="17629" y="9429"/>
                <a:ext cx="36" cy="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13" name="Oval 538"/>
              <p:cNvSpPr>
                <a:spLocks noChangeArrowheads="1"/>
              </p:cNvSpPr>
              <p:nvPr/>
            </p:nvSpPr>
            <p:spPr bwMode="auto">
              <a:xfrm>
                <a:off x="17770" y="9350"/>
                <a:ext cx="36" cy="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14" name="Oval 539"/>
              <p:cNvSpPr>
                <a:spLocks noChangeArrowheads="1"/>
              </p:cNvSpPr>
              <p:nvPr/>
            </p:nvSpPr>
            <p:spPr bwMode="auto">
              <a:xfrm>
                <a:off x="17916" y="9463"/>
                <a:ext cx="33" cy="5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15" name="Oval 540"/>
              <p:cNvSpPr>
                <a:spLocks noChangeArrowheads="1"/>
              </p:cNvSpPr>
              <p:nvPr/>
            </p:nvSpPr>
            <p:spPr bwMode="auto">
              <a:xfrm>
                <a:off x="17916" y="9604"/>
                <a:ext cx="33" cy="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16" name="Oval 541"/>
              <p:cNvSpPr>
                <a:spLocks noChangeArrowheads="1"/>
              </p:cNvSpPr>
              <p:nvPr/>
            </p:nvSpPr>
            <p:spPr bwMode="auto">
              <a:xfrm>
                <a:off x="17770" y="9604"/>
                <a:ext cx="36" cy="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17" name="Oval 542"/>
              <p:cNvSpPr>
                <a:spLocks noChangeArrowheads="1"/>
              </p:cNvSpPr>
              <p:nvPr/>
            </p:nvSpPr>
            <p:spPr bwMode="auto">
              <a:xfrm>
                <a:off x="18049" y="9327"/>
                <a:ext cx="39" cy="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18" name="Oval 543"/>
              <p:cNvSpPr>
                <a:spLocks noChangeArrowheads="1"/>
              </p:cNvSpPr>
              <p:nvPr/>
            </p:nvSpPr>
            <p:spPr bwMode="auto">
              <a:xfrm>
                <a:off x="18052" y="9699"/>
                <a:ext cx="39" cy="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19" name="Oval 544"/>
              <p:cNvSpPr>
                <a:spLocks noChangeArrowheads="1"/>
              </p:cNvSpPr>
              <p:nvPr/>
            </p:nvSpPr>
            <p:spPr bwMode="auto">
              <a:xfrm>
                <a:off x="18197" y="9419"/>
                <a:ext cx="36" cy="5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20" name="Oval 545"/>
              <p:cNvSpPr>
                <a:spLocks noChangeArrowheads="1"/>
              </p:cNvSpPr>
              <p:nvPr/>
            </p:nvSpPr>
            <p:spPr bwMode="auto">
              <a:xfrm>
                <a:off x="18194" y="9908"/>
                <a:ext cx="36" cy="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21" name="Oval 546"/>
              <p:cNvSpPr>
                <a:spLocks noChangeArrowheads="1"/>
              </p:cNvSpPr>
              <p:nvPr/>
            </p:nvSpPr>
            <p:spPr bwMode="auto">
              <a:xfrm>
                <a:off x="18191" y="9693"/>
                <a:ext cx="36" cy="5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2588" name="Freeform 548"/>
            <p:cNvSpPr>
              <a:spLocks/>
            </p:cNvSpPr>
            <p:nvPr/>
          </p:nvSpPr>
          <p:spPr bwMode="auto">
            <a:xfrm>
              <a:off x="18046" y="7752"/>
              <a:ext cx="62" cy="232"/>
            </a:xfrm>
            <a:custGeom>
              <a:avLst/>
              <a:gdLst>
                <a:gd name="T0" fmla="*/ 61 w 62"/>
                <a:gd name="T1" fmla="*/ 7 h 232"/>
                <a:gd name="T2" fmla="*/ 55 w 62"/>
                <a:gd name="T3" fmla="*/ 0 h 232"/>
                <a:gd name="T4" fmla="*/ 50 w 62"/>
                <a:gd name="T5" fmla="*/ 0 h 232"/>
                <a:gd name="T6" fmla="*/ 44 w 62"/>
                <a:gd name="T7" fmla="*/ 3 h 232"/>
                <a:gd name="T8" fmla="*/ 42 w 62"/>
                <a:gd name="T9" fmla="*/ 14 h 232"/>
                <a:gd name="T10" fmla="*/ 39 w 62"/>
                <a:gd name="T11" fmla="*/ 24 h 232"/>
                <a:gd name="T12" fmla="*/ 17 w 62"/>
                <a:gd name="T13" fmla="*/ 207 h 232"/>
                <a:gd name="T14" fmla="*/ 17 w 62"/>
                <a:gd name="T15" fmla="*/ 217 h 232"/>
                <a:gd name="T16" fmla="*/ 11 w 62"/>
                <a:gd name="T17" fmla="*/ 224 h 232"/>
                <a:gd name="T18" fmla="*/ 6 w 62"/>
                <a:gd name="T19" fmla="*/ 231 h 232"/>
                <a:gd name="T20" fmla="*/ 0 w 62"/>
                <a:gd name="T21" fmla="*/ 231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232"/>
                <a:gd name="T35" fmla="*/ 62 w 62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232">
                  <a:moveTo>
                    <a:pt x="61" y="7"/>
                  </a:moveTo>
                  <a:lnTo>
                    <a:pt x="55" y="0"/>
                  </a:lnTo>
                  <a:lnTo>
                    <a:pt x="50" y="0"/>
                  </a:lnTo>
                  <a:lnTo>
                    <a:pt x="44" y="3"/>
                  </a:lnTo>
                  <a:lnTo>
                    <a:pt x="42" y="14"/>
                  </a:lnTo>
                  <a:lnTo>
                    <a:pt x="39" y="24"/>
                  </a:lnTo>
                  <a:lnTo>
                    <a:pt x="17" y="207"/>
                  </a:lnTo>
                  <a:lnTo>
                    <a:pt x="17" y="217"/>
                  </a:lnTo>
                  <a:lnTo>
                    <a:pt x="11" y="224"/>
                  </a:lnTo>
                  <a:lnTo>
                    <a:pt x="6" y="231"/>
                  </a:lnTo>
                  <a:lnTo>
                    <a:pt x="0" y="23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9" name="Freeform 549"/>
            <p:cNvSpPr>
              <a:spLocks/>
            </p:cNvSpPr>
            <p:nvPr/>
          </p:nvSpPr>
          <p:spPr bwMode="auto">
            <a:xfrm>
              <a:off x="17924" y="7752"/>
              <a:ext cx="68" cy="232"/>
            </a:xfrm>
            <a:custGeom>
              <a:avLst/>
              <a:gdLst>
                <a:gd name="T0" fmla="*/ 67 w 68"/>
                <a:gd name="T1" fmla="*/ 3 h 232"/>
                <a:gd name="T2" fmla="*/ 61 w 68"/>
                <a:gd name="T3" fmla="*/ 0 h 232"/>
                <a:gd name="T4" fmla="*/ 55 w 68"/>
                <a:gd name="T5" fmla="*/ 0 h 232"/>
                <a:gd name="T6" fmla="*/ 50 w 68"/>
                <a:gd name="T7" fmla="*/ 3 h 232"/>
                <a:gd name="T8" fmla="*/ 44 w 68"/>
                <a:gd name="T9" fmla="*/ 14 h 232"/>
                <a:gd name="T10" fmla="*/ 44 w 68"/>
                <a:gd name="T11" fmla="*/ 24 h 232"/>
                <a:gd name="T12" fmla="*/ 17 w 68"/>
                <a:gd name="T13" fmla="*/ 207 h 232"/>
                <a:gd name="T14" fmla="*/ 17 w 68"/>
                <a:gd name="T15" fmla="*/ 217 h 232"/>
                <a:gd name="T16" fmla="*/ 15 w 68"/>
                <a:gd name="T17" fmla="*/ 224 h 232"/>
                <a:gd name="T18" fmla="*/ 9 w 68"/>
                <a:gd name="T19" fmla="*/ 228 h 232"/>
                <a:gd name="T20" fmla="*/ 0 w 68"/>
                <a:gd name="T21" fmla="*/ 231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232"/>
                <a:gd name="T35" fmla="*/ 68 w 68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232">
                  <a:moveTo>
                    <a:pt x="67" y="3"/>
                  </a:moveTo>
                  <a:lnTo>
                    <a:pt x="61" y="0"/>
                  </a:lnTo>
                  <a:lnTo>
                    <a:pt x="55" y="0"/>
                  </a:lnTo>
                  <a:lnTo>
                    <a:pt x="50" y="3"/>
                  </a:lnTo>
                  <a:lnTo>
                    <a:pt x="44" y="14"/>
                  </a:lnTo>
                  <a:lnTo>
                    <a:pt x="44" y="24"/>
                  </a:lnTo>
                  <a:lnTo>
                    <a:pt x="17" y="207"/>
                  </a:lnTo>
                  <a:lnTo>
                    <a:pt x="17" y="217"/>
                  </a:lnTo>
                  <a:lnTo>
                    <a:pt x="15" y="224"/>
                  </a:lnTo>
                  <a:lnTo>
                    <a:pt x="9" y="228"/>
                  </a:lnTo>
                  <a:lnTo>
                    <a:pt x="0" y="23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0" name="Freeform 550"/>
            <p:cNvSpPr>
              <a:spLocks/>
            </p:cNvSpPr>
            <p:nvPr/>
          </p:nvSpPr>
          <p:spPr bwMode="auto">
            <a:xfrm>
              <a:off x="17978" y="7752"/>
              <a:ext cx="62" cy="232"/>
            </a:xfrm>
            <a:custGeom>
              <a:avLst/>
              <a:gdLst>
                <a:gd name="T0" fmla="*/ 0 w 62"/>
                <a:gd name="T1" fmla="*/ 7 h 232"/>
                <a:gd name="T2" fmla="*/ 6 w 62"/>
                <a:gd name="T3" fmla="*/ 0 h 232"/>
                <a:gd name="T4" fmla="*/ 11 w 62"/>
                <a:gd name="T5" fmla="*/ 0 h 232"/>
                <a:gd name="T6" fmla="*/ 17 w 62"/>
                <a:gd name="T7" fmla="*/ 3 h 232"/>
                <a:gd name="T8" fmla="*/ 19 w 62"/>
                <a:gd name="T9" fmla="*/ 14 h 232"/>
                <a:gd name="T10" fmla="*/ 22 w 62"/>
                <a:gd name="T11" fmla="*/ 24 h 232"/>
                <a:gd name="T12" fmla="*/ 44 w 62"/>
                <a:gd name="T13" fmla="*/ 207 h 232"/>
                <a:gd name="T14" fmla="*/ 47 w 62"/>
                <a:gd name="T15" fmla="*/ 217 h 232"/>
                <a:gd name="T16" fmla="*/ 50 w 62"/>
                <a:gd name="T17" fmla="*/ 224 h 232"/>
                <a:gd name="T18" fmla="*/ 55 w 62"/>
                <a:gd name="T19" fmla="*/ 231 h 232"/>
                <a:gd name="T20" fmla="*/ 61 w 62"/>
                <a:gd name="T21" fmla="*/ 231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232"/>
                <a:gd name="T35" fmla="*/ 62 w 62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232">
                  <a:moveTo>
                    <a:pt x="0" y="7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19" y="14"/>
                  </a:lnTo>
                  <a:lnTo>
                    <a:pt x="22" y="24"/>
                  </a:lnTo>
                  <a:lnTo>
                    <a:pt x="44" y="207"/>
                  </a:lnTo>
                  <a:lnTo>
                    <a:pt x="47" y="217"/>
                  </a:lnTo>
                  <a:lnTo>
                    <a:pt x="50" y="224"/>
                  </a:lnTo>
                  <a:lnTo>
                    <a:pt x="55" y="231"/>
                  </a:lnTo>
                  <a:lnTo>
                    <a:pt x="61" y="23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1" name="Freeform 551"/>
            <p:cNvSpPr>
              <a:spLocks/>
            </p:cNvSpPr>
            <p:nvPr/>
          </p:nvSpPr>
          <p:spPr bwMode="auto">
            <a:xfrm>
              <a:off x="18091" y="7752"/>
              <a:ext cx="66" cy="232"/>
            </a:xfrm>
            <a:custGeom>
              <a:avLst/>
              <a:gdLst>
                <a:gd name="T0" fmla="*/ 0 w 66"/>
                <a:gd name="T1" fmla="*/ 7 h 232"/>
                <a:gd name="T2" fmla="*/ 6 w 66"/>
                <a:gd name="T3" fmla="*/ 0 h 232"/>
                <a:gd name="T4" fmla="*/ 12 w 66"/>
                <a:gd name="T5" fmla="*/ 0 h 232"/>
                <a:gd name="T6" fmla="*/ 18 w 66"/>
                <a:gd name="T7" fmla="*/ 3 h 232"/>
                <a:gd name="T8" fmla="*/ 21 w 66"/>
                <a:gd name="T9" fmla="*/ 14 h 232"/>
                <a:gd name="T10" fmla="*/ 24 w 66"/>
                <a:gd name="T11" fmla="*/ 24 h 232"/>
                <a:gd name="T12" fmla="*/ 47 w 66"/>
                <a:gd name="T13" fmla="*/ 207 h 232"/>
                <a:gd name="T14" fmla="*/ 47 w 66"/>
                <a:gd name="T15" fmla="*/ 217 h 232"/>
                <a:gd name="T16" fmla="*/ 53 w 66"/>
                <a:gd name="T17" fmla="*/ 224 h 232"/>
                <a:gd name="T18" fmla="*/ 59 w 66"/>
                <a:gd name="T19" fmla="*/ 231 h 232"/>
                <a:gd name="T20" fmla="*/ 65 w 66"/>
                <a:gd name="T21" fmla="*/ 231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232"/>
                <a:gd name="T35" fmla="*/ 66 w 66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232">
                  <a:moveTo>
                    <a:pt x="0" y="7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1" y="14"/>
                  </a:lnTo>
                  <a:lnTo>
                    <a:pt x="24" y="24"/>
                  </a:lnTo>
                  <a:lnTo>
                    <a:pt x="47" y="207"/>
                  </a:lnTo>
                  <a:lnTo>
                    <a:pt x="47" y="217"/>
                  </a:lnTo>
                  <a:lnTo>
                    <a:pt x="53" y="224"/>
                  </a:lnTo>
                  <a:lnTo>
                    <a:pt x="59" y="231"/>
                  </a:lnTo>
                  <a:lnTo>
                    <a:pt x="65" y="23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2" name="Freeform 552"/>
            <p:cNvSpPr>
              <a:spLocks/>
            </p:cNvSpPr>
            <p:nvPr/>
          </p:nvSpPr>
          <p:spPr bwMode="auto">
            <a:xfrm>
              <a:off x="17807" y="7752"/>
              <a:ext cx="66" cy="235"/>
            </a:xfrm>
            <a:custGeom>
              <a:avLst/>
              <a:gdLst>
                <a:gd name="T0" fmla="*/ 65 w 66"/>
                <a:gd name="T1" fmla="*/ 7 h 235"/>
                <a:gd name="T2" fmla="*/ 59 w 66"/>
                <a:gd name="T3" fmla="*/ 0 h 235"/>
                <a:gd name="T4" fmla="*/ 53 w 66"/>
                <a:gd name="T5" fmla="*/ 0 h 235"/>
                <a:gd name="T6" fmla="*/ 47 w 66"/>
                <a:gd name="T7" fmla="*/ 7 h 235"/>
                <a:gd name="T8" fmla="*/ 44 w 66"/>
                <a:gd name="T9" fmla="*/ 17 h 235"/>
                <a:gd name="T10" fmla="*/ 41 w 66"/>
                <a:gd name="T11" fmla="*/ 28 h 235"/>
                <a:gd name="T12" fmla="*/ 18 w 66"/>
                <a:gd name="T13" fmla="*/ 206 h 235"/>
                <a:gd name="T14" fmla="*/ 15 w 66"/>
                <a:gd name="T15" fmla="*/ 217 h 235"/>
                <a:gd name="T16" fmla="*/ 12 w 66"/>
                <a:gd name="T17" fmla="*/ 224 h 235"/>
                <a:gd name="T18" fmla="*/ 6 w 66"/>
                <a:gd name="T19" fmla="*/ 231 h 235"/>
                <a:gd name="T20" fmla="*/ 0 w 66"/>
                <a:gd name="T21" fmla="*/ 234 h 2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235"/>
                <a:gd name="T35" fmla="*/ 66 w 66"/>
                <a:gd name="T36" fmla="*/ 235 h 2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235">
                  <a:moveTo>
                    <a:pt x="65" y="7"/>
                  </a:moveTo>
                  <a:lnTo>
                    <a:pt x="59" y="0"/>
                  </a:lnTo>
                  <a:lnTo>
                    <a:pt x="53" y="0"/>
                  </a:lnTo>
                  <a:lnTo>
                    <a:pt x="47" y="7"/>
                  </a:lnTo>
                  <a:lnTo>
                    <a:pt x="44" y="17"/>
                  </a:lnTo>
                  <a:lnTo>
                    <a:pt x="41" y="28"/>
                  </a:lnTo>
                  <a:lnTo>
                    <a:pt x="18" y="206"/>
                  </a:lnTo>
                  <a:lnTo>
                    <a:pt x="15" y="217"/>
                  </a:lnTo>
                  <a:lnTo>
                    <a:pt x="12" y="224"/>
                  </a:lnTo>
                  <a:lnTo>
                    <a:pt x="6" y="231"/>
                  </a:lnTo>
                  <a:lnTo>
                    <a:pt x="0" y="23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3" name="Freeform 553"/>
            <p:cNvSpPr>
              <a:spLocks/>
            </p:cNvSpPr>
            <p:nvPr/>
          </p:nvSpPr>
          <p:spPr bwMode="auto">
            <a:xfrm>
              <a:off x="17740" y="7752"/>
              <a:ext cx="66" cy="235"/>
            </a:xfrm>
            <a:custGeom>
              <a:avLst/>
              <a:gdLst>
                <a:gd name="T0" fmla="*/ 0 w 66"/>
                <a:gd name="T1" fmla="*/ 7 h 235"/>
                <a:gd name="T2" fmla="*/ 6 w 66"/>
                <a:gd name="T3" fmla="*/ 0 h 235"/>
                <a:gd name="T4" fmla="*/ 12 w 66"/>
                <a:gd name="T5" fmla="*/ 0 h 235"/>
                <a:gd name="T6" fmla="*/ 18 w 66"/>
                <a:gd name="T7" fmla="*/ 7 h 235"/>
                <a:gd name="T8" fmla="*/ 21 w 66"/>
                <a:gd name="T9" fmla="*/ 17 h 235"/>
                <a:gd name="T10" fmla="*/ 24 w 66"/>
                <a:gd name="T11" fmla="*/ 28 h 235"/>
                <a:gd name="T12" fmla="*/ 47 w 66"/>
                <a:gd name="T13" fmla="*/ 206 h 235"/>
                <a:gd name="T14" fmla="*/ 47 w 66"/>
                <a:gd name="T15" fmla="*/ 217 h 235"/>
                <a:gd name="T16" fmla="*/ 53 w 66"/>
                <a:gd name="T17" fmla="*/ 224 h 235"/>
                <a:gd name="T18" fmla="*/ 59 w 66"/>
                <a:gd name="T19" fmla="*/ 231 h 235"/>
                <a:gd name="T20" fmla="*/ 65 w 66"/>
                <a:gd name="T21" fmla="*/ 234 h 2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235"/>
                <a:gd name="T35" fmla="*/ 66 w 66"/>
                <a:gd name="T36" fmla="*/ 235 h 2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235">
                  <a:moveTo>
                    <a:pt x="0" y="7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7"/>
                  </a:lnTo>
                  <a:lnTo>
                    <a:pt x="21" y="17"/>
                  </a:lnTo>
                  <a:lnTo>
                    <a:pt x="24" y="28"/>
                  </a:lnTo>
                  <a:lnTo>
                    <a:pt x="47" y="206"/>
                  </a:lnTo>
                  <a:lnTo>
                    <a:pt x="47" y="217"/>
                  </a:lnTo>
                  <a:lnTo>
                    <a:pt x="53" y="224"/>
                  </a:lnTo>
                  <a:lnTo>
                    <a:pt x="59" y="231"/>
                  </a:lnTo>
                  <a:lnTo>
                    <a:pt x="65" y="23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4" name="Freeform 554"/>
            <p:cNvSpPr>
              <a:spLocks/>
            </p:cNvSpPr>
            <p:nvPr/>
          </p:nvSpPr>
          <p:spPr bwMode="auto">
            <a:xfrm>
              <a:off x="17856" y="7752"/>
              <a:ext cx="69" cy="235"/>
            </a:xfrm>
            <a:custGeom>
              <a:avLst/>
              <a:gdLst>
                <a:gd name="T0" fmla="*/ 0 w 69"/>
                <a:gd name="T1" fmla="*/ 7 h 235"/>
                <a:gd name="T2" fmla="*/ 9 w 69"/>
                <a:gd name="T3" fmla="*/ 0 h 235"/>
                <a:gd name="T4" fmla="*/ 15 w 69"/>
                <a:gd name="T5" fmla="*/ 0 h 235"/>
                <a:gd name="T6" fmla="*/ 21 w 69"/>
                <a:gd name="T7" fmla="*/ 7 h 235"/>
                <a:gd name="T8" fmla="*/ 24 w 69"/>
                <a:gd name="T9" fmla="*/ 17 h 235"/>
                <a:gd name="T10" fmla="*/ 27 w 69"/>
                <a:gd name="T11" fmla="*/ 28 h 235"/>
                <a:gd name="T12" fmla="*/ 50 w 69"/>
                <a:gd name="T13" fmla="*/ 206 h 235"/>
                <a:gd name="T14" fmla="*/ 50 w 69"/>
                <a:gd name="T15" fmla="*/ 217 h 235"/>
                <a:gd name="T16" fmla="*/ 56 w 69"/>
                <a:gd name="T17" fmla="*/ 224 h 235"/>
                <a:gd name="T18" fmla="*/ 59 w 69"/>
                <a:gd name="T19" fmla="*/ 231 h 235"/>
                <a:gd name="T20" fmla="*/ 68 w 69"/>
                <a:gd name="T21" fmla="*/ 234 h 2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235"/>
                <a:gd name="T35" fmla="*/ 69 w 69"/>
                <a:gd name="T36" fmla="*/ 235 h 2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235">
                  <a:moveTo>
                    <a:pt x="0" y="7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1" y="7"/>
                  </a:lnTo>
                  <a:lnTo>
                    <a:pt x="24" y="17"/>
                  </a:lnTo>
                  <a:lnTo>
                    <a:pt x="27" y="28"/>
                  </a:lnTo>
                  <a:lnTo>
                    <a:pt x="50" y="206"/>
                  </a:lnTo>
                  <a:lnTo>
                    <a:pt x="50" y="217"/>
                  </a:lnTo>
                  <a:lnTo>
                    <a:pt x="56" y="224"/>
                  </a:lnTo>
                  <a:lnTo>
                    <a:pt x="59" y="231"/>
                  </a:lnTo>
                  <a:lnTo>
                    <a:pt x="68" y="23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5" name="Rectangle 555"/>
            <p:cNvSpPr>
              <a:spLocks noChangeArrowheads="1"/>
            </p:cNvSpPr>
            <p:nvPr/>
          </p:nvSpPr>
          <p:spPr bwMode="auto">
            <a:xfrm>
              <a:off x="17219" y="10387"/>
              <a:ext cx="1463" cy="9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444" name="Rectangle 5"/>
          <p:cNvSpPr>
            <a:spLocks noChangeArrowheads="1"/>
          </p:cNvSpPr>
          <p:nvPr/>
        </p:nvSpPr>
        <p:spPr bwMode="auto">
          <a:xfrm>
            <a:off x="3405188" y="646113"/>
            <a:ext cx="5407025" cy="27781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2445" name="Group 49"/>
          <p:cNvGrpSpPr>
            <a:grpSpLocks/>
          </p:cNvGrpSpPr>
          <p:nvPr/>
        </p:nvGrpSpPr>
        <p:grpSpPr bwMode="auto">
          <a:xfrm>
            <a:off x="3543300" y="754063"/>
            <a:ext cx="1679575" cy="2584450"/>
            <a:chOff x="8863" y="2052"/>
            <a:chExt cx="3462" cy="4889"/>
          </a:xfrm>
        </p:grpSpPr>
        <p:sp>
          <p:nvSpPr>
            <p:cNvPr id="12538" name="Rectangle 6"/>
            <p:cNvSpPr>
              <a:spLocks noChangeArrowheads="1"/>
            </p:cNvSpPr>
            <p:nvPr/>
          </p:nvSpPr>
          <p:spPr bwMode="auto">
            <a:xfrm>
              <a:off x="8863" y="2052"/>
              <a:ext cx="3462" cy="48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39" name="Rectangle 7"/>
            <p:cNvSpPr>
              <a:spLocks noChangeArrowheads="1"/>
            </p:cNvSpPr>
            <p:nvPr/>
          </p:nvSpPr>
          <p:spPr bwMode="auto">
            <a:xfrm>
              <a:off x="9039" y="2465"/>
              <a:ext cx="899" cy="9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40" name="Rectangle 8"/>
            <p:cNvSpPr>
              <a:spLocks noChangeArrowheads="1"/>
            </p:cNvSpPr>
            <p:nvPr/>
          </p:nvSpPr>
          <p:spPr bwMode="auto">
            <a:xfrm>
              <a:off x="10183" y="4302"/>
              <a:ext cx="288" cy="222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41" name="Rectangle 9"/>
            <p:cNvSpPr>
              <a:spLocks noChangeArrowheads="1"/>
            </p:cNvSpPr>
            <p:nvPr/>
          </p:nvSpPr>
          <p:spPr bwMode="auto">
            <a:xfrm>
              <a:off x="10615" y="4302"/>
              <a:ext cx="288" cy="11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42" name="Rectangle 10"/>
            <p:cNvSpPr>
              <a:spLocks noChangeArrowheads="1"/>
            </p:cNvSpPr>
            <p:nvPr/>
          </p:nvSpPr>
          <p:spPr bwMode="auto">
            <a:xfrm>
              <a:off x="11033" y="4302"/>
              <a:ext cx="288" cy="169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43" name="Rectangle 11"/>
            <p:cNvSpPr>
              <a:spLocks noChangeArrowheads="1"/>
            </p:cNvSpPr>
            <p:nvPr/>
          </p:nvSpPr>
          <p:spPr bwMode="auto">
            <a:xfrm>
              <a:off x="11451" y="4302"/>
              <a:ext cx="287" cy="11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44" name="Rectangle 12"/>
            <p:cNvSpPr>
              <a:spLocks noChangeArrowheads="1"/>
            </p:cNvSpPr>
            <p:nvPr/>
          </p:nvSpPr>
          <p:spPr bwMode="auto">
            <a:xfrm>
              <a:off x="11883" y="4302"/>
              <a:ext cx="287" cy="11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45" name="Rectangle 13"/>
            <p:cNvSpPr>
              <a:spLocks noChangeArrowheads="1"/>
            </p:cNvSpPr>
            <p:nvPr/>
          </p:nvSpPr>
          <p:spPr bwMode="auto">
            <a:xfrm>
              <a:off x="9028" y="4730"/>
              <a:ext cx="1033" cy="130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2546" name="Group 20"/>
            <p:cNvGrpSpPr>
              <a:grpSpLocks/>
            </p:cNvGrpSpPr>
            <p:nvPr/>
          </p:nvGrpSpPr>
          <p:grpSpPr bwMode="auto">
            <a:xfrm>
              <a:off x="10180" y="2465"/>
              <a:ext cx="287" cy="788"/>
              <a:chOff x="10180" y="2465"/>
              <a:chExt cx="287" cy="788"/>
            </a:xfrm>
          </p:grpSpPr>
          <p:sp>
            <p:nvSpPr>
              <p:cNvPr id="12575" name="Rectangle 14"/>
              <p:cNvSpPr>
                <a:spLocks noChangeArrowheads="1"/>
              </p:cNvSpPr>
              <p:nvPr/>
            </p:nvSpPr>
            <p:spPr bwMode="auto">
              <a:xfrm>
                <a:off x="10180" y="2465"/>
                <a:ext cx="287" cy="7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76" name="Rectangle 15"/>
              <p:cNvSpPr>
                <a:spLocks noChangeArrowheads="1"/>
              </p:cNvSpPr>
              <p:nvPr/>
            </p:nvSpPr>
            <p:spPr bwMode="auto">
              <a:xfrm>
                <a:off x="10241" y="2550"/>
                <a:ext cx="165" cy="1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77" name="Oval 16"/>
              <p:cNvSpPr>
                <a:spLocks noChangeArrowheads="1"/>
              </p:cNvSpPr>
              <p:nvPr/>
            </p:nvSpPr>
            <p:spPr bwMode="auto">
              <a:xfrm>
                <a:off x="10241" y="2785"/>
                <a:ext cx="72" cy="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78" name="Oval 17"/>
              <p:cNvSpPr>
                <a:spLocks noChangeArrowheads="1"/>
              </p:cNvSpPr>
              <p:nvPr/>
            </p:nvSpPr>
            <p:spPr bwMode="auto">
              <a:xfrm>
                <a:off x="10342" y="2785"/>
                <a:ext cx="75" cy="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79" name="Oval 18"/>
              <p:cNvSpPr>
                <a:spLocks noChangeArrowheads="1"/>
              </p:cNvSpPr>
              <p:nvPr/>
            </p:nvSpPr>
            <p:spPr bwMode="auto">
              <a:xfrm>
                <a:off x="10291" y="2902"/>
                <a:ext cx="76" cy="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80" name="Rectangle 19"/>
              <p:cNvSpPr>
                <a:spLocks noChangeArrowheads="1"/>
              </p:cNvSpPr>
              <p:nvPr/>
            </p:nvSpPr>
            <p:spPr bwMode="auto">
              <a:xfrm>
                <a:off x="10218" y="2557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547" name="Group 27"/>
            <p:cNvGrpSpPr>
              <a:grpSpLocks/>
            </p:cNvGrpSpPr>
            <p:nvPr/>
          </p:nvGrpSpPr>
          <p:grpSpPr bwMode="auto">
            <a:xfrm>
              <a:off x="10597" y="2465"/>
              <a:ext cx="288" cy="783"/>
              <a:chOff x="10597" y="2465"/>
              <a:chExt cx="288" cy="783"/>
            </a:xfrm>
          </p:grpSpPr>
          <p:sp>
            <p:nvSpPr>
              <p:cNvPr id="12569" name="Rectangle 21"/>
              <p:cNvSpPr>
                <a:spLocks noChangeArrowheads="1"/>
              </p:cNvSpPr>
              <p:nvPr/>
            </p:nvSpPr>
            <p:spPr bwMode="auto">
              <a:xfrm>
                <a:off x="10597" y="2465"/>
                <a:ext cx="288" cy="7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70" name="Rectangle 22"/>
              <p:cNvSpPr>
                <a:spLocks noChangeArrowheads="1"/>
              </p:cNvSpPr>
              <p:nvPr/>
            </p:nvSpPr>
            <p:spPr bwMode="auto">
              <a:xfrm>
                <a:off x="10659" y="2550"/>
                <a:ext cx="164" cy="1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71" name="Oval 23"/>
              <p:cNvSpPr>
                <a:spLocks noChangeArrowheads="1"/>
              </p:cNvSpPr>
              <p:nvPr/>
            </p:nvSpPr>
            <p:spPr bwMode="auto">
              <a:xfrm>
                <a:off x="10659" y="2778"/>
                <a:ext cx="71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72" name="Oval 24"/>
              <p:cNvSpPr>
                <a:spLocks noChangeArrowheads="1"/>
              </p:cNvSpPr>
              <p:nvPr/>
            </p:nvSpPr>
            <p:spPr bwMode="auto">
              <a:xfrm>
                <a:off x="10759" y="2778"/>
                <a:ext cx="76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73" name="Oval 25"/>
              <p:cNvSpPr>
                <a:spLocks noChangeArrowheads="1"/>
              </p:cNvSpPr>
              <p:nvPr/>
            </p:nvSpPr>
            <p:spPr bwMode="auto">
              <a:xfrm>
                <a:off x="10709" y="2896"/>
                <a:ext cx="75" cy="8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74" name="Rectangle 26"/>
              <p:cNvSpPr>
                <a:spLocks noChangeArrowheads="1"/>
              </p:cNvSpPr>
              <p:nvPr/>
            </p:nvSpPr>
            <p:spPr bwMode="auto">
              <a:xfrm>
                <a:off x="10637" y="2554"/>
                <a:ext cx="130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548" name="Group 34"/>
            <p:cNvGrpSpPr>
              <a:grpSpLocks/>
            </p:cNvGrpSpPr>
            <p:nvPr/>
          </p:nvGrpSpPr>
          <p:grpSpPr bwMode="auto">
            <a:xfrm>
              <a:off x="11015" y="2461"/>
              <a:ext cx="288" cy="783"/>
              <a:chOff x="11015" y="2461"/>
              <a:chExt cx="288" cy="783"/>
            </a:xfrm>
          </p:grpSpPr>
          <p:sp>
            <p:nvSpPr>
              <p:cNvPr id="12563" name="Rectangle 28"/>
              <p:cNvSpPr>
                <a:spLocks noChangeArrowheads="1"/>
              </p:cNvSpPr>
              <p:nvPr/>
            </p:nvSpPr>
            <p:spPr bwMode="auto">
              <a:xfrm>
                <a:off x="11015" y="2461"/>
                <a:ext cx="288" cy="7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64" name="Rectangle 29"/>
              <p:cNvSpPr>
                <a:spLocks noChangeArrowheads="1"/>
              </p:cNvSpPr>
              <p:nvPr/>
            </p:nvSpPr>
            <p:spPr bwMode="auto">
              <a:xfrm>
                <a:off x="11077" y="2547"/>
                <a:ext cx="164" cy="1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65" name="Oval 30"/>
              <p:cNvSpPr>
                <a:spLocks noChangeArrowheads="1"/>
              </p:cNvSpPr>
              <p:nvPr/>
            </p:nvSpPr>
            <p:spPr bwMode="auto">
              <a:xfrm>
                <a:off x="11077" y="2778"/>
                <a:ext cx="70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66" name="Oval 31"/>
              <p:cNvSpPr>
                <a:spLocks noChangeArrowheads="1"/>
              </p:cNvSpPr>
              <p:nvPr/>
            </p:nvSpPr>
            <p:spPr bwMode="auto">
              <a:xfrm>
                <a:off x="11177" y="2778"/>
                <a:ext cx="75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67" name="Oval 32"/>
              <p:cNvSpPr>
                <a:spLocks noChangeArrowheads="1"/>
              </p:cNvSpPr>
              <p:nvPr/>
            </p:nvSpPr>
            <p:spPr bwMode="auto">
              <a:xfrm>
                <a:off x="11127" y="2894"/>
                <a:ext cx="71" cy="8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68" name="Rectangle 33"/>
              <p:cNvSpPr>
                <a:spLocks noChangeArrowheads="1"/>
              </p:cNvSpPr>
              <p:nvPr/>
            </p:nvSpPr>
            <p:spPr bwMode="auto">
              <a:xfrm>
                <a:off x="11052" y="2554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549" name="Group 41"/>
            <p:cNvGrpSpPr>
              <a:grpSpLocks/>
            </p:cNvGrpSpPr>
            <p:nvPr/>
          </p:nvGrpSpPr>
          <p:grpSpPr bwMode="auto">
            <a:xfrm>
              <a:off x="11433" y="2456"/>
              <a:ext cx="287" cy="788"/>
              <a:chOff x="11433" y="2456"/>
              <a:chExt cx="287" cy="788"/>
            </a:xfrm>
          </p:grpSpPr>
          <p:sp>
            <p:nvSpPr>
              <p:cNvPr id="12557" name="Rectangle 35"/>
              <p:cNvSpPr>
                <a:spLocks noChangeArrowheads="1"/>
              </p:cNvSpPr>
              <p:nvPr/>
            </p:nvSpPr>
            <p:spPr bwMode="auto">
              <a:xfrm>
                <a:off x="11433" y="2456"/>
                <a:ext cx="287" cy="7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58" name="Rectangle 36"/>
              <p:cNvSpPr>
                <a:spLocks noChangeArrowheads="1"/>
              </p:cNvSpPr>
              <p:nvPr/>
            </p:nvSpPr>
            <p:spPr bwMode="auto">
              <a:xfrm>
                <a:off x="11494" y="2541"/>
                <a:ext cx="165" cy="1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59" name="Oval 37"/>
              <p:cNvSpPr>
                <a:spLocks noChangeArrowheads="1"/>
              </p:cNvSpPr>
              <p:nvPr/>
            </p:nvSpPr>
            <p:spPr bwMode="auto">
              <a:xfrm>
                <a:off x="11494" y="2774"/>
                <a:ext cx="71" cy="8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60" name="Oval 38"/>
              <p:cNvSpPr>
                <a:spLocks noChangeArrowheads="1"/>
              </p:cNvSpPr>
              <p:nvPr/>
            </p:nvSpPr>
            <p:spPr bwMode="auto">
              <a:xfrm>
                <a:off x="11595" y="2774"/>
                <a:ext cx="74" cy="8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61" name="Oval 39"/>
              <p:cNvSpPr>
                <a:spLocks noChangeArrowheads="1"/>
              </p:cNvSpPr>
              <p:nvPr/>
            </p:nvSpPr>
            <p:spPr bwMode="auto">
              <a:xfrm>
                <a:off x="11545" y="2894"/>
                <a:ext cx="70" cy="7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62" name="Rectangle 40"/>
              <p:cNvSpPr>
                <a:spLocks noChangeArrowheads="1"/>
              </p:cNvSpPr>
              <p:nvPr/>
            </p:nvSpPr>
            <p:spPr bwMode="auto">
              <a:xfrm>
                <a:off x="11464" y="2551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550" name="Group 48"/>
            <p:cNvGrpSpPr>
              <a:grpSpLocks/>
            </p:cNvGrpSpPr>
            <p:nvPr/>
          </p:nvGrpSpPr>
          <p:grpSpPr bwMode="auto">
            <a:xfrm>
              <a:off x="11851" y="2456"/>
              <a:ext cx="283" cy="784"/>
              <a:chOff x="11851" y="2456"/>
              <a:chExt cx="283" cy="784"/>
            </a:xfrm>
          </p:grpSpPr>
          <p:sp>
            <p:nvSpPr>
              <p:cNvPr id="12551" name="Rectangle 42"/>
              <p:cNvSpPr>
                <a:spLocks noChangeArrowheads="1"/>
              </p:cNvSpPr>
              <p:nvPr/>
            </p:nvSpPr>
            <p:spPr bwMode="auto">
              <a:xfrm>
                <a:off x="11851" y="2456"/>
                <a:ext cx="283" cy="7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52" name="Rectangle 43"/>
              <p:cNvSpPr>
                <a:spLocks noChangeArrowheads="1"/>
              </p:cNvSpPr>
              <p:nvPr/>
            </p:nvSpPr>
            <p:spPr bwMode="auto">
              <a:xfrm>
                <a:off x="11908" y="2541"/>
                <a:ext cx="169" cy="1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53" name="Oval 44"/>
              <p:cNvSpPr>
                <a:spLocks noChangeArrowheads="1"/>
              </p:cNvSpPr>
              <p:nvPr/>
            </p:nvSpPr>
            <p:spPr bwMode="auto">
              <a:xfrm>
                <a:off x="11908" y="2772"/>
                <a:ext cx="75" cy="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54" name="Oval 45"/>
              <p:cNvSpPr>
                <a:spLocks noChangeArrowheads="1"/>
              </p:cNvSpPr>
              <p:nvPr/>
            </p:nvSpPr>
            <p:spPr bwMode="auto">
              <a:xfrm>
                <a:off x="12013" y="2772"/>
                <a:ext cx="74" cy="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55" name="Oval 46"/>
              <p:cNvSpPr>
                <a:spLocks noChangeArrowheads="1"/>
              </p:cNvSpPr>
              <p:nvPr/>
            </p:nvSpPr>
            <p:spPr bwMode="auto">
              <a:xfrm>
                <a:off x="11962" y="2889"/>
                <a:ext cx="71" cy="8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56" name="Rectangle 47"/>
              <p:cNvSpPr>
                <a:spLocks noChangeArrowheads="1"/>
              </p:cNvSpPr>
              <p:nvPr/>
            </p:nvSpPr>
            <p:spPr bwMode="auto">
              <a:xfrm>
                <a:off x="11883" y="2548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</p:grpSp>
      <p:grpSp>
        <p:nvGrpSpPr>
          <p:cNvPr id="12446" name="Group 93"/>
          <p:cNvGrpSpPr>
            <a:grpSpLocks/>
          </p:cNvGrpSpPr>
          <p:nvPr/>
        </p:nvGrpSpPr>
        <p:grpSpPr bwMode="auto">
          <a:xfrm>
            <a:off x="5272088" y="754063"/>
            <a:ext cx="1679575" cy="2584450"/>
            <a:chOff x="12427" y="2052"/>
            <a:chExt cx="3462" cy="4889"/>
          </a:xfrm>
        </p:grpSpPr>
        <p:sp>
          <p:nvSpPr>
            <p:cNvPr id="12495" name="Rectangle 50"/>
            <p:cNvSpPr>
              <a:spLocks noChangeArrowheads="1"/>
            </p:cNvSpPr>
            <p:nvPr/>
          </p:nvSpPr>
          <p:spPr bwMode="auto">
            <a:xfrm>
              <a:off x="12427" y="2052"/>
              <a:ext cx="3462" cy="48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96" name="Rectangle 51"/>
            <p:cNvSpPr>
              <a:spLocks noChangeArrowheads="1"/>
            </p:cNvSpPr>
            <p:nvPr/>
          </p:nvSpPr>
          <p:spPr bwMode="auto">
            <a:xfrm>
              <a:off x="12603" y="2465"/>
              <a:ext cx="899" cy="9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97" name="Rectangle 52"/>
            <p:cNvSpPr>
              <a:spLocks noChangeArrowheads="1"/>
            </p:cNvSpPr>
            <p:nvPr/>
          </p:nvSpPr>
          <p:spPr bwMode="auto">
            <a:xfrm>
              <a:off x="13747" y="4302"/>
              <a:ext cx="288" cy="222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98" name="Rectangle 53"/>
            <p:cNvSpPr>
              <a:spLocks noChangeArrowheads="1"/>
            </p:cNvSpPr>
            <p:nvPr/>
          </p:nvSpPr>
          <p:spPr bwMode="auto">
            <a:xfrm>
              <a:off x="14179" y="4302"/>
              <a:ext cx="288" cy="11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99" name="Rectangle 54"/>
            <p:cNvSpPr>
              <a:spLocks noChangeArrowheads="1"/>
            </p:cNvSpPr>
            <p:nvPr/>
          </p:nvSpPr>
          <p:spPr bwMode="auto">
            <a:xfrm>
              <a:off x="14597" y="4302"/>
              <a:ext cx="288" cy="169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00" name="Rectangle 55"/>
            <p:cNvSpPr>
              <a:spLocks noChangeArrowheads="1"/>
            </p:cNvSpPr>
            <p:nvPr/>
          </p:nvSpPr>
          <p:spPr bwMode="auto">
            <a:xfrm>
              <a:off x="15015" y="4302"/>
              <a:ext cx="287" cy="11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01" name="Rectangle 56"/>
            <p:cNvSpPr>
              <a:spLocks noChangeArrowheads="1"/>
            </p:cNvSpPr>
            <p:nvPr/>
          </p:nvSpPr>
          <p:spPr bwMode="auto">
            <a:xfrm>
              <a:off x="15447" y="4302"/>
              <a:ext cx="287" cy="11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02" name="Rectangle 57"/>
            <p:cNvSpPr>
              <a:spLocks noChangeArrowheads="1"/>
            </p:cNvSpPr>
            <p:nvPr/>
          </p:nvSpPr>
          <p:spPr bwMode="auto">
            <a:xfrm>
              <a:off x="12592" y="4730"/>
              <a:ext cx="1033" cy="130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2503" name="Group 64"/>
            <p:cNvGrpSpPr>
              <a:grpSpLocks/>
            </p:cNvGrpSpPr>
            <p:nvPr/>
          </p:nvGrpSpPr>
          <p:grpSpPr bwMode="auto">
            <a:xfrm>
              <a:off x="13744" y="2465"/>
              <a:ext cx="287" cy="788"/>
              <a:chOff x="13744" y="2465"/>
              <a:chExt cx="287" cy="788"/>
            </a:xfrm>
          </p:grpSpPr>
          <p:sp>
            <p:nvSpPr>
              <p:cNvPr id="12532" name="Rectangle 58"/>
              <p:cNvSpPr>
                <a:spLocks noChangeArrowheads="1"/>
              </p:cNvSpPr>
              <p:nvPr/>
            </p:nvSpPr>
            <p:spPr bwMode="auto">
              <a:xfrm>
                <a:off x="13744" y="2465"/>
                <a:ext cx="287" cy="7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33" name="Rectangle 59"/>
              <p:cNvSpPr>
                <a:spLocks noChangeArrowheads="1"/>
              </p:cNvSpPr>
              <p:nvPr/>
            </p:nvSpPr>
            <p:spPr bwMode="auto">
              <a:xfrm>
                <a:off x="13805" y="2550"/>
                <a:ext cx="165" cy="1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34" name="Oval 60"/>
              <p:cNvSpPr>
                <a:spLocks noChangeArrowheads="1"/>
              </p:cNvSpPr>
              <p:nvPr/>
            </p:nvSpPr>
            <p:spPr bwMode="auto">
              <a:xfrm>
                <a:off x="13805" y="2785"/>
                <a:ext cx="72" cy="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35" name="Oval 61"/>
              <p:cNvSpPr>
                <a:spLocks noChangeArrowheads="1"/>
              </p:cNvSpPr>
              <p:nvPr/>
            </p:nvSpPr>
            <p:spPr bwMode="auto">
              <a:xfrm>
                <a:off x="13906" y="2785"/>
                <a:ext cx="75" cy="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36" name="Oval 62"/>
              <p:cNvSpPr>
                <a:spLocks noChangeArrowheads="1"/>
              </p:cNvSpPr>
              <p:nvPr/>
            </p:nvSpPr>
            <p:spPr bwMode="auto">
              <a:xfrm>
                <a:off x="13855" y="2902"/>
                <a:ext cx="76" cy="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37" name="Rectangle 63"/>
              <p:cNvSpPr>
                <a:spLocks noChangeArrowheads="1"/>
              </p:cNvSpPr>
              <p:nvPr/>
            </p:nvSpPr>
            <p:spPr bwMode="auto">
              <a:xfrm>
                <a:off x="13782" y="2557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504" name="Group 71"/>
            <p:cNvGrpSpPr>
              <a:grpSpLocks/>
            </p:cNvGrpSpPr>
            <p:nvPr/>
          </p:nvGrpSpPr>
          <p:grpSpPr bwMode="auto">
            <a:xfrm>
              <a:off x="14161" y="2465"/>
              <a:ext cx="288" cy="783"/>
              <a:chOff x="14161" y="2465"/>
              <a:chExt cx="288" cy="783"/>
            </a:xfrm>
          </p:grpSpPr>
          <p:sp>
            <p:nvSpPr>
              <p:cNvPr id="12526" name="Rectangle 65"/>
              <p:cNvSpPr>
                <a:spLocks noChangeArrowheads="1"/>
              </p:cNvSpPr>
              <p:nvPr/>
            </p:nvSpPr>
            <p:spPr bwMode="auto">
              <a:xfrm>
                <a:off x="14161" y="2465"/>
                <a:ext cx="288" cy="7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27" name="Rectangle 66"/>
              <p:cNvSpPr>
                <a:spLocks noChangeArrowheads="1"/>
              </p:cNvSpPr>
              <p:nvPr/>
            </p:nvSpPr>
            <p:spPr bwMode="auto">
              <a:xfrm>
                <a:off x="14223" y="2550"/>
                <a:ext cx="164" cy="1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28" name="Oval 67"/>
              <p:cNvSpPr>
                <a:spLocks noChangeArrowheads="1"/>
              </p:cNvSpPr>
              <p:nvPr/>
            </p:nvSpPr>
            <p:spPr bwMode="auto">
              <a:xfrm>
                <a:off x="14223" y="2778"/>
                <a:ext cx="71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29" name="Oval 68"/>
              <p:cNvSpPr>
                <a:spLocks noChangeArrowheads="1"/>
              </p:cNvSpPr>
              <p:nvPr/>
            </p:nvSpPr>
            <p:spPr bwMode="auto">
              <a:xfrm>
                <a:off x="14323" y="2778"/>
                <a:ext cx="76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30" name="Oval 69"/>
              <p:cNvSpPr>
                <a:spLocks noChangeArrowheads="1"/>
              </p:cNvSpPr>
              <p:nvPr/>
            </p:nvSpPr>
            <p:spPr bwMode="auto">
              <a:xfrm>
                <a:off x="14273" y="2896"/>
                <a:ext cx="75" cy="8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31" name="Rectangle 70"/>
              <p:cNvSpPr>
                <a:spLocks noChangeArrowheads="1"/>
              </p:cNvSpPr>
              <p:nvPr/>
            </p:nvSpPr>
            <p:spPr bwMode="auto">
              <a:xfrm>
                <a:off x="14201" y="2554"/>
                <a:ext cx="130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505" name="Group 78"/>
            <p:cNvGrpSpPr>
              <a:grpSpLocks/>
            </p:cNvGrpSpPr>
            <p:nvPr/>
          </p:nvGrpSpPr>
          <p:grpSpPr bwMode="auto">
            <a:xfrm>
              <a:off x="14579" y="2461"/>
              <a:ext cx="288" cy="783"/>
              <a:chOff x="14579" y="2461"/>
              <a:chExt cx="288" cy="783"/>
            </a:xfrm>
          </p:grpSpPr>
          <p:sp>
            <p:nvSpPr>
              <p:cNvPr id="12520" name="Rectangle 72"/>
              <p:cNvSpPr>
                <a:spLocks noChangeArrowheads="1"/>
              </p:cNvSpPr>
              <p:nvPr/>
            </p:nvSpPr>
            <p:spPr bwMode="auto">
              <a:xfrm>
                <a:off x="14579" y="2461"/>
                <a:ext cx="288" cy="7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21" name="Rectangle 73"/>
              <p:cNvSpPr>
                <a:spLocks noChangeArrowheads="1"/>
              </p:cNvSpPr>
              <p:nvPr/>
            </p:nvSpPr>
            <p:spPr bwMode="auto">
              <a:xfrm>
                <a:off x="14641" y="2547"/>
                <a:ext cx="164" cy="1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22" name="Oval 74"/>
              <p:cNvSpPr>
                <a:spLocks noChangeArrowheads="1"/>
              </p:cNvSpPr>
              <p:nvPr/>
            </p:nvSpPr>
            <p:spPr bwMode="auto">
              <a:xfrm>
                <a:off x="14641" y="2778"/>
                <a:ext cx="70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23" name="Oval 75"/>
              <p:cNvSpPr>
                <a:spLocks noChangeArrowheads="1"/>
              </p:cNvSpPr>
              <p:nvPr/>
            </p:nvSpPr>
            <p:spPr bwMode="auto">
              <a:xfrm>
                <a:off x="14741" y="2778"/>
                <a:ext cx="75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24" name="Oval 76"/>
              <p:cNvSpPr>
                <a:spLocks noChangeArrowheads="1"/>
              </p:cNvSpPr>
              <p:nvPr/>
            </p:nvSpPr>
            <p:spPr bwMode="auto">
              <a:xfrm>
                <a:off x="14691" y="2894"/>
                <a:ext cx="71" cy="8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25" name="Rectangle 77"/>
              <p:cNvSpPr>
                <a:spLocks noChangeArrowheads="1"/>
              </p:cNvSpPr>
              <p:nvPr/>
            </p:nvSpPr>
            <p:spPr bwMode="auto">
              <a:xfrm>
                <a:off x="14616" y="2554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506" name="Group 85"/>
            <p:cNvGrpSpPr>
              <a:grpSpLocks/>
            </p:cNvGrpSpPr>
            <p:nvPr/>
          </p:nvGrpSpPr>
          <p:grpSpPr bwMode="auto">
            <a:xfrm>
              <a:off x="14997" y="2456"/>
              <a:ext cx="287" cy="788"/>
              <a:chOff x="14997" y="2456"/>
              <a:chExt cx="287" cy="788"/>
            </a:xfrm>
          </p:grpSpPr>
          <p:sp>
            <p:nvSpPr>
              <p:cNvPr id="12514" name="Rectangle 79"/>
              <p:cNvSpPr>
                <a:spLocks noChangeArrowheads="1"/>
              </p:cNvSpPr>
              <p:nvPr/>
            </p:nvSpPr>
            <p:spPr bwMode="auto">
              <a:xfrm>
                <a:off x="14997" y="2456"/>
                <a:ext cx="287" cy="7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15" name="Rectangle 80"/>
              <p:cNvSpPr>
                <a:spLocks noChangeArrowheads="1"/>
              </p:cNvSpPr>
              <p:nvPr/>
            </p:nvSpPr>
            <p:spPr bwMode="auto">
              <a:xfrm>
                <a:off x="15058" y="2541"/>
                <a:ext cx="165" cy="1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16" name="Oval 81"/>
              <p:cNvSpPr>
                <a:spLocks noChangeArrowheads="1"/>
              </p:cNvSpPr>
              <p:nvPr/>
            </p:nvSpPr>
            <p:spPr bwMode="auto">
              <a:xfrm>
                <a:off x="15058" y="2774"/>
                <a:ext cx="71" cy="8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17" name="Oval 82"/>
              <p:cNvSpPr>
                <a:spLocks noChangeArrowheads="1"/>
              </p:cNvSpPr>
              <p:nvPr/>
            </p:nvSpPr>
            <p:spPr bwMode="auto">
              <a:xfrm>
                <a:off x="15159" y="2774"/>
                <a:ext cx="74" cy="8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18" name="Oval 83"/>
              <p:cNvSpPr>
                <a:spLocks noChangeArrowheads="1"/>
              </p:cNvSpPr>
              <p:nvPr/>
            </p:nvSpPr>
            <p:spPr bwMode="auto">
              <a:xfrm>
                <a:off x="15109" y="2894"/>
                <a:ext cx="70" cy="7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19" name="Rectangle 84"/>
              <p:cNvSpPr>
                <a:spLocks noChangeArrowheads="1"/>
              </p:cNvSpPr>
              <p:nvPr/>
            </p:nvSpPr>
            <p:spPr bwMode="auto">
              <a:xfrm>
                <a:off x="15028" y="2551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507" name="Group 92"/>
            <p:cNvGrpSpPr>
              <a:grpSpLocks/>
            </p:cNvGrpSpPr>
            <p:nvPr/>
          </p:nvGrpSpPr>
          <p:grpSpPr bwMode="auto">
            <a:xfrm>
              <a:off x="15415" y="2456"/>
              <a:ext cx="283" cy="784"/>
              <a:chOff x="15415" y="2456"/>
              <a:chExt cx="283" cy="784"/>
            </a:xfrm>
          </p:grpSpPr>
          <p:sp>
            <p:nvSpPr>
              <p:cNvPr id="12508" name="Rectangle 86"/>
              <p:cNvSpPr>
                <a:spLocks noChangeArrowheads="1"/>
              </p:cNvSpPr>
              <p:nvPr/>
            </p:nvSpPr>
            <p:spPr bwMode="auto">
              <a:xfrm>
                <a:off x="15415" y="2456"/>
                <a:ext cx="283" cy="7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09" name="Rectangle 87"/>
              <p:cNvSpPr>
                <a:spLocks noChangeArrowheads="1"/>
              </p:cNvSpPr>
              <p:nvPr/>
            </p:nvSpPr>
            <p:spPr bwMode="auto">
              <a:xfrm>
                <a:off x="15472" y="2541"/>
                <a:ext cx="169" cy="1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10" name="Oval 88"/>
              <p:cNvSpPr>
                <a:spLocks noChangeArrowheads="1"/>
              </p:cNvSpPr>
              <p:nvPr/>
            </p:nvSpPr>
            <p:spPr bwMode="auto">
              <a:xfrm>
                <a:off x="15472" y="2772"/>
                <a:ext cx="75" cy="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11" name="Oval 89"/>
              <p:cNvSpPr>
                <a:spLocks noChangeArrowheads="1"/>
              </p:cNvSpPr>
              <p:nvPr/>
            </p:nvSpPr>
            <p:spPr bwMode="auto">
              <a:xfrm>
                <a:off x="15577" y="2772"/>
                <a:ext cx="74" cy="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12" name="Oval 90"/>
              <p:cNvSpPr>
                <a:spLocks noChangeArrowheads="1"/>
              </p:cNvSpPr>
              <p:nvPr/>
            </p:nvSpPr>
            <p:spPr bwMode="auto">
              <a:xfrm>
                <a:off x="15526" y="2889"/>
                <a:ext cx="71" cy="8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13" name="Rectangle 91"/>
              <p:cNvSpPr>
                <a:spLocks noChangeArrowheads="1"/>
              </p:cNvSpPr>
              <p:nvPr/>
            </p:nvSpPr>
            <p:spPr bwMode="auto">
              <a:xfrm>
                <a:off x="15447" y="2548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</p:grpSp>
      <p:grpSp>
        <p:nvGrpSpPr>
          <p:cNvPr id="12447" name="Group 137"/>
          <p:cNvGrpSpPr>
            <a:grpSpLocks/>
          </p:cNvGrpSpPr>
          <p:nvPr/>
        </p:nvGrpSpPr>
        <p:grpSpPr bwMode="auto">
          <a:xfrm>
            <a:off x="7000875" y="754063"/>
            <a:ext cx="1679575" cy="2584450"/>
            <a:chOff x="15991" y="2052"/>
            <a:chExt cx="3462" cy="4889"/>
          </a:xfrm>
        </p:grpSpPr>
        <p:sp>
          <p:nvSpPr>
            <p:cNvPr id="12452" name="Rectangle 94"/>
            <p:cNvSpPr>
              <a:spLocks noChangeArrowheads="1"/>
            </p:cNvSpPr>
            <p:nvPr/>
          </p:nvSpPr>
          <p:spPr bwMode="auto">
            <a:xfrm>
              <a:off x="15991" y="2052"/>
              <a:ext cx="3462" cy="48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53" name="Rectangle 95"/>
            <p:cNvSpPr>
              <a:spLocks noChangeArrowheads="1"/>
            </p:cNvSpPr>
            <p:nvPr/>
          </p:nvSpPr>
          <p:spPr bwMode="auto">
            <a:xfrm>
              <a:off x="16167" y="2465"/>
              <a:ext cx="899" cy="9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54" name="Rectangle 96"/>
            <p:cNvSpPr>
              <a:spLocks noChangeArrowheads="1"/>
            </p:cNvSpPr>
            <p:nvPr/>
          </p:nvSpPr>
          <p:spPr bwMode="auto">
            <a:xfrm>
              <a:off x="17311" y="4302"/>
              <a:ext cx="288" cy="222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55" name="Rectangle 97"/>
            <p:cNvSpPr>
              <a:spLocks noChangeArrowheads="1"/>
            </p:cNvSpPr>
            <p:nvPr/>
          </p:nvSpPr>
          <p:spPr bwMode="auto">
            <a:xfrm>
              <a:off x="17743" y="4302"/>
              <a:ext cx="288" cy="11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56" name="Rectangle 98"/>
            <p:cNvSpPr>
              <a:spLocks noChangeArrowheads="1"/>
            </p:cNvSpPr>
            <p:nvPr/>
          </p:nvSpPr>
          <p:spPr bwMode="auto">
            <a:xfrm>
              <a:off x="18161" y="4302"/>
              <a:ext cx="288" cy="169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57" name="Rectangle 99"/>
            <p:cNvSpPr>
              <a:spLocks noChangeArrowheads="1"/>
            </p:cNvSpPr>
            <p:nvPr/>
          </p:nvSpPr>
          <p:spPr bwMode="auto">
            <a:xfrm>
              <a:off x="18579" y="4302"/>
              <a:ext cx="287" cy="11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58" name="Rectangle 100"/>
            <p:cNvSpPr>
              <a:spLocks noChangeArrowheads="1"/>
            </p:cNvSpPr>
            <p:nvPr/>
          </p:nvSpPr>
          <p:spPr bwMode="auto">
            <a:xfrm>
              <a:off x="19011" y="4302"/>
              <a:ext cx="287" cy="11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59" name="Rectangle 101"/>
            <p:cNvSpPr>
              <a:spLocks noChangeArrowheads="1"/>
            </p:cNvSpPr>
            <p:nvPr/>
          </p:nvSpPr>
          <p:spPr bwMode="auto">
            <a:xfrm>
              <a:off x="16156" y="4730"/>
              <a:ext cx="1033" cy="130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2" tIns="92" rIns="202" bIns="92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2460" name="Group 108"/>
            <p:cNvGrpSpPr>
              <a:grpSpLocks/>
            </p:cNvGrpSpPr>
            <p:nvPr/>
          </p:nvGrpSpPr>
          <p:grpSpPr bwMode="auto">
            <a:xfrm>
              <a:off x="17308" y="2465"/>
              <a:ext cx="287" cy="788"/>
              <a:chOff x="17308" y="2465"/>
              <a:chExt cx="287" cy="788"/>
            </a:xfrm>
          </p:grpSpPr>
          <p:sp>
            <p:nvSpPr>
              <p:cNvPr id="12489" name="Rectangle 102"/>
              <p:cNvSpPr>
                <a:spLocks noChangeArrowheads="1"/>
              </p:cNvSpPr>
              <p:nvPr/>
            </p:nvSpPr>
            <p:spPr bwMode="auto">
              <a:xfrm>
                <a:off x="17308" y="2465"/>
                <a:ext cx="287" cy="7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90" name="Rectangle 103"/>
              <p:cNvSpPr>
                <a:spLocks noChangeArrowheads="1"/>
              </p:cNvSpPr>
              <p:nvPr/>
            </p:nvSpPr>
            <p:spPr bwMode="auto">
              <a:xfrm>
                <a:off x="17369" y="2550"/>
                <a:ext cx="165" cy="1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91" name="Oval 104"/>
              <p:cNvSpPr>
                <a:spLocks noChangeArrowheads="1"/>
              </p:cNvSpPr>
              <p:nvPr/>
            </p:nvSpPr>
            <p:spPr bwMode="auto">
              <a:xfrm>
                <a:off x="17369" y="2785"/>
                <a:ext cx="72" cy="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92" name="Oval 105"/>
              <p:cNvSpPr>
                <a:spLocks noChangeArrowheads="1"/>
              </p:cNvSpPr>
              <p:nvPr/>
            </p:nvSpPr>
            <p:spPr bwMode="auto">
              <a:xfrm>
                <a:off x="17470" y="2785"/>
                <a:ext cx="75" cy="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93" name="Oval 106"/>
              <p:cNvSpPr>
                <a:spLocks noChangeArrowheads="1"/>
              </p:cNvSpPr>
              <p:nvPr/>
            </p:nvSpPr>
            <p:spPr bwMode="auto">
              <a:xfrm>
                <a:off x="17419" y="2902"/>
                <a:ext cx="76" cy="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94" name="Rectangle 107"/>
              <p:cNvSpPr>
                <a:spLocks noChangeArrowheads="1"/>
              </p:cNvSpPr>
              <p:nvPr/>
            </p:nvSpPr>
            <p:spPr bwMode="auto">
              <a:xfrm>
                <a:off x="17346" y="2557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461" name="Group 115"/>
            <p:cNvGrpSpPr>
              <a:grpSpLocks/>
            </p:cNvGrpSpPr>
            <p:nvPr/>
          </p:nvGrpSpPr>
          <p:grpSpPr bwMode="auto">
            <a:xfrm>
              <a:off x="17725" y="2465"/>
              <a:ext cx="288" cy="783"/>
              <a:chOff x="17725" y="2465"/>
              <a:chExt cx="288" cy="783"/>
            </a:xfrm>
          </p:grpSpPr>
          <p:sp>
            <p:nvSpPr>
              <p:cNvPr id="12483" name="Rectangle 109"/>
              <p:cNvSpPr>
                <a:spLocks noChangeArrowheads="1"/>
              </p:cNvSpPr>
              <p:nvPr/>
            </p:nvSpPr>
            <p:spPr bwMode="auto">
              <a:xfrm>
                <a:off x="17725" y="2465"/>
                <a:ext cx="288" cy="7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84" name="Rectangle 110"/>
              <p:cNvSpPr>
                <a:spLocks noChangeArrowheads="1"/>
              </p:cNvSpPr>
              <p:nvPr/>
            </p:nvSpPr>
            <p:spPr bwMode="auto">
              <a:xfrm>
                <a:off x="17787" y="2550"/>
                <a:ext cx="164" cy="1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85" name="Oval 111"/>
              <p:cNvSpPr>
                <a:spLocks noChangeArrowheads="1"/>
              </p:cNvSpPr>
              <p:nvPr/>
            </p:nvSpPr>
            <p:spPr bwMode="auto">
              <a:xfrm>
                <a:off x="17787" y="2778"/>
                <a:ext cx="71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86" name="Oval 112"/>
              <p:cNvSpPr>
                <a:spLocks noChangeArrowheads="1"/>
              </p:cNvSpPr>
              <p:nvPr/>
            </p:nvSpPr>
            <p:spPr bwMode="auto">
              <a:xfrm>
                <a:off x="17887" y="2778"/>
                <a:ext cx="76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87" name="Oval 113"/>
              <p:cNvSpPr>
                <a:spLocks noChangeArrowheads="1"/>
              </p:cNvSpPr>
              <p:nvPr/>
            </p:nvSpPr>
            <p:spPr bwMode="auto">
              <a:xfrm>
                <a:off x="17837" y="2896"/>
                <a:ext cx="75" cy="8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88" name="Rectangle 114"/>
              <p:cNvSpPr>
                <a:spLocks noChangeArrowheads="1"/>
              </p:cNvSpPr>
              <p:nvPr/>
            </p:nvSpPr>
            <p:spPr bwMode="auto">
              <a:xfrm>
                <a:off x="17765" y="2554"/>
                <a:ext cx="130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462" name="Group 122"/>
            <p:cNvGrpSpPr>
              <a:grpSpLocks/>
            </p:cNvGrpSpPr>
            <p:nvPr/>
          </p:nvGrpSpPr>
          <p:grpSpPr bwMode="auto">
            <a:xfrm>
              <a:off x="18143" y="2461"/>
              <a:ext cx="288" cy="783"/>
              <a:chOff x="18143" y="2461"/>
              <a:chExt cx="288" cy="783"/>
            </a:xfrm>
          </p:grpSpPr>
          <p:sp>
            <p:nvSpPr>
              <p:cNvPr id="12477" name="Rectangle 116"/>
              <p:cNvSpPr>
                <a:spLocks noChangeArrowheads="1"/>
              </p:cNvSpPr>
              <p:nvPr/>
            </p:nvSpPr>
            <p:spPr bwMode="auto">
              <a:xfrm>
                <a:off x="18143" y="2461"/>
                <a:ext cx="288" cy="7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78" name="Rectangle 117"/>
              <p:cNvSpPr>
                <a:spLocks noChangeArrowheads="1"/>
              </p:cNvSpPr>
              <p:nvPr/>
            </p:nvSpPr>
            <p:spPr bwMode="auto">
              <a:xfrm>
                <a:off x="18205" y="2547"/>
                <a:ext cx="164" cy="1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79" name="Oval 118"/>
              <p:cNvSpPr>
                <a:spLocks noChangeArrowheads="1"/>
              </p:cNvSpPr>
              <p:nvPr/>
            </p:nvSpPr>
            <p:spPr bwMode="auto">
              <a:xfrm>
                <a:off x="18205" y="2778"/>
                <a:ext cx="70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80" name="Oval 119"/>
              <p:cNvSpPr>
                <a:spLocks noChangeArrowheads="1"/>
              </p:cNvSpPr>
              <p:nvPr/>
            </p:nvSpPr>
            <p:spPr bwMode="auto">
              <a:xfrm>
                <a:off x="18305" y="2778"/>
                <a:ext cx="75" cy="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81" name="Oval 120"/>
              <p:cNvSpPr>
                <a:spLocks noChangeArrowheads="1"/>
              </p:cNvSpPr>
              <p:nvPr/>
            </p:nvSpPr>
            <p:spPr bwMode="auto">
              <a:xfrm>
                <a:off x="18255" y="2894"/>
                <a:ext cx="71" cy="8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82" name="Rectangle 121"/>
              <p:cNvSpPr>
                <a:spLocks noChangeArrowheads="1"/>
              </p:cNvSpPr>
              <p:nvPr/>
            </p:nvSpPr>
            <p:spPr bwMode="auto">
              <a:xfrm>
                <a:off x="18180" y="2554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463" name="Group 129"/>
            <p:cNvGrpSpPr>
              <a:grpSpLocks/>
            </p:cNvGrpSpPr>
            <p:nvPr/>
          </p:nvGrpSpPr>
          <p:grpSpPr bwMode="auto">
            <a:xfrm>
              <a:off x="18561" y="2456"/>
              <a:ext cx="287" cy="788"/>
              <a:chOff x="18561" y="2456"/>
              <a:chExt cx="287" cy="788"/>
            </a:xfrm>
          </p:grpSpPr>
          <p:sp>
            <p:nvSpPr>
              <p:cNvPr id="12471" name="Rectangle 123"/>
              <p:cNvSpPr>
                <a:spLocks noChangeArrowheads="1"/>
              </p:cNvSpPr>
              <p:nvPr/>
            </p:nvSpPr>
            <p:spPr bwMode="auto">
              <a:xfrm>
                <a:off x="18561" y="2456"/>
                <a:ext cx="287" cy="7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72" name="Rectangle 124"/>
              <p:cNvSpPr>
                <a:spLocks noChangeArrowheads="1"/>
              </p:cNvSpPr>
              <p:nvPr/>
            </p:nvSpPr>
            <p:spPr bwMode="auto">
              <a:xfrm>
                <a:off x="18622" y="2541"/>
                <a:ext cx="165" cy="1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73" name="Oval 125"/>
              <p:cNvSpPr>
                <a:spLocks noChangeArrowheads="1"/>
              </p:cNvSpPr>
              <p:nvPr/>
            </p:nvSpPr>
            <p:spPr bwMode="auto">
              <a:xfrm>
                <a:off x="18622" y="2774"/>
                <a:ext cx="71" cy="8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74" name="Oval 126"/>
              <p:cNvSpPr>
                <a:spLocks noChangeArrowheads="1"/>
              </p:cNvSpPr>
              <p:nvPr/>
            </p:nvSpPr>
            <p:spPr bwMode="auto">
              <a:xfrm>
                <a:off x="18723" y="2774"/>
                <a:ext cx="74" cy="8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75" name="Oval 127"/>
              <p:cNvSpPr>
                <a:spLocks noChangeArrowheads="1"/>
              </p:cNvSpPr>
              <p:nvPr/>
            </p:nvSpPr>
            <p:spPr bwMode="auto">
              <a:xfrm>
                <a:off x="18673" y="2894"/>
                <a:ext cx="70" cy="7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76" name="Rectangle 128"/>
              <p:cNvSpPr>
                <a:spLocks noChangeArrowheads="1"/>
              </p:cNvSpPr>
              <p:nvPr/>
            </p:nvSpPr>
            <p:spPr bwMode="auto">
              <a:xfrm>
                <a:off x="18592" y="2551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  <p:grpSp>
          <p:nvGrpSpPr>
            <p:cNvPr id="12464" name="Group 136"/>
            <p:cNvGrpSpPr>
              <a:grpSpLocks/>
            </p:cNvGrpSpPr>
            <p:nvPr/>
          </p:nvGrpSpPr>
          <p:grpSpPr bwMode="auto">
            <a:xfrm>
              <a:off x="18979" y="2456"/>
              <a:ext cx="283" cy="784"/>
              <a:chOff x="18979" y="2456"/>
              <a:chExt cx="283" cy="784"/>
            </a:xfrm>
          </p:grpSpPr>
          <p:sp>
            <p:nvSpPr>
              <p:cNvPr id="12465" name="Rectangle 130"/>
              <p:cNvSpPr>
                <a:spLocks noChangeArrowheads="1"/>
              </p:cNvSpPr>
              <p:nvPr/>
            </p:nvSpPr>
            <p:spPr bwMode="auto">
              <a:xfrm>
                <a:off x="18979" y="2456"/>
                <a:ext cx="283" cy="7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66" name="Rectangle 131"/>
              <p:cNvSpPr>
                <a:spLocks noChangeArrowheads="1"/>
              </p:cNvSpPr>
              <p:nvPr/>
            </p:nvSpPr>
            <p:spPr bwMode="auto">
              <a:xfrm>
                <a:off x="19036" y="2541"/>
                <a:ext cx="169" cy="1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67" name="Oval 132"/>
              <p:cNvSpPr>
                <a:spLocks noChangeArrowheads="1"/>
              </p:cNvSpPr>
              <p:nvPr/>
            </p:nvSpPr>
            <p:spPr bwMode="auto">
              <a:xfrm>
                <a:off x="19036" y="2772"/>
                <a:ext cx="75" cy="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68" name="Oval 133"/>
              <p:cNvSpPr>
                <a:spLocks noChangeArrowheads="1"/>
              </p:cNvSpPr>
              <p:nvPr/>
            </p:nvSpPr>
            <p:spPr bwMode="auto">
              <a:xfrm>
                <a:off x="19141" y="2772"/>
                <a:ext cx="74" cy="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69" name="Oval 134"/>
              <p:cNvSpPr>
                <a:spLocks noChangeArrowheads="1"/>
              </p:cNvSpPr>
              <p:nvPr/>
            </p:nvSpPr>
            <p:spPr bwMode="auto">
              <a:xfrm>
                <a:off x="19090" y="2889"/>
                <a:ext cx="71" cy="8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70" name="Rectangle 135"/>
              <p:cNvSpPr>
                <a:spLocks noChangeArrowheads="1"/>
              </p:cNvSpPr>
              <p:nvPr/>
            </p:nvSpPr>
            <p:spPr bwMode="auto">
              <a:xfrm>
                <a:off x="19011" y="2548"/>
                <a:ext cx="131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202" tIns="92" rIns="202" bIns="92">
                <a:spAutoFit/>
              </a:bodyPr>
              <a:lstStyle/>
              <a:p>
                <a:pPr defTabSz="198438"/>
                <a:r>
                  <a:rPr lang="en-US" sz="200">
                    <a:solidFill>
                      <a:schemeClr val="tx2"/>
                    </a:solidFill>
                    <a:latin typeface="Calibri" pitchFamily="34" charset="0"/>
                  </a:rPr>
                  <a:t>1.999</a:t>
                </a:r>
              </a:p>
            </p:txBody>
          </p:sp>
        </p:grpSp>
      </p:grpSp>
      <p:sp>
        <p:nvSpPr>
          <p:cNvPr id="12448" name="Rectangle 160"/>
          <p:cNvSpPr>
            <a:spLocks noChangeArrowheads="1"/>
          </p:cNvSpPr>
          <p:nvPr/>
        </p:nvSpPr>
        <p:spPr bwMode="auto">
          <a:xfrm>
            <a:off x="3663950" y="1571625"/>
            <a:ext cx="137160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106" tIns="9047" rIns="20106" bIns="9047">
            <a:spAutoFit/>
          </a:bodyPr>
          <a:lstStyle/>
          <a:p>
            <a:pPr algn="ctr" defTabSz="198438"/>
            <a:r>
              <a:rPr lang="en-US">
                <a:latin typeface="Calibri" pitchFamily="34" charset="0"/>
              </a:rPr>
              <a:t>Bag Bench</a:t>
            </a:r>
          </a:p>
        </p:txBody>
      </p:sp>
      <p:sp>
        <p:nvSpPr>
          <p:cNvPr id="12449" name="Rectangle 161"/>
          <p:cNvSpPr>
            <a:spLocks noChangeArrowheads="1"/>
          </p:cNvSpPr>
          <p:nvPr/>
        </p:nvSpPr>
        <p:spPr bwMode="auto">
          <a:xfrm>
            <a:off x="5187950" y="1571625"/>
            <a:ext cx="175260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106" tIns="9047" rIns="20106" bIns="9047">
            <a:spAutoFit/>
          </a:bodyPr>
          <a:lstStyle/>
          <a:p>
            <a:pPr algn="ctr" defTabSz="198438"/>
            <a:r>
              <a:rPr lang="en-US">
                <a:latin typeface="Calibri" pitchFamily="34" charset="0"/>
              </a:rPr>
              <a:t>Tailpipe Bench</a:t>
            </a:r>
          </a:p>
        </p:txBody>
      </p:sp>
      <p:sp>
        <p:nvSpPr>
          <p:cNvPr id="12450" name="Rectangle 162"/>
          <p:cNvSpPr>
            <a:spLocks noChangeArrowheads="1"/>
          </p:cNvSpPr>
          <p:nvPr/>
        </p:nvSpPr>
        <p:spPr bwMode="auto">
          <a:xfrm>
            <a:off x="7016750" y="1571625"/>
            <a:ext cx="168910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106" tIns="9047" rIns="20106" bIns="9047">
            <a:spAutoFit/>
          </a:bodyPr>
          <a:lstStyle/>
          <a:p>
            <a:pPr algn="ctr" defTabSz="198438"/>
            <a:r>
              <a:rPr lang="en-US">
                <a:latin typeface="Calibri" pitchFamily="34" charset="0"/>
              </a:rPr>
              <a:t>Engine Bench</a:t>
            </a:r>
          </a:p>
        </p:txBody>
      </p:sp>
      <p:sp>
        <p:nvSpPr>
          <p:cNvPr id="12451" name="Rectangle 160"/>
          <p:cNvSpPr>
            <a:spLocks noChangeArrowheads="1"/>
          </p:cNvSpPr>
          <p:nvPr/>
        </p:nvSpPr>
        <p:spPr bwMode="auto">
          <a:xfrm>
            <a:off x="2133600" y="990600"/>
            <a:ext cx="1219200" cy="571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20106" tIns="9047" rIns="20106" bIns="9047">
            <a:spAutoFit/>
          </a:bodyPr>
          <a:lstStyle/>
          <a:p>
            <a:pPr algn="ctr" defTabSz="198438"/>
            <a:r>
              <a:rPr lang="en-US">
                <a:latin typeface="Calibri" pitchFamily="34" charset="0"/>
              </a:rPr>
              <a:t>Horriba</a:t>
            </a:r>
          </a:p>
          <a:p>
            <a:pPr algn="ctr" defTabSz="198438"/>
            <a:r>
              <a:rPr lang="en-US">
                <a:latin typeface="Calibri" pitchFamily="34" charset="0"/>
              </a:rPr>
              <a:t>System</a:t>
            </a:r>
          </a:p>
        </p:txBody>
      </p:sp>
      <p:sp>
        <p:nvSpPr>
          <p:cNvPr id="659" name="Slide Number Placeholder 6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u="sng" smtClean="0"/>
              <a:t>RIT E20 Program Timeline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52400" y="1912938"/>
            <a:ext cx="8991600" cy="762000"/>
          </a:xfrm>
          <a:prstGeom prst="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52400" y="2546350"/>
            <a:ext cx="1447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July 2007</a:t>
            </a:r>
          </a:p>
          <a:p>
            <a:r>
              <a:rPr lang="en-US" sz="1600">
                <a:latin typeface="Calibri" pitchFamily="34" charset="0"/>
              </a:rPr>
              <a:t>DOT Request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762000" y="3290888"/>
            <a:ext cx="1447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Aug 2007</a:t>
            </a:r>
          </a:p>
          <a:p>
            <a:r>
              <a:rPr lang="en-US" sz="1600">
                <a:latin typeface="Calibri" pitchFamily="34" charset="0"/>
              </a:rPr>
              <a:t>10 Vehicles Identified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447800" y="4222750"/>
            <a:ext cx="1447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Nov 2007</a:t>
            </a:r>
          </a:p>
          <a:p>
            <a:r>
              <a:rPr lang="en-US" sz="1600">
                <a:latin typeface="Calibri" pitchFamily="34" charset="0"/>
              </a:rPr>
              <a:t>E0 Emissions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172200" y="4953000"/>
            <a:ext cx="1371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Aug 2009</a:t>
            </a:r>
          </a:p>
          <a:p>
            <a:r>
              <a:rPr lang="en-US" sz="1600">
                <a:latin typeface="Calibri" pitchFamily="34" charset="0"/>
              </a:rPr>
              <a:t>E0-E20 Emissions</a:t>
            </a:r>
          </a:p>
          <a:p>
            <a:r>
              <a:rPr lang="en-US" sz="1600">
                <a:latin typeface="Calibri" pitchFamily="34" charset="0"/>
              </a:rPr>
              <a:t>MPG/Alcohol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3124200" y="35306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Jun 2008</a:t>
            </a:r>
          </a:p>
          <a:p>
            <a:r>
              <a:rPr lang="en-US" sz="1600">
                <a:latin typeface="Calibri" pitchFamily="34" charset="0"/>
              </a:rPr>
              <a:t>E20 Emissions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2438400" y="2514600"/>
            <a:ext cx="1447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Feb 2008</a:t>
            </a:r>
          </a:p>
          <a:p>
            <a:r>
              <a:rPr lang="en-US" sz="1600">
                <a:latin typeface="Calibri" pitchFamily="34" charset="0"/>
              </a:rPr>
              <a:t>10 Veh on E20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5715000" y="3810000"/>
            <a:ext cx="1447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Dec 2008</a:t>
            </a:r>
          </a:p>
          <a:p>
            <a:r>
              <a:rPr lang="en-US" sz="1600">
                <a:latin typeface="Calibri" pitchFamily="34" charset="0"/>
              </a:rPr>
              <a:t>All MC conventional veh on E20</a:t>
            </a: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7086600" y="28194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Dec 2009</a:t>
            </a:r>
          </a:p>
          <a:p>
            <a:r>
              <a:rPr lang="en-US" sz="1600">
                <a:latin typeface="Calibri" pitchFamily="34" charset="0"/>
              </a:rPr>
              <a:t>Paper Pub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266700" y="2332038"/>
            <a:ext cx="5334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914400" y="2674938"/>
            <a:ext cx="10668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104900" y="3170238"/>
            <a:ext cx="20574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638800" y="3505200"/>
            <a:ext cx="27432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5029200" y="2438400"/>
            <a:ext cx="6096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781300" y="2324100"/>
            <a:ext cx="5334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7277100" y="2476500"/>
            <a:ext cx="6858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276600" y="2819400"/>
            <a:ext cx="12192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3581400" y="3276600"/>
            <a:ext cx="22860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3" name="TextBox 46"/>
          <p:cNvSpPr txBox="1">
            <a:spLocks noChangeArrowheads="1"/>
          </p:cNvSpPr>
          <p:nvPr/>
        </p:nvSpPr>
        <p:spPr bwMode="auto">
          <a:xfrm>
            <a:off x="3581400" y="44196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Sept 2008</a:t>
            </a:r>
          </a:p>
          <a:p>
            <a:r>
              <a:rPr lang="en-US" sz="1600">
                <a:latin typeface="Calibri" pitchFamily="34" charset="0"/>
              </a:rPr>
              <a:t>EPA Waiver for Full Test Program</a:t>
            </a:r>
          </a:p>
        </p:txBody>
      </p:sp>
      <p:sp>
        <p:nvSpPr>
          <p:cNvPr id="13334" name="TextBox 50"/>
          <p:cNvSpPr txBox="1">
            <a:spLocks noChangeArrowheads="1"/>
          </p:cNvSpPr>
          <p:nvPr/>
        </p:nvSpPr>
        <p:spPr bwMode="auto">
          <a:xfrm>
            <a:off x="3581400" y="16002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2008</a:t>
            </a:r>
          </a:p>
        </p:txBody>
      </p:sp>
      <p:sp>
        <p:nvSpPr>
          <p:cNvPr id="13335" name="TextBox 52"/>
          <p:cNvSpPr txBox="1">
            <a:spLocks noChangeArrowheads="1"/>
          </p:cNvSpPr>
          <p:nvPr/>
        </p:nvSpPr>
        <p:spPr bwMode="auto">
          <a:xfrm>
            <a:off x="6629400" y="16002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2009</a:t>
            </a:r>
          </a:p>
        </p:txBody>
      </p:sp>
      <p:sp>
        <p:nvSpPr>
          <p:cNvPr id="13336" name="TextBox 53"/>
          <p:cNvSpPr txBox="1">
            <a:spLocks noChangeArrowheads="1"/>
          </p:cNvSpPr>
          <p:nvPr/>
        </p:nvSpPr>
        <p:spPr bwMode="auto">
          <a:xfrm>
            <a:off x="8001000" y="16002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2010</a:t>
            </a:r>
          </a:p>
        </p:txBody>
      </p:sp>
      <p:sp>
        <p:nvSpPr>
          <p:cNvPr id="13337" name="TextBox 54"/>
          <p:cNvSpPr txBox="1">
            <a:spLocks noChangeArrowheads="1"/>
          </p:cNvSpPr>
          <p:nvPr/>
        </p:nvSpPr>
        <p:spPr bwMode="auto">
          <a:xfrm>
            <a:off x="838200" y="16002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2007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5448300" y="2933700"/>
            <a:ext cx="16002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9" name="TextBox 8"/>
          <p:cNvSpPr txBox="1">
            <a:spLocks noChangeArrowheads="1"/>
          </p:cNvSpPr>
          <p:nvPr/>
        </p:nvSpPr>
        <p:spPr bwMode="auto">
          <a:xfrm>
            <a:off x="4876800" y="2819400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Oct 2008</a:t>
            </a:r>
          </a:p>
          <a:p>
            <a:r>
              <a:rPr lang="en-US" sz="1600">
                <a:latin typeface="Calibri" pitchFamily="34" charset="0"/>
              </a:rPr>
              <a:t>Driver Interviews</a:t>
            </a:r>
          </a:p>
        </p:txBody>
      </p:sp>
      <p:sp>
        <p:nvSpPr>
          <p:cNvPr id="13340" name="TextBox 11"/>
          <p:cNvSpPr txBox="1">
            <a:spLocks noChangeArrowheads="1"/>
          </p:cNvSpPr>
          <p:nvPr/>
        </p:nvSpPr>
        <p:spPr bwMode="auto">
          <a:xfrm>
            <a:off x="7848600" y="3886200"/>
            <a:ext cx="1066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Calibri" pitchFamily="34" charset="0"/>
              </a:rPr>
              <a:t>Nov 2010</a:t>
            </a:r>
          </a:p>
          <a:p>
            <a:r>
              <a:rPr lang="en-US" sz="1600" i="1">
                <a:latin typeface="Calibri" pitchFamily="34" charset="0"/>
              </a:rPr>
              <a:t>DOT</a:t>
            </a:r>
          </a:p>
          <a:p>
            <a:r>
              <a:rPr lang="en-US" sz="1600" i="1">
                <a:latin typeface="Calibri" pitchFamily="34" charset="0"/>
              </a:rPr>
              <a:t>Program</a:t>
            </a:r>
          </a:p>
          <a:p>
            <a:r>
              <a:rPr lang="en-US" sz="1600" i="1">
                <a:latin typeface="Calibri" pitchFamily="34" charset="0"/>
              </a:rPr>
              <a:t>Concludes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7505700" y="2933700"/>
            <a:ext cx="1600200" cy="0"/>
          </a:xfrm>
          <a:prstGeom prst="line">
            <a:avLst/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866900" y="17907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057900" y="17907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505700" y="17907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4038600" cy="715962"/>
          </a:xfrm>
        </p:spPr>
        <p:txBody>
          <a:bodyPr/>
          <a:lstStyle/>
          <a:p>
            <a:pPr eaLnBrk="1" hangingPunct="1"/>
            <a:r>
              <a:rPr lang="en-US" sz="3200" u="sng" smtClean="0"/>
              <a:t>Emissions Test Results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913" y="1371600"/>
            <a:ext cx="52720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68813"/>
            <a:ext cx="597376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3810000" cy="5562600"/>
          </a:xfrm>
        </p:spPr>
        <p:txBody>
          <a:bodyPr/>
          <a:lstStyle/>
          <a:p>
            <a:pPr eaLnBrk="1" hangingPunct="1"/>
            <a:r>
              <a:rPr lang="en-US" smtClean="0"/>
              <a:t>Current Back-to-Back data shows significant improvement in HC and CO and neutral on CO</a:t>
            </a:r>
            <a:r>
              <a:rPr lang="en-US" sz="1600" smtClean="0"/>
              <a:t>2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Historic trend indicates some degradation in emissions (expected).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0" y="304800"/>
            <a:ext cx="4038600" cy="715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u="sng" dirty="0">
                <a:latin typeface="+mj-lt"/>
                <a:ea typeface="+mj-ea"/>
                <a:cs typeface="+mj-cs"/>
              </a:rPr>
              <a:t>Emissions Test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7620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 All the measurements for both fuels were well below the EPA limit for Criteria Pollutants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 Cold (20°F) start testing vs. ambient indicates degradation in HC and CO, however, less for E20 than E0.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352800"/>
            <a:ext cx="55626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0A067-2217-46F8-A20F-E6270545B7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/>
          <a:lstStyle/>
          <a:p>
            <a:r>
              <a:rPr lang="en-US" u="sng" smtClean="0"/>
              <a:t>E0-E20 Fuel Economy Results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181600"/>
          </a:xfrm>
        </p:spPr>
        <p:txBody>
          <a:bodyPr/>
          <a:lstStyle/>
          <a:p>
            <a:r>
              <a:rPr lang="en-US" sz="2400" smtClean="0"/>
              <a:t>MC vehicle data was sorted for dedicated fuel use, 1 year of data per fuel, minimum of 20 data points per fuel, same organization for both fuels. </a:t>
            </a:r>
          </a:p>
          <a:p>
            <a:r>
              <a:rPr lang="en-US" sz="2400" smtClean="0"/>
              <a:t>Practical (On-road)</a:t>
            </a:r>
          </a:p>
          <a:p>
            <a:pPr lvl="1"/>
            <a:r>
              <a:rPr lang="en-US" sz="2400" smtClean="0"/>
              <a:t>5.93% average measured reduction in 47 fleet vehicles.</a:t>
            </a:r>
          </a:p>
          <a:p>
            <a:r>
              <a:rPr lang="en-US" sz="2400" smtClean="0"/>
              <a:t>Theoretical (Fuel Energy)</a:t>
            </a:r>
          </a:p>
          <a:p>
            <a:pPr lvl="1"/>
            <a:r>
              <a:rPr lang="en-US" sz="2400" smtClean="0"/>
              <a:t>6.85% calculated reduction based on fuel energy.</a:t>
            </a:r>
          </a:p>
          <a:p>
            <a:r>
              <a:rPr lang="en-US" sz="2400" smtClean="0"/>
              <a:t>Experimental (Delphi)</a:t>
            </a:r>
          </a:p>
          <a:p>
            <a:pPr lvl="1"/>
            <a:r>
              <a:rPr lang="en-US" sz="2400" smtClean="0"/>
              <a:t>Roughly 6.5% reduction based on measured carbon emissions during  chassis dynamometer FTP testing.</a:t>
            </a:r>
          </a:p>
          <a:p>
            <a:r>
              <a:rPr lang="en-US" sz="2400" smtClean="0"/>
              <a:t>Results are consistent with expectations for energy content of E20 fuel.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u="sng" dirty="0">
                <a:latin typeface="+mj-lt"/>
                <a:ea typeface="+mj-ea"/>
                <a:cs typeface="+mj-cs"/>
              </a:rPr>
              <a:t>E20 Fuel Economy Results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1219200"/>
            <a:ext cx="3962400" cy="4486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Fuel economy was determined through on-road data and experimentally.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Odometer and fuel volume collected through MC PetroVend fuel control system.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Data ported to RIT database for analysis.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General observations: on-road fuel economy can be greatly impacted by: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dirty="0">
                <a:latin typeface="+mn-lt"/>
                <a:cs typeface="+mn-cs"/>
              </a:rPr>
              <a:t>Seasonal variation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dirty="0">
                <a:latin typeface="+mn-lt"/>
                <a:cs typeface="+mn-cs"/>
              </a:rPr>
              <a:t>Usage: organization / mission / driver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4963" y="1376363"/>
            <a:ext cx="4865687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191000"/>
            <a:ext cx="4979988" cy="228600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0A067-2217-46F8-A20F-E6270545B7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800600" cy="1143000"/>
          </a:xfrm>
        </p:spPr>
        <p:txBody>
          <a:bodyPr/>
          <a:lstStyle/>
          <a:p>
            <a:pPr eaLnBrk="1" hangingPunct="1"/>
            <a:r>
              <a:rPr lang="en-US" sz="3600" u="sng" smtClean="0"/>
              <a:t>E20 Drivability Results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105400" cy="3657600"/>
          </a:xfrm>
        </p:spPr>
        <p:txBody>
          <a:bodyPr/>
          <a:lstStyle/>
          <a:p>
            <a:pPr eaLnBrk="1" hangingPunct="1"/>
            <a:r>
              <a:rPr lang="en-US" sz="2800" smtClean="0"/>
              <a:t>Driver Surveys</a:t>
            </a:r>
          </a:p>
          <a:p>
            <a:pPr lvl="1" eaLnBrk="1" hangingPunct="1"/>
            <a:r>
              <a:rPr lang="en-US" sz="2400" smtClean="0"/>
              <a:t>MC Drivers filled out fueling and performance cards for one calendar year</a:t>
            </a:r>
          </a:p>
          <a:p>
            <a:pPr lvl="1" eaLnBrk="1" hangingPunct="1"/>
            <a:r>
              <a:rPr lang="en-US" sz="2400" smtClean="0"/>
              <a:t>Additionally took end-of-year survey</a:t>
            </a:r>
          </a:p>
          <a:p>
            <a:pPr lvl="2" eaLnBrk="1" hangingPunct="1"/>
            <a:r>
              <a:rPr lang="en-US" sz="1800" smtClean="0"/>
              <a:t>No driving issues</a:t>
            </a:r>
          </a:p>
          <a:p>
            <a:pPr lvl="2" eaLnBrk="1" hangingPunct="1"/>
            <a:r>
              <a:rPr lang="en-US" sz="1800" smtClean="0"/>
              <a:t>Positive comments</a:t>
            </a:r>
          </a:p>
          <a:p>
            <a:pPr lvl="2" eaLnBrk="1" hangingPunct="1"/>
            <a:r>
              <a:rPr lang="en-US" sz="1800" smtClean="0"/>
              <a:t>High Mileage vehicle has </a:t>
            </a:r>
          </a:p>
          <a:p>
            <a:pPr lvl="2" eaLnBrk="1" hangingPunct="1">
              <a:buFont typeface="Arial" charset="0"/>
              <a:buNone/>
            </a:pPr>
            <a:r>
              <a:rPr lang="en-US" sz="1800" smtClean="0"/>
              <a:t>32,000 miles on E20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14400"/>
            <a:ext cx="42370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729163"/>
            <a:ext cx="39624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C:\Users\bjdasp\Documents\DOT Projects\Graphics - DOT projects\Drivers C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05200"/>
            <a:ext cx="4926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u="sng" smtClean="0"/>
              <a:t>Use of Networkcar Vehicle Monitoring System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sz="2400" smtClean="0"/>
              <a:t>All 10 study vehicles and a number of other E20 vehicles are equipped with the commercial Networkcar monitoring system linked into the OBD network.</a:t>
            </a:r>
          </a:p>
          <a:p>
            <a:r>
              <a:rPr lang="en-US" sz="2400" smtClean="0"/>
              <a:t>System provides GPS location, speed ranges, idle time and alerts when vehicle detects a fault or failure.</a:t>
            </a:r>
          </a:p>
        </p:txBody>
      </p:sp>
      <p:pic>
        <p:nvPicPr>
          <p:cNvPr id="19460" name="Picture 5" descr="Networkcar 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38" descr="C:\Users\bjdasp\Documents\DOT Projects\Graphics - DOT projects\networ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41910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u="sng" smtClean="0"/>
              <a:t>E20 Fleet Tracking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722438"/>
            <a:ext cx="3859213" cy="4525962"/>
          </a:xfrm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91038"/>
            <a:ext cx="5005388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152400" y="9144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All data on MC and RIT vehicles is imported into RIT proprietary database for all vehicles.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Calibri" pitchFamily="34" charset="0"/>
              </a:rPr>
              <a:t>630 Vehicles; 88,647 Fueling Entries; 15,552 Maintenance Entries.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Calibri" pitchFamily="34" charset="0"/>
              </a:rPr>
              <a:t>Maintenance, fuel use, and TCO can be calculated per fuel.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Calibri" pitchFamily="34" charset="0"/>
              </a:rPr>
              <a:t>Looking for critical system failures MTBCF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Analysis of full E20 TCO is in progress.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Rochester Institute of Technology</a:t>
            </a:r>
            <a:br>
              <a:rPr lang="en-US" sz="2800" smtClean="0"/>
            </a:br>
            <a:r>
              <a:rPr lang="en-US" sz="2800" smtClean="0"/>
              <a:t>Center for Integrated Manufacturing Studies (CIMS)</a:t>
            </a:r>
            <a:br>
              <a:rPr lang="en-US" sz="2800" smtClean="0"/>
            </a:br>
            <a:r>
              <a:rPr lang="en-US" sz="2800" u="sng" smtClean="0"/>
              <a:t>E20 Test and Evaluation Program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62200" y="1752600"/>
            <a:ext cx="4648200" cy="48307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Program Background</a:t>
            </a:r>
          </a:p>
          <a:p>
            <a:pPr eaLnBrk="1" hangingPunct="1"/>
            <a:r>
              <a:rPr lang="en-US" sz="2800" dirty="0" smtClean="0"/>
              <a:t>Test Objectives</a:t>
            </a:r>
          </a:p>
          <a:p>
            <a:pPr eaLnBrk="1" hangingPunct="1"/>
            <a:r>
              <a:rPr lang="en-US" sz="2800" dirty="0" smtClean="0"/>
              <a:t>E20 Study Fleet Vehicles</a:t>
            </a:r>
          </a:p>
          <a:p>
            <a:pPr eaLnBrk="1" hangingPunct="1"/>
            <a:r>
              <a:rPr lang="en-US" sz="2800" dirty="0" smtClean="0"/>
              <a:t>Emissions Testing Plan</a:t>
            </a:r>
          </a:p>
          <a:p>
            <a:pPr eaLnBrk="1" hangingPunct="1"/>
            <a:r>
              <a:rPr lang="en-US" sz="2800" dirty="0" smtClean="0"/>
              <a:t>Test Results to Date</a:t>
            </a:r>
          </a:p>
          <a:p>
            <a:pPr eaLnBrk="1" hangingPunct="1"/>
            <a:r>
              <a:rPr lang="en-US" sz="2800" dirty="0" smtClean="0"/>
              <a:t>Fleet Monitoring</a:t>
            </a:r>
          </a:p>
          <a:p>
            <a:pPr eaLnBrk="1" hangingPunct="1"/>
            <a:r>
              <a:rPr lang="en-US" sz="2800" dirty="0" smtClean="0"/>
              <a:t>Remaining Issues</a:t>
            </a:r>
          </a:p>
          <a:p>
            <a:pPr eaLnBrk="1" hangingPunct="1"/>
            <a:r>
              <a:rPr lang="en-US" sz="2800" dirty="0" smtClean="0"/>
              <a:t>Summary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4525963"/>
          </a:xfrm>
        </p:spPr>
        <p:txBody>
          <a:bodyPr/>
          <a:lstStyle/>
          <a:p>
            <a:pPr eaLnBrk="1" hangingPunct="1"/>
            <a:r>
              <a:rPr lang="en-US" sz="2600" smtClean="0"/>
              <a:t>The RIT program features a unique public-private partnership between the University, MC and Delphi.</a:t>
            </a:r>
          </a:p>
          <a:p>
            <a:pPr eaLnBrk="1" hangingPunct="1"/>
            <a:r>
              <a:rPr lang="en-US" sz="2600" smtClean="0"/>
              <a:t>The RIT project has by far the largest and most comprehensive E20 fleet study:  vehicle types and ages, weather, # of drivers.</a:t>
            </a:r>
          </a:p>
          <a:p>
            <a:pPr eaLnBrk="1" hangingPunct="1"/>
            <a:r>
              <a:rPr lang="en-US" sz="2600" smtClean="0"/>
              <a:t>10 Study vehicles have driven over </a:t>
            </a:r>
            <a:r>
              <a:rPr lang="en-US" sz="2600" i="1" u="sng" smtClean="0"/>
              <a:t>200K miles on E20</a:t>
            </a:r>
            <a:r>
              <a:rPr lang="en-US" sz="2600" smtClean="0"/>
              <a:t>; fleet has consumed over </a:t>
            </a:r>
            <a:r>
              <a:rPr lang="en-US" sz="2600" i="1" u="sng" smtClean="0"/>
              <a:t>300K gallons of E20 </a:t>
            </a:r>
            <a:r>
              <a:rPr lang="en-US" sz="2600" smtClean="0"/>
              <a:t>and driven well </a:t>
            </a:r>
            <a:r>
              <a:rPr lang="en-US" sz="2600" i="1" u="sng" smtClean="0"/>
              <a:t>over 4 million miles </a:t>
            </a:r>
            <a:r>
              <a:rPr lang="en-US" sz="2600" smtClean="0"/>
              <a:t>so far…</a:t>
            </a:r>
          </a:p>
          <a:p>
            <a:pPr eaLnBrk="1" hangingPunct="1"/>
            <a:r>
              <a:rPr lang="en-US" sz="2600" smtClean="0"/>
              <a:t>The results of the E20 program will be folded in to our overall assessment of the “Technology Readiness” of alternative fuels.</a:t>
            </a:r>
          </a:p>
          <a:p>
            <a:pPr eaLnBrk="1" hangingPunct="1"/>
            <a:r>
              <a:rPr lang="en-US" sz="2600" smtClean="0"/>
              <a:t>E20 and E85 are being evaluated along with biodiesel and hydrogen ICE.</a:t>
            </a:r>
          </a:p>
          <a:p>
            <a:pPr eaLnBrk="1" hangingPunct="1"/>
            <a:endParaRPr lang="en-US" sz="2600" smtClean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u="sng" smtClean="0"/>
              <a:t>RIT Research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u="sng" smtClean="0"/>
              <a:t>Issues with remaining testing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Our DOT research grant finishes in Nov 2010.</a:t>
            </a:r>
          </a:p>
          <a:p>
            <a:pPr eaLnBrk="1" hangingPunct="1"/>
            <a:r>
              <a:rPr lang="en-US" sz="2800" dirty="0" smtClean="0"/>
              <a:t>Not addressed in any of the studies:  Impact of ethanol on “aftermarket” parts.</a:t>
            </a:r>
          </a:p>
          <a:p>
            <a:pPr eaLnBrk="1" hangingPunct="1"/>
            <a:r>
              <a:rPr lang="en-US" sz="2800" dirty="0" smtClean="0"/>
              <a:t>Industry and </a:t>
            </a:r>
            <a:r>
              <a:rPr lang="en-US" sz="2800" dirty="0" err="1" smtClean="0"/>
              <a:t>Gov’t</a:t>
            </a:r>
            <a:r>
              <a:rPr lang="en-US" sz="2800" dirty="0" smtClean="0"/>
              <a:t> still must evaluate motorcycle/recreational vehicle fleets.</a:t>
            </a:r>
          </a:p>
          <a:p>
            <a:pPr eaLnBrk="1" hangingPunct="1"/>
            <a:r>
              <a:rPr lang="en-US" sz="2800" dirty="0" smtClean="0"/>
              <a:t>The County wishes to continue using E20 in their vehicles, but our testing waiver will expire with our DOT program.</a:t>
            </a:r>
          </a:p>
          <a:p>
            <a:pPr eaLnBrk="1" hangingPunct="1"/>
            <a:r>
              <a:rPr lang="en-US" sz="2800" dirty="0" smtClean="0"/>
              <a:t>We likely won’t get to see E20 over the “full useful life” of many vehicles before Nov.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u="sng" smtClean="0"/>
              <a:t>Summary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81600"/>
          </a:xfrm>
        </p:spPr>
        <p:txBody>
          <a:bodyPr/>
          <a:lstStyle/>
          <a:p>
            <a:r>
              <a:rPr lang="en-US" sz="2800" smtClean="0"/>
              <a:t>RIT-CIMS was able to execute an effective E20 Test and Evaluation on an aggressive timeline.</a:t>
            </a:r>
          </a:p>
          <a:p>
            <a:r>
              <a:rPr lang="en-US" sz="2800" smtClean="0"/>
              <a:t>Neither CIMS nor Monroe County has uncovered any adverse effects of E20 on their vehicle fleet.</a:t>
            </a:r>
          </a:p>
          <a:p>
            <a:r>
              <a:rPr lang="en-US" sz="2800" smtClean="0"/>
              <a:t>Fuel mileage is impacted, but results are as expected.</a:t>
            </a:r>
          </a:p>
          <a:p>
            <a:r>
              <a:rPr lang="en-US" sz="2800" smtClean="0"/>
              <a:t>Tailpipe emissions are either a “wash” or in some cases, significantly lower.</a:t>
            </a:r>
          </a:p>
          <a:p>
            <a:r>
              <a:rPr lang="en-US" sz="2800" smtClean="0"/>
              <a:t>Drivers and fleet managers are happy with E20.</a:t>
            </a:r>
          </a:p>
          <a:p>
            <a:r>
              <a:rPr lang="en-US" sz="2800" smtClean="0"/>
              <a:t>Total ownership cost is TBD -  will depend on supply chain, subsidies, tax credits, etc.  (Is E10 cheaper than E0?)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1828800" y="1905000"/>
            <a:ext cx="5562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Brian Duddy</a:t>
            </a:r>
          </a:p>
          <a:p>
            <a:pPr algn="ctr"/>
            <a:r>
              <a:rPr lang="en-US" sz="3200">
                <a:latin typeface="Calibri" pitchFamily="34" charset="0"/>
              </a:rPr>
              <a:t>Senior Program Manager</a:t>
            </a:r>
          </a:p>
          <a:p>
            <a:pPr algn="ctr"/>
            <a:r>
              <a:rPr lang="en-US" sz="3200">
                <a:latin typeface="Calibri" pitchFamily="34" charset="0"/>
              </a:rPr>
              <a:t>RIT – CIMS</a:t>
            </a:r>
          </a:p>
          <a:p>
            <a:pPr algn="ctr"/>
            <a:r>
              <a:rPr lang="en-US" sz="3200">
                <a:latin typeface="Calibri" pitchFamily="34" charset="0"/>
              </a:rPr>
              <a:t>Rochester NY</a:t>
            </a:r>
          </a:p>
          <a:p>
            <a:pPr algn="ctr"/>
            <a:r>
              <a:rPr lang="en-US" sz="3200">
                <a:latin typeface="Calibri" pitchFamily="34" charset="0"/>
              </a:rPr>
              <a:t>585 -475- 2262</a:t>
            </a:r>
          </a:p>
          <a:p>
            <a:pPr algn="ctr"/>
            <a:r>
              <a:rPr lang="en-US" sz="3200">
                <a:latin typeface="Calibri" pitchFamily="34" charset="0"/>
              </a:rPr>
              <a:t>bjdasp@rit.edu</a:t>
            </a:r>
          </a:p>
        </p:txBody>
      </p:sp>
      <p:pic>
        <p:nvPicPr>
          <p:cNvPr id="27652" name="Picture 5" descr="http://www.cims.rit.edu/common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22325"/>
            <a:ext cx="3143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http://www.cims.rit.edu/common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22325"/>
            <a:ext cx="3143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http://www.cims.rit.edu/common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22325"/>
            <a:ext cx="3143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http://www.cims.rit.edu/common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22325"/>
            <a:ext cx="3143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3" descr="http://www.cims.rit.edu/common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22325"/>
            <a:ext cx="3143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5" descr="http://www.cims.rit.edu/common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22325"/>
            <a:ext cx="3143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4" descr="http://www.cims.rit.edu/images/cims_dd_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317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BE2EE-4A5F-45F2-8F35-A800C7738D7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u="sng" smtClean="0"/>
              <a:t>RIT CIMS E20 Program Background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July 2007 CIMS was asked by US DOT to do a study on 10 vehicles running E20 in support of the “20 in 10” initiative.</a:t>
            </a:r>
          </a:p>
          <a:p>
            <a:pPr eaLnBrk="1" hangingPunct="1"/>
            <a:r>
              <a:rPr lang="en-US" sz="2400" dirty="0" smtClean="0"/>
              <a:t>DOT RITA asked for conventional vehicles, </a:t>
            </a:r>
            <a:r>
              <a:rPr lang="en-US" sz="2400" u="sng" dirty="0" smtClean="0"/>
              <a:t>at least 4-7 years old that had not regularly been exposed to E10 ethanol. </a:t>
            </a:r>
          </a:p>
          <a:p>
            <a:pPr eaLnBrk="1" hangingPunct="1"/>
            <a:r>
              <a:rPr lang="en-US" sz="2400" dirty="0" smtClean="0"/>
              <a:t>We folded this program into an existing research grant for alternative fuels (ethanol, biodiesel &amp; hydrogen).</a:t>
            </a:r>
          </a:p>
          <a:p>
            <a:pPr eaLnBrk="1" hangingPunct="1"/>
            <a:r>
              <a:rPr lang="en-US" sz="2400" dirty="0" smtClean="0"/>
              <a:t>We were already looking at the performance of E85 in Monroe County (NY) flex fuel fleet.</a:t>
            </a:r>
          </a:p>
          <a:p>
            <a:pPr eaLnBrk="1" hangingPunct="1"/>
            <a:r>
              <a:rPr lang="en-US" sz="2400" dirty="0" smtClean="0"/>
              <a:t>Aug 07 - MC agreed to dedicate a 10 vehicle set to running on E20.  (Light duty trucks and sedan.)</a:t>
            </a:r>
          </a:p>
          <a:p>
            <a:pPr eaLnBrk="1" hangingPunct="1"/>
            <a:r>
              <a:rPr lang="en-US" sz="2400" dirty="0" smtClean="0"/>
              <a:t>Sept-Oct 07 – Set up fuel storage, driver cards, vehicle monitoring systems, plan for emissions testing (E0&amp;E20).</a:t>
            </a:r>
          </a:p>
          <a:p>
            <a:pPr eaLnBrk="1" hangingPunct="1"/>
            <a:r>
              <a:rPr lang="en-US" sz="2400" dirty="0" smtClean="0"/>
              <a:t>Nov-Dec 07 – Emissions on E0 to baseline vehicles.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u="sng" dirty="0">
                <a:latin typeface="+mj-lt"/>
                <a:ea typeface="+mj-ea"/>
                <a:cs typeface="+mj-cs"/>
              </a:rPr>
              <a:t>Monroe County / Rochester, NY Area </a:t>
            </a:r>
          </a:p>
        </p:txBody>
      </p:sp>
      <p:sp>
        <p:nvSpPr>
          <p:cNvPr id="5123" name="Content Placeholder 2"/>
          <p:cNvSpPr txBox="1">
            <a:spLocks/>
          </p:cNvSpPr>
          <p:nvPr/>
        </p:nvSpPr>
        <p:spPr bwMode="auto">
          <a:xfrm>
            <a:off x="76200" y="914400"/>
            <a:ext cx="6172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Testing in Monroe County offered unique opportunities and conditions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/>
              <a:t>1300 sq. mile region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/>
              <a:t>Four season testing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Cold weather starts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Hot weather soak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/>
              <a:t>Diverse vehicle set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/>
              <a:t>Multiple drivers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/>
              <a:t>Urban and Rural</a:t>
            </a:r>
          </a:p>
        </p:txBody>
      </p:sp>
      <p:pic>
        <p:nvPicPr>
          <p:cNvPr id="5124" name="Picture 2" descr="http://gothamist.com/2009_12_snowa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450" y="4956175"/>
            <a:ext cx="27432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5" y="2971800"/>
            <a:ext cx="3622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harlotte Beach by liren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6838" y="977900"/>
            <a:ext cx="25574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File:Map of New York highlighting Monroe County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724400"/>
            <a:ext cx="2587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0A067-2217-46F8-A20F-E6270545B7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274638"/>
            <a:ext cx="84582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u="sng" dirty="0">
                <a:latin typeface="+mj-lt"/>
                <a:ea typeface="+mj-ea"/>
                <a:cs typeface="+mj-cs"/>
              </a:rPr>
              <a:t>Snapshot of Monroe County Vehicle Fleet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990600"/>
            <a:ext cx="8639175" cy="148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n-cs"/>
              </a:rPr>
              <a:t>Vehicles running on Ethanol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300 Conventional Light Duty Vehicles – E20 fueled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100 Flex Fuel Vehicles (Impalas, Uplanders) (E20 and E85)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100 Sheriff vehicles (Ford Crown Victoria) (E20 and E85)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6148" name="Picture 4" descr="A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05200"/>
            <a:ext cx="49434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2962275"/>
            <a:ext cx="4038600" cy="269557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kern="0" dirty="0">
                <a:latin typeface="+mn-lt"/>
              </a:rPr>
              <a:t>Other Alternative Energy Vehicles: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300+ Diesel vehicles (B5/B20)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25 hybrids (Silverados, Malibus, Escapes)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First-generation battery powered vehicles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Hydrogen Fuel Cell Vehicle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kern="0" dirty="0">
                <a:latin typeface="+mn-lt"/>
              </a:rPr>
              <a:t>	(GM </a:t>
            </a:r>
            <a:r>
              <a:rPr lang="en-US" sz="2000" i="1" kern="0" dirty="0">
                <a:latin typeface="+mn-lt"/>
              </a:rPr>
              <a:t>Project Driveway</a:t>
            </a:r>
            <a:r>
              <a:rPr lang="en-US" sz="2000" kern="0" dirty="0">
                <a:latin typeface="+mn-lt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Green Fueling Station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kern="0" dirty="0">
                <a:latin typeface="+mn-lt"/>
              </a:rPr>
              <a:t>(B20/E85/E20/Hydrogen/CNG)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0A067-2217-46F8-A20F-E6270545B7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7921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u="sng" dirty="0">
                <a:latin typeface="+mj-lt"/>
                <a:ea typeface="+mj-ea"/>
                <a:cs typeface="+mj-cs"/>
              </a:rPr>
              <a:t>RIT CIMS E20 Test Objectives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81000" y="990600"/>
            <a:ext cx="8359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/>
              <a:t>Impact to public of E20 operation in conventional</a:t>
            </a:r>
          </a:p>
          <a:p>
            <a:pPr marL="342900" indent="-342900"/>
            <a:r>
              <a:rPr lang="en-US" sz="2800"/>
              <a:t>vehicles – driveability. (Key DOT Objective)</a:t>
            </a:r>
          </a:p>
          <a:p>
            <a:pPr marL="342900" indent="-342900">
              <a:buFont typeface="Arial" charset="0"/>
              <a:buChar char="•"/>
            </a:pPr>
            <a:endParaRPr lang="en-US" sz="2800"/>
          </a:p>
          <a:p>
            <a:pPr marL="342900" indent="-342900">
              <a:buFont typeface="Arial" charset="0"/>
              <a:buChar char="•"/>
            </a:pPr>
            <a:r>
              <a:rPr lang="en-US" sz="2800"/>
              <a:t>Exhaust emission deltas between E0 and E20.</a:t>
            </a:r>
          </a:p>
          <a:p>
            <a:pPr marL="342900" indent="-342900"/>
            <a:endParaRPr lang="en-US" sz="2800"/>
          </a:p>
          <a:p>
            <a:pPr marL="342900" indent="-342900">
              <a:buFont typeface="Arial" charset="0"/>
              <a:buChar char="•"/>
            </a:pPr>
            <a:r>
              <a:rPr lang="en-US" sz="2800"/>
              <a:t>Impact to vehicle fleets – durability, maintenance.</a:t>
            </a:r>
          </a:p>
          <a:p>
            <a:pPr marL="342900" indent="-342900">
              <a:buFont typeface="Arial" charset="0"/>
              <a:buChar char="•"/>
            </a:pPr>
            <a:endParaRPr lang="en-US" sz="2800"/>
          </a:p>
          <a:p>
            <a:pPr marL="342900" indent="-342900">
              <a:buFont typeface="Arial" charset="0"/>
              <a:buChar char="•"/>
            </a:pPr>
            <a:r>
              <a:rPr lang="en-US" sz="2800"/>
              <a:t>Impact to fuel economy vs. E0 operation.</a:t>
            </a:r>
          </a:p>
          <a:p>
            <a:pPr marL="342900" indent="-342900">
              <a:buFont typeface="Arial" charset="0"/>
              <a:buChar char="•"/>
            </a:pPr>
            <a:endParaRPr lang="en-US" sz="2800"/>
          </a:p>
          <a:p>
            <a:pPr marL="342900" indent="-342900">
              <a:buFont typeface="Arial" charset="0"/>
              <a:buChar char="•"/>
            </a:pPr>
            <a:r>
              <a:rPr lang="en-US" sz="2800"/>
              <a:t>Life cycle cost of E20 fuel operation.</a:t>
            </a:r>
          </a:p>
          <a:p>
            <a:pPr marL="342900" indent="-342900">
              <a:buFont typeface="Arial" charset="0"/>
              <a:buChar char="•"/>
            </a:pPr>
            <a:endParaRPr lang="en-US" sz="2800"/>
          </a:p>
          <a:p>
            <a:pPr marL="342900" indent="-342900">
              <a:buFont typeface="Arial" charset="0"/>
              <a:buChar char="•"/>
            </a:pPr>
            <a:r>
              <a:rPr lang="en-US" sz="2800"/>
              <a:t>Report on supply chain issues with ethanol fuel.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0A067-2217-46F8-A20F-E6270545B7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 u="sng" smtClean="0"/>
              <a:t>RIT/MC 10-Vehicle E20 Study Fleet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838200"/>
          <a:ext cx="8610599" cy="5778877"/>
        </p:xfrm>
        <a:graphic>
          <a:graphicData uri="http://schemas.openxmlformats.org/drawingml/2006/table">
            <a:tbl>
              <a:tblPr/>
              <a:tblGrid>
                <a:gridCol w="975985"/>
                <a:gridCol w="1230591"/>
                <a:gridCol w="1832023"/>
                <a:gridCol w="2132036"/>
                <a:gridCol w="1219982"/>
                <a:gridCol w="1219982"/>
              </a:tblGrid>
              <a:tr h="46010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Monroe County E20 Vehicle Testing List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1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latin typeface="Arial"/>
                        </a:rPr>
                        <a:t>Model Year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 smtClean="0">
                          <a:latin typeface="Arial"/>
                        </a:rPr>
                        <a:t>Manfr</a:t>
                      </a:r>
                      <a:endParaRPr lang="en-US" sz="1400" b="1" i="0" u="sng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latin typeface="Arial"/>
                        </a:rPr>
                        <a:t>Model Type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latin typeface="Arial"/>
                        </a:rPr>
                        <a:t>Date </a:t>
                      </a:r>
                      <a:r>
                        <a:rPr lang="en-US" sz="1400" b="1" i="0" u="sng" strike="noStrike" dirty="0" smtClean="0">
                          <a:latin typeface="Arial"/>
                        </a:rPr>
                        <a:t>of Emissions </a:t>
                      </a:r>
                      <a:r>
                        <a:rPr lang="en-US" sz="1400" b="1" i="0" u="sng" strike="noStrike" dirty="0">
                          <a:latin typeface="Arial"/>
                        </a:rPr>
                        <a:t>Test - gasoline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latin typeface="Arial"/>
                        </a:rPr>
                        <a:t>Mileage at test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 smtClean="0">
                          <a:latin typeface="Arial"/>
                        </a:rPr>
                        <a:t>Current Mileage</a:t>
                      </a:r>
                      <a:endParaRPr lang="en-US" sz="1400" b="1" i="0" u="sng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82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1998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Ford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F150 Pickup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3-6 Dec 2007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73860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Arial"/>
                        </a:rPr>
                        <a:t>101763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2000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Chevy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Impala Sedan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6-8 Nov 2007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83030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Arial"/>
                        </a:rPr>
                        <a:t>99008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2001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Ford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F250 Pickup 4x4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11-14 Nov 2007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54499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Arial"/>
                        </a:rPr>
                        <a:t>68320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2001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Ford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F250 Pickup 4x4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6-8 Nov 2007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107611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Arial"/>
                        </a:rPr>
                        <a:t>149664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2001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Chevy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Silverado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Pickup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4x4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27-30 Nov 2007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119776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154439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2001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Chevy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Suburban/Blazer 4x4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27-30 Nov 2007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48787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Arial"/>
                        </a:rPr>
                        <a:t>66338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2002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Chevy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G3500 Van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11-14 Nov 2007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82794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Arial"/>
                        </a:rPr>
                        <a:t>103304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2002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Ford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F250 Pickup 4x4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11-13 Dec 2007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120818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134551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2002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GMC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Sierra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Pickup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4x4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27-30 Nov 2007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51123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70477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2004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Ford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F250 Pickup 4x2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1-3 Nov 2007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29738</a:t>
                      </a: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61923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8759" marR="8759" marT="8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u="sng" smtClean="0"/>
              <a:t>RIT E20 Emissions Testing Plan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219200" y="762000"/>
            <a:ext cx="6858000" cy="76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Tailpipe Emissions from 10 vehicle test group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905000"/>
          <a:ext cx="7200900" cy="30126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00300"/>
                <a:gridCol w="2400300"/>
                <a:gridCol w="2400300"/>
              </a:tblGrid>
              <a:tr h="909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 Unleaded</a:t>
                      </a:r>
                    </a:p>
                    <a:p>
                      <a:pPr algn="ctr"/>
                      <a:r>
                        <a:rPr lang="en-US" dirty="0" smtClean="0"/>
                        <a:t>Nov-Dec 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E20 “Deltas”</a:t>
                      </a:r>
                    </a:p>
                    <a:p>
                      <a:pPr algn="ctr"/>
                      <a:r>
                        <a:rPr lang="en-US" dirty="0" smtClean="0"/>
                        <a:t>Jun-Jul</a:t>
                      </a:r>
                      <a:r>
                        <a:rPr lang="en-US" baseline="0" dirty="0" smtClean="0"/>
                        <a:t> 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E20  Mid-Term</a:t>
                      </a:r>
                    </a:p>
                    <a:p>
                      <a:pPr algn="ctr"/>
                      <a:r>
                        <a:rPr lang="en-US" dirty="0" smtClean="0"/>
                        <a:t>Aug-Nov</a:t>
                      </a:r>
                      <a:r>
                        <a:rPr lang="en-US" baseline="0" dirty="0" smtClean="0"/>
                        <a:t> 2009</a:t>
                      </a:r>
                    </a:p>
                    <a:p>
                      <a:pPr algn="ctr"/>
                      <a:r>
                        <a:rPr lang="en-US" baseline="0" dirty="0" smtClean="0"/>
                        <a:t>Back-To-Back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</a:tr>
              <a:tr h="1147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Gases</a:t>
                      </a:r>
                    </a:p>
                    <a:p>
                      <a:pPr algn="ctr"/>
                      <a:r>
                        <a:rPr lang="en-US" dirty="0" smtClean="0"/>
                        <a:t>(NOx, THC,</a:t>
                      </a:r>
                      <a:r>
                        <a:rPr lang="en-US" baseline="0" dirty="0" smtClean="0"/>
                        <a:t> NMHC, CO, CO</a:t>
                      </a:r>
                      <a:r>
                        <a:rPr lang="en-US" sz="1200" baseline="0" dirty="0" smtClean="0"/>
                        <a:t>2)</a:t>
                      </a:r>
                      <a:endParaRPr lang="en-US" sz="120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Gases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Gases &amp; Ethanol in exhaust stream* for NMOG calculations</a:t>
                      </a:r>
                      <a:endParaRPr lang="en-US" dirty="0"/>
                    </a:p>
                  </a:txBody>
                  <a:tcPr/>
                </a:tc>
              </a:tr>
              <a:tr h="909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Fuel</a:t>
                      </a:r>
                      <a:r>
                        <a:rPr lang="en-US" baseline="0" dirty="0" smtClean="0"/>
                        <a:t> Economy (F.E.)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E0 Road</a:t>
                      </a:r>
                      <a:r>
                        <a:rPr lang="en-US" baseline="0" dirty="0" smtClean="0"/>
                        <a:t> Fuel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F.E.</a:t>
                      </a:r>
                      <a:r>
                        <a:rPr lang="en-US" baseline="0" dirty="0" smtClean="0"/>
                        <a:t> w/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E20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Road Fuel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F.E. deltas</a:t>
                      </a:r>
                      <a:r>
                        <a:rPr lang="en-US" baseline="0" dirty="0" smtClean="0"/>
                        <a:t> with controlled  fuels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1" name="Picture 2" descr="C:\Documents and Settings\bjdasp\Local Settings\Temporary Internet Files\Content.IE5\5C3US1LN\MCj04347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39838"/>
            <a:ext cx="56197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Documents and Settings\bjdasp\Local Settings\Temporary Internet Files\Content.IE5\5C3US1LN\MCj04347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39838"/>
            <a:ext cx="56197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899275" y="5029200"/>
            <a:ext cx="2092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* With support from NREL</a:t>
            </a:r>
          </a:p>
        </p:txBody>
      </p:sp>
      <p:pic>
        <p:nvPicPr>
          <p:cNvPr id="9224" name="Picture 2" descr="C:\Documents and Settings\bjdasp\Local Settings\Temporary Internet Files\Content.IE5\5C3US1LN\MCj04347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219200"/>
            <a:ext cx="5619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954088" y="5410200"/>
            <a:ext cx="8037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All testing done at Delphi Technical Center, Rochester NY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152400" y="5410200"/>
            <a:ext cx="609600" cy="4572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u="sng" smtClean="0"/>
              <a:t>Emissions Testing Program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>
                <a:latin typeface="Arial" charset="0"/>
                <a:cs typeface="Arial" charset="0"/>
              </a:rPr>
              <a:t>Emissions evaluation performed at Delphi Technical Center Rochester world-class facilities.</a:t>
            </a:r>
          </a:p>
          <a:p>
            <a:pPr marL="800100" lvl="1" indent="-342900"/>
            <a:r>
              <a:rPr lang="en-US" sz="2400" smtClean="0">
                <a:latin typeface="Arial" charset="0"/>
                <a:cs typeface="Arial" charset="0"/>
              </a:rPr>
              <a:t>Criteria pollutants measured during FTP75 evaluation.</a:t>
            </a:r>
          </a:p>
          <a:p>
            <a:pPr marL="800100" lvl="1" indent="-342900"/>
            <a:r>
              <a:rPr lang="en-US" sz="2400" smtClean="0">
                <a:latin typeface="Arial" charset="0"/>
                <a:cs typeface="Arial" charset="0"/>
              </a:rPr>
              <a:t>Three runs on each fuel – if any anomalies, test was rerun to get three good samples.</a:t>
            </a:r>
          </a:p>
          <a:p>
            <a:pPr marL="800100" lvl="1" indent="-342900"/>
            <a:r>
              <a:rPr lang="en-US" sz="2400" smtClean="0">
                <a:latin typeface="Arial" charset="0"/>
                <a:cs typeface="Arial" charset="0"/>
              </a:rPr>
              <a:t>Horiba OPE series emissions analyzer.</a:t>
            </a:r>
          </a:p>
          <a:p>
            <a:pPr marL="800100" lvl="1" indent="-342900"/>
            <a:r>
              <a:rPr lang="en-US" sz="2400" smtClean="0">
                <a:latin typeface="Arial" charset="0"/>
                <a:cs typeface="Arial" charset="0"/>
              </a:rPr>
              <a:t>Nov 2009 testing included measuring tailpipe ethanol emissions with equipment provided by NREL.</a:t>
            </a:r>
          </a:p>
          <a:p>
            <a:pPr>
              <a:buFontTx/>
              <a:buChar char="•"/>
            </a:pPr>
            <a:r>
              <a:rPr lang="en-US" sz="2400" smtClean="0">
                <a:latin typeface="Arial" charset="0"/>
                <a:ea typeface="MS PGothic" pitchFamily="34" charset="-128"/>
                <a:cs typeface="Arial" charset="0"/>
              </a:rPr>
              <a:t>Real world work vehicles in a high precision testing facility.</a:t>
            </a:r>
            <a:endParaRPr lang="en-US" sz="2400" smtClean="0">
              <a:latin typeface="Arial" charset="0"/>
              <a:cs typeface="Arial" charset="0"/>
            </a:endParaRPr>
          </a:p>
          <a:p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953C-8D42-4A88-8148-3CB8E9F872C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1534</Words>
  <Application>Microsoft Office PowerPoint</Application>
  <PresentationFormat>On-screen Show (4:3)</PresentationFormat>
  <Paragraphs>327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RIT-CIMS/USDOT E20 Test and Evaluation Program  May 2010</vt:lpstr>
      <vt:lpstr>Rochester Institute of Technology Center for Integrated Manufacturing Studies (CIMS) E20 Test and Evaluation Program</vt:lpstr>
      <vt:lpstr>RIT CIMS E20 Program Background</vt:lpstr>
      <vt:lpstr>Slide 4</vt:lpstr>
      <vt:lpstr>Slide 5</vt:lpstr>
      <vt:lpstr>Slide 6</vt:lpstr>
      <vt:lpstr>RIT/MC 10-Vehicle E20 Study Fleet</vt:lpstr>
      <vt:lpstr>RIT E20 Emissions Testing Plan</vt:lpstr>
      <vt:lpstr>Emissions Testing Program</vt:lpstr>
      <vt:lpstr>Delphi Vehicle Emissions Lab - Rochester</vt:lpstr>
      <vt:lpstr>Delphi TCR Vehicle Emission Lab (VEL2)</vt:lpstr>
      <vt:lpstr>RIT E20 Program Timeline</vt:lpstr>
      <vt:lpstr>Emissions Test Results</vt:lpstr>
      <vt:lpstr>Slide 14</vt:lpstr>
      <vt:lpstr>E0-E20 Fuel Economy Results</vt:lpstr>
      <vt:lpstr>Slide 16</vt:lpstr>
      <vt:lpstr>E20 Drivability Results</vt:lpstr>
      <vt:lpstr>Use of Networkcar Vehicle Monitoring System</vt:lpstr>
      <vt:lpstr>E20 Fleet Tracking</vt:lpstr>
      <vt:lpstr>RIT Research Highlights</vt:lpstr>
      <vt:lpstr>Issues with remaining testing</vt:lpstr>
      <vt:lpstr>Summary</vt:lpstr>
      <vt:lpstr>Questions?</vt:lpstr>
    </vt:vector>
  </TitlesOfParts>
  <Company>RIT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 Ethanol Research Review</dc:title>
  <dc:creator>bjdasp</dc:creator>
  <cp:lastModifiedBy>robert.fireovid</cp:lastModifiedBy>
  <cp:revision>161</cp:revision>
  <dcterms:created xsi:type="dcterms:W3CDTF">2009-12-16T15:17:46Z</dcterms:created>
  <dcterms:modified xsi:type="dcterms:W3CDTF">2010-05-20T19:15:01Z</dcterms:modified>
</cp:coreProperties>
</file>